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82" r:id="rId7"/>
    <p:sldId id="283" r:id="rId8"/>
    <p:sldId id="288" r:id="rId9"/>
    <p:sldId id="289" r:id="rId10"/>
    <p:sldId id="290" r:id="rId11"/>
    <p:sldId id="291" r:id="rId12"/>
    <p:sldId id="292" r:id="rId13"/>
    <p:sldId id="293" r:id="rId14"/>
    <p:sldId id="300" r:id="rId15"/>
    <p:sldId id="301" r:id="rId16"/>
    <p:sldId id="302" r:id="rId17"/>
    <p:sldId id="303" r:id="rId18"/>
    <p:sldId id="309" r:id="rId19"/>
    <p:sldId id="310" r:id="rId20"/>
    <p:sldId id="311" r:id="rId21"/>
  </p:sldIdLst>
  <p:sldSz cx="7556500" cy="5334000"/>
  <p:notesSz cx="7556500" cy="533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59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8624" y="366000"/>
            <a:ext cx="2861945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15287" y="2564131"/>
            <a:ext cx="3777615" cy="2265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33144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31" y="5093439"/>
            <a:ext cx="767079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93919" y="5083075"/>
            <a:ext cx="19494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476375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7559992" y="0"/>
                </a:moveTo>
                <a:lnTo>
                  <a:pt x="0" y="0"/>
                </a:lnTo>
                <a:lnTo>
                  <a:pt x="0" y="1476006"/>
                </a:lnTo>
                <a:lnTo>
                  <a:pt x="7559992" y="1476006"/>
                </a:lnTo>
                <a:lnTo>
                  <a:pt x="7559992" y="0"/>
                </a:lnTo>
                <a:close/>
              </a:path>
            </a:pathLst>
          </a:custGeom>
          <a:solidFill>
            <a:srgbClr val="B5BC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8949" y="4030367"/>
            <a:ext cx="1532308" cy="6737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10750" y="3723077"/>
            <a:ext cx="8089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Produced</a:t>
            </a:r>
            <a:r>
              <a:rPr sz="1000" b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by: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3556" y="1666346"/>
            <a:ext cx="2430145" cy="161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85" dirty="0">
                <a:solidFill>
                  <a:srgbClr val="231F20"/>
                </a:solidFill>
                <a:latin typeface="Open Sans Condensed"/>
                <a:cs typeface="Open Sans Condensed"/>
              </a:rPr>
              <a:t>Training</a:t>
            </a:r>
            <a:r>
              <a:rPr sz="1400" b="1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400" b="1" spc="105" dirty="0">
                <a:solidFill>
                  <a:srgbClr val="231F20"/>
                </a:solidFill>
                <a:latin typeface="Open Sans Condensed"/>
                <a:cs typeface="Open Sans Condensed"/>
              </a:rPr>
              <a:t>support</a:t>
            </a:r>
            <a:r>
              <a:rPr sz="1400" b="1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400" b="1" spc="80" dirty="0">
                <a:solidFill>
                  <a:srgbClr val="231F20"/>
                </a:solidFill>
                <a:latin typeface="Open Sans Condensed"/>
                <a:cs typeface="Open Sans Condensed"/>
              </a:rPr>
              <a:t>material</a:t>
            </a:r>
            <a:r>
              <a:rPr sz="1400" b="1" spc="5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1400" b="1" spc="30" dirty="0">
                <a:solidFill>
                  <a:srgbClr val="231F20"/>
                </a:solidFill>
                <a:latin typeface="Open Sans Condensed"/>
                <a:cs typeface="Open Sans Condensed"/>
              </a:rPr>
              <a:t>for:</a:t>
            </a:r>
            <a:endParaRPr sz="1400">
              <a:latin typeface="Open Sans Condensed"/>
              <a:cs typeface="Open Sans Condensed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Open Sans Condensed"/>
              <a:cs typeface="Open Sans Condensed"/>
            </a:endParaRPr>
          </a:p>
          <a:p>
            <a:pPr marL="474980">
              <a:lnSpc>
                <a:spcPct val="100000"/>
              </a:lnSpc>
            </a:pPr>
            <a:r>
              <a:rPr sz="2500" b="1" spc="-90" dirty="0">
                <a:solidFill>
                  <a:srgbClr val="231F20"/>
                </a:solidFill>
                <a:latin typeface="Open Sans"/>
                <a:cs typeface="Open Sans"/>
              </a:rPr>
              <a:t>MSMWHS217</a:t>
            </a:r>
            <a:endParaRPr sz="2500">
              <a:latin typeface="Open Sans"/>
              <a:cs typeface="Open Sans"/>
            </a:endParaRPr>
          </a:p>
          <a:p>
            <a:pPr marL="575945" marR="5080" indent="709930">
              <a:lnSpc>
                <a:spcPts val="2700"/>
              </a:lnSpc>
              <a:spcBef>
                <a:spcPts val="605"/>
              </a:spcBef>
            </a:pPr>
            <a:r>
              <a:rPr sz="2400" b="1" spc="250" dirty="0">
                <a:solidFill>
                  <a:srgbClr val="231F20"/>
                </a:solidFill>
                <a:latin typeface="Open Sans Condensed"/>
                <a:cs typeface="Open Sans Condensed"/>
              </a:rPr>
              <a:t>Gas</a:t>
            </a:r>
            <a:r>
              <a:rPr sz="2400" b="1" spc="10" dirty="0">
                <a:solidFill>
                  <a:srgbClr val="231F20"/>
                </a:solidFill>
                <a:latin typeface="Open Sans Condensed"/>
                <a:cs typeface="Open Sans Condensed"/>
              </a:rPr>
              <a:t> </a:t>
            </a:r>
            <a:r>
              <a:rPr sz="2400" b="1" spc="135" dirty="0">
                <a:solidFill>
                  <a:srgbClr val="231F20"/>
                </a:solidFill>
                <a:latin typeface="Open Sans Condensed"/>
                <a:cs typeface="Open Sans Condensed"/>
              </a:rPr>
              <a:t>test </a:t>
            </a:r>
            <a:r>
              <a:rPr sz="2400" b="1" spc="200" dirty="0">
                <a:solidFill>
                  <a:srgbClr val="231F20"/>
                </a:solidFill>
                <a:latin typeface="Open Sans Condensed"/>
                <a:cs typeface="Open Sans Condensed"/>
              </a:rPr>
              <a:t>atmospheres</a:t>
            </a:r>
            <a:endParaRPr sz="2400">
              <a:latin typeface="Open Sans Condensed"/>
              <a:cs typeface="Open Sans Condense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4241" y="409655"/>
            <a:ext cx="3767454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200" b="1" spc="50" dirty="0">
                <a:solidFill>
                  <a:srgbClr val="231F20"/>
                </a:solidFill>
                <a:latin typeface="Bebas Neue Bold"/>
                <a:cs typeface="Bebas Neue Bold"/>
              </a:rPr>
              <a:t>LEARNER</a:t>
            </a:r>
            <a:r>
              <a:rPr sz="6200" b="1" spc="130" dirty="0">
                <a:solidFill>
                  <a:srgbClr val="231F20"/>
                </a:solidFill>
                <a:latin typeface="Bebas Neue Bold"/>
                <a:cs typeface="Bebas Neue Bold"/>
              </a:rPr>
              <a:t> </a:t>
            </a:r>
            <a:r>
              <a:rPr sz="6200" b="1" spc="50" dirty="0">
                <a:solidFill>
                  <a:srgbClr val="231F20"/>
                </a:solidFill>
                <a:latin typeface="Bebas Neue Bold"/>
                <a:cs typeface="Bebas Neue Bold"/>
              </a:rPr>
              <a:t>GUIDE</a:t>
            </a:r>
            <a:endParaRPr sz="6200">
              <a:latin typeface="Bebas Neue Bold"/>
              <a:cs typeface="Bebas Neue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10899" y="4796606"/>
            <a:ext cx="2729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Picture</a:t>
            </a:r>
            <a:r>
              <a:rPr sz="1200" spc="250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based.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Plain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English.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Learning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dirty="0">
                <a:solidFill>
                  <a:srgbClr val="00305E"/>
                </a:solidFill>
                <a:latin typeface="Bebas Neue"/>
                <a:cs typeface="Bebas Neue"/>
              </a:rPr>
              <a:t>made</a:t>
            </a:r>
            <a:r>
              <a:rPr sz="1200" spc="254" dirty="0">
                <a:solidFill>
                  <a:srgbClr val="00305E"/>
                </a:solidFill>
                <a:latin typeface="Bebas Neue"/>
                <a:cs typeface="Bebas Neue"/>
              </a:rPr>
              <a:t> </a:t>
            </a:r>
            <a:r>
              <a:rPr sz="1200" spc="-10" dirty="0">
                <a:solidFill>
                  <a:srgbClr val="00305E"/>
                </a:solidFill>
                <a:latin typeface="Bebas Neue"/>
                <a:cs typeface="Bebas Neue"/>
              </a:rPr>
              <a:t>easy.</a:t>
            </a:r>
            <a:endParaRPr sz="1200">
              <a:latin typeface="Bebas Neue"/>
              <a:cs typeface="Bebas Neue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3940" y="1768709"/>
            <a:ext cx="1803712" cy="29486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0750" y="147080"/>
            <a:ext cx="1069753" cy="11483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29666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TEST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1032765"/>
            <a:ext cx="4147185" cy="32270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4064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Select 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appropriate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gas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detection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equipment:</a:t>
            </a:r>
            <a:r>
              <a:rPr sz="1000" spc="-7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Choose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right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detector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type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gases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expect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encounter.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Some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detectors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particular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gases,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while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others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detect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range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gases.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Arial"/>
              <a:cs typeface="Arial"/>
            </a:endParaRPr>
          </a:p>
          <a:p>
            <a:pPr marL="12700" marR="169545">
              <a:lnSpc>
                <a:spcPts val="1140"/>
              </a:lnSpc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Calibration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pre-</a:t>
            </a:r>
            <a:r>
              <a:rPr sz="1000" spc="-50" dirty="0">
                <a:solidFill>
                  <a:srgbClr val="231F20"/>
                </a:solidFill>
                <a:latin typeface="Arial Black"/>
                <a:cs typeface="Arial Black"/>
              </a:rPr>
              <a:t>check:</a:t>
            </a:r>
            <a:r>
              <a:rPr sz="1000" spc="-7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Before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each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use,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detection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properly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calibrated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according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manufacturer’s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instructions.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Calibration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verifies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instrument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accurately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measuring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concentrations.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480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Perform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pre-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confirm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functioning correctly.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battery,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sensors,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alarms,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display.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Arial"/>
              <a:cs typeface="Arial"/>
            </a:endParaRPr>
          </a:p>
          <a:p>
            <a:pPr marL="12700" marR="203200">
              <a:lnSpc>
                <a:spcPts val="1140"/>
              </a:lnSpc>
            </a:pP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Set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baseline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readings: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clean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environment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(an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area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free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target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gases),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turn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detector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allow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establish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baseline readings.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readings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serve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reference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point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detecting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changes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levels.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Arial"/>
              <a:cs typeface="Arial"/>
            </a:endParaRPr>
          </a:p>
          <a:p>
            <a:pPr marL="12700" marR="68580">
              <a:lnSpc>
                <a:spcPts val="1140"/>
              </a:lnSpc>
            </a:pP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Properly</a:t>
            </a:r>
            <a:r>
              <a:rPr sz="10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wear</a:t>
            </a:r>
            <a:r>
              <a:rPr sz="10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personal</a:t>
            </a:r>
            <a:r>
              <a:rPr sz="10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protective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equipment</a:t>
            </a:r>
            <a:r>
              <a:rPr sz="10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(PPE):</a:t>
            </a:r>
            <a:r>
              <a:rPr sz="1000" spc="-6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Before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conducting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testing,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ensure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team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wearing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appropriate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PPE,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including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respiratory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protection,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gloves,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eye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protection,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necessary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gear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based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potential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hazards.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4446906"/>
            <a:ext cx="406082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Sampling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strategy:</a:t>
            </a:r>
            <a:r>
              <a:rPr sz="10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Determine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appropriate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sampling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strategy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based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conditions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being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tested.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may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involve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using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handheld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detector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sample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air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different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locations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using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fixed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004" y="444601"/>
            <a:ext cx="6480175" cy="270587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16.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testing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test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000" b="1" spc="-25" dirty="0">
                <a:solidFill>
                  <a:srgbClr val="231F20"/>
                </a:solidFill>
                <a:latin typeface="Arial"/>
                <a:cs typeface="Arial"/>
              </a:rPr>
              <a:t>needed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8859" y="4713880"/>
            <a:ext cx="12407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Continued </a:t>
            </a:r>
            <a:r>
              <a:rPr sz="1000" spc="-25" dirty="0">
                <a:solidFill>
                  <a:srgbClr val="231F20"/>
                </a:solidFill>
                <a:latin typeface="Comic Sans MS"/>
                <a:cs typeface="Comic Sans MS"/>
              </a:rPr>
              <a:t>next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lang="en-US"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slide</a:t>
            </a:r>
            <a:r>
              <a:rPr sz="1000" spc="-20" dirty="0">
                <a:solidFill>
                  <a:srgbClr val="231F20"/>
                </a:solidFill>
                <a:latin typeface="Comic Sans MS"/>
                <a:cs typeface="Comic Sans MS"/>
              </a:rPr>
              <a:t>...</a:t>
            </a:r>
            <a:endParaRPr sz="10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8014" y="4207023"/>
            <a:ext cx="202628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55" dirty="0">
                <a:solidFill>
                  <a:srgbClr val="231F20"/>
                </a:solidFill>
                <a:latin typeface="Arial Narrow"/>
                <a:cs typeface="Arial Narrow"/>
              </a:rPr>
              <a:t>Test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gas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 at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different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heights.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Narrow"/>
                <a:cs typeface="Arial Narrow"/>
              </a:rPr>
              <a:t>Some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gases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Narrow"/>
                <a:cs typeface="Arial Narrow"/>
              </a:rPr>
              <a:t>may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be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heavier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lighter than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air.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9599" y="980629"/>
            <a:ext cx="1152330" cy="144717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4035" y="2645854"/>
            <a:ext cx="1131168" cy="146439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4B25BA-65E0-A76C-1E85-6D4DA844F85E}"/>
              </a:ext>
            </a:extLst>
          </p:cNvPr>
          <p:cNvSpPr/>
          <p:nvPr/>
        </p:nvSpPr>
        <p:spPr>
          <a:xfrm>
            <a:off x="540004" y="997323"/>
            <a:ext cx="4271693" cy="516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19DE89-53A7-C7FA-81CF-B9F122842E83}"/>
              </a:ext>
            </a:extLst>
          </p:cNvPr>
          <p:cNvSpPr/>
          <p:nvPr/>
        </p:nvSpPr>
        <p:spPr>
          <a:xfrm>
            <a:off x="527300" y="1690224"/>
            <a:ext cx="4271693" cy="955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EDB986-48DB-BF6B-90AF-B58CA8D2E5D4}"/>
              </a:ext>
            </a:extLst>
          </p:cNvPr>
          <p:cNvSpPr/>
          <p:nvPr/>
        </p:nvSpPr>
        <p:spPr>
          <a:xfrm>
            <a:off x="527300" y="2861188"/>
            <a:ext cx="4271693" cy="644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FD4D90-92FB-53B6-9697-5ADCA15DA5D0}"/>
              </a:ext>
            </a:extLst>
          </p:cNvPr>
          <p:cNvSpPr/>
          <p:nvPr/>
        </p:nvSpPr>
        <p:spPr>
          <a:xfrm>
            <a:off x="527300" y="3624084"/>
            <a:ext cx="4147185" cy="654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8D8676-72CC-D068-23E5-D96384B9296A}"/>
              </a:ext>
            </a:extLst>
          </p:cNvPr>
          <p:cNvSpPr/>
          <p:nvPr/>
        </p:nvSpPr>
        <p:spPr>
          <a:xfrm>
            <a:off x="504556" y="4435872"/>
            <a:ext cx="4271693" cy="516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573924-055F-9A05-4FB2-DA1E44EBEE3C}"/>
              </a:ext>
            </a:extLst>
          </p:cNvPr>
          <p:cNvSpPr/>
          <p:nvPr/>
        </p:nvSpPr>
        <p:spPr>
          <a:xfrm>
            <a:off x="4872845" y="899465"/>
            <a:ext cx="2026285" cy="3630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29666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TEST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264" y="537793"/>
            <a:ext cx="3885565" cy="1578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Continued 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from </a:t>
            </a:r>
            <a:r>
              <a:rPr sz="1000" spc="-20" dirty="0">
                <a:solidFill>
                  <a:srgbClr val="231F20"/>
                </a:solidFill>
                <a:latin typeface="Comic Sans MS"/>
                <a:cs typeface="Comic Sans MS"/>
              </a:rPr>
              <a:t>last</a:t>
            </a: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lang="en-US" sz="1000" spc="-10" dirty="0">
                <a:solidFill>
                  <a:srgbClr val="231F20"/>
                </a:solidFill>
                <a:latin typeface="Comic Sans MS"/>
                <a:cs typeface="Comic Sans MS"/>
              </a:rPr>
              <a:t>slide</a:t>
            </a:r>
            <a:r>
              <a:rPr sz="1000" spc="-10" dirty="0">
                <a:solidFill>
                  <a:srgbClr val="231F20"/>
                </a:solidFill>
                <a:latin typeface="Comic Sans MS"/>
                <a:cs typeface="Comic Sans MS"/>
              </a:rPr>
              <a:t>...</a:t>
            </a:r>
            <a:endParaRPr sz="1000" dirty="0">
              <a:latin typeface="Comic Sans MS"/>
              <a:cs typeface="Comic Sans MS"/>
            </a:endParaRPr>
          </a:p>
          <a:p>
            <a:pPr marL="99060" marR="5080">
              <a:lnSpc>
                <a:spcPts val="1140"/>
              </a:lnSpc>
              <a:spcBef>
                <a:spcPts val="800"/>
              </a:spcBef>
            </a:pP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Interpret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monitor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readings:</a:t>
            </a:r>
            <a:r>
              <a:rPr sz="1000" spc="-7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close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attention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detector’s readings.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gas levels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exceed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safe limits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alarm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thresholds,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take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immediate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action,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evacuating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area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implementing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measures.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 dirty="0">
              <a:latin typeface="Arial"/>
              <a:cs typeface="Arial"/>
            </a:endParaRPr>
          </a:p>
          <a:p>
            <a:pPr marL="99060" marR="28575">
              <a:lnSpc>
                <a:spcPts val="1140"/>
              </a:lnSpc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Continuous</a:t>
            </a:r>
            <a:r>
              <a:rPr sz="1000" spc="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monitoring:</a:t>
            </a:r>
            <a:r>
              <a:rPr sz="1000" spc="-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situations,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continuous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monitoring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necessary.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case,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keep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detector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operating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throughout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provide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real-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time data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gas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levels.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699" y="2371821"/>
            <a:ext cx="3805554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Record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data:</a:t>
            </a:r>
            <a:r>
              <a:rPr sz="1000" spc="-7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Document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 testing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activities,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date,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time,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location,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gas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concentrations,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 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actions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taken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response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readings.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699" y="3094959"/>
            <a:ext cx="3870325" cy="11906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Post-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testing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 procedures: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After gas testing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complete,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turn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off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the gas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detection equipment, properly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clean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store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it,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ensure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ready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next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use.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12700" marR="15240">
              <a:lnSpc>
                <a:spcPts val="1140"/>
              </a:lnSpc>
              <a:spcBef>
                <a:spcPts val="5"/>
              </a:spcBef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Emergency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response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plan:</a:t>
            </a:r>
            <a:r>
              <a:rPr sz="1000" spc="-7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prepared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respond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emergencies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abnormal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readings,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following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established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emergency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response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plan.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699" y="4541235"/>
            <a:ext cx="3862704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Regular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maintenance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calibration: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After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each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use,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follow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manufacturer’s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guidelines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maintenance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calibration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keep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condition.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86563" y="2322397"/>
            <a:ext cx="10229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Arial Narrow"/>
                <a:cs typeface="Arial Narrow"/>
              </a:rPr>
              <a:t>Wear</a:t>
            </a:r>
            <a:r>
              <a:rPr sz="10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Narrow"/>
                <a:cs typeface="Arial Narrow"/>
              </a:rPr>
              <a:t>PPE</a:t>
            </a:r>
            <a:r>
              <a:rPr sz="10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for</a:t>
            </a:r>
            <a:r>
              <a:rPr sz="10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hazards.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13653" y="4485207"/>
            <a:ext cx="152527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60" dirty="0">
                <a:solidFill>
                  <a:srgbClr val="231F20"/>
                </a:solidFill>
                <a:latin typeface="Arial Narrow"/>
                <a:cs typeface="Arial Narrow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may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need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continually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check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 readings..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5253" y="491299"/>
            <a:ext cx="1628938" cy="173433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3013" y="3002044"/>
            <a:ext cx="804406" cy="134072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C58635-F3AE-DC8A-5EE9-FAEB23C4D7CD}"/>
              </a:ext>
            </a:extLst>
          </p:cNvPr>
          <p:cNvSpPr/>
          <p:nvPr/>
        </p:nvSpPr>
        <p:spPr>
          <a:xfrm>
            <a:off x="527264" y="789984"/>
            <a:ext cx="4271693" cy="65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B28AA6-0863-E804-478B-B5001E520527}"/>
              </a:ext>
            </a:extLst>
          </p:cNvPr>
          <p:cNvSpPr/>
          <p:nvPr/>
        </p:nvSpPr>
        <p:spPr>
          <a:xfrm>
            <a:off x="523867" y="1600200"/>
            <a:ext cx="4271693" cy="51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3D3B42-C851-D323-318E-B19E79326C48}"/>
              </a:ext>
            </a:extLst>
          </p:cNvPr>
          <p:cNvSpPr/>
          <p:nvPr/>
        </p:nvSpPr>
        <p:spPr>
          <a:xfrm>
            <a:off x="613699" y="2360428"/>
            <a:ext cx="4271693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76EA1C-78C0-4905-DA83-E4ABB499F1BB}"/>
              </a:ext>
            </a:extLst>
          </p:cNvPr>
          <p:cNvSpPr/>
          <p:nvPr/>
        </p:nvSpPr>
        <p:spPr>
          <a:xfrm>
            <a:off x="538191" y="3130961"/>
            <a:ext cx="4271693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4515D3-1DB3-DB8F-9218-BEE582A92B63}"/>
              </a:ext>
            </a:extLst>
          </p:cNvPr>
          <p:cNvSpPr/>
          <p:nvPr/>
        </p:nvSpPr>
        <p:spPr>
          <a:xfrm>
            <a:off x="580177" y="3841010"/>
            <a:ext cx="4271693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AD3FBB-FBAE-80DA-6373-7D01A858A8BE}"/>
              </a:ext>
            </a:extLst>
          </p:cNvPr>
          <p:cNvSpPr/>
          <p:nvPr/>
        </p:nvSpPr>
        <p:spPr>
          <a:xfrm>
            <a:off x="577382" y="4439847"/>
            <a:ext cx="4271693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4CEDF9-147E-36B6-0207-B8E6EEF82421}"/>
              </a:ext>
            </a:extLst>
          </p:cNvPr>
          <p:cNvSpPr/>
          <p:nvPr/>
        </p:nvSpPr>
        <p:spPr>
          <a:xfrm>
            <a:off x="5113653" y="381001"/>
            <a:ext cx="1793290" cy="2299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488BCC-E9AA-F617-340A-BAD40C357492}"/>
              </a:ext>
            </a:extLst>
          </p:cNvPr>
          <p:cNvSpPr/>
          <p:nvPr/>
        </p:nvSpPr>
        <p:spPr>
          <a:xfrm>
            <a:off x="5032860" y="2965980"/>
            <a:ext cx="1793290" cy="1919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29666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2.2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TEST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942765"/>
            <a:ext cx="4149725" cy="12630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148590" algn="just">
              <a:lnSpc>
                <a:spcPts val="1140"/>
              </a:lnSpc>
              <a:spcBef>
                <a:spcPts val="185"/>
              </a:spcBef>
            </a:pPr>
            <a:r>
              <a:rPr sz="1000" spc="-65" dirty="0">
                <a:solidFill>
                  <a:srgbClr val="231F20"/>
                </a:solidFill>
                <a:latin typeface="Arial Black"/>
                <a:cs typeface="Arial Black"/>
              </a:rPr>
              <a:t>Take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baseline</a:t>
            </a:r>
            <a:r>
              <a:rPr sz="10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readings: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Before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entering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a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potentially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hazardous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area,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take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baseline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readings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establish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initial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levels.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readings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serve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reference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point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comparison.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25"/>
              </a:spcBef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Continuous</a:t>
            </a:r>
            <a:r>
              <a:rPr sz="1000" spc="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monitoring: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While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area,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continuously monitor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gas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levels.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attention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changes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readings,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sudden spikes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decreases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indicative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problem.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2396661"/>
            <a:ext cx="3879850" cy="6038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Record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and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report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readings: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Record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readings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regular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intervals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whenever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significant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changes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occur.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Ensure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your report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includes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following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information: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3191808"/>
            <a:ext cx="4166235" cy="153952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89865" indent="-177165">
              <a:lnSpc>
                <a:spcPct val="100000"/>
              </a:lnSpc>
              <a:spcBef>
                <a:spcPts val="605"/>
              </a:spcBef>
              <a:buChar char="•"/>
              <a:tabLst>
                <a:tab pos="189865" algn="l"/>
              </a:tabLst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Date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readings.</a:t>
            </a:r>
            <a:endParaRPr sz="1000" dirty="0">
              <a:latin typeface="Arial"/>
              <a:cs typeface="Arial"/>
            </a:endParaRPr>
          </a:p>
          <a:p>
            <a:pPr marL="189865" indent="-177165">
              <a:lnSpc>
                <a:spcPct val="100000"/>
              </a:lnSpc>
              <a:spcBef>
                <a:spcPts val="509"/>
              </a:spcBef>
              <a:buChar char="•"/>
              <a:tabLst>
                <a:tab pos="189865" algn="l"/>
              </a:tabLst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specific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location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area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where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readings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were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taken.</a:t>
            </a:r>
            <a:endParaRPr sz="1000" dirty="0">
              <a:latin typeface="Arial"/>
              <a:cs typeface="Arial"/>
            </a:endParaRPr>
          </a:p>
          <a:p>
            <a:pPr marL="189865" indent="-177165">
              <a:lnSpc>
                <a:spcPct val="100000"/>
              </a:lnSpc>
              <a:spcBef>
                <a:spcPts val="505"/>
              </a:spcBef>
              <a:buChar char="•"/>
              <a:tabLst>
                <a:tab pos="189865" algn="l"/>
              </a:tabLst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type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detected.</a:t>
            </a:r>
            <a:endParaRPr sz="1000" dirty="0">
              <a:latin typeface="Arial"/>
              <a:cs typeface="Arial"/>
            </a:endParaRPr>
          </a:p>
          <a:p>
            <a:pPr marL="189865" indent="-177165">
              <a:lnSpc>
                <a:spcPct val="100000"/>
              </a:lnSpc>
              <a:spcBef>
                <a:spcPts val="505"/>
              </a:spcBef>
              <a:buChar char="•"/>
              <a:tabLst>
                <a:tab pos="189865" algn="l"/>
              </a:tabLst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concentration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parts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million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(ppm)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relevant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units.</a:t>
            </a:r>
            <a:endParaRPr sz="1000" dirty="0">
              <a:latin typeface="Arial"/>
              <a:cs typeface="Arial"/>
            </a:endParaRPr>
          </a:p>
          <a:p>
            <a:pPr marL="189865" indent="-177165">
              <a:lnSpc>
                <a:spcPct val="100000"/>
              </a:lnSpc>
              <a:spcBef>
                <a:spcPts val="509"/>
              </a:spcBef>
              <a:buChar char="•"/>
              <a:tabLst>
                <a:tab pos="189865" algn="l"/>
              </a:tabLst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alarms triggered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actions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taken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response.</a:t>
            </a:r>
            <a:endParaRPr sz="1000" dirty="0">
              <a:latin typeface="Arial"/>
              <a:cs typeface="Arial"/>
            </a:endParaRPr>
          </a:p>
          <a:p>
            <a:pPr marL="189865" indent="-177165">
              <a:lnSpc>
                <a:spcPts val="1170"/>
              </a:lnSpc>
              <a:spcBef>
                <a:spcPts val="505"/>
              </a:spcBef>
              <a:buChar char="•"/>
              <a:tabLst>
                <a:tab pos="189865" algn="l"/>
              </a:tabLst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environmental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factors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might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affect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readings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(e.g.</a:t>
            </a:r>
            <a:endParaRPr lang="en-US" sz="1000" spc="-2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505"/>
              </a:spcBef>
              <a:tabLst>
                <a:tab pos="189865" algn="l"/>
              </a:tabLst>
            </a:pPr>
            <a:r>
              <a:rPr lang="en-AU" sz="1000" spc="-25" dirty="0">
                <a:solidFill>
                  <a:srgbClr val="231F20"/>
                </a:solidFill>
                <a:latin typeface="Arial"/>
                <a:cs typeface="Arial"/>
              </a:rPr>
              <a:t>     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temperature,</a:t>
            </a:r>
            <a:r>
              <a:rPr lang="en-US"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humidity).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004" y="444614"/>
            <a:ext cx="6480175" cy="395605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17.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using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testing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equipment.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interpret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report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readings?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7963" y="2917882"/>
            <a:ext cx="191198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Pay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attention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changes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readings.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There</a:t>
            </a:r>
            <a:r>
              <a:rPr sz="1000" spc="5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be</a:t>
            </a:r>
            <a:r>
              <a:rPr sz="1000" spc="-4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problem.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244" y="910806"/>
            <a:ext cx="2137026" cy="191030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17ECF4-FAD0-A5E1-D7A3-D81A31D274DE}"/>
              </a:ext>
            </a:extLst>
          </p:cNvPr>
          <p:cNvSpPr/>
          <p:nvPr/>
        </p:nvSpPr>
        <p:spPr>
          <a:xfrm>
            <a:off x="527300" y="910806"/>
            <a:ext cx="4089150" cy="57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C75B01-7CE0-B9A1-5B62-EBA8F2E43B77}"/>
              </a:ext>
            </a:extLst>
          </p:cNvPr>
          <p:cNvSpPr/>
          <p:nvPr/>
        </p:nvSpPr>
        <p:spPr>
          <a:xfrm>
            <a:off x="527299" y="1658679"/>
            <a:ext cx="4149725" cy="57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ED7A01-1AA4-4035-E5AB-64643BEC2282}"/>
              </a:ext>
            </a:extLst>
          </p:cNvPr>
          <p:cNvSpPr/>
          <p:nvPr/>
        </p:nvSpPr>
        <p:spPr>
          <a:xfrm>
            <a:off x="507955" y="2496800"/>
            <a:ext cx="4089150" cy="2303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AD47-9CEA-691E-D89F-127ECEAB1CA3}"/>
              </a:ext>
            </a:extLst>
          </p:cNvPr>
          <p:cNvSpPr/>
          <p:nvPr/>
        </p:nvSpPr>
        <p:spPr>
          <a:xfrm>
            <a:off x="4768850" y="840220"/>
            <a:ext cx="2336550" cy="2512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29666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2.3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TEST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942765"/>
            <a:ext cx="3708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Here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common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methods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continuous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gas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level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monitoring: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1311954"/>
            <a:ext cx="4022725" cy="16167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Fixed gas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detection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systems: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Fixed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detectors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installed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locations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where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hazards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anticipated.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systems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continuously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monitor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gas levels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provide real-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data.</a:t>
            </a:r>
            <a:endParaRPr sz="1000">
              <a:latin typeface="Arial"/>
              <a:cs typeface="Arial"/>
            </a:endParaRPr>
          </a:p>
          <a:p>
            <a:pPr marL="12700" marR="128905">
              <a:lnSpc>
                <a:spcPts val="1140"/>
              </a:lnSpc>
              <a:spcBef>
                <a:spcPts val="570"/>
              </a:spcBef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Fixed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detectors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connected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alarms,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control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systems,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data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loggers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provide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immediate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alerts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levels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exceed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predefined thresholds.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47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commonly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industrial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settings,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refineries,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chemical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plants,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manufacturing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facilities.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3119799"/>
            <a:ext cx="4128135" cy="147193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Portable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 gas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monitors 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with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data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logging:</a:t>
            </a:r>
            <a:endParaRPr sz="1000">
              <a:latin typeface="Arial Black"/>
              <a:cs typeface="Arial Black"/>
            </a:endParaRPr>
          </a:p>
          <a:p>
            <a:pPr marL="12700" marR="202565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Portable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gas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monitors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worn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personnel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entering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potentially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hazardous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areas.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monitors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continuously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sample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air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log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gas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concentration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data over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time.</a:t>
            </a:r>
            <a:endParaRPr sz="1000">
              <a:latin typeface="Arial"/>
              <a:cs typeface="Arial"/>
            </a:endParaRPr>
          </a:p>
          <a:p>
            <a:pPr marL="12700" marR="75565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Data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retrieved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analysed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after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monitoring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complete,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providing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historical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record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levels.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4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portable monitors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also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transmit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data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real-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time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central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control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room.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004" y="444614"/>
            <a:ext cx="6480175" cy="395605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18.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continuously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monitor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levels?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8859" y="4713880"/>
            <a:ext cx="12407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Continued </a:t>
            </a:r>
            <a:r>
              <a:rPr sz="1000" spc="-25" dirty="0">
                <a:solidFill>
                  <a:srgbClr val="231F20"/>
                </a:solidFill>
                <a:latin typeface="Comic Sans MS"/>
                <a:cs typeface="Comic Sans MS"/>
              </a:rPr>
              <a:t>next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lang="en-US"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slide</a:t>
            </a:r>
            <a:r>
              <a:rPr sz="1000" spc="-20" dirty="0">
                <a:solidFill>
                  <a:srgbClr val="231F20"/>
                </a:solidFill>
                <a:latin typeface="Comic Sans MS"/>
                <a:cs typeface="Comic Sans MS"/>
              </a:rPr>
              <a:t>...</a:t>
            </a:r>
            <a:endParaRPr sz="1000" dirty="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4976" y="4383045"/>
            <a:ext cx="9753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Portable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gas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detector.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3968" y="2825748"/>
            <a:ext cx="763889" cy="146059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469766" y="2407964"/>
            <a:ext cx="850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Fixed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gas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detector.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9270" y="914235"/>
            <a:ext cx="2168531" cy="139697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FC4A02-CEFB-F234-BD8B-39C219F67BC8}"/>
              </a:ext>
            </a:extLst>
          </p:cNvPr>
          <p:cNvSpPr/>
          <p:nvPr/>
        </p:nvSpPr>
        <p:spPr>
          <a:xfrm>
            <a:off x="477829" y="916007"/>
            <a:ext cx="4089150" cy="2012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F1BE9-E5C7-9979-C2F6-BB8167A5A820}"/>
              </a:ext>
            </a:extLst>
          </p:cNvPr>
          <p:cNvSpPr/>
          <p:nvPr/>
        </p:nvSpPr>
        <p:spPr>
          <a:xfrm>
            <a:off x="521479" y="3119799"/>
            <a:ext cx="4089150" cy="1531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727AFD-5100-850F-2F33-4F9AA16E025E}"/>
              </a:ext>
            </a:extLst>
          </p:cNvPr>
          <p:cNvSpPr/>
          <p:nvPr/>
        </p:nvSpPr>
        <p:spPr>
          <a:xfrm>
            <a:off x="4768849" y="856433"/>
            <a:ext cx="2361199" cy="1781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067B8E-2E19-E37C-937B-FD98E6E2BC9C}"/>
              </a:ext>
            </a:extLst>
          </p:cNvPr>
          <p:cNvSpPr/>
          <p:nvPr/>
        </p:nvSpPr>
        <p:spPr>
          <a:xfrm>
            <a:off x="5398859" y="2799907"/>
            <a:ext cx="1122591" cy="178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309" cy="1977389"/>
            </a:xfrm>
            <a:custGeom>
              <a:avLst/>
              <a:gdLst/>
              <a:ahLst/>
              <a:cxnLst/>
              <a:rect l="l" t="t" r="r" b="b"/>
              <a:pathLst>
                <a:path w="7560309" h="1977389">
                  <a:moveTo>
                    <a:pt x="7559992" y="0"/>
                  </a:moveTo>
                  <a:lnTo>
                    <a:pt x="0" y="0"/>
                  </a:lnTo>
                  <a:lnTo>
                    <a:pt x="0" y="1976793"/>
                  </a:lnTo>
                  <a:lnTo>
                    <a:pt x="7559992" y="197679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B5B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06933"/>
              <a:ext cx="7328534" cy="1477010"/>
            </a:xfrm>
            <a:custGeom>
              <a:avLst/>
              <a:gdLst/>
              <a:ahLst/>
              <a:cxnLst/>
              <a:rect l="l" t="t" r="r" b="b"/>
              <a:pathLst>
                <a:path w="7328534" h="1477010">
                  <a:moveTo>
                    <a:pt x="0" y="0"/>
                  </a:moveTo>
                  <a:lnTo>
                    <a:pt x="7328433" y="0"/>
                  </a:lnTo>
                  <a:lnTo>
                    <a:pt x="7328433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3561715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maintain</a:t>
            </a:r>
            <a:r>
              <a:rPr sz="4200" b="1" spc="-16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equipment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7611" y="2144330"/>
            <a:ext cx="715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85" dirty="0">
                <a:solidFill>
                  <a:srgbClr val="00305E"/>
                </a:solidFill>
                <a:latin typeface="Open Sans Condensed"/>
                <a:cs typeface="Open Sans Condensed"/>
              </a:rPr>
              <a:t>Element</a:t>
            </a:r>
            <a:r>
              <a:rPr sz="1200" b="1" spc="15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200" b="1" spc="40" dirty="0">
                <a:solidFill>
                  <a:srgbClr val="00305E"/>
                </a:solidFill>
                <a:latin typeface="Open Sans Condensed"/>
                <a:cs typeface="Open Sans Condensed"/>
              </a:rPr>
              <a:t>3</a:t>
            </a:r>
            <a:endParaRPr sz="1200">
              <a:latin typeface="Open Sans Condensed"/>
              <a:cs typeface="Open Sans Condensed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007" y="2532117"/>
            <a:ext cx="1535578" cy="243588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53021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MAINTAIN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650" y="907176"/>
            <a:ext cx="4173220" cy="14751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Safety</a:t>
            </a:r>
            <a:r>
              <a:rPr sz="1000" spc="-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precautions:</a:t>
            </a:r>
            <a:endParaRPr sz="1000">
              <a:latin typeface="Arial Black"/>
              <a:cs typeface="Arial Black"/>
            </a:endParaRPr>
          </a:p>
          <a:p>
            <a:pPr marL="12700">
              <a:lnSpc>
                <a:spcPts val="117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Before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starting any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maintenance,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turned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off,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any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sources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disconnected.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Inspect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damage: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Examine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visible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damage,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cracks,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dents,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or loose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parts.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find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damage,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address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according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manufacturer’s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instructions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or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organization’s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maintenance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procedures.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650" y="2505090"/>
            <a:ext cx="4044315" cy="74866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Clean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external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surfaces: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Wipe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down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external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surfaces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clean,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dry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cloth to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remove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dust,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dirt,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contaminants.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damp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cloth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mild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detergent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necessary,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avoid getting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interior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wet.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650" y="3376437"/>
            <a:ext cx="4036060" cy="6038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Calibration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gas</a:t>
            </a:r>
            <a:r>
              <a:rPr sz="10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cylinder: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 testing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requires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calibration,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 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calibration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cylinder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clean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condition.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Secure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properly.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650" y="4103004"/>
            <a:ext cx="4060190" cy="74866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Sensor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cleaning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31F20"/>
                </a:solidFill>
                <a:latin typeface="Arial Black"/>
                <a:cs typeface="Arial Black"/>
              </a:rPr>
              <a:t>(if</a:t>
            </a:r>
            <a:r>
              <a:rPr sz="100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applicable):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sensors,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consult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manufacturer’s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guidelines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for cleaning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maintaining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sensors.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sensors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require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periodic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cleaning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specific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cleaning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solutions.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004" y="444601"/>
            <a:ext cx="6480175" cy="514350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21.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clean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testing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according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procedures?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29332" y="4537717"/>
            <a:ext cx="202628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sure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that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calibration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cylinder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clean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and</a:t>
            </a: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in</a:t>
            </a: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good</a:t>
            </a: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condition.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92292" y="2497208"/>
            <a:ext cx="20421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Clean</a:t>
            </a: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external surfaces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clean,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dry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cloth.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7778" y="1091859"/>
            <a:ext cx="803490" cy="129061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6819" y="3037617"/>
            <a:ext cx="1323750" cy="147516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EAC78A-9BEE-0DEF-D096-F59E6D843E1C}"/>
              </a:ext>
            </a:extLst>
          </p:cNvPr>
          <p:cNvSpPr/>
          <p:nvPr/>
        </p:nvSpPr>
        <p:spPr>
          <a:xfrm>
            <a:off x="540004" y="958952"/>
            <a:ext cx="4152646" cy="61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D876E7-C4B8-3AEE-BC2C-AF4435DB0B43}"/>
              </a:ext>
            </a:extLst>
          </p:cNvPr>
          <p:cNvSpPr/>
          <p:nvPr/>
        </p:nvSpPr>
        <p:spPr>
          <a:xfrm>
            <a:off x="538380" y="1700741"/>
            <a:ext cx="4152646" cy="717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D789C1-DF84-4DBA-527D-AE09358A5521}"/>
              </a:ext>
            </a:extLst>
          </p:cNvPr>
          <p:cNvSpPr/>
          <p:nvPr/>
        </p:nvSpPr>
        <p:spPr>
          <a:xfrm>
            <a:off x="533650" y="2590605"/>
            <a:ext cx="4152646" cy="717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C429B0-66A1-E79B-E022-CA606BEF62E4}"/>
              </a:ext>
            </a:extLst>
          </p:cNvPr>
          <p:cNvSpPr/>
          <p:nvPr/>
        </p:nvSpPr>
        <p:spPr>
          <a:xfrm>
            <a:off x="527300" y="3376437"/>
            <a:ext cx="4152646" cy="633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595DDE-1259-C6E1-5502-AFDC1E632891}"/>
              </a:ext>
            </a:extLst>
          </p:cNvPr>
          <p:cNvSpPr/>
          <p:nvPr/>
        </p:nvSpPr>
        <p:spPr>
          <a:xfrm>
            <a:off x="475357" y="4132636"/>
            <a:ext cx="4152646" cy="719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CFA73C-356D-0036-17B1-70694B338457}"/>
              </a:ext>
            </a:extLst>
          </p:cNvPr>
          <p:cNvSpPr/>
          <p:nvPr/>
        </p:nvSpPr>
        <p:spPr>
          <a:xfrm>
            <a:off x="4845049" y="1091859"/>
            <a:ext cx="2123565" cy="174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7DB2BB-9665-55CD-0C86-DBE6CFE2566D}"/>
              </a:ext>
            </a:extLst>
          </p:cNvPr>
          <p:cNvSpPr/>
          <p:nvPr/>
        </p:nvSpPr>
        <p:spPr>
          <a:xfrm>
            <a:off x="4920619" y="2972035"/>
            <a:ext cx="2123565" cy="195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53021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MAINTAIN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650" y="907176"/>
            <a:ext cx="4110990" cy="10382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Calibration: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equipment,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especially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portable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detectors,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require</a:t>
            </a:r>
            <a:r>
              <a:rPr sz="1000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regular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calibration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accurate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readings.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Follow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manufacturer’s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recommended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calibration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schedule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procedure.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Calibration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typically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involves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exposing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device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known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concentration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measures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adjusting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readings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accurate.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650" y="2068083"/>
            <a:ext cx="4057650" cy="74866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Sensor</a:t>
            </a:r>
            <a:r>
              <a:rPr sz="1000" spc="-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replacement</a:t>
            </a:r>
            <a:r>
              <a:rPr sz="1000" spc="-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31F20"/>
                </a:solidFill>
                <a:latin typeface="Arial Black"/>
                <a:cs typeface="Arial Black"/>
              </a:rPr>
              <a:t>(if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applicable):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gas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detectors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replaceable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sensors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limited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lifespan.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Follow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manufacturer’s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guidelines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sensor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replacement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reach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their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end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life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start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malfunction.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650" y="2939430"/>
            <a:ext cx="6210300" cy="19526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Battery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maintenance:</a:t>
            </a:r>
            <a:endParaRPr sz="1000" dirty="0">
              <a:latin typeface="Arial Black"/>
              <a:cs typeface="Arial Black"/>
            </a:endParaRPr>
          </a:p>
          <a:p>
            <a:pPr marL="12700">
              <a:lnSpc>
                <a:spcPts val="117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maintain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batteries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manufacturer’s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recommendations.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are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charged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functioning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correctly.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Leak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testing:</a:t>
            </a:r>
            <a:endParaRPr sz="1000" dirty="0">
              <a:latin typeface="Arial Black"/>
              <a:cs typeface="Arial Black"/>
            </a:endParaRPr>
          </a:p>
          <a:p>
            <a:pPr marL="12700" marR="2237740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Periodically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perform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leak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check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leaks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equipment.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Follow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manufacturer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instructions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procedure.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sure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batteries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are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maintained.</a:t>
            </a:r>
            <a:endParaRPr sz="10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 dirty="0">
              <a:latin typeface="Arial Narrow"/>
              <a:cs typeface="Arial Narrow"/>
            </a:endParaRPr>
          </a:p>
          <a:p>
            <a:pPr marR="109220" algn="r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Continued </a:t>
            </a:r>
            <a:r>
              <a:rPr sz="1000" spc="-25" dirty="0">
                <a:solidFill>
                  <a:srgbClr val="231F20"/>
                </a:solidFill>
                <a:latin typeface="Comic Sans MS"/>
                <a:cs typeface="Comic Sans MS"/>
              </a:rPr>
              <a:t>next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lang="en-US"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slide</a:t>
            </a:r>
            <a:r>
              <a:rPr sz="1000" spc="-10" dirty="0">
                <a:solidFill>
                  <a:srgbClr val="231F20"/>
                </a:solidFill>
                <a:latin typeface="Comic Sans MS"/>
                <a:cs typeface="Comic Sans MS"/>
              </a:rPr>
              <a:t>...</a:t>
            </a:r>
            <a:endParaRPr sz="10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004" y="444601"/>
            <a:ext cx="6480175" cy="514350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22.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maintain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testing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according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procedures?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5949" y="2233697"/>
            <a:ext cx="16535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sensor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replacement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if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possible.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9193" y="1018210"/>
            <a:ext cx="1135380" cy="118919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5010" y="2709068"/>
            <a:ext cx="1126623" cy="156747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0563DC-4021-2670-860B-0A085815411A}"/>
              </a:ext>
            </a:extLst>
          </p:cNvPr>
          <p:cNvSpPr/>
          <p:nvPr/>
        </p:nvSpPr>
        <p:spPr>
          <a:xfrm>
            <a:off x="540004" y="965057"/>
            <a:ext cx="4110990" cy="987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89F7E5-67B1-216A-4B08-1FD5E3C28B80}"/>
              </a:ext>
            </a:extLst>
          </p:cNvPr>
          <p:cNvSpPr/>
          <p:nvPr/>
        </p:nvSpPr>
        <p:spPr>
          <a:xfrm>
            <a:off x="506980" y="2086263"/>
            <a:ext cx="4110990" cy="748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707349-0B4E-660B-BCDE-E2598C5E179C}"/>
              </a:ext>
            </a:extLst>
          </p:cNvPr>
          <p:cNvSpPr/>
          <p:nvPr/>
        </p:nvSpPr>
        <p:spPr>
          <a:xfrm>
            <a:off x="479176" y="2931851"/>
            <a:ext cx="4213474" cy="679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B9277A-F33F-815B-7203-2E65F9DBCE89}"/>
              </a:ext>
            </a:extLst>
          </p:cNvPr>
          <p:cNvSpPr/>
          <p:nvPr/>
        </p:nvSpPr>
        <p:spPr>
          <a:xfrm>
            <a:off x="527300" y="3722047"/>
            <a:ext cx="4110990" cy="679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E691BC-77C6-3B90-F320-441A5A0AD56C}"/>
              </a:ext>
            </a:extLst>
          </p:cNvPr>
          <p:cNvSpPr/>
          <p:nvPr/>
        </p:nvSpPr>
        <p:spPr>
          <a:xfrm>
            <a:off x="5073650" y="1018210"/>
            <a:ext cx="1949200" cy="1426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C7D4BB-C9B8-EA3A-C46F-849239FE9A11}"/>
              </a:ext>
            </a:extLst>
          </p:cNvPr>
          <p:cNvSpPr/>
          <p:nvPr/>
        </p:nvSpPr>
        <p:spPr>
          <a:xfrm>
            <a:off x="5070979" y="2709068"/>
            <a:ext cx="1949200" cy="186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53021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MAINTAIN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19" y="537865"/>
            <a:ext cx="3691254" cy="1071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Continued 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from </a:t>
            </a:r>
            <a:r>
              <a:rPr sz="1000" spc="-20" dirty="0">
                <a:solidFill>
                  <a:srgbClr val="231F20"/>
                </a:solidFill>
                <a:latin typeface="Comic Sans MS"/>
                <a:cs typeface="Comic Sans MS"/>
              </a:rPr>
              <a:t>last</a:t>
            </a: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lang="en-US"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slide</a:t>
            </a:r>
            <a:r>
              <a:rPr sz="1000" spc="-10" dirty="0">
                <a:solidFill>
                  <a:srgbClr val="231F20"/>
                </a:solidFill>
                <a:latin typeface="Comic Sans MS"/>
                <a:cs typeface="Comic Sans MS"/>
              </a:rPr>
              <a:t>...</a:t>
            </a:r>
            <a:endParaRPr sz="1000" dirty="0">
              <a:latin typeface="Comic Sans MS"/>
              <a:cs typeface="Comic Sans MS"/>
            </a:endParaRPr>
          </a:p>
          <a:p>
            <a:pPr marL="99060">
              <a:lnSpc>
                <a:spcPct val="10000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Record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keeping:</a:t>
            </a:r>
            <a:endParaRPr sz="1000" dirty="0">
              <a:latin typeface="Arial Black"/>
              <a:cs typeface="Arial Black"/>
            </a:endParaRPr>
          </a:p>
          <a:p>
            <a:pPr marL="99060" marR="5080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Maintain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detailed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records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maintenance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activities,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including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calibration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dates,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sensor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replacements,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issues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repairs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performed.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documentation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often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required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compliance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quality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assurance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purposes.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699" y="1732503"/>
            <a:ext cx="3776979" cy="234696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Train</a:t>
            </a:r>
            <a:r>
              <a:rPr sz="1000" spc="-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personnel:</a:t>
            </a:r>
            <a:endParaRPr sz="1000" dirty="0">
              <a:latin typeface="Arial Black"/>
              <a:cs typeface="Arial Black"/>
            </a:endParaRPr>
          </a:p>
          <a:p>
            <a:pPr marL="12700" marR="135890" algn="just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personnel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using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properly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trained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its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maintenance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use.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knowing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perform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routine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maintenance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tasks.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Replace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consumables:</a:t>
            </a:r>
            <a:endParaRPr sz="1000" dirty="0">
              <a:latin typeface="Arial Black"/>
              <a:cs typeface="Arial Black"/>
            </a:endParaRPr>
          </a:p>
          <a:p>
            <a:pPr marL="12700">
              <a:lnSpc>
                <a:spcPts val="117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Replace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consumable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items,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filters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hoses, based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manufacturer’s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recommended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schedules.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Store</a:t>
            </a:r>
            <a:r>
              <a:rPr sz="1000" spc="-6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properly:</a:t>
            </a:r>
            <a:endParaRPr sz="1000" dirty="0">
              <a:latin typeface="Arial Black"/>
              <a:cs typeface="Arial Blac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When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use,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store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testing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equipment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clean,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dry,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controlled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environment.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Protect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extreme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temperatures,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humidity,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physical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damage.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699" y="4266153"/>
            <a:ext cx="3869690" cy="7569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9525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Regular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maintenance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cleaning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 testing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critical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accuracy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reliability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detecting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concentrations.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40"/>
              </a:lnSpc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Following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manufacturer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recommendations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organization’s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procedures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essential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personnel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integrity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process.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3448" y="1439565"/>
            <a:ext cx="16789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Keep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record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maintenance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activity.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3670" y="4441972"/>
            <a:ext cx="205803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Store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the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gas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testing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clean,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 Narrow"/>
                <a:cs typeface="Arial Narrow"/>
              </a:rPr>
              <a:t>dry,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and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controlled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environment.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3042" y="861680"/>
            <a:ext cx="2287573" cy="4317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5894" y="2269964"/>
            <a:ext cx="1950300" cy="207524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BEF232-2EFB-F7B8-A94C-C508456B1156}"/>
              </a:ext>
            </a:extLst>
          </p:cNvPr>
          <p:cNvSpPr/>
          <p:nvPr/>
        </p:nvSpPr>
        <p:spPr>
          <a:xfrm>
            <a:off x="585843" y="771032"/>
            <a:ext cx="3632729" cy="883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54CE7B-D1AD-AC68-E6B9-C9310CB311A8}"/>
              </a:ext>
            </a:extLst>
          </p:cNvPr>
          <p:cNvSpPr/>
          <p:nvPr/>
        </p:nvSpPr>
        <p:spPr>
          <a:xfrm>
            <a:off x="561117" y="1727520"/>
            <a:ext cx="3776979" cy="7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39711A-09A8-AE89-3516-E808320CF539}"/>
              </a:ext>
            </a:extLst>
          </p:cNvPr>
          <p:cNvSpPr/>
          <p:nvPr/>
        </p:nvSpPr>
        <p:spPr>
          <a:xfrm>
            <a:off x="555801" y="2631341"/>
            <a:ext cx="3776979" cy="596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EA196D-7DA0-0946-A7EB-AE7B66BF1971}"/>
              </a:ext>
            </a:extLst>
          </p:cNvPr>
          <p:cNvSpPr/>
          <p:nvPr/>
        </p:nvSpPr>
        <p:spPr>
          <a:xfrm>
            <a:off x="586204" y="3414023"/>
            <a:ext cx="3776979" cy="72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F9FAF4-E93E-12FB-D30A-EE852DA7DE02}"/>
              </a:ext>
            </a:extLst>
          </p:cNvPr>
          <p:cNvSpPr/>
          <p:nvPr/>
        </p:nvSpPr>
        <p:spPr>
          <a:xfrm>
            <a:off x="555800" y="4303764"/>
            <a:ext cx="3934325" cy="737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A0E5CB-EE74-0A95-EF6C-18044BDB7A13}"/>
              </a:ext>
            </a:extLst>
          </p:cNvPr>
          <p:cNvSpPr/>
          <p:nvPr/>
        </p:nvSpPr>
        <p:spPr>
          <a:xfrm>
            <a:off x="4692650" y="745350"/>
            <a:ext cx="2481579" cy="90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2EADB-6D20-E173-7E9E-0C19A682E98B}"/>
              </a:ext>
            </a:extLst>
          </p:cNvPr>
          <p:cNvSpPr/>
          <p:nvPr/>
        </p:nvSpPr>
        <p:spPr>
          <a:xfrm>
            <a:off x="4723042" y="2050638"/>
            <a:ext cx="2481579" cy="271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53021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3.4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MAINTAIN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650" y="907176"/>
            <a:ext cx="4150360" cy="307340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Document 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test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procedures:</a:t>
            </a:r>
            <a:endParaRPr sz="1000">
              <a:latin typeface="Arial Black"/>
              <a:cs typeface="Arial Black"/>
            </a:endParaRPr>
          </a:p>
          <a:p>
            <a:pPr marL="12700" marR="175260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procedures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often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provided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by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manufacturer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include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guidelines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testing,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calibration,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maintenance.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5" dirty="0">
                <a:solidFill>
                  <a:srgbClr val="231F20"/>
                </a:solidFill>
                <a:latin typeface="Arial Black"/>
                <a:cs typeface="Arial Black"/>
              </a:rPr>
              <a:t>Test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 Schedule: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regular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schedule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based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on 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equipment’s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requirements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workplace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policies.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Record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planned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test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dates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schedule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calendar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overlooked.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5" dirty="0">
                <a:solidFill>
                  <a:srgbClr val="231F20"/>
                </a:solidFill>
                <a:latin typeface="Arial Black"/>
                <a:cs typeface="Arial Black"/>
              </a:rPr>
              <a:t>Test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results</a:t>
            </a:r>
            <a:r>
              <a:rPr sz="10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form:</a:t>
            </a:r>
            <a:endParaRPr sz="1000">
              <a:latin typeface="Arial Black"/>
              <a:cs typeface="Arial Black"/>
            </a:endParaRPr>
          </a:p>
          <a:p>
            <a:pPr marL="12700">
              <a:lnSpc>
                <a:spcPts val="1170"/>
              </a:lnSpc>
              <a:spcBef>
                <a:spcPts val="505"/>
              </a:spcBef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form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fields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essential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information,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as the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date,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details,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test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conditions,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results.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Identification:</a:t>
            </a:r>
            <a:endParaRPr sz="1000">
              <a:latin typeface="Arial Black"/>
              <a:cs typeface="Arial Black"/>
            </a:endParaRPr>
          </a:p>
          <a:p>
            <a:pPr marL="12700" marR="328930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Clearly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identify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name, model,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 serial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number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records.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helps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track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differentiate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between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different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pieces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equipment, especially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larger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facilities.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650" y="4103004"/>
            <a:ext cx="4194175" cy="74866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55" dirty="0">
                <a:solidFill>
                  <a:srgbClr val="231F20"/>
                </a:solidFill>
                <a:latin typeface="Arial Black"/>
                <a:cs typeface="Arial Black"/>
              </a:rPr>
              <a:t>Test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 environment: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Record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test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environment,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including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factors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like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temperature,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humidity,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atmospheric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pressure.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conditions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impact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equipment’s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performance.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004" y="444601"/>
            <a:ext cx="6480175" cy="424180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25.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maintain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records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tests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results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accordance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procedures?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8859" y="4713880"/>
            <a:ext cx="12407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Continued </a:t>
            </a:r>
            <a:r>
              <a:rPr sz="1000" spc="-25" dirty="0">
                <a:solidFill>
                  <a:srgbClr val="231F20"/>
                </a:solidFill>
                <a:latin typeface="Comic Sans MS"/>
                <a:cs typeface="Comic Sans MS"/>
              </a:rPr>
              <a:t>next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lang="en-US"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slide</a:t>
            </a:r>
            <a:r>
              <a:rPr sz="1000" spc="-20" dirty="0">
                <a:solidFill>
                  <a:srgbClr val="231F20"/>
                </a:solidFill>
                <a:latin typeface="Comic Sans MS"/>
                <a:cs typeface="Comic Sans MS"/>
              </a:rPr>
              <a:t>...</a:t>
            </a:r>
            <a:endParaRPr sz="10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4735" y="4227216"/>
            <a:ext cx="9702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Record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test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schedule.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7096" y="1037091"/>
            <a:ext cx="2015976" cy="308115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C6AAC5-8DDE-2A9C-F1E1-E98B56B8E615}"/>
              </a:ext>
            </a:extLst>
          </p:cNvPr>
          <p:cNvSpPr/>
          <p:nvPr/>
        </p:nvSpPr>
        <p:spPr>
          <a:xfrm>
            <a:off x="527300" y="907176"/>
            <a:ext cx="4012950" cy="616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FD9EF6-22BF-DA0A-BD98-677508ED421D}"/>
              </a:ext>
            </a:extLst>
          </p:cNvPr>
          <p:cNvSpPr/>
          <p:nvPr/>
        </p:nvSpPr>
        <p:spPr>
          <a:xfrm>
            <a:off x="531290" y="1697650"/>
            <a:ext cx="4150359" cy="66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2179C2-7818-D3ED-881A-9539E15B6671}"/>
              </a:ext>
            </a:extLst>
          </p:cNvPr>
          <p:cNvSpPr/>
          <p:nvPr/>
        </p:nvSpPr>
        <p:spPr>
          <a:xfrm>
            <a:off x="514225" y="2448600"/>
            <a:ext cx="4150359" cy="66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35E9D3-7BE5-7B08-0997-628D87078B6F}"/>
              </a:ext>
            </a:extLst>
          </p:cNvPr>
          <p:cNvSpPr/>
          <p:nvPr/>
        </p:nvSpPr>
        <p:spPr>
          <a:xfrm>
            <a:off x="458595" y="3322752"/>
            <a:ext cx="4150359" cy="66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B01CD7-EEFF-A795-050C-C954A6E0DBBA}"/>
              </a:ext>
            </a:extLst>
          </p:cNvPr>
          <p:cNvSpPr/>
          <p:nvPr/>
        </p:nvSpPr>
        <p:spPr>
          <a:xfrm>
            <a:off x="514224" y="4128997"/>
            <a:ext cx="4213601" cy="748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C9984C-FF97-1282-98C3-3F0B800E9424}"/>
              </a:ext>
            </a:extLst>
          </p:cNvPr>
          <p:cNvSpPr/>
          <p:nvPr/>
        </p:nvSpPr>
        <p:spPr>
          <a:xfrm>
            <a:off x="4845050" y="978077"/>
            <a:ext cx="2175129" cy="3534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53021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3.4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MAINTAIN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295" y="537869"/>
            <a:ext cx="3908425" cy="3565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Continued 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from </a:t>
            </a:r>
            <a:r>
              <a:rPr sz="1000" spc="-20" dirty="0">
                <a:solidFill>
                  <a:srgbClr val="231F20"/>
                </a:solidFill>
                <a:latin typeface="Comic Sans MS"/>
                <a:cs typeface="Comic Sans MS"/>
              </a:rPr>
              <a:t>last</a:t>
            </a: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lang="en-US" sz="1000" spc="-10" dirty="0">
                <a:solidFill>
                  <a:srgbClr val="231F20"/>
                </a:solidFill>
                <a:latin typeface="Comic Sans MS"/>
                <a:cs typeface="Comic Sans MS"/>
              </a:rPr>
              <a:t>slide</a:t>
            </a:r>
            <a:r>
              <a:rPr sz="1000" spc="-10" dirty="0">
                <a:solidFill>
                  <a:srgbClr val="231F20"/>
                </a:solidFill>
                <a:latin typeface="Comic Sans MS"/>
                <a:cs typeface="Comic Sans MS"/>
              </a:rPr>
              <a:t>...</a:t>
            </a:r>
            <a:endParaRPr sz="1000" dirty="0">
              <a:latin typeface="Comic Sans MS"/>
              <a:cs typeface="Comic Sans MS"/>
            </a:endParaRPr>
          </a:p>
          <a:p>
            <a:pPr marL="99060">
              <a:lnSpc>
                <a:spcPct val="100000"/>
              </a:lnSpc>
              <a:spcBef>
                <a:spcPts val="710"/>
              </a:spcBef>
            </a:pPr>
            <a:r>
              <a:rPr sz="1000" spc="-55" dirty="0">
                <a:solidFill>
                  <a:srgbClr val="231F20"/>
                </a:solidFill>
                <a:latin typeface="Arial Black"/>
                <a:cs typeface="Arial Black"/>
              </a:rPr>
              <a:t>Test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 data:</a:t>
            </a:r>
            <a:endParaRPr sz="1000" dirty="0">
              <a:latin typeface="Arial Black"/>
              <a:cs typeface="Arial Black"/>
            </a:endParaRPr>
          </a:p>
          <a:p>
            <a:pPr marL="99060" marR="13335" algn="just">
              <a:lnSpc>
                <a:spcPct val="100000"/>
              </a:lnSpc>
              <a:spcBef>
                <a:spcPts val="570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Record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data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each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test,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readings,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measurements,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deviations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from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expected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values.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precise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consistent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data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entry.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Arial"/>
              <a:cs typeface="Arial"/>
            </a:endParaRPr>
          </a:p>
          <a:p>
            <a:pPr marL="99060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Calibration</a:t>
            </a:r>
            <a:r>
              <a:rPr sz="10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information:</a:t>
            </a:r>
            <a:endParaRPr sz="1000" dirty="0">
              <a:latin typeface="Arial Black"/>
              <a:cs typeface="Arial Black"/>
            </a:endParaRPr>
          </a:p>
          <a:p>
            <a:pPr marL="99060" marR="128270" algn="just">
              <a:lnSpc>
                <a:spcPct val="100000"/>
              </a:lnSpc>
              <a:spcBef>
                <a:spcPts val="570"/>
              </a:spcBef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requires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calibration,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document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calibration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dates,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concentrations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used,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results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calibration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process. Attach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calibration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certificates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records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applicable.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Arial"/>
              <a:cs typeface="Arial"/>
            </a:endParaRPr>
          </a:p>
          <a:p>
            <a:pPr marL="99060">
              <a:lnSpc>
                <a:spcPct val="100000"/>
              </a:lnSpc>
              <a:spcBef>
                <a:spcPts val="5"/>
              </a:spcBef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Maintenance</a:t>
            </a:r>
            <a:r>
              <a:rPr sz="1000" spc="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actions:</a:t>
            </a:r>
            <a:endParaRPr sz="1000" dirty="0">
              <a:latin typeface="Arial Black"/>
              <a:cs typeface="Arial Black"/>
            </a:endParaRPr>
          </a:p>
          <a:p>
            <a:pPr marL="99060" marR="8255" algn="just">
              <a:lnSpc>
                <a:spcPct val="100000"/>
              </a:lnSpc>
              <a:spcBef>
                <a:spcPts val="56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maintenance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actions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taken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after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testing.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involve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sensor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cleaning,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calibration,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or adjustments.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 dirty="0">
              <a:latin typeface="Arial"/>
              <a:cs typeface="Arial"/>
            </a:endParaRPr>
          </a:p>
          <a:p>
            <a:pPr marL="99060">
              <a:lnSpc>
                <a:spcPct val="100000"/>
              </a:lnSpc>
            </a:pP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Errors</a:t>
            </a:r>
            <a:r>
              <a:rPr sz="1000" spc="-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or</a:t>
            </a:r>
            <a:r>
              <a:rPr sz="1000" spc="-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issues:</a:t>
            </a:r>
            <a:endParaRPr sz="1000" dirty="0">
              <a:latin typeface="Arial Black"/>
              <a:cs typeface="Arial Black"/>
            </a:endParaRPr>
          </a:p>
          <a:p>
            <a:pPr marL="99060" marR="5080">
              <a:lnSpc>
                <a:spcPct val="100000"/>
              </a:lnSpc>
              <a:spcBef>
                <a:spcPts val="565"/>
              </a:spcBef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 errors,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malfunctions,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issues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encountered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during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testing,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document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them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detail.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information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valuable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troubleshooting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corrective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actions.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699" y="4235673"/>
            <a:ext cx="3586479" cy="783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Authorised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signatures: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ct val="116700"/>
              </a:lnSpc>
              <a:spcBef>
                <a:spcPts val="56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records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signed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dated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by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authorized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personnel.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These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signatures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indicate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were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conducted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according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procedures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provide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accountability.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95300" y="3979950"/>
            <a:ext cx="822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Calibration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record.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24878" y="4713883"/>
            <a:ext cx="12407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Continued </a:t>
            </a:r>
            <a:r>
              <a:rPr sz="1000" spc="-25" dirty="0">
                <a:solidFill>
                  <a:srgbClr val="231F20"/>
                </a:solidFill>
                <a:latin typeface="Comic Sans MS"/>
                <a:cs typeface="Comic Sans MS"/>
              </a:rPr>
              <a:t>next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lang="en-US"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slide</a:t>
            </a:r>
            <a:r>
              <a:rPr sz="1000" spc="-20" dirty="0">
                <a:solidFill>
                  <a:srgbClr val="231F20"/>
                </a:solidFill>
                <a:latin typeface="Comic Sans MS"/>
                <a:cs typeface="Comic Sans MS"/>
              </a:rPr>
              <a:t>...</a:t>
            </a:r>
            <a:endParaRPr sz="1000" dirty="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6257" y="1010012"/>
            <a:ext cx="2328492" cy="286099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6B74A1-16EF-E0BF-0EEB-7DB32125D600}"/>
              </a:ext>
            </a:extLst>
          </p:cNvPr>
          <p:cNvSpPr/>
          <p:nvPr/>
        </p:nvSpPr>
        <p:spPr>
          <a:xfrm>
            <a:off x="562531" y="765544"/>
            <a:ext cx="4053919" cy="834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9D2F25-4A67-A618-B535-BF5F3DAF92AE}"/>
              </a:ext>
            </a:extLst>
          </p:cNvPr>
          <p:cNvSpPr/>
          <p:nvPr/>
        </p:nvSpPr>
        <p:spPr>
          <a:xfrm>
            <a:off x="613699" y="1664012"/>
            <a:ext cx="3908425" cy="770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E5DFD-CB3C-7612-9D66-E2DF725A396D}"/>
              </a:ext>
            </a:extLst>
          </p:cNvPr>
          <p:cNvSpPr/>
          <p:nvPr/>
        </p:nvSpPr>
        <p:spPr>
          <a:xfrm>
            <a:off x="572797" y="2548184"/>
            <a:ext cx="3908425" cy="770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C395ED-0F3C-4A7C-8915-C4640DE3AF13}"/>
              </a:ext>
            </a:extLst>
          </p:cNvPr>
          <p:cNvSpPr/>
          <p:nvPr/>
        </p:nvSpPr>
        <p:spPr>
          <a:xfrm>
            <a:off x="613699" y="3318418"/>
            <a:ext cx="3908425" cy="87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7A3504-C11B-81B7-E3AD-F5FCE71C7B2F}"/>
              </a:ext>
            </a:extLst>
          </p:cNvPr>
          <p:cNvSpPr/>
          <p:nvPr/>
        </p:nvSpPr>
        <p:spPr>
          <a:xfrm>
            <a:off x="607187" y="4240952"/>
            <a:ext cx="3908425" cy="770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5242BA-F12F-BB07-E295-740FFB38B448}"/>
              </a:ext>
            </a:extLst>
          </p:cNvPr>
          <p:cNvSpPr/>
          <p:nvPr/>
        </p:nvSpPr>
        <p:spPr>
          <a:xfrm>
            <a:off x="4616450" y="943903"/>
            <a:ext cx="2536825" cy="3247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1493" y="141378"/>
            <a:ext cx="335534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HAND</a:t>
            </a:r>
            <a:r>
              <a:rPr sz="1100" spc="2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POWER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TOOLS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1977389"/>
            </a:xfrm>
            <a:custGeom>
              <a:avLst/>
              <a:gdLst/>
              <a:ahLst/>
              <a:cxnLst/>
              <a:rect l="l" t="t" r="r" b="b"/>
              <a:pathLst>
                <a:path w="7560309" h="1977389">
                  <a:moveTo>
                    <a:pt x="7559992" y="0"/>
                  </a:moveTo>
                  <a:lnTo>
                    <a:pt x="0" y="0"/>
                  </a:lnTo>
                  <a:lnTo>
                    <a:pt x="0" y="1976793"/>
                  </a:lnTo>
                  <a:lnTo>
                    <a:pt x="7559992" y="197679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B5B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06933"/>
              <a:ext cx="7328534" cy="1477010"/>
            </a:xfrm>
            <a:custGeom>
              <a:avLst/>
              <a:gdLst/>
              <a:ahLst/>
              <a:cxnLst/>
              <a:rect l="l" t="t" r="r" b="b"/>
              <a:pathLst>
                <a:path w="7328534" h="1477010">
                  <a:moveTo>
                    <a:pt x="0" y="0"/>
                  </a:moveTo>
                  <a:lnTo>
                    <a:pt x="7328433" y="0"/>
                  </a:lnTo>
                  <a:lnTo>
                    <a:pt x="7328433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2789555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Prepare</a:t>
            </a:r>
            <a:r>
              <a:rPr sz="4200" b="1" spc="-2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for</a:t>
            </a:r>
            <a:r>
              <a:rPr sz="4200" b="1" spc="-2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gas</a:t>
            </a:r>
            <a:r>
              <a:rPr sz="4200" b="1" spc="-2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testing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7611" y="2144330"/>
            <a:ext cx="715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85" dirty="0">
                <a:solidFill>
                  <a:srgbClr val="00305E"/>
                </a:solidFill>
                <a:latin typeface="Open Sans Condensed"/>
                <a:cs typeface="Open Sans Condensed"/>
              </a:rPr>
              <a:t>Element</a:t>
            </a:r>
            <a:r>
              <a:rPr sz="1200" b="1" spc="15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200" b="1" spc="40" dirty="0">
                <a:solidFill>
                  <a:srgbClr val="00305E"/>
                </a:solidFill>
                <a:latin typeface="Open Sans Condensed"/>
                <a:cs typeface="Open Sans Condensed"/>
              </a:rPr>
              <a:t>1</a:t>
            </a:r>
            <a:endParaRPr sz="1200">
              <a:latin typeface="Open Sans Condensed"/>
              <a:cs typeface="Open Sans Condensed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2598" y="2470048"/>
            <a:ext cx="1967391" cy="235394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53021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3.4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MAINTAIN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265" y="537943"/>
            <a:ext cx="3959860" cy="2131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Continued 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from </a:t>
            </a:r>
            <a:r>
              <a:rPr sz="1000" spc="-20" dirty="0">
                <a:solidFill>
                  <a:srgbClr val="231F20"/>
                </a:solidFill>
                <a:latin typeface="Comic Sans MS"/>
                <a:cs typeface="Comic Sans MS"/>
              </a:rPr>
              <a:t>last</a:t>
            </a: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lang="en-US"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slide</a:t>
            </a:r>
            <a:r>
              <a:rPr sz="1000" spc="-10" dirty="0">
                <a:solidFill>
                  <a:srgbClr val="231F20"/>
                </a:solidFill>
                <a:latin typeface="Comic Sans MS"/>
                <a:cs typeface="Comic Sans MS"/>
              </a:rPr>
              <a:t>...</a:t>
            </a:r>
            <a:endParaRPr sz="1000" dirty="0">
              <a:latin typeface="Comic Sans MS"/>
              <a:cs typeface="Comic Sans MS"/>
            </a:endParaRPr>
          </a:p>
          <a:p>
            <a:pPr marL="99060">
              <a:lnSpc>
                <a:spcPct val="100000"/>
              </a:lnSpc>
              <a:spcBef>
                <a:spcPts val="710"/>
              </a:spcBef>
            </a:pP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File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organization:</a:t>
            </a:r>
            <a:endParaRPr sz="1000" dirty="0">
              <a:latin typeface="Arial Black"/>
              <a:cs typeface="Arial Black"/>
            </a:endParaRPr>
          </a:p>
          <a:p>
            <a:pPr marL="99060" marR="5080">
              <a:lnSpc>
                <a:spcPct val="116700"/>
              </a:lnSpc>
              <a:spcBef>
                <a:spcPts val="56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Establish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systematic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organize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 store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test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records.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Consider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using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digital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document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management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system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physical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folders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keep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records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accessible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well-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organised.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 dirty="0">
              <a:latin typeface="Arial"/>
              <a:cs typeface="Arial"/>
            </a:endParaRPr>
          </a:p>
          <a:p>
            <a:pPr marL="99060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Retention</a:t>
            </a:r>
            <a:r>
              <a:rPr sz="1000" spc="-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period:</a:t>
            </a:r>
            <a:endParaRPr sz="1000" dirty="0">
              <a:latin typeface="Arial Black"/>
              <a:cs typeface="Arial Black"/>
            </a:endParaRPr>
          </a:p>
          <a:p>
            <a:pPr marL="99060" marR="62865">
              <a:lnSpc>
                <a:spcPct val="116700"/>
              </a:lnSpc>
              <a:spcBef>
                <a:spcPts val="56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Be aware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retention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period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required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organization’s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policies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relevant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regulations.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Test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records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retained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duration,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often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compliance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auditing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purposes.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699" y="2965419"/>
            <a:ext cx="3868420" cy="91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00305E"/>
                </a:solidFill>
                <a:latin typeface="Arial"/>
                <a:cs typeface="Arial"/>
              </a:rPr>
              <a:t>By</a:t>
            </a:r>
            <a:r>
              <a:rPr sz="1000" b="1" spc="-1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00305E"/>
                </a:solidFill>
                <a:latin typeface="Arial"/>
                <a:cs typeface="Arial"/>
              </a:rPr>
              <a:t>maintaining</a:t>
            </a:r>
            <a:r>
              <a:rPr sz="1000" b="1" spc="-1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00305E"/>
                </a:solidFill>
                <a:latin typeface="Arial"/>
                <a:cs typeface="Arial"/>
              </a:rPr>
              <a:t>accurate</a:t>
            </a:r>
            <a:r>
              <a:rPr sz="1000" b="1" spc="-1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00305E"/>
                </a:solidFill>
                <a:latin typeface="Arial"/>
                <a:cs typeface="Arial"/>
              </a:rPr>
              <a:t>and</a:t>
            </a:r>
            <a:r>
              <a:rPr sz="1000" b="1" spc="-1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00305E"/>
                </a:solidFill>
                <a:latin typeface="Arial"/>
                <a:cs typeface="Arial"/>
              </a:rPr>
              <a:t>well-organized</a:t>
            </a:r>
            <a:r>
              <a:rPr sz="1000" b="1" spc="-1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00305E"/>
                </a:solidFill>
                <a:latin typeface="Arial"/>
                <a:cs typeface="Arial"/>
              </a:rPr>
              <a:t>records</a:t>
            </a:r>
            <a:r>
              <a:rPr sz="1000" b="1" spc="-1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305E"/>
                </a:solidFill>
                <a:latin typeface="Arial"/>
                <a:cs typeface="Arial"/>
              </a:rPr>
              <a:t>of</a:t>
            </a:r>
            <a:r>
              <a:rPr sz="1000" b="1" spc="-1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00305E"/>
                </a:solidFill>
                <a:latin typeface="Arial"/>
                <a:cs typeface="Arial"/>
              </a:rPr>
              <a:t>tests</a:t>
            </a:r>
            <a:r>
              <a:rPr sz="1000" b="1" spc="-1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00305E"/>
                </a:solidFill>
                <a:latin typeface="Arial"/>
                <a:cs typeface="Arial"/>
              </a:rPr>
              <a:t>and </a:t>
            </a:r>
            <a:r>
              <a:rPr sz="1000" b="1" spc="-30" dirty="0">
                <a:solidFill>
                  <a:srgbClr val="00305E"/>
                </a:solidFill>
                <a:latin typeface="Arial"/>
                <a:cs typeface="Arial"/>
              </a:rPr>
              <a:t>results,</a:t>
            </a:r>
            <a:r>
              <a:rPr sz="1000" b="1" spc="-10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00305E"/>
                </a:solidFill>
                <a:latin typeface="Arial"/>
                <a:cs typeface="Arial"/>
              </a:rPr>
              <a:t>you</a:t>
            </a:r>
            <a:r>
              <a:rPr sz="1000" b="1" spc="-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00305E"/>
                </a:solidFill>
                <a:latin typeface="Arial"/>
                <a:cs typeface="Arial"/>
              </a:rPr>
              <a:t>contribute</a:t>
            </a:r>
            <a:r>
              <a:rPr sz="1000" b="1" spc="-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305E"/>
                </a:solidFill>
                <a:latin typeface="Arial"/>
                <a:cs typeface="Arial"/>
              </a:rPr>
              <a:t>to</a:t>
            </a:r>
            <a:r>
              <a:rPr sz="1000" b="1" spc="-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00305E"/>
                </a:solidFill>
                <a:latin typeface="Arial"/>
                <a:cs typeface="Arial"/>
              </a:rPr>
              <a:t>the</a:t>
            </a:r>
            <a:r>
              <a:rPr sz="1000" b="1" spc="-10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00305E"/>
                </a:solidFill>
                <a:latin typeface="Arial"/>
                <a:cs typeface="Arial"/>
              </a:rPr>
              <a:t>equipment’s</a:t>
            </a:r>
            <a:r>
              <a:rPr sz="1000" b="1" spc="-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00305E"/>
                </a:solidFill>
                <a:latin typeface="Arial"/>
                <a:cs typeface="Arial"/>
              </a:rPr>
              <a:t>reliability,</a:t>
            </a:r>
            <a:r>
              <a:rPr sz="1000" b="1" spc="-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00305E"/>
                </a:solidFill>
                <a:latin typeface="Arial"/>
                <a:cs typeface="Arial"/>
              </a:rPr>
              <a:t>safety,</a:t>
            </a:r>
            <a:r>
              <a:rPr sz="1000" b="1" spc="-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00305E"/>
                </a:solidFill>
                <a:latin typeface="Arial"/>
                <a:cs typeface="Arial"/>
              </a:rPr>
              <a:t>and </a:t>
            </a:r>
            <a:r>
              <a:rPr sz="1000" b="1" spc="-35" dirty="0">
                <a:solidFill>
                  <a:srgbClr val="00305E"/>
                </a:solidFill>
                <a:latin typeface="Arial"/>
                <a:cs typeface="Arial"/>
              </a:rPr>
              <a:t>compliance</a:t>
            </a:r>
            <a:r>
              <a:rPr sz="1000" b="1" spc="-10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00305E"/>
                </a:solidFill>
                <a:latin typeface="Arial"/>
                <a:cs typeface="Arial"/>
              </a:rPr>
              <a:t>with</a:t>
            </a:r>
            <a:r>
              <a:rPr sz="1000" b="1" spc="-10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00305E"/>
                </a:solidFill>
                <a:latin typeface="Arial"/>
                <a:cs typeface="Arial"/>
              </a:rPr>
              <a:t>industry</a:t>
            </a:r>
            <a:r>
              <a:rPr sz="1000" b="1" spc="-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00305E"/>
                </a:solidFill>
                <a:latin typeface="Arial"/>
                <a:cs typeface="Arial"/>
              </a:rPr>
              <a:t>standards</a:t>
            </a:r>
            <a:r>
              <a:rPr sz="1000" b="1" spc="-10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00305E"/>
                </a:solidFill>
                <a:latin typeface="Arial"/>
                <a:cs typeface="Arial"/>
              </a:rPr>
              <a:t>and</a:t>
            </a:r>
            <a:r>
              <a:rPr sz="1000" b="1" spc="-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00305E"/>
                </a:solidFill>
                <a:latin typeface="Arial"/>
                <a:cs typeface="Arial"/>
              </a:rPr>
              <a:t>regulations.</a:t>
            </a:r>
            <a:r>
              <a:rPr sz="1000" b="1" spc="-10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00305E"/>
                </a:solidFill>
                <a:latin typeface="Arial"/>
                <a:cs typeface="Arial"/>
              </a:rPr>
              <a:t>These</a:t>
            </a:r>
            <a:r>
              <a:rPr sz="1000" b="1" spc="-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00305E"/>
                </a:solidFill>
                <a:latin typeface="Arial"/>
                <a:cs typeface="Arial"/>
              </a:rPr>
              <a:t>records </a:t>
            </a:r>
            <a:r>
              <a:rPr sz="1000" b="1" spc="-30" dirty="0">
                <a:solidFill>
                  <a:srgbClr val="00305E"/>
                </a:solidFill>
                <a:latin typeface="Arial"/>
                <a:cs typeface="Arial"/>
              </a:rPr>
              <a:t>are</a:t>
            </a:r>
            <a:r>
              <a:rPr sz="1000" b="1" spc="-10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00305E"/>
                </a:solidFill>
                <a:latin typeface="Arial"/>
                <a:cs typeface="Arial"/>
              </a:rPr>
              <a:t>invaluable</a:t>
            </a:r>
            <a:r>
              <a:rPr sz="1000" b="1" spc="-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00305E"/>
                </a:solidFill>
                <a:latin typeface="Arial"/>
                <a:cs typeface="Arial"/>
              </a:rPr>
              <a:t>for</a:t>
            </a:r>
            <a:r>
              <a:rPr sz="1000" b="1" spc="-10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00305E"/>
                </a:solidFill>
                <a:latin typeface="Arial"/>
                <a:cs typeface="Arial"/>
              </a:rPr>
              <a:t>identifying</a:t>
            </a:r>
            <a:r>
              <a:rPr sz="1000" b="1" spc="-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00305E"/>
                </a:solidFill>
                <a:latin typeface="Arial"/>
                <a:cs typeface="Arial"/>
              </a:rPr>
              <a:t>trends,</a:t>
            </a:r>
            <a:r>
              <a:rPr sz="1000" b="1" spc="-10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00305E"/>
                </a:solidFill>
                <a:latin typeface="Arial"/>
                <a:cs typeface="Arial"/>
              </a:rPr>
              <a:t>troubleshooting</a:t>
            </a:r>
            <a:r>
              <a:rPr sz="1000" b="1" spc="-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00305E"/>
                </a:solidFill>
                <a:latin typeface="Arial"/>
                <a:cs typeface="Arial"/>
              </a:rPr>
              <a:t>issues,</a:t>
            </a:r>
            <a:r>
              <a:rPr sz="1000" b="1" spc="-10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00305E"/>
                </a:solidFill>
                <a:latin typeface="Arial"/>
                <a:cs typeface="Arial"/>
              </a:rPr>
              <a:t>and </a:t>
            </a:r>
            <a:r>
              <a:rPr sz="1000" b="1" spc="-35" dirty="0">
                <a:solidFill>
                  <a:srgbClr val="00305E"/>
                </a:solidFill>
                <a:latin typeface="Arial"/>
                <a:cs typeface="Arial"/>
              </a:rPr>
              <a:t>ensuring</a:t>
            </a:r>
            <a:r>
              <a:rPr sz="1000" b="1" spc="-1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00305E"/>
                </a:solidFill>
                <a:latin typeface="Arial"/>
                <a:cs typeface="Arial"/>
              </a:rPr>
              <a:t>that</a:t>
            </a:r>
            <a:r>
              <a:rPr sz="1000" b="1" spc="-1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00305E"/>
                </a:solidFill>
                <a:latin typeface="Arial"/>
                <a:cs typeface="Arial"/>
              </a:rPr>
              <a:t>the</a:t>
            </a:r>
            <a:r>
              <a:rPr sz="1000" b="1" spc="-1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00305E"/>
                </a:solidFill>
                <a:latin typeface="Arial"/>
                <a:cs typeface="Arial"/>
              </a:rPr>
              <a:t>gas</a:t>
            </a:r>
            <a:r>
              <a:rPr sz="1000" b="1" spc="-10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00305E"/>
                </a:solidFill>
                <a:latin typeface="Arial"/>
                <a:cs typeface="Arial"/>
              </a:rPr>
              <a:t>monitoring</a:t>
            </a:r>
            <a:r>
              <a:rPr sz="1000" b="1" spc="-1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00305E"/>
                </a:solidFill>
                <a:latin typeface="Arial"/>
                <a:cs typeface="Arial"/>
              </a:rPr>
              <a:t>equipment</a:t>
            </a:r>
            <a:r>
              <a:rPr sz="1000" b="1" spc="-1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00305E"/>
                </a:solidFill>
                <a:latin typeface="Arial"/>
                <a:cs typeface="Arial"/>
              </a:rPr>
              <a:t>functions</a:t>
            </a:r>
            <a:r>
              <a:rPr sz="1000" b="1" spc="-10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00305E"/>
                </a:solidFill>
                <a:latin typeface="Arial"/>
                <a:cs typeface="Arial"/>
              </a:rPr>
              <a:t>as</a:t>
            </a:r>
            <a:r>
              <a:rPr sz="1000" b="1" spc="-15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305E"/>
                </a:solidFill>
                <a:latin typeface="Arial"/>
                <a:cs typeface="Arial"/>
              </a:rPr>
              <a:t>intended.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0477" y="2892142"/>
            <a:ext cx="660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Keep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records..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260017"/>
            <a:ext cx="2440876" cy="153536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9C2482-6327-0A67-1008-5F4D5CFE04A4}"/>
              </a:ext>
            </a:extLst>
          </p:cNvPr>
          <p:cNvSpPr/>
          <p:nvPr/>
        </p:nvSpPr>
        <p:spPr>
          <a:xfrm>
            <a:off x="621137" y="758678"/>
            <a:ext cx="3908425" cy="84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C72BF2-16F9-FEBC-30CF-007B9B84D0DD}"/>
              </a:ext>
            </a:extLst>
          </p:cNvPr>
          <p:cNvSpPr/>
          <p:nvPr/>
        </p:nvSpPr>
        <p:spPr>
          <a:xfrm>
            <a:off x="573694" y="1896615"/>
            <a:ext cx="3908425" cy="84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19F174-4352-3683-4EF7-2FE2E4D6D943}"/>
              </a:ext>
            </a:extLst>
          </p:cNvPr>
          <p:cNvSpPr/>
          <p:nvPr/>
        </p:nvSpPr>
        <p:spPr>
          <a:xfrm>
            <a:off x="523818" y="2782644"/>
            <a:ext cx="3941856" cy="1245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18604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GAS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TESTING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6342" y="885372"/>
            <a:ext cx="1465131" cy="12584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0950" y="886664"/>
            <a:ext cx="377952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Consult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safety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data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sheets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(SDS):</a:t>
            </a:r>
            <a:r>
              <a:rPr sz="1000" spc="-7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Data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Sheets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(SDS),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sometimes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referred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Data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Sheets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(MSDS),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provide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hazardous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chemicals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workplace.</a:t>
            </a:r>
            <a:endParaRPr sz="1000">
              <a:latin typeface="Arial"/>
              <a:cs typeface="Arial"/>
            </a:endParaRPr>
          </a:p>
          <a:p>
            <a:pPr marL="12700" marR="175260">
              <a:lnSpc>
                <a:spcPct val="116700"/>
              </a:lnSpc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sheets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details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chemical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composition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substances,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potential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hazards,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recommended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measures.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Refer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SDS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working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with.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950" y="2173682"/>
            <a:ext cx="3789679" cy="91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Arial Black"/>
                <a:cs typeface="Arial Black"/>
              </a:rPr>
              <a:t>Talk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supervisors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safety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personnel: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Communicate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supervisor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safety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personnel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responsible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area.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knowledge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hazards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associated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task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can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provide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guidance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gases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atmospheric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conditions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monitored.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950" y="3282900"/>
            <a:ext cx="3771265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225">
              <a:lnSpc>
                <a:spcPct val="1167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Assess 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work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environment: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Visually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assess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work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environment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identify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potential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sources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emissions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atmospheric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hazards.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Look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equipment,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processes,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could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release gases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create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unsafe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conditions.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565"/>
              </a:spcBef>
            </a:pP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Review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industry</a:t>
            </a:r>
            <a:r>
              <a:rPr sz="10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standards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regulations:</a:t>
            </a:r>
            <a:r>
              <a:rPr sz="10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Consult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relevant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industry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standards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occupational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health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regulations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that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apply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your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work.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standards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often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outline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requirements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gas testing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specific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situations.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compliance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these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standards.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004" y="444601"/>
            <a:ext cx="6480175" cy="377190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1.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preparing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for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testing.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find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type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gas/atmosphere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tested?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49606" y="4713880"/>
            <a:ext cx="12407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Continued </a:t>
            </a:r>
            <a:r>
              <a:rPr sz="1000" spc="-25" dirty="0">
                <a:solidFill>
                  <a:srgbClr val="231F20"/>
                </a:solidFill>
                <a:latin typeface="Comic Sans MS"/>
                <a:cs typeface="Comic Sans MS"/>
              </a:rPr>
              <a:t>next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lang="en-US"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slide</a:t>
            </a:r>
            <a:r>
              <a:rPr sz="1000" spc="-20" dirty="0">
                <a:solidFill>
                  <a:srgbClr val="231F20"/>
                </a:solidFill>
                <a:latin typeface="Comic Sans MS"/>
                <a:cs typeface="Comic Sans MS"/>
              </a:rPr>
              <a:t>...</a:t>
            </a:r>
            <a:endParaRPr sz="1000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3331" y="2188358"/>
            <a:ext cx="10775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Arial Narrow"/>
                <a:cs typeface="Arial Narrow"/>
              </a:rPr>
              <a:t>Talk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personnel.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1649" y="2551773"/>
            <a:ext cx="2331910" cy="173274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131989" y="4325733"/>
            <a:ext cx="12903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Check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work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environment.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88B701-2624-11F6-4397-EE6EF4B035D9}"/>
              </a:ext>
            </a:extLst>
          </p:cNvPr>
          <p:cNvSpPr/>
          <p:nvPr/>
        </p:nvSpPr>
        <p:spPr>
          <a:xfrm>
            <a:off x="497466" y="915497"/>
            <a:ext cx="3890384" cy="109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235871-CB3B-5672-8E70-61BEE5EA1420}"/>
              </a:ext>
            </a:extLst>
          </p:cNvPr>
          <p:cNvSpPr/>
          <p:nvPr/>
        </p:nvSpPr>
        <p:spPr>
          <a:xfrm>
            <a:off x="497466" y="2156662"/>
            <a:ext cx="3890384" cy="914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CA8C0C-DA07-1AA3-A87D-49B8CD18F5B9}"/>
              </a:ext>
            </a:extLst>
          </p:cNvPr>
          <p:cNvSpPr/>
          <p:nvPr/>
        </p:nvSpPr>
        <p:spPr>
          <a:xfrm>
            <a:off x="461390" y="3282900"/>
            <a:ext cx="3890384" cy="760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265F5E-529C-0FA0-13EB-F4627654A43D}"/>
              </a:ext>
            </a:extLst>
          </p:cNvPr>
          <p:cNvSpPr/>
          <p:nvPr/>
        </p:nvSpPr>
        <p:spPr>
          <a:xfrm>
            <a:off x="479259" y="4067288"/>
            <a:ext cx="3890384" cy="760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3F3F36-AD03-5E89-2C87-AA00A5DF44BA}"/>
              </a:ext>
            </a:extLst>
          </p:cNvPr>
          <p:cNvSpPr/>
          <p:nvPr/>
        </p:nvSpPr>
        <p:spPr>
          <a:xfrm>
            <a:off x="4997450" y="874286"/>
            <a:ext cx="1892946" cy="1491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89B7AA-3300-89D4-EB18-32D69AEBE5BA}"/>
              </a:ext>
            </a:extLst>
          </p:cNvPr>
          <p:cNvSpPr/>
          <p:nvPr/>
        </p:nvSpPr>
        <p:spPr>
          <a:xfrm>
            <a:off x="4484221" y="2510562"/>
            <a:ext cx="2535958" cy="2058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18604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GAS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TESTING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5765" y="2374058"/>
            <a:ext cx="13176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Use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gas</a:t>
            </a:r>
            <a:r>
              <a:rPr sz="10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detection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equipment.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255" y="537892"/>
            <a:ext cx="3768090" cy="1132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Continued 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from </a:t>
            </a:r>
            <a:r>
              <a:rPr sz="1000" spc="-20" dirty="0">
                <a:solidFill>
                  <a:srgbClr val="231F20"/>
                </a:solidFill>
                <a:latin typeface="Comic Sans MS"/>
                <a:cs typeface="Comic Sans MS"/>
              </a:rPr>
              <a:t>last</a:t>
            </a:r>
            <a:r>
              <a:rPr lang="en-US" sz="1000" spc="-20" dirty="0">
                <a:solidFill>
                  <a:srgbClr val="231F20"/>
                </a:solidFill>
                <a:latin typeface="Comic Sans MS"/>
                <a:cs typeface="Comic Sans MS"/>
              </a:rPr>
              <a:t> slide</a:t>
            </a:r>
            <a:r>
              <a:rPr sz="1000" spc="-10" dirty="0">
                <a:solidFill>
                  <a:srgbClr val="231F20"/>
                </a:solidFill>
                <a:latin typeface="Comic Sans MS"/>
                <a:cs typeface="Comic Sans MS"/>
              </a:rPr>
              <a:t>...</a:t>
            </a:r>
            <a:endParaRPr sz="1000" dirty="0">
              <a:latin typeface="Comic Sans MS"/>
              <a:cs typeface="Comic Sans MS"/>
            </a:endParaRPr>
          </a:p>
          <a:p>
            <a:pPr marL="12700" marR="5080">
              <a:lnSpc>
                <a:spcPct val="116700"/>
              </a:lnSpc>
              <a:spcBef>
                <a:spcPts val="509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Consider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nature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31F20"/>
                </a:solidFill>
                <a:latin typeface="Arial Black"/>
                <a:cs typeface="Arial Black"/>
              </a:rPr>
              <a:t>of</a:t>
            </a:r>
            <a:r>
              <a:rPr sz="1000" spc="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task: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Think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nature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 task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performing.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Different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tasks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involve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different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hazards.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For example,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welding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chemical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processing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involve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release 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specific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gases,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while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confined spaces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unique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atmospheric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conditions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require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testing.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255" y="1864534"/>
            <a:ext cx="3716654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Review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work 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orders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 and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job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 instructions:</a:t>
            </a:r>
            <a:r>
              <a:rPr sz="1000" spc="-8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orders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instructions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related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task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project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working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on.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documents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often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specify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types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gases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atmospheric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conditions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tested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part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job.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255" y="2795952"/>
            <a:ext cx="3838575" cy="91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Seek 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expert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advice:</a:t>
            </a:r>
            <a:r>
              <a:rPr sz="1000" spc="-8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unsure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specific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gases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atmospheric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conditions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be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tested,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seek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guidance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from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experts,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industrial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hygienists,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environmental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consultants.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provide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expertise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identifying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potential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hazards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recommending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appropriate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monitoring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measures.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255" y="3905170"/>
            <a:ext cx="3654425" cy="91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Use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gas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detection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equipment:</a:t>
            </a:r>
            <a:r>
              <a:rPr sz="1000" spc="-7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necessary,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detection equipment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gas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monitors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detectors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assess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actual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conditions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area.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devices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can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measure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concentration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gases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real-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help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identify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unexpected hazards.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7744" y="450281"/>
            <a:ext cx="1514284" cy="19251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9897" y="3019623"/>
            <a:ext cx="1257477" cy="150456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369735" y="4620936"/>
            <a:ext cx="10833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Check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instructions.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65B8F-B5F4-83C2-D1D4-E90A18C4473A}"/>
              </a:ext>
            </a:extLst>
          </p:cNvPr>
          <p:cNvSpPr/>
          <p:nvPr/>
        </p:nvSpPr>
        <p:spPr>
          <a:xfrm>
            <a:off x="460886" y="740962"/>
            <a:ext cx="3904944" cy="928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D78489-4C57-F57B-AA2C-567910E56BE9}"/>
              </a:ext>
            </a:extLst>
          </p:cNvPr>
          <p:cNvSpPr/>
          <p:nvPr/>
        </p:nvSpPr>
        <p:spPr>
          <a:xfrm>
            <a:off x="510205" y="1841413"/>
            <a:ext cx="3904944" cy="736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EF1135-A8B4-B42B-05D5-1D9812F0840D}"/>
              </a:ext>
            </a:extLst>
          </p:cNvPr>
          <p:cNvSpPr/>
          <p:nvPr/>
        </p:nvSpPr>
        <p:spPr>
          <a:xfrm>
            <a:off x="494070" y="2819072"/>
            <a:ext cx="3904944" cy="928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833654-895A-129C-11E5-012C36177868}"/>
              </a:ext>
            </a:extLst>
          </p:cNvPr>
          <p:cNvSpPr/>
          <p:nvPr/>
        </p:nvSpPr>
        <p:spPr>
          <a:xfrm>
            <a:off x="458828" y="3942467"/>
            <a:ext cx="3904944" cy="853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AC05F6-EB56-3C91-50F3-5C00501BA95E}"/>
              </a:ext>
            </a:extLst>
          </p:cNvPr>
          <p:cNvSpPr/>
          <p:nvPr/>
        </p:nvSpPr>
        <p:spPr>
          <a:xfrm>
            <a:off x="4997449" y="483715"/>
            <a:ext cx="2017975" cy="209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68F44E-F06E-36C4-2BB6-040A6D3D8979}"/>
              </a:ext>
            </a:extLst>
          </p:cNvPr>
          <p:cNvSpPr/>
          <p:nvPr/>
        </p:nvSpPr>
        <p:spPr>
          <a:xfrm>
            <a:off x="5165765" y="2872717"/>
            <a:ext cx="1917168" cy="1966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18604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GAS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TESTING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4" y="444601"/>
            <a:ext cx="6480175" cy="485140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2.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typical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gases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might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find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confined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spaces?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650" y="994665"/>
            <a:ext cx="3642360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Oxygen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(O2):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Oxygen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levels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confined spaces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vary,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cases,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there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deficiency (oxygen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levels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below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19.5%)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enrichment (oxygen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levels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above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23.5%),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both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which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hazardous.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650" y="1926083"/>
            <a:ext cx="3794125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Hydrogen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sulfide 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(H2S):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toxic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often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found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sewers,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manholes,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areas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organic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undergoing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decomposition.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foul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odor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low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concentrations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deadly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higher levels.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650" y="2857501"/>
            <a:ext cx="3851910" cy="1312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6525">
              <a:lnSpc>
                <a:spcPct val="1167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Methane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(CH4):</a:t>
            </a:r>
            <a:r>
              <a:rPr sz="1000" spc="-7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Methane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flammable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commonly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found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confined spaces associated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natural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sewage,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agricultural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facilities.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Carbon 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monoxide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(CO):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Carbon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monoxide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colourless,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odorless,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highly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toxic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present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confined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spaces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combustion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sources,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furnaces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engines.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650" y="4357117"/>
            <a:ext cx="384238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Ammonia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(NH3):</a:t>
            </a:r>
            <a:r>
              <a:rPr sz="1000" spc="-1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Ammonia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found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refrigeration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systems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industrial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settings,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both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irritating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potentially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hazardous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human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health.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3861" y="966565"/>
            <a:ext cx="1646766" cy="122236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33230" y="2331535"/>
            <a:ext cx="9226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Water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storage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tanks.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2004" y="2845097"/>
            <a:ext cx="2232659" cy="146365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573293" y="4405526"/>
            <a:ext cx="3295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Ducts..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765609" y="4783097"/>
            <a:ext cx="12407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Continued </a:t>
            </a:r>
            <a:r>
              <a:rPr sz="1000" spc="-25" dirty="0">
                <a:solidFill>
                  <a:srgbClr val="231F20"/>
                </a:solidFill>
                <a:latin typeface="Comic Sans MS"/>
                <a:cs typeface="Comic Sans MS"/>
              </a:rPr>
              <a:t>next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lang="en-US"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slide</a:t>
            </a:r>
            <a:r>
              <a:rPr sz="1000" spc="-20" dirty="0">
                <a:solidFill>
                  <a:srgbClr val="231F20"/>
                </a:solidFill>
                <a:latin typeface="Comic Sans MS"/>
                <a:cs typeface="Comic Sans MS"/>
              </a:rPr>
              <a:t>...</a:t>
            </a:r>
            <a:endParaRPr sz="1000" dirty="0">
              <a:latin typeface="Comic Sans MS"/>
              <a:cs typeface="Comic Sans M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79372-9C87-50ED-6A14-ED9794132453}"/>
              </a:ext>
            </a:extLst>
          </p:cNvPr>
          <p:cNvSpPr/>
          <p:nvPr/>
        </p:nvSpPr>
        <p:spPr>
          <a:xfrm>
            <a:off x="426523" y="997329"/>
            <a:ext cx="3904944" cy="798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0774A5-DBF0-1C8A-FC92-A1A2FE5E6E52}"/>
              </a:ext>
            </a:extLst>
          </p:cNvPr>
          <p:cNvSpPr/>
          <p:nvPr/>
        </p:nvSpPr>
        <p:spPr>
          <a:xfrm>
            <a:off x="540004" y="1918335"/>
            <a:ext cx="3904944" cy="753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6F582C-42B6-5680-BE0B-D685CE0C2657}"/>
              </a:ext>
            </a:extLst>
          </p:cNvPr>
          <p:cNvSpPr/>
          <p:nvPr/>
        </p:nvSpPr>
        <p:spPr>
          <a:xfrm>
            <a:off x="458834" y="2845097"/>
            <a:ext cx="3904944" cy="583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1CFFE7-3825-B3D0-A4FB-7860C2285DF3}"/>
              </a:ext>
            </a:extLst>
          </p:cNvPr>
          <p:cNvSpPr/>
          <p:nvPr/>
        </p:nvSpPr>
        <p:spPr>
          <a:xfrm>
            <a:off x="458834" y="3643914"/>
            <a:ext cx="3904944" cy="583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7AAAD6-F482-A114-45F0-466442FCB990}"/>
              </a:ext>
            </a:extLst>
          </p:cNvPr>
          <p:cNvSpPr/>
          <p:nvPr/>
        </p:nvSpPr>
        <p:spPr>
          <a:xfrm>
            <a:off x="426523" y="4334426"/>
            <a:ext cx="3949512" cy="583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7E8AFB-7A55-E2E5-C22B-40E698A6AD55}"/>
              </a:ext>
            </a:extLst>
          </p:cNvPr>
          <p:cNvSpPr/>
          <p:nvPr/>
        </p:nvSpPr>
        <p:spPr>
          <a:xfrm>
            <a:off x="4853861" y="966565"/>
            <a:ext cx="1748016" cy="1624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3E05E9-A9D8-2DE8-0AF7-CED598D45F67}"/>
              </a:ext>
            </a:extLst>
          </p:cNvPr>
          <p:cNvSpPr/>
          <p:nvPr/>
        </p:nvSpPr>
        <p:spPr>
          <a:xfrm>
            <a:off x="4615097" y="2690817"/>
            <a:ext cx="2391301" cy="189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52107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1.4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HAND</a:t>
            </a:r>
            <a:r>
              <a:rPr sz="1100" spc="2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POWER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TOOLS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4" y="444601"/>
            <a:ext cx="6480175" cy="485140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10.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four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dangers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monitor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tests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for?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000" y="1268237"/>
            <a:ext cx="6318503" cy="363626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8E996F-1AA2-3614-2647-C66A7977C4BB}"/>
              </a:ext>
            </a:extLst>
          </p:cNvPr>
          <p:cNvSpPr/>
          <p:nvPr/>
        </p:nvSpPr>
        <p:spPr>
          <a:xfrm>
            <a:off x="1339850" y="1676400"/>
            <a:ext cx="1600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23A5F5-0995-2738-CF7B-8F1EECC46BAF}"/>
              </a:ext>
            </a:extLst>
          </p:cNvPr>
          <p:cNvSpPr/>
          <p:nvPr/>
        </p:nvSpPr>
        <p:spPr>
          <a:xfrm>
            <a:off x="730250" y="2694163"/>
            <a:ext cx="2231213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412773-8E93-38BB-73A8-A85DE29D291C}"/>
              </a:ext>
            </a:extLst>
          </p:cNvPr>
          <p:cNvSpPr/>
          <p:nvPr/>
        </p:nvSpPr>
        <p:spPr>
          <a:xfrm>
            <a:off x="4845050" y="1676400"/>
            <a:ext cx="1828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0B7A55-A3C9-18FB-2F44-ECDCCBF1E98F}"/>
              </a:ext>
            </a:extLst>
          </p:cNvPr>
          <p:cNvSpPr/>
          <p:nvPr/>
        </p:nvSpPr>
        <p:spPr>
          <a:xfrm>
            <a:off x="4845050" y="2645735"/>
            <a:ext cx="205445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7260B5-769D-446C-56C0-F3D7C3548D5A}"/>
              </a:ext>
            </a:extLst>
          </p:cNvPr>
          <p:cNvSpPr/>
          <p:nvPr/>
        </p:nvSpPr>
        <p:spPr>
          <a:xfrm>
            <a:off x="540003" y="4294900"/>
            <a:ext cx="648017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52107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HAND</a:t>
            </a:r>
            <a:r>
              <a:rPr sz="1100" spc="2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POWER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TOOLS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1904112"/>
            <a:ext cx="4044315" cy="68453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9845">
              <a:lnSpc>
                <a:spcPts val="1140"/>
              </a:lnSpc>
              <a:spcBef>
                <a:spcPts val="185"/>
              </a:spcBef>
            </a:pP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Develop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31F20"/>
                </a:solidFill>
                <a:latin typeface="Arial Black"/>
                <a:cs typeface="Arial Blac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written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plan:</a:t>
            </a:r>
            <a:r>
              <a:rPr sz="1000" spc="-8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Create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detailed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gas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testing plan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outlines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procedures,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responsibilities,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measures.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480"/>
              </a:spcBef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Identify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entry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exit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procedures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confined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spaces,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rescue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plans.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2775459"/>
            <a:ext cx="4136390" cy="1410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Select 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right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equipment:</a:t>
            </a:r>
            <a:r>
              <a:rPr sz="1000" spc="-8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Choose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appropriate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gas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detection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based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gases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expect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encounter.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gas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detectors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properly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calibrated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maintained.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140"/>
              </a:lnSpc>
              <a:spcBef>
                <a:spcPts val="5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Establish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safe</a:t>
            </a:r>
            <a:r>
              <a:rPr sz="10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practices:</a:t>
            </a:r>
            <a:r>
              <a:rPr sz="10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Implement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proper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isolation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lockout/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tagout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procedures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prevent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release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hazardous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gases.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47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Establish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practices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procedures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testing,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including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perform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under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conditions.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4441953"/>
            <a:ext cx="399478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Ventilation: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possible,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adequate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ventilation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testing area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dilute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disperse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hazardous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gases.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444601"/>
            <a:ext cx="6480175" cy="485140"/>
          </a:xfrm>
          <a:custGeom>
            <a:avLst/>
            <a:gdLst/>
            <a:ahLst/>
            <a:cxnLst/>
            <a:rect l="l" t="t" r="r" b="b"/>
            <a:pathLst>
              <a:path w="6480175" h="485140">
                <a:moveTo>
                  <a:pt x="6479997" y="0"/>
                </a:moveTo>
                <a:lnTo>
                  <a:pt x="0" y="0"/>
                </a:lnTo>
                <a:lnTo>
                  <a:pt x="0" y="485051"/>
                </a:lnTo>
                <a:lnTo>
                  <a:pt x="6479997" y="485051"/>
                </a:lnTo>
                <a:lnTo>
                  <a:pt x="6479997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300" y="547715"/>
            <a:ext cx="6303010" cy="116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0090" marR="5080" indent="-63627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11.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preparing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testing.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b="1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implement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hazard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control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measures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appropriate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personal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protective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(PPE)?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Arial"/>
              <a:cs typeface="Arial"/>
            </a:endParaRPr>
          </a:p>
          <a:p>
            <a:pPr marL="12700" marR="2356485">
              <a:lnSpc>
                <a:spcPts val="1140"/>
              </a:lnSpc>
            </a:pP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Identify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assess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hazards:</a:t>
            </a:r>
            <a:r>
              <a:rPr sz="1000" spc="-7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Understand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type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gases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you’ll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their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potential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risks.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480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Assess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testing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environment,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including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confined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spaces,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tanks,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pipelines,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areas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where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accumulate.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0004" y="444601"/>
            <a:ext cx="6480175" cy="485140"/>
          </a:xfrm>
          <a:custGeom>
            <a:avLst/>
            <a:gdLst/>
            <a:ahLst/>
            <a:cxnLst/>
            <a:rect l="l" t="t" r="r" b="b"/>
            <a:pathLst>
              <a:path w="6480175" h="485140">
                <a:moveTo>
                  <a:pt x="0" y="485051"/>
                </a:moveTo>
                <a:lnTo>
                  <a:pt x="6479997" y="485051"/>
                </a:lnTo>
                <a:lnTo>
                  <a:pt x="6479997" y="0"/>
                </a:lnTo>
                <a:lnTo>
                  <a:pt x="0" y="0"/>
                </a:lnTo>
                <a:lnTo>
                  <a:pt x="0" y="485051"/>
                </a:lnTo>
                <a:close/>
              </a:path>
            </a:pathLst>
          </a:custGeom>
          <a:ln w="12700">
            <a:solidFill>
              <a:srgbClr val="D5D8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98859" y="4713880"/>
            <a:ext cx="12407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Continued </a:t>
            </a:r>
            <a:r>
              <a:rPr sz="1000" spc="-25" dirty="0">
                <a:solidFill>
                  <a:srgbClr val="231F20"/>
                </a:solidFill>
                <a:latin typeface="Comic Sans MS"/>
                <a:cs typeface="Comic Sans MS"/>
              </a:rPr>
              <a:t>next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lang="en-US"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slide</a:t>
            </a:r>
            <a:r>
              <a:rPr sz="1000" spc="-20" dirty="0">
                <a:solidFill>
                  <a:srgbClr val="231F20"/>
                </a:solidFill>
                <a:latin typeface="Comic Sans MS"/>
                <a:cs typeface="Comic Sans MS"/>
              </a:rPr>
              <a:t>...</a:t>
            </a:r>
            <a:endParaRPr sz="1000" dirty="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40967" y="2500397"/>
            <a:ext cx="10179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Develop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written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plan.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53096" y="4401841"/>
            <a:ext cx="185991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Choose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the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right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gas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detection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equipment.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0004" y="865543"/>
            <a:ext cx="1459979" cy="166728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5725" y="2979099"/>
            <a:ext cx="803012" cy="1363901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2B750F-D566-577D-B2DE-2F432D8C4EE4}"/>
              </a:ext>
            </a:extLst>
          </p:cNvPr>
          <p:cNvSpPr/>
          <p:nvPr/>
        </p:nvSpPr>
        <p:spPr>
          <a:xfrm>
            <a:off x="509726" y="1029667"/>
            <a:ext cx="4259123" cy="790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490AB9-00F7-F961-390A-89E65ECB65B6}"/>
              </a:ext>
            </a:extLst>
          </p:cNvPr>
          <p:cNvSpPr/>
          <p:nvPr/>
        </p:nvSpPr>
        <p:spPr>
          <a:xfrm>
            <a:off x="540004" y="1917026"/>
            <a:ext cx="4259123" cy="684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2AE97A-030E-D0B3-33B4-27D6186D53A6}"/>
              </a:ext>
            </a:extLst>
          </p:cNvPr>
          <p:cNvSpPr/>
          <p:nvPr/>
        </p:nvSpPr>
        <p:spPr>
          <a:xfrm>
            <a:off x="525823" y="2769017"/>
            <a:ext cx="4259123" cy="583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FC383F-7387-F5B5-3878-DC30529FA7DF}"/>
              </a:ext>
            </a:extLst>
          </p:cNvPr>
          <p:cNvSpPr/>
          <p:nvPr/>
        </p:nvSpPr>
        <p:spPr>
          <a:xfrm>
            <a:off x="540152" y="3520262"/>
            <a:ext cx="4259123" cy="684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698451-EBFB-9029-983E-E63458E52B56}"/>
              </a:ext>
            </a:extLst>
          </p:cNvPr>
          <p:cNvSpPr/>
          <p:nvPr/>
        </p:nvSpPr>
        <p:spPr>
          <a:xfrm>
            <a:off x="465933" y="4391519"/>
            <a:ext cx="4259123" cy="405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463129-DB44-BABE-12E1-1EC631C4F6B6}"/>
              </a:ext>
            </a:extLst>
          </p:cNvPr>
          <p:cNvSpPr/>
          <p:nvPr/>
        </p:nvSpPr>
        <p:spPr>
          <a:xfrm>
            <a:off x="5302250" y="929741"/>
            <a:ext cx="1365900" cy="1748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C57437-6CBD-FCE8-D6D4-352D929774BA}"/>
              </a:ext>
            </a:extLst>
          </p:cNvPr>
          <p:cNvSpPr/>
          <p:nvPr/>
        </p:nvSpPr>
        <p:spPr>
          <a:xfrm>
            <a:off x="5092971" y="2957840"/>
            <a:ext cx="1997595" cy="166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803" y="141378"/>
            <a:ext cx="57912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TEST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1977389"/>
            </a:xfrm>
            <a:custGeom>
              <a:avLst/>
              <a:gdLst/>
              <a:ahLst/>
              <a:cxnLst/>
              <a:rect l="l" t="t" r="r" b="b"/>
              <a:pathLst>
                <a:path w="7560309" h="1977389">
                  <a:moveTo>
                    <a:pt x="7559992" y="0"/>
                  </a:moveTo>
                  <a:lnTo>
                    <a:pt x="0" y="0"/>
                  </a:lnTo>
                  <a:lnTo>
                    <a:pt x="0" y="1976793"/>
                  </a:lnTo>
                  <a:lnTo>
                    <a:pt x="7559992" y="197679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B5B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06933"/>
              <a:ext cx="7328534" cy="1477010"/>
            </a:xfrm>
            <a:custGeom>
              <a:avLst/>
              <a:gdLst/>
              <a:ahLst/>
              <a:cxnLst/>
              <a:rect l="l" t="t" r="r" b="b"/>
              <a:pathLst>
                <a:path w="7328534" h="1477010">
                  <a:moveTo>
                    <a:pt x="0" y="0"/>
                  </a:moveTo>
                  <a:lnTo>
                    <a:pt x="7328433" y="0"/>
                  </a:lnTo>
                  <a:lnTo>
                    <a:pt x="7328433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R="172085" algn="r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test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25" dirty="0">
                <a:solidFill>
                  <a:srgbClr val="FFFFFF"/>
                </a:solidFill>
                <a:latin typeface="Bebas Neue Bold"/>
                <a:cs typeface="Bebas Neue Bold"/>
              </a:rPr>
              <a:t>gas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7611" y="2144330"/>
            <a:ext cx="715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85" dirty="0">
                <a:solidFill>
                  <a:srgbClr val="00305E"/>
                </a:solidFill>
                <a:latin typeface="Open Sans Condensed"/>
                <a:cs typeface="Open Sans Condensed"/>
              </a:rPr>
              <a:t>Element</a:t>
            </a:r>
            <a:r>
              <a:rPr sz="1200" b="1" spc="15" dirty="0">
                <a:solidFill>
                  <a:srgbClr val="00305E"/>
                </a:solidFill>
                <a:latin typeface="Open Sans Condensed"/>
                <a:cs typeface="Open Sans Condensed"/>
              </a:rPr>
              <a:t> </a:t>
            </a:r>
            <a:r>
              <a:rPr sz="1200" b="1" spc="40" dirty="0">
                <a:solidFill>
                  <a:srgbClr val="00305E"/>
                </a:solidFill>
                <a:latin typeface="Open Sans Condensed"/>
                <a:cs typeface="Open Sans Condensed"/>
              </a:rPr>
              <a:t>2</a:t>
            </a:r>
            <a:endParaRPr sz="1200">
              <a:latin typeface="Open Sans Condensed"/>
              <a:cs typeface="Open Sans Condensed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5048" y="2361605"/>
            <a:ext cx="4179440" cy="255410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29666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TEST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1032765"/>
            <a:ext cx="4198620" cy="32308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95885" algn="just">
              <a:lnSpc>
                <a:spcPts val="1140"/>
              </a:lnSpc>
              <a:spcBef>
                <a:spcPts val="185"/>
              </a:spcBef>
            </a:pPr>
            <a:r>
              <a:rPr sz="1000" spc="-50" dirty="0">
                <a:solidFill>
                  <a:srgbClr val="231F20"/>
                </a:solidFill>
                <a:latin typeface="Arial Black"/>
                <a:cs typeface="Arial Black"/>
              </a:rPr>
              <a:t>Confined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space</a:t>
            </a:r>
            <a:r>
              <a:rPr sz="1000" spc="-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entry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 permit: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you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using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 testing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assess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atmosphere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inside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confined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spaces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(such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tanks, silos,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sewers, 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underground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tunnels),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you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confined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space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entry permit.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140"/>
              </a:lnSpc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Hazardous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work</a:t>
            </a:r>
            <a:r>
              <a:rPr sz="1000" spc="-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permit:</a:t>
            </a:r>
            <a:r>
              <a:rPr sz="1000" spc="-6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industrial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environments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where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exposure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hazardous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gases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risk,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hazardous work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permit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required.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Arial"/>
              <a:cs typeface="Arial"/>
            </a:endParaRPr>
          </a:p>
          <a:p>
            <a:pPr marL="12700" marR="230504">
              <a:lnSpc>
                <a:spcPts val="1140"/>
              </a:lnSpc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Environmental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monitoring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permit:</a:t>
            </a:r>
            <a:r>
              <a:rPr sz="1000" spc="-7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are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conducting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testing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related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environmental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monitoring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emissions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control,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 might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permit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environmental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regulatory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agencies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compliance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emission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standards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environmental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protection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regulations.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Arial"/>
              <a:cs typeface="Arial"/>
            </a:endParaRPr>
          </a:p>
          <a:p>
            <a:pPr marL="12700" marR="21590">
              <a:lnSpc>
                <a:spcPts val="1140"/>
              </a:lnSpc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Construction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demolition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permit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used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construction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sites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demolition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ensure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workers. Depending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local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regulations,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 might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specific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permits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these activities.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Arial"/>
              <a:cs typeface="Arial"/>
            </a:endParaRPr>
          </a:p>
          <a:p>
            <a:pPr marL="12700" marR="12700">
              <a:lnSpc>
                <a:spcPts val="1140"/>
              </a:lnSpc>
              <a:spcBef>
                <a:spcPts val="5"/>
              </a:spcBef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Research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laboratory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permits:</a:t>
            </a:r>
            <a:r>
              <a:rPr sz="1000" spc="-7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laboratory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setting, you might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need permits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related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handling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gases, especially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if you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dealing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hazardous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controlled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substances.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4450335"/>
            <a:ext cx="402907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Occupational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safety</a:t>
            </a:r>
            <a:r>
              <a:rPr sz="1000" spc="-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permits:</a:t>
            </a:r>
            <a:r>
              <a:rPr sz="1000" spc="-5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Occupational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permits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licenses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necessary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regions, particularly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conducting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gas testing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part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occupational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health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procedures.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004" y="444601"/>
            <a:ext cx="6480175" cy="485140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15.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using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testing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equipment.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permit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might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need?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8963" y="4472232"/>
            <a:ext cx="1616710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60" dirty="0">
                <a:solidFill>
                  <a:srgbClr val="231F20"/>
                </a:solidFill>
                <a:latin typeface="Arial Narrow"/>
                <a:cs typeface="Arial Narrow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need 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permit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check the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atmosphere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inside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confined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space.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738" y="1019350"/>
            <a:ext cx="1652999" cy="328794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dirty="0"/>
              <a:t>Easy</a:t>
            </a:r>
            <a:r>
              <a:rPr spc="-5" dirty="0"/>
              <a:t> </a:t>
            </a:r>
            <a:r>
              <a:rPr dirty="0"/>
              <a:t>Guides Australia</a:t>
            </a:r>
            <a:r>
              <a:rPr spc="-5" dirty="0"/>
              <a:t> </a:t>
            </a:r>
            <a:r>
              <a:rPr dirty="0"/>
              <a:t>Pty </a:t>
            </a:r>
            <a:r>
              <a:rPr spc="-25" dirty="0"/>
              <a:t>Ltd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9EF350-F0A4-FE90-49E8-E8C8F2CE971F}"/>
              </a:ext>
            </a:extLst>
          </p:cNvPr>
          <p:cNvSpPr/>
          <p:nvPr/>
        </p:nvSpPr>
        <p:spPr>
          <a:xfrm>
            <a:off x="515600" y="1019350"/>
            <a:ext cx="4198620" cy="50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800694-2C39-17F4-885F-0BDE0BD402A0}"/>
              </a:ext>
            </a:extLst>
          </p:cNvPr>
          <p:cNvSpPr/>
          <p:nvPr/>
        </p:nvSpPr>
        <p:spPr>
          <a:xfrm>
            <a:off x="442526" y="1629558"/>
            <a:ext cx="4271693" cy="427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C61692-85DA-F7EF-E4E5-41939602BDF8}"/>
              </a:ext>
            </a:extLst>
          </p:cNvPr>
          <p:cNvSpPr/>
          <p:nvPr/>
        </p:nvSpPr>
        <p:spPr>
          <a:xfrm>
            <a:off x="539001" y="2160424"/>
            <a:ext cx="4271693" cy="696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CDD744-26C8-6CFA-F6E8-5E9D56293A62}"/>
              </a:ext>
            </a:extLst>
          </p:cNvPr>
          <p:cNvSpPr/>
          <p:nvPr/>
        </p:nvSpPr>
        <p:spPr>
          <a:xfrm>
            <a:off x="515600" y="2959541"/>
            <a:ext cx="4271693" cy="621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350941-3978-7722-8269-24149999A229}"/>
              </a:ext>
            </a:extLst>
          </p:cNvPr>
          <p:cNvSpPr/>
          <p:nvPr/>
        </p:nvSpPr>
        <p:spPr>
          <a:xfrm>
            <a:off x="454227" y="3746781"/>
            <a:ext cx="4271693" cy="516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54920B-B61D-3AF7-ACFA-A1D25376E7B7}"/>
              </a:ext>
            </a:extLst>
          </p:cNvPr>
          <p:cNvSpPr/>
          <p:nvPr/>
        </p:nvSpPr>
        <p:spPr>
          <a:xfrm>
            <a:off x="515599" y="4458397"/>
            <a:ext cx="4271693" cy="516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7A6838-6B28-CED7-BF1E-E61A08AC48B3}"/>
              </a:ext>
            </a:extLst>
          </p:cNvPr>
          <p:cNvSpPr/>
          <p:nvPr/>
        </p:nvSpPr>
        <p:spPr>
          <a:xfrm>
            <a:off x="4921250" y="929741"/>
            <a:ext cx="2119651" cy="397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3315</Words>
  <Application>Microsoft Office PowerPoint</Application>
  <PresentationFormat>Custom</PresentationFormat>
  <Paragraphs>291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Arial Black</vt:lpstr>
      <vt:lpstr>Arial Narrow</vt:lpstr>
      <vt:lpstr>Bebas Neue</vt:lpstr>
      <vt:lpstr>Bebas Neue Bold</vt:lpstr>
      <vt:lpstr>Calibri</vt:lpstr>
      <vt:lpstr>Comic Sans MS</vt:lpstr>
      <vt:lpstr>Franklin Gothic Book</vt:lpstr>
      <vt:lpstr>Franklin Gothic Demi</vt:lpstr>
      <vt:lpstr>Franklin Gothic Medium</vt:lpstr>
      <vt:lpstr>Open Sans</vt:lpstr>
      <vt:lpstr>Open Sans Condensed</vt:lpstr>
      <vt:lpstr>Office Theme</vt:lpstr>
      <vt:lpstr>LEARNER GUIDE</vt:lpstr>
      <vt:lpstr>Prepare for gas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maintain 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dc:creator>James</dc:creator>
  <cp:lastModifiedBy>James Tennant</cp:lastModifiedBy>
  <cp:revision>5</cp:revision>
  <dcterms:created xsi:type="dcterms:W3CDTF">2023-10-17T04:32:06Z</dcterms:created>
  <dcterms:modified xsi:type="dcterms:W3CDTF">2023-10-18T01:25:09Z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InDesign 19.0 (Windows)</vt:lpwstr>
  </property>
  <property fmtid="{D5CDD505-2E9C-101B-9397-08002B2CF9AE}" pid="4" name="LastSaved">
    <vt:filetime>2023-10-17T00:00:00Z</vt:filetime>
  </property>
  <property fmtid="{D5CDD505-2E9C-101B-9397-08002B2CF9AE}" pid="5" name="Producer">
    <vt:lpwstr>Adobe PDF Library 17.0</vt:lpwstr>
  </property>
</Properties>
</file>