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62" r:id="rId4"/>
    <p:sldId id="263" r:id="rId5"/>
    <p:sldId id="266" r:id="rId6"/>
    <p:sldId id="275" r:id="rId7"/>
    <p:sldId id="281" r:id="rId8"/>
    <p:sldId id="283" r:id="rId9"/>
    <p:sldId id="284" r:id="rId10"/>
    <p:sldId id="285" r:id="rId11"/>
  </p:sldIdLst>
  <p:sldSz cx="5334000" cy="756285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3198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00050" y="2344483"/>
            <a:ext cx="453390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00100" y="4235196"/>
            <a:ext cx="373380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/>
              <a:t>© Easy Guides</a:t>
            </a:r>
            <a:r>
              <a:rPr spc="-40" dirty="0"/>
              <a:t> </a:t>
            </a:r>
            <a:r>
              <a:rPr dirty="0"/>
              <a:t>Australia Pty </a:t>
            </a:r>
            <a:r>
              <a:rPr spc="-5" dirty="0"/>
              <a:t>Ltd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1" i="0">
                <a:solidFill>
                  <a:srgbClr val="231F20"/>
                </a:solidFill>
                <a:latin typeface="Myriad Pro"/>
                <a:cs typeface="Myriad Pro"/>
              </a:defRPr>
            </a:lvl1pPr>
          </a:lstStyle>
          <a:p>
            <a:pPr marL="38100">
              <a:lnSpc>
                <a:spcPct val="100000"/>
              </a:lnSpc>
              <a:spcBef>
                <a:spcPts val="90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90"/>
                </a:spcBef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231F20"/>
                </a:solidFill>
                <a:latin typeface="Myriad Pro"/>
                <a:cs typeface="Myriad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231F20"/>
                </a:solidFill>
                <a:latin typeface="Myriad Pro"/>
                <a:cs typeface="Myriad Pr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/>
              <a:t>© Easy Guides</a:t>
            </a:r>
            <a:r>
              <a:rPr spc="-40" dirty="0"/>
              <a:t> </a:t>
            </a:r>
            <a:r>
              <a:rPr dirty="0"/>
              <a:t>Australia Pty </a:t>
            </a:r>
            <a:r>
              <a:rPr spc="-5" dirty="0"/>
              <a:t>Ltd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1" i="0">
                <a:solidFill>
                  <a:srgbClr val="231F20"/>
                </a:solidFill>
                <a:latin typeface="Myriad Pro"/>
                <a:cs typeface="Myriad Pro"/>
              </a:defRPr>
            </a:lvl1pPr>
          </a:lstStyle>
          <a:p>
            <a:pPr marL="38100">
              <a:lnSpc>
                <a:spcPct val="100000"/>
              </a:lnSpc>
              <a:spcBef>
                <a:spcPts val="90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90"/>
                </a:spcBef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231F20"/>
                </a:solidFill>
                <a:latin typeface="Myriad Pro"/>
                <a:cs typeface="Myriad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66700" y="1739455"/>
            <a:ext cx="232029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747010" y="1739455"/>
            <a:ext cx="232029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/>
              <a:t>© Easy Guides</a:t>
            </a:r>
            <a:r>
              <a:rPr spc="-40" dirty="0"/>
              <a:t> </a:t>
            </a:r>
            <a:r>
              <a:rPr dirty="0"/>
              <a:t>Australia Pty </a:t>
            </a:r>
            <a:r>
              <a:rPr spc="-5" dirty="0"/>
              <a:t>Ltd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1" i="0">
                <a:solidFill>
                  <a:srgbClr val="231F20"/>
                </a:solidFill>
                <a:latin typeface="Myriad Pro"/>
                <a:cs typeface="Myriad Pro"/>
              </a:defRPr>
            </a:lvl1pPr>
          </a:lstStyle>
          <a:p>
            <a:pPr marL="38100">
              <a:lnSpc>
                <a:spcPct val="100000"/>
              </a:lnSpc>
              <a:spcBef>
                <a:spcPts val="90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90"/>
                </a:spcBef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231F20"/>
                </a:solidFill>
                <a:latin typeface="Myriad Pro"/>
                <a:cs typeface="Myriad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/>
              <a:t>© Easy Guides</a:t>
            </a:r>
            <a:r>
              <a:rPr spc="-40" dirty="0"/>
              <a:t> </a:t>
            </a:r>
            <a:r>
              <a:rPr dirty="0"/>
              <a:t>Australia Pty </a:t>
            </a:r>
            <a:r>
              <a:rPr spc="-5" dirty="0"/>
              <a:t>Ltd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1" i="0">
                <a:solidFill>
                  <a:srgbClr val="231F20"/>
                </a:solidFill>
                <a:latin typeface="Myriad Pro"/>
                <a:cs typeface="Myriad Pro"/>
              </a:defRPr>
            </a:lvl1pPr>
          </a:lstStyle>
          <a:p>
            <a:pPr marL="38100">
              <a:lnSpc>
                <a:spcPct val="100000"/>
              </a:lnSpc>
              <a:spcBef>
                <a:spcPts val="90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90"/>
                </a:spcBef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/>
              <a:t>© Easy Guides</a:t>
            </a:r>
            <a:r>
              <a:rPr spc="-40" dirty="0"/>
              <a:t> </a:t>
            </a:r>
            <a:r>
              <a:rPr dirty="0"/>
              <a:t>Australia Pty </a:t>
            </a:r>
            <a:r>
              <a:rPr spc="-5" dirty="0"/>
              <a:t>Ltd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1" i="0">
                <a:solidFill>
                  <a:srgbClr val="231F20"/>
                </a:solidFill>
                <a:latin typeface="Myriad Pro"/>
                <a:cs typeface="Myriad Pro"/>
              </a:defRPr>
            </a:lvl1pPr>
          </a:lstStyle>
          <a:p>
            <a:pPr marL="38100">
              <a:lnSpc>
                <a:spcPct val="100000"/>
              </a:lnSpc>
              <a:spcBef>
                <a:spcPts val="90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90"/>
                </a:spcBef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88000" y="7267242"/>
            <a:ext cx="4608195" cy="0"/>
          </a:xfrm>
          <a:custGeom>
            <a:avLst/>
            <a:gdLst/>
            <a:ahLst/>
            <a:cxnLst/>
            <a:rect l="l" t="t" r="r" b="b"/>
            <a:pathLst>
              <a:path w="4608195">
                <a:moveTo>
                  <a:pt x="0" y="0"/>
                </a:moveTo>
                <a:lnTo>
                  <a:pt x="4608004" y="0"/>
                </a:lnTo>
              </a:path>
            </a:pathLst>
          </a:custGeom>
          <a:ln w="6350">
            <a:solidFill>
              <a:srgbClr val="6364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7300" y="148305"/>
            <a:ext cx="4639398" cy="190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231F20"/>
                </a:solidFill>
                <a:latin typeface="Myriad Pro"/>
                <a:cs typeface="Myriad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299" y="1662433"/>
            <a:ext cx="3726815" cy="32588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231F20"/>
                </a:solidFill>
                <a:latin typeface="Myriad Pro"/>
                <a:cs typeface="Myriad Pr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12153" y="7348128"/>
            <a:ext cx="1287145" cy="125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/>
              <a:t>© Easy Guides</a:t>
            </a:r>
            <a:r>
              <a:rPr spc="-40" dirty="0"/>
              <a:t> </a:t>
            </a:r>
            <a:r>
              <a:rPr dirty="0"/>
              <a:t>Australia Pty </a:t>
            </a:r>
            <a:r>
              <a:rPr spc="-5" dirty="0"/>
              <a:t>Ltd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66700" y="7033450"/>
            <a:ext cx="1226820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43900" y="7339907"/>
            <a:ext cx="237490" cy="1358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00" b="1" i="0">
                <a:solidFill>
                  <a:srgbClr val="231F20"/>
                </a:solidFill>
                <a:latin typeface="Myriad Pro"/>
                <a:cs typeface="Myriad Pro"/>
              </a:defRPr>
            </a:lvl1pPr>
          </a:lstStyle>
          <a:p>
            <a:pPr marL="38100">
              <a:lnSpc>
                <a:spcPct val="100000"/>
              </a:lnSpc>
              <a:spcBef>
                <a:spcPts val="90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90"/>
                </a:spcBef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9299" y="317705"/>
            <a:ext cx="4633595" cy="1021080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5080">
              <a:lnSpc>
                <a:spcPts val="4000"/>
              </a:lnSpc>
              <a:spcBef>
                <a:spcPts val="40"/>
              </a:spcBef>
            </a:pPr>
            <a:r>
              <a:rPr sz="3200" dirty="0">
                <a:solidFill>
                  <a:srgbClr val="F0493E"/>
                </a:solidFill>
              </a:rPr>
              <a:t>Electrotechnology</a:t>
            </a:r>
            <a:r>
              <a:rPr sz="3200" spc="-100" dirty="0">
                <a:solidFill>
                  <a:srgbClr val="F0493E"/>
                </a:solidFill>
              </a:rPr>
              <a:t> </a:t>
            </a:r>
            <a:r>
              <a:rPr sz="3200" spc="-5" dirty="0">
                <a:solidFill>
                  <a:srgbClr val="F0493E"/>
                </a:solidFill>
              </a:rPr>
              <a:t>Health </a:t>
            </a:r>
            <a:r>
              <a:rPr sz="3200" spc="-630" dirty="0">
                <a:solidFill>
                  <a:srgbClr val="F0493E"/>
                </a:solidFill>
              </a:rPr>
              <a:t> </a:t>
            </a:r>
            <a:r>
              <a:rPr sz="3200" dirty="0">
                <a:solidFill>
                  <a:srgbClr val="F0493E"/>
                </a:solidFill>
              </a:rPr>
              <a:t>and</a:t>
            </a:r>
            <a:r>
              <a:rPr sz="3200" spc="-10" dirty="0">
                <a:solidFill>
                  <a:srgbClr val="F0493E"/>
                </a:solidFill>
              </a:rPr>
              <a:t> </a:t>
            </a:r>
            <a:r>
              <a:rPr sz="3200" dirty="0">
                <a:solidFill>
                  <a:srgbClr val="F0493E"/>
                </a:solidFill>
              </a:rPr>
              <a:t>Safety</a:t>
            </a:r>
            <a:r>
              <a:rPr sz="3200" spc="-5" dirty="0">
                <a:solidFill>
                  <a:srgbClr val="F0493E"/>
                </a:solidFill>
              </a:rPr>
              <a:t> </a:t>
            </a:r>
            <a:r>
              <a:rPr sz="3200" spc="5" dirty="0">
                <a:solidFill>
                  <a:srgbClr val="F0493E"/>
                </a:solidFill>
              </a:rPr>
              <a:t>Induction</a:t>
            </a:r>
            <a:endParaRPr sz="3200" dirty="0"/>
          </a:p>
        </p:txBody>
      </p:sp>
      <p:sp>
        <p:nvSpPr>
          <p:cNvPr id="3" name="object 3"/>
          <p:cNvSpPr txBox="1"/>
          <p:nvPr/>
        </p:nvSpPr>
        <p:spPr>
          <a:xfrm>
            <a:off x="380984" y="1852599"/>
            <a:ext cx="4293235" cy="14013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9000"/>
              </a:lnSpc>
              <a:spcBef>
                <a:spcPts val="100"/>
              </a:spcBef>
            </a:pPr>
            <a:r>
              <a:rPr sz="1400" b="1" spc="-5" dirty="0">
                <a:solidFill>
                  <a:srgbClr val="F0493E"/>
                </a:solidFill>
                <a:latin typeface="Arial"/>
                <a:cs typeface="Arial"/>
              </a:rPr>
              <a:t>Apply </a:t>
            </a:r>
            <a:r>
              <a:rPr sz="1400" b="1" dirty="0">
                <a:solidFill>
                  <a:srgbClr val="F0493E"/>
                </a:solidFill>
                <a:latin typeface="Arial"/>
                <a:cs typeface="Arial"/>
              </a:rPr>
              <a:t>Occupational </a:t>
            </a:r>
            <a:r>
              <a:rPr sz="1400" b="1" spc="-5" dirty="0">
                <a:solidFill>
                  <a:srgbClr val="F0493E"/>
                </a:solidFill>
                <a:latin typeface="Arial"/>
                <a:cs typeface="Arial"/>
              </a:rPr>
              <a:t>Health and </a:t>
            </a:r>
            <a:r>
              <a:rPr sz="1400" b="1" dirty="0">
                <a:solidFill>
                  <a:srgbClr val="F0493E"/>
                </a:solidFill>
                <a:latin typeface="Arial"/>
                <a:cs typeface="Arial"/>
              </a:rPr>
              <a:t>Safety </a:t>
            </a:r>
            <a:r>
              <a:rPr sz="1400" b="1" spc="-5" dirty="0">
                <a:solidFill>
                  <a:srgbClr val="F0493E"/>
                </a:solidFill>
                <a:latin typeface="Arial"/>
                <a:cs typeface="Arial"/>
              </a:rPr>
              <a:t>regulations, </a:t>
            </a:r>
            <a:r>
              <a:rPr sz="1400" b="1" spc="-375" dirty="0">
                <a:solidFill>
                  <a:srgbClr val="F0493E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0493E"/>
                </a:solidFill>
                <a:latin typeface="Arial"/>
                <a:cs typeface="Arial"/>
              </a:rPr>
              <a:t>codes and </a:t>
            </a:r>
            <a:r>
              <a:rPr sz="1400" b="1" dirty="0">
                <a:solidFill>
                  <a:srgbClr val="F0493E"/>
                </a:solidFill>
                <a:latin typeface="Arial"/>
                <a:cs typeface="Arial"/>
              </a:rPr>
              <a:t>practices in the workplace</a:t>
            </a:r>
            <a:r>
              <a:rPr lang="en-US" sz="1400" b="1" dirty="0">
                <a:solidFill>
                  <a:srgbClr val="F0493E"/>
                </a:solidFill>
                <a:latin typeface="Arial"/>
                <a:cs typeface="Arial"/>
              </a:rPr>
              <a:t> UEECD0007</a:t>
            </a:r>
            <a:endParaRPr sz="1400" dirty="0">
              <a:latin typeface="Arial"/>
              <a:cs typeface="Arial"/>
            </a:endParaRPr>
          </a:p>
          <a:p>
            <a:pPr marL="12700">
              <a:lnSpc>
                <a:spcPts val="3820"/>
              </a:lnSpc>
              <a:spcBef>
                <a:spcPts val="1085"/>
              </a:spcBef>
            </a:pPr>
            <a:r>
              <a:rPr sz="3200" b="1" spc="-5" dirty="0">
                <a:solidFill>
                  <a:srgbClr val="F0493E"/>
                </a:solidFill>
                <a:latin typeface="Myriad Pro"/>
                <a:cs typeface="Myriad Pro"/>
              </a:rPr>
              <a:t>Learner</a:t>
            </a:r>
            <a:r>
              <a:rPr sz="3200" b="1" spc="-35" dirty="0">
                <a:solidFill>
                  <a:srgbClr val="F0493E"/>
                </a:solidFill>
                <a:latin typeface="Myriad Pro"/>
                <a:cs typeface="Myriad Pro"/>
              </a:rPr>
              <a:t> </a:t>
            </a:r>
            <a:r>
              <a:rPr sz="3200" b="1" dirty="0">
                <a:solidFill>
                  <a:srgbClr val="F0493E"/>
                </a:solidFill>
                <a:latin typeface="Myriad Pro"/>
                <a:cs typeface="Myriad Pro"/>
              </a:rPr>
              <a:t>Guide</a:t>
            </a:r>
            <a:endParaRPr sz="3200" dirty="0">
              <a:latin typeface="Myriad Pro"/>
              <a:cs typeface="Myriad Pro"/>
            </a:endParaRPr>
          </a:p>
          <a:p>
            <a:pPr marL="12700">
              <a:lnSpc>
                <a:spcPts val="1660"/>
              </a:lnSpc>
            </a:pPr>
            <a:r>
              <a:rPr sz="1400" b="1" dirty="0">
                <a:solidFill>
                  <a:srgbClr val="F0493E"/>
                </a:solidFill>
                <a:latin typeface="Arial"/>
                <a:cs typeface="Arial"/>
              </a:rPr>
              <a:t>Edition</a:t>
            </a:r>
            <a:r>
              <a:rPr sz="1400" b="1" spc="-50" dirty="0">
                <a:solidFill>
                  <a:srgbClr val="F0493E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F0493E"/>
                </a:solidFill>
                <a:latin typeface="Arial"/>
                <a:cs typeface="Arial"/>
              </a:rPr>
              <a:t>1</a:t>
            </a:r>
            <a:endParaRPr sz="1400" dirty="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81116" y="3495673"/>
            <a:ext cx="2677539" cy="2684367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11222" y="6220394"/>
            <a:ext cx="1974463" cy="885350"/>
          </a:xfrm>
          <a:prstGeom prst="rect">
            <a:avLst/>
          </a:prstGeom>
        </p:spPr>
      </p:pic>
      <p:sp>
        <p:nvSpPr>
          <p:cNvPr id="6" name="object 10">
            <a:extLst>
              <a:ext uri="{FF2B5EF4-FFF2-40B4-BE49-F238E27FC236}">
                <a16:creationId xmlns:a16="http://schemas.microsoft.com/office/drawing/2014/main" id="{7C3EBD09-89B3-4C1F-856D-D9144C4674ED}"/>
              </a:ext>
            </a:extLst>
          </p:cNvPr>
          <p:cNvSpPr/>
          <p:nvPr/>
        </p:nvSpPr>
        <p:spPr>
          <a:xfrm>
            <a:off x="3767444" y="2530601"/>
            <a:ext cx="1164650" cy="102746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5998" y="3334816"/>
            <a:ext cx="2377661" cy="2030279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383299" y="5961989"/>
            <a:ext cx="2273935" cy="859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Electrical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equipment should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be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earthed. </a:t>
            </a:r>
            <a:r>
              <a:rPr sz="1000" spc="-2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Portable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equipment must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have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 portable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earth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leakage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circuit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breaker.</a:t>
            </a:r>
            <a:endParaRPr sz="1000">
              <a:latin typeface="Arial"/>
              <a:cs typeface="Arial"/>
            </a:endParaRPr>
          </a:p>
          <a:p>
            <a:pPr marL="12700" marR="346075">
              <a:lnSpc>
                <a:spcPct val="100000"/>
              </a:lnSpc>
              <a:spcBef>
                <a:spcPts val="565"/>
              </a:spcBef>
            </a:pP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All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electrical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equipment should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be </a:t>
            </a:r>
            <a:r>
              <a:rPr sz="1000" spc="-2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routinely inspected.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925000" y="2252386"/>
            <a:ext cx="2209165" cy="2094864"/>
            <a:chOff x="2925000" y="2252386"/>
            <a:chExt cx="2209165" cy="2094864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925000" y="2252386"/>
              <a:ext cx="2208961" cy="2094747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192000" y="2493005"/>
              <a:ext cx="746760" cy="737006"/>
            </a:xfrm>
            <a:prstGeom prst="rect">
              <a:avLst/>
            </a:prstGeom>
          </p:spPr>
        </p:pic>
      </p:grpSp>
      <p:grpSp>
        <p:nvGrpSpPr>
          <p:cNvPr id="7" name="object 7"/>
          <p:cNvGrpSpPr/>
          <p:nvPr/>
        </p:nvGrpSpPr>
        <p:grpSpPr>
          <a:xfrm>
            <a:off x="516735" y="3492004"/>
            <a:ext cx="4751070" cy="3953510"/>
            <a:chOff x="516735" y="3492004"/>
            <a:chExt cx="4751070" cy="3953510"/>
          </a:xfrm>
        </p:grpSpPr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56002" y="4705616"/>
              <a:ext cx="2711680" cy="2739548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16735" y="3492004"/>
              <a:ext cx="983274" cy="737537"/>
            </a:xfrm>
            <a:prstGeom prst="rect">
              <a:avLst/>
            </a:prstGeom>
          </p:spPr>
        </p:pic>
      </p:grpSp>
      <p:sp>
        <p:nvSpPr>
          <p:cNvPr id="10" name="object 10"/>
          <p:cNvSpPr txBox="1"/>
          <p:nvPr/>
        </p:nvSpPr>
        <p:spPr>
          <a:xfrm>
            <a:off x="383299" y="2205146"/>
            <a:ext cx="2334895" cy="859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Make sure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any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electrical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leads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are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suspended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well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off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ground to avoid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any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tripping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hazards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damage to leads.</a:t>
            </a:r>
            <a:endParaRPr sz="1000">
              <a:latin typeface="Arial"/>
              <a:cs typeface="Arial"/>
            </a:endParaRPr>
          </a:p>
          <a:p>
            <a:pPr marL="12700" marR="115570">
              <a:lnSpc>
                <a:spcPct val="100000"/>
              </a:lnSpc>
              <a:spcBef>
                <a:spcPts val="565"/>
              </a:spcBef>
            </a:pP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You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can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do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this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by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using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electrical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lead </a:t>
            </a:r>
            <a:r>
              <a:rPr sz="1000" spc="-2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hooks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stands.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11" name="object 1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825429" y="307492"/>
            <a:ext cx="2088162" cy="1725478"/>
          </a:xfrm>
          <a:prstGeom prst="rect">
            <a:avLst/>
          </a:prstGeom>
        </p:spPr>
      </p:pic>
      <p:sp>
        <p:nvSpPr>
          <p:cNvPr id="12" name="object 12"/>
          <p:cNvSpPr txBox="1"/>
          <p:nvPr/>
        </p:nvSpPr>
        <p:spPr>
          <a:xfrm>
            <a:off x="383299" y="240765"/>
            <a:ext cx="2231390" cy="762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i="1" dirty="0">
                <a:solidFill>
                  <a:srgbClr val="231F20"/>
                </a:solidFill>
                <a:latin typeface="Arial"/>
                <a:cs typeface="Arial"/>
              </a:rPr>
              <a:t>Electrical</a:t>
            </a:r>
            <a:r>
              <a:rPr sz="1000" b="1" i="1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i="1" dirty="0">
                <a:solidFill>
                  <a:srgbClr val="231F20"/>
                </a:solidFill>
                <a:latin typeface="Arial"/>
                <a:cs typeface="Arial"/>
              </a:rPr>
              <a:t>hazards</a:t>
            </a:r>
            <a:r>
              <a:rPr sz="1000" b="1" i="1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i="1" dirty="0">
                <a:solidFill>
                  <a:srgbClr val="231F20"/>
                </a:solidFill>
                <a:latin typeface="Arial"/>
                <a:cs typeface="Arial"/>
              </a:rPr>
              <a:t>–</a:t>
            </a:r>
            <a:r>
              <a:rPr sz="1000" b="1" i="1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i="1" spc="-5" dirty="0">
                <a:solidFill>
                  <a:srgbClr val="231F20"/>
                </a:solidFill>
                <a:latin typeface="Arial"/>
                <a:cs typeface="Arial"/>
              </a:rPr>
              <a:t>continued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85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Any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faulty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equipment should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be tagged </a:t>
            </a:r>
            <a:r>
              <a:rPr sz="1000" spc="-2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 isolated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(removed/stored)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to stop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anybody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from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using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it.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90"/>
                </a:spcBef>
              </a:pPr>
              <a:t>10</a:t>
            </a:fld>
            <a:endParaRPr dirty="0"/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/>
              <a:t>© Easy Guides</a:t>
            </a:r>
            <a:r>
              <a:rPr spc="-40" dirty="0"/>
              <a:t> </a:t>
            </a:r>
            <a:r>
              <a:rPr dirty="0"/>
              <a:t>Australia Pty </a:t>
            </a:r>
            <a:r>
              <a:rPr spc="-5" dirty="0"/>
              <a:t>Ltd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247FA99-817B-4E03-8E58-DDEEEE24EF72}"/>
              </a:ext>
            </a:extLst>
          </p:cNvPr>
          <p:cNvSpPr/>
          <p:nvPr/>
        </p:nvSpPr>
        <p:spPr>
          <a:xfrm>
            <a:off x="0" y="423839"/>
            <a:ext cx="2738438" cy="10001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247FA99-817B-4E03-8E58-DDEEEE24EF72}"/>
              </a:ext>
            </a:extLst>
          </p:cNvPr>
          <p:cNvSpPr/>
          <p:nvPr/>
        </p:nvSpPr>
        <p:spPr>
          <a:xfrm>
            <a:off x="166670" y="2209789"/>
            <a:ext cx="2738438" cy="10001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247FA99-817B-4E03-8E58-DDEEEE24EF72}"/>
              </a:ext>
            </a:extLst>
          </p:cNvPr>
          <p:cNvSpPr/>
          <p:nvPr/>
        </p:nvSpPr>
        <p:spPr>
          <a:xfrm>
            <a:off x="95232" y="5996003"/>
            <a:ext cx="2738438" cy="10001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9299" y="211805"/>
            <a:ext cx="1042669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40" dirty="0"/>
              <a:t>C</a:t>
            </a:r>
            <a:r>
              <a:rPr sz="2000" dirty="0"/>
              <a:t>o</a:t>
            </a:r>
            <a:r>
              <a:rPr sz="2000" spc="-15" dirty="0"/>
              <a:t>n</a:t>
            </a:r>
            <a:r>
              <a:rPr sz="2000" spc="-10" dirty="0"/>
              <a:t>t</a:t>
            </a:r>
            <a:r>
              <a:rPr sz="2000" dirty="0"/>
              <a:t>e</a:t>
            </a:r>
            <a:r>
              <a:rPr sz="2000" spc="-15" dirty="0"/>
              <a:t>n</a:t>
            </a:r>
            <a:r>
              <a:rPr sz="2000" dirty="0"/>
              <a:t>ts</a:t>
            </a:r>
            <a:endParaRPr sz="2000"/>
          </a:p>
        </p:txBody>
      </p:sp>
      <p:sp>
        <p:nvSpPr>
          <p:cNvPr id="3" name="object 3"/>
          <p:cNvSpPr txBox="1"/>
          <p:nvPr/>
        </p:nvSpPr>
        <p:spPr>
          <a:xfrm>
            <a:off x="419299" y="787605"/>
            <a:ext cx="4584700" cy="3735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Performance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Criteria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Index....................................................................................4</a:t>
            </a:r>
            <a:endParaRPr sz="1000">
              <a:latin typeface="Arial"/>
              <a:cs typeface="Arial"/>
            </a:endParaRPr>
          </a:p>
          <a:p>
            <a:pPr marL="12700" marR="5080">
              <a:lnSpc>
                <a:spcPct val="194500"/>
              </a:lnSpc>
            </a:pP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Workplace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health and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safety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electrotechnology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industry.............................5 </a:t>
            </a:r>
            <a:r>
              <a:rPr sz="1000" spc="-2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Aims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electrotechnology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health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safety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induction..........................................6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507365" algn="l"/>
              </a:tabLst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T1	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orkplac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healt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h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an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safety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law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1000" spc="-1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..........................................................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7</a:t>
            </a:r>
            <a:endParaRPr sz="1000">
              <a:latin typeface="Arial"/>
              <a:cs typeface="Arial"/>
            </a:endParaRPr>
          </a:p>
          <a:p>
            <a:pPr marL="12700" marR="5080">
              <a:lnSpc>
                <a:spcPct val="194500"/>
              </a:lnSpc>
              <a:tabLst>
                <a:tab pos="507365" algn="l"/>
              </a:tabLst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T2	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or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k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hazards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,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emergencie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an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controls</a:t>
            </a:r>
            <a:r>
              <a:rPr sz="1000" spc="-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............................................</a:t>
            </a:r>
            <a:r>
              <a:rPr sz="1000" spc="50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19 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T3	Manual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handlin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g</a:t>
            </a:r>
            <a:r>
              <a:rPr sz="1000" spc="-1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...................................................................................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75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507365" algn="l"/>
              </a:tabLst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T4	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Chemicals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workplace...................................................................79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507365" algn="l"/>
              </a:tabLst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T5	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Working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safely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at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heights</a:t>
            </a:r>
            <a:r>
              <a:rPr sz="100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......................................................................83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507365" algn="l"/>
              </a:tabLst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T6	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Confined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spaces....................................................................................91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507365" algn="l"/>
              </a:tabLst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T7	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Ho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hazard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affec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t peopl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1000" spc="-1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...................................................................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95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507365" algn="l"/>
              </a:tabLst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T8	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Working</a:t>
            </a:r>
            <a:r>
              <a:rPr sz="1000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safely</a:t>
            </a:r>
            <a:r>
              <a:rPr sz="1000" spc="10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with</a:t>
            </a:r>
            <a:r>
              <a:rPr sz="1000" spc="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electricity..............................................................101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507365" algn="l"/>
              </a:tabLst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T9	First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ai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an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CP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1000" spc="-1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...............................................................................</a:t>
            </a:r>
            <a:r>
              <a:rPr sz="1000" spc="45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107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Acknowledgements</a:t>
            </a:r>
            <a:r>
              <a:rPr sz="1000" spc="-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...........................................................................................</a:t>
            </a:r>
            <a:r>
              <a:rPr sz="100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111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51704" y="4716005"/>
            <a:ext cx="2631939" cy="2319829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90"/>
                </a:spcBef>
              </a:pPr>
              <a:t>2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/>
              <a:t>© Easy Guides</a:t>
            </a:r>
            <a:r>
              <a:rPr spc="-40" dirty="0"/>
              <a:t> </a:t>
            </a:r>
            <a:r>
              <a:rPr dirty="0"/>
              <a:t>Australia Pty </a:t>
            </a:r>
            <a:r>
              <a:rPr spc="-5" dirty="0"/>
              <a:t>Ltd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9204" y="2271534"/>
            <a:ext cx="4608195" cy="1716405"/>
          </a:xfrm>
          <a:custGeom>
            <a:avLst/>
            <a:gdLst/>
            <a:ahLst/>
            <a:cxnLst/>
            <a:rect l="l" t="t" r="r" b="b"/>
            <a:pathLst>
              <a:path w="4608195" h="1716404">
                <a:moveTo>
                  <a:pt x="4608004" y="0"/>
                </a:moveTo>
                <a:lnTo>
                  <a:pt x="0" y="0"/>
                </a:lnTo>
                <a:lnTo>
                  <a:pt x="0" y="1715998"/>
                </a:lnTo>
                <a:lnTo>
                  <a:pt x="4608004" y="1715998"/>
                </a:lnTo>
                <a:lnTo>
                  <a:pt x="4608004" y="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26500" y="148305"/>
            <a:ext cx="4597954" cy="12824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l">
              <a:lnSpc>
                <a:spcPts val="5000"/>
              </a:lnSpc>
            </a:pPr>
            <a:r>
              <a:rPr spc="-25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Workplace </a:t>
            </a:r>
            <a:r>
              <a:rPr spc="-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dirty="0">
                <a:solidFill>
                  <a:schemeClr val="tx2">
                    <a:lumMod val="60000"/>
                    <a:lumOff val="40000"/>
                  </a:schemeClr>
                </a:solidFill>
              </a:rPr>
              <a:t>health and </a:t>
            </a:r>
            <a:r>
              <a:rPr spc="-795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spc="-5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safety</a:t>
            </a:r>
            <a:r>
              <a:rPr spc="-85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spc="-3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laws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90"/>
                </a:spcBef>
              </a:pPr>
              <a:t>3</a:t>
            </a:fld>
            <a:endParaRPr dirty="0"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/>
              <a:t>© Easy Guides</a:t>
            </a:r>
            <a:r>
              <a:rPr spc="-40" dirty="0"/>
              <a:t> </a:t>
            </a:r>
            <a:r>
              <a:rPr dirty="0"/>
              <a:t>Australia Pty </a:t>
            </a:r>
            <a:r>
              <a:rPr spc="-5" dirty="0"/>
              <a:t>Ltd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2423" y="912934"/>
            <a:ext cx="4608114" cy="2280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400" b="1" spc="-5" dirty="0">
                <a:solidFill>
                  <a:srgbClr val="231F20"/>
                </a:solidFill>
                <a:latin typeface="Myriad Pro"/>
                <a:cs typeface="Myriad Pro"/>
              </a:rPr>
              <a:t>T</a:t>
            </a:r>
            <a:r>
              <a:rPr sz="14800" b="1" dirty="0">
                <a:solidFill>
                  <a:srgbClr val="231F20"/>
                </a:solidFill>
                <a:latin typeface="Myriad Pro"/>
                <a:cs typeface="Myriad Pro"/>
              </a:rPr>
              <a:t>1</a:t>
            </a:r>
            <a:endParaRPr sz="14800" dirty="0">
              <a:latin typeface="Myriad Pro"/>
              <a:cs typeface="Myriad Pr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0984" y="4424367"/>
            <a:ext cx="4632960" cy="1901189"/>
          </a:xfrm>
          <a:prstGeom prst="rect">
            <a:avLst/>
          </a:prstGeom>
        </p:spPr>
        <p:txBody>
          <a:bodyPr vert="horz" wrap="square" lIns="0" tIns="84455" rIns="0" bIns="0" rtlCol="0">
            <a:spAutoFit/>
          </a:bodyPr>
          <a:lstStyle/>
          <a:p>
            <a:pPr marL="264160" indent="-252095">
              <a:lnSpc>
                <a:spcPct val="100000"/>
              </a:lnSpc>
              <a:spcBef>
                <a:spcPts val="665"/>
              </a:spcBef>
              <a:buChar char="•"/>
              <a:tabLst>
                <a:tab pos="264160" algn="l"/>
                <a:tab pos="264795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underlying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principles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OH&amp;S</a:t>
            </a:r>
            <a:endParaRPr sz="1000">
              <a:latin typeface="Arial"/>
              <a:cs typeface="Arial"/>
            </a:endParaRPr>
          </a:p>
          <a:p>
            <a:pPr marL="264160" marR="5080" indent="-252095">
              <a:lnSpc>
                <a:spcPct val="100000"/>
              </a:lnSpc>
              <a:spcBef>
                <a:spcPts val="565"/>
              </a:spcBef>
              <a:buChar char="•"/>
              <a:tabLst>
                <a:tab pos="264160" algn="l"/>
                <a:tab pos="264795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general</a:t>
            </a: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aims</a:t>
            </a: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objectives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relevant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state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or</a:t>
            </a: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territory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legislation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relating </a:t>
            </a:r>
            <a:r>
              <a:rPr sz="1000" spc="-2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OH&amp;S</a:t>
            </a:r>
            <a:endParaRPr sz="1000">
              <a:latin typeface="Arial"/>
              <a:cs typeface="Arial"/>
            </a:endParaRPr>
          </a:p>
          <a:p>
            <a:pPr marL="264160" indent="-252095">
              <a:lnSpc>
                <a:spcPct val="100000"/>
              </a:lnSpc>
              <a:spcBef>
                <a:spcPts val="570"/>
              </a:spcBef>
              <a:buChar char="•"/>
              <a:tabLst>
                <a:tab pos="264160" algn="l"/>
                <a:tab pos="264795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employer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employee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responsibilities,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rights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obligations</a:t>
            </a:r>
            <a:endParaRPr sz="1000">
              <a:latin typeface="Arial"/>
              <a:cs typeface="Arial"/>
            </a:endParaRPr>
          </a:p>
          <a:p>
            <a:pPr marL="264160" indent="-252095">
              <a:lnSpc>
                <a:spcPct val="100000"/>
              </a:lnSpc>
              <a:spcBef>
                <a:spcPts val="565"/>
              </a:spcBef>
              <a:buChar char="•"/>
              <a:tabLst>
                <a:tab pos="264160" algn="l"/>
                <a:tab pos="264795" algn="l"/>
              </a:tabLst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major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functions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safety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committees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representatives</a:t>
            </a:r>
            <a:endParaRPr sz="1000">
              <a:latin typeface="Arial"/>
              <a:cs typeface="Arial"/>
            </a:endParaRPr>
          </a:p>
          <a:p>
            <a:pPr marL="264160" indent="-252095">
              <a:lnSpc>
                <a:spcPct val="100000"/>
              </a:lnSpc>
              <a:spcBef>
                <a:spcPts val="570"/>
              </a:spcBef>
              <a:buChar char="•"/>
              <a:tabLst>
                <a:tab pos="264160" algn="l"/>
                <a:tab pos="264795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powers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given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Occupational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Health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Safety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Inspectors</a:t>
            </a:r>
            <a:endParaRPr sz="1000">
              <a:latin typeface="Arial"/>
              <a:cs typeface="Arial"/>
            </a:endParaRPr>
          </a:p>
          <a:p>
            <a:pPr marL="264160" indent="-252095">
              <a:lnSpc>
                <a:spcPct val="100000"/>
              </a:lnSpc>
              <a:spcBef>
                <a:spcPts val="565"/>
              </a:spcBef>
              <a:buChar char="•"/>
              <a:tabLst>
                <a:tab pos="264160" algn="l"/>
                <a:tab pos="264795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housekeeping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and potential hazards in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relation to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improper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housekeeping</a:t>
            </a:r>
            <a:endParaRPr sz="1000">
              <a:latin typeface="Arial"/>
              <a:cs typeface="Arial"/>
            </a:endParaRPr>
          </a:p>
          <a:p>
            <a:pPr marL="264160" marR="5715" indent="-252095">
              <a:lnSpc>
                <a:spcPct val="100000"/>
              </a:lnSpc>
              <a:spcBef>
                <a:spcPts val="565"/>
              </a:spcBef>
              <a:buChar char="•"/>
              <a:tabLst>
                <a:tab pos="264160" algn="l"/>
                <a:tab pos="264795" algn="l"/>
              </a:tabLst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selecting</a:t>
            </a:r>
            <a:r>
              <a:rPr sz="100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appropriate</a:t>
            </a:r>
            <a:r>
              <a:rPr sz="100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personal</a:t>
            </a:r>
            <a:r>
              <a:rPr sz="100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protective</a:t>
            </a:r>
            <a:r>
              <a:rPr sz="100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equipment</a:t>
            </a:r>
            <a:r>
              <a:rPr sz="100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(PPE)</a:t>
            </a:r>
            <a:r>
              <a:rPr sz="100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given</a:t>
            </a:r>
            <a:r>
              <a:rPr sz="1000" spc="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hazardous </a:t>
            </a:r>
            <a:r>
              <a:rPr sz="1000" spc="-2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situations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2499" y="3012569"/>
            <a:ext cx="4300855" cy="863600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12700" marR="5080">
              <a:lnSpc>
                <a:spcPts val="2100"/>
              </a:lnSpc>
              <a:spcBef>
                <a:spcPts val="420"/>
              </a:spcBef>
            </a:pPr>
            <a:r>
              <a:rPr sz="2000" b="1" spc="-10" dirty="0">
                <a:solidFill>
                  <a:srgbClr val="231F20"/>
                </a:solidFill>
                <a:latin typeface="Myriad Pro"/>
                <a:cs typeface="Myriad Pro"/>
              </a:rPr>
              <a:t>The</a:t>
            </a:r>
            <a:r>
              <a:rPr sz="2000" b="1" spc="-25" dirty="0">
                <a:solidFill>
                  <a:srgbClr val="231F20"/>
                </a:solidFill>
                <a:latin typeface="Myriad Pro"/>
                <a:cs typeface="Myriad Pro"/>
              </a:rPr>
              <a:t> </a:t>
            </a:r>
            <a:r>
              <a:rPr sz="2000" b="1" dirty="0">
                <a:solidFill>
                  <a:srgbClr val="231F20"/>
                </a:solidFill>
                <a:latin typeface="Myriad Pro"/>
                <a:cs typeface="Myriad Pro"/>
              </a:rPr>
              <a:t>basic</a:t>
            </a:r>
            <a:r>
              <a:rPr sz="2000" b="1" spc="-20" dirty="0">
                <a:solidFill>
                  <a:srgbClr val="231F20"/>
                </a:solidFill>
                <a:latin typeface="Myriad Pro"/>
                <a:cs typeface="Myriad Pro"/>
              </a:rPr>
              <a:t> </a:t>
            </a:r>
            <a:r>
              <a:rPr sz="2000" b="1" dirty="0">
                <a:solidFill>
                  <a:srgbClr val="231F20"/>
                </a:solidFill>
                <a:latin typeface="Myriad Pro"/>
                <a:cs typeface="Myriad Pro"/>
              </a:rPr>
              <a:t>legal</a:t>
            </a:r>
            <a:r>
              <a:rPr sz="2000" b="1" spc="-20" dirty="0">
                <a:solidFill>
                  <a:srgbClr val="231F20"/>
                </a:solidFill>
                <a:latin typeface="Myriad Pro"/>
                <a:cs typeface="Myriad Pro"/>
              </a:rPr>
              <a:t> </a:t>
            </a:r>
            <a:r>
              <a:rPr sz="2000" b="1" spc="-5" dirty="0">
                <a:solidFill>
                  <a:srgbClr val="231F20"/>
                </a:solidFill>
                <a:latin typeface="Myriad Pro"/>
                <a:cs typeface="Myriad Pro"/>
              </a:rPr>
              <a:t>requirements</a:t>
            </a:r>
            <a:r>
              <a:rPr sz="2000" b="1" spc="-20" dirty="0">
                <a:solidFill>
                  <a:srgbClr val="231F20"/>
                </a:solidFill>
                <a:latin typeface="Myriad Pro"/>
                <a:cs typeface="Myriad Pro"/>
              </a:rPr>
              <a:t> </a:t>
            </a:r>
            <a:r>
              <a:rPr sz="2000" b="1" spc="-10" dirty="0">
                <a:solidFill>
                  <a:srgbClr val="231F20"/>
                </a:solidFill>
                <a:latin typeface="Myriad Pro"/>
                <a:cs typeface="Myriad Pro"/>
              </a:rPr>
              <a:t>covering </a:t>
            </a:r>
            <a:r>
              <a:rPr sz="2000" b="1" spc="-390" dirty="0">
                <a:solidFill>
                  <a:srgbClr val="231F20"/>
                </a:solidFill>
                <a:latin typeface="Myriad Pro"/>
                <a:cs typeface="Myriad Pro"/>
              </a:rPr>
              <a:t> </a:t>
            </a:r>
            <a:r>
              <a:rPr sz="2000" b="1" spc="-5" dirty="0">
                <a:solidFill>
                  <a:srgbClr val="231F20"/>
                </a:solidFill>
                <a:latin typeface="Myriad Pro"/>
                <a:cs typeface="Myriad Pro"/>
              </a:rPr>
              <a:t>occupational </a:t>
            </a:r>
            <a:r>
              <a:rPr sz="2000" b="1" dirty="0">
                <a:solidFill>
                  <a:srgbClr val="231F20"/>
                </a:solidFill>
                <a:latin typeface="Myriad Pro"/>
                <a:cs typeface="Myriad Pro"/>
              </a:rPr>
              <a:t>health and </a:t>
            </a:r>
            <a:r>
              <a:rPr sz="2000" b="1" spc="-5" dirty="0">
                <a:solidFill>
                  <a:srgbClr val="231F20"/>
                </a:solidFill>
                <a:latin typeface="Myriad Pro"/>
                <a:cs typeface="Myriad Pro"/>
              </a:rPr>
              <a:t>safety </a:t>
            </a:r>
            <a:r>
              <a:rPr sz="2000" b="1" dirty="0">
                <a:solidFill>
                  <a:srgbClr val="231F20"/>
                </a:solidFill>
                <a:latin typeface="Myriad Pro"/>
                <a:cs typeface="Myriad Pro"/>
              </a:rPr>
              <a:t>in the </a:t>
            </a:r>
            <a:r>
              <a:rPr sz="2000" b="1" spc="5" dirty="0">
                <a:solidFill>
                  <a:srgbClr val="231F20"/>
                </a:solidFill>
                <a:latin typeface="Myriad Pro"/>
                <a:cs typeface="Myriad Pro"/>
              </a:rPr>
              <a:t> </a:t>
            </a:r>
            <a:r>
              <a:rPr sz="2000" b="1" spc="-5" dirty="0">
                <a:solidFill>
                  <a:srgbClr val="231F20"/>
                </a:solidFill>
                <a:latin typeface="Myriad Pro"/>
                <a:cs typeface="Myriad Pro"/>
              </a:rPr>
              <a:t>workplace encompassing:</a:t>
            </a:r>
            <a:endParaRPr sz="2000">
              <a:latin typeface="Myriad Pro"/>
              <a:cs typeface="Myriad Pro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247FA99-817B-4E03-8E58-DDEEEE24EF72}"/>
              </a:ext>
            </a:extLst>
          </p:cNvPr>
          <p:cNvSpPr/>
          <p:nvPr/>
        </p:nvSpPr>
        <p:spPr>
          <a:xfrm>
            <a:off x="320056" y="4377933"/>
            <a:ext cx="4727343" cy="199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3860" y="852467"/>
            <a:ext cx="4330700" cy="660400"/>
          </a:xfrm>
          <a:prstGeom prst="rect">
            <a:avLst/>
          </a:prstGeom>
        </p:spPr>
        <p:txBody>
          <a:bodyPr vert="horz" wrap="square" lIns="0" tIns="927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sz="1200" b="1" spc="-10" dirty="0">
                <a:solidFill>
                  <a:srgbClr val="231F20"/>
                </a:solidFill>
                <a:latin typeface="Myriad Pro"/>
                <a:cs typeface="Myriad Pro"/>
              </a:rPr>
              <a:t>‘Workplace </a:t>
            </a:r>
            <a:r>
              <a:rPr sz="1200" b="1" dirty="0">
                <a:solidFill>
                  <a:srgbClr val="231F20"/>
                </a:solidFill>
                <a:latin typeface="Myriad Pro"/>
                <a:cs typeface="Myriad Pro"/>
              </a:rPr>
              <a:t>health</a:t>
            </a:r>
            <a:r>
              <a:rPr sz="1200" b="1" spc="-5" dirty="0">
                <a:solidFill>
                  <a:srgbClr val="231F20"/>
                </a:solidFill>
                <a:latin typeface="Myriad Pro"/>
                <a:cs typeface="Myriad Pro"/>
              </a:rPr>
              <a:t> </a:t>
            </a:r>
            <a:r>
              <a:rPr sz="1200" b="1" dirty="0">
                <a:solidFill>
                  <a:srgbClr val="231F20"/>
                </a:solidFill>
                <a:latin typeface="Myriad Pro"/>
                <a:cs typeface="Myriad Pro"/>
              </a:rPr>
              <a:t>and</a:t>
            </a:r>
            <a:r>
              <a:rPr sz="1200" b="1" spc="-5" dirty="0">
                <a:solidFill>
                  <a:srgbClr val="231F20"/>
                </a:solidFill>
                <a:latin typeface="Myriad Pro"/>
                <a:cs typeface="Myriad Pro"/>
              </a:rPr>
              <a:t> safety </a:t>
            </a:r>
            <a:r>
              <a:rPr sz="1200" b="1" spc="-10" dirty="0">
                <a:solidFill>
                  <a:srgbClr val="231F20"/>
                </a:solidFill>
                <a:latin typeface="Myriad Pro"/>
                <a:cs typeface="Myriad Pro"/>
              </a:rPr>
              <a:t>laws’</a:t>
            </a:r>
            <a:endParaRPr sz="1200">
              <a:latin typeface="Myriad Pro"/>
              <a:cs typeface="Myriad Pro"/>
            </a:endParaRPr>
          </a:p>
          <a:p>
            <a:pPr marL="12700" marR="5080">
              <a:lnSpc>
                <a:spcPct val="100000"/>
              </a:lnSpc>
              <a:spcBef>
                <a:spcPts val="53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WHS/OHS requirements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are outlined in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Acts,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Regulations, Codes of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Practice </a:t>
            </a:r>
            <a:r>
              <a:rPr sz="1000" spc="-2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-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Australian Standards.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13999" y="1633905"/>
          <a:ext cx="4595495" cy="33559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954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1460">
                <a:tc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0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WHS/OHS</a:t>
                      </a:r>
                      <a:r>
                        <a:rPr sz="1000" b="1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Acts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7C8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995">
                <a:tc>
                  <a:txBody>
                    <a:bodyPr/>
                    <a:lstStyle/>
                    <a:p>
                      <a:pPr marL="143510" marR="411480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1000" i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‘WHS/OHS </a:t>
                      </a:r>
                      <a:r>
                        <a:rPr sz="1000" i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Acts’ </a:t>
                      </a:r>
                      <a:r>
                        <a:rPr sz="10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are laws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that </a:t>
                      </a:r>
                      <a:r>
                        <a:rPr sz="10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explain how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sz="10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improve health and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safety </a:t>
                      </a:r>
                      <a:r>
                        <a:rPr sz="1000" spc="-26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workplace.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sz="10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example: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Model</a:t>
                      </a:r>
                      <a:r>
                        <a:rPr sz="10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National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WHS</a:t>
                      </a:r>
                      <a:r>
                        <a:rPr sz="1000" spc="-6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Act,</a:t>
                      </a:r>
                      <a:r>
                        <a:rPr sz="10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June</a:t>
                      </a:r>
                      <a:r>
                        <a:rPr sz="10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2011.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768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0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Regulations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7C8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7995">
                <a:tc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1000" i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‘Regulations’</a:t>
                      </a:r>
                      <a:r>
                        <a:rPr sz="1000" i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explain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specific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parts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sz="1000" spc="-6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Act.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143510">
                        <a:lnSpc>
                          <a:spcPct val="100000"/>
                        </a:lnSpc>
                      </a:pPr>
                      <a:r>
                        <a:rPr sz="10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example: 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Part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4.3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–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Confined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Spaces,</a:t>
                      </a:r>
                      <a:r>
                        <a:rPr sz="10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Part</a:t>
                      </a:r>
                      <a:r>
                        <a:rPr sz="10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4.4</a:t>
                      </a:r>
                      <a:r>
                        <a:rPr sz="100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–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Falls.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768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0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Codes</a:t>
                      </a:r>
                      <a:r>
                        <a:rPr sz="1000" b="1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sz="1000" b="1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Practice/Compliance</a:t>
                      </a:r>
                      <a:r>
                        <a:rPr sz="1000" b="1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Codes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7C8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143510" marR="195580" algn="just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1000" i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‘Codes of practice’ </a:t>
                      </a:r>
                      <a:r>
                        <a:rPr sz="10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are practical guidelines on how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 comply </a:t>
                      </a:r>
                      <a:r>
                        <a:rPr sz="10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with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(meet the </a:t>
                      </a:r>
                      <a:r>
                        <a:rPr sz="10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rules </a:t>
                      </a:r>
                      <a:r>
                        <a:rPr sz="10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of) legislation.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For </a:t>
                      </a:r>
                      <a:r>
                        <a:rPr sz="10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example: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Managing </a:t>
                      </a:r>
                      <a:r>
                        <a:rPr sz="10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electrical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risks </a:t>
                      </a:r>
                      <a:r>
                        <a:rPr sz="10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the </a:t>
                      </a:r>
                      <a:r>
                        <a:rPr sz="10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workplace </a:t>
                      </a:r>
                      <a:r>
                        <a:rPr sz="1000" spc="-26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Code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Practice -</a:t>
                      </a:r>
                      <a:r>
                        <a:rPr sz="1000" spc="-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April</a:t>
                      </a:r>
                      <a:r>
                        <a:rPr sz="10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2012.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9080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0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Australian</a:t>
                      </a:r>
                      <a:r>
                        <a:rPr sz="1000" b="1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Standards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C7C8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6445">
                <a:tc>
                  <a:txBody>
                    <a:bodyPr/>
                    <a:lstStyle/>
                    <a:p>
                      <a:pPr marL="143510" marR="314325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000" i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‘Australian </a:t>
                      </a:r>
                      <a:r>
                        <a:rPr sz="1000" i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Standards’ </a:t>
                      </a:r>
                      <a:r>
                        <a:rPr sz="10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are work guidelines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that set the minimum </a:t>
                      </a:r>
                      <a:r>
                        <a:rPr sz="10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accepted </a:t>
                      </a:r>
                      <a:r>
                        <a:rPr sz="1000" spc="-26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performance or quality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for a specific </a:t>
                      </a:r>
                      <a:r>
                        <a:rPr sz="10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hazard, process or product.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For </a:t>
                      </a:r>
                      <a:r>
                        <a:rPr sz="10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example: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AS/NZS </a:t>
                      </a:r>
                      <a:r>
                        <a:rPr sz="10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3760:2010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 Service Safety Inspection </a:t>
                      </a:r>
                      <a:r>
                        <a:rPr sz="10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and </a:t>
                      </a:r>
                      <a:r>
                        <a:rPr sz="10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Testing </a:t>
                      </a:r>
                      <a:r>
                        <a:rPr sz="10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Electrical</a:t>
                      </a:r>
                      <a:r>
                        <a:rPr sz="10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Equipment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7366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401299" y="5155507"/>
            <a:ext cx="4617085" cy="1837689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Examples</a:t>
            </a:r>
            <a:r>
              <a:rPr sz="1000" b="1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1000" b="1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WHS/OHS</a:t>
            </a:r>
            <a:r>
              <a:rPr sz="1000" b="1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legislative</a:t>
            </a:r>
            <a:r>
              <a:rPr sz="1000" b="1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requirements:</a:t>
            </a:r>
            <a:endParaRPr sz="1000">
              <a:latin typeface="Arial"/>
              <a:cs typeface="Arial"/>
            </a:endParaRPr>
          </a:p>
          <a:p>
            <a:pPr marL="190500" indent="-177800">
              <a:lnSpc>
                <a:spcPts val="1170"/>
              </a:lnSpc>
              <a:spcBef>
                <a:spcPts val="85"/>
              </a:spcBef>
              <a:buChar char="•"/>
              <a:tabLst>
                <a:tab pos="189865" algn="l"/>
                <a:tab pos="19050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Duty</a:t>
            </a: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care</a:t>
            </a:r>
            <a:endParaRPr sz="1000">
              <a:latin typeface="Arial"/>
              <a:cs typeface="Arial"/>
            </a:endParaRPr>
          </a:p>
          <a:p>
            <a:pPr marL="190500" indent="-177800">
              <a:lnSpc>
                <a:spcPts val="1140"/>
              </a:lnSpc>
              <a:buChar char="•"/>
              <a:tabLst>
                <a:tab pos="189865" algn="l"/>
                <a:tab pos="19050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Construction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industry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WHS/OHS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standards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guidelines</a:t>
            </a:r>
            <a:endParaRPr sz="1000">
              <a:latin typeface="Arial"/>
              <a:cs typeface="Arial"/>
            </a:endParaRPr>
          </a:p>
          <a:p>
            <a:pPr marL="190500" indent="-177800">
              <a:lnSpc>
                <a:spcPts val="1140"/>
              </a:lnSpc>
              <a:buChar char="•"/>
              <a:tabLst>
                <a:tab pos="189865" algn="l"/>
                <a:tab pos="19050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Licences,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tickets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or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certificates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competency</a:t>
            </a:r>
            <a:endParaRPr sz="1000">
              <a:latin typeface="Arial"/>
              <a:cs typeface="Arial"/>
            </a:endParaRPr>
          </a:p>
          <a:p>
            <a:pPr marL="190500" indent="-177800">
              <a:lnSpc>
                <a:spcPts val="1140"/>
              </a:lnSpc>
              <a:buChar char="•"/>
              <a:tabLst>
                <a:tab pos="189865" algn="l"/>
                <a:tab pos="19050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Health and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 safety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officers/representatives,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 committees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 supervisors</a:t>
            </a:r>
            <a:endParaRPr sz="1000">
              <a:latin typeface="Arial"/>
              <a:cs typeface="Arial"/>
            </a:endParaRPr>
          </a:p>
          <a:p>
            <a:pPr marL="190500" indent="-177800">
              <a:lnSpc>
                <a:spcPts val="1140"/>
              </a:lnSpc>
              <a:buChar char="•"/>
              <a:tabLst>
                <a:tab pos="189865" algn="l"/>
                <a:tab pos="19050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National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Code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Practice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for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Induction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Training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for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Construction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Work</a:t>
            </a:r>
            <a:endParaRPr sz="1000">
              <a:latin typeface="Arial"/>
              <a:cs typeface="Arial"/>
            </a:endParaRPr>
          </a:p>
          <a:p>
            <a:pPr marL="190500" indent="-177800">
              <a:lnSpc>
                <a:spcPts val="1140"/>
              </a:lnSpc>
              <a:buChar char="•"/>
              <a:tabLst>
                <a:tab pos="189865" algn="l"/>
                <a:tab pos="190500" algn="l"/>
              </a:tabLst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WHS/OHS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an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welfar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100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Acts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an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Regulations</a:t>
            </a:r>
            <a:endParaRPr sz="1000">
              <a:latin typeface="Arial"/>
              <a:cs typeface="Arial"/>
            </a:endParaRPr>
          </a:p>
          <a:p>
            <a:pPr marL="190500" indent="-177800">
              <a:lnSpc>
                <a:spcPts val="1170"/>
              </a:lnSpc>
              <a:buChar char="•"/>
              <a:tabLst>
                <a:tab pos="189865" algn="l"/>
                <a:tab pos="190500" algn="l"/>
              </a:tabLst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Safety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codes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practice.</a:t>
            </a:r>
            <a:endParaRPr sz="1000">
              <a:latin typeface="Arial"/>
              <a:cs typeface="Arial"/>
            </a:endParaRPr>
          </a:p>
          <a:p>
            <a:pPr marL="12700" marR="5080" algn="just">
              <a:lnSpc>
                <a:spcPts val="1000"/>
              </a:lnSpc>
              <a:spcBef>
                <a:spcPts val="850"/>
              </a:spcBef>
            </a:pP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It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is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important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that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you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know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about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these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legislative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requirements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how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they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affect </a:t>
            </a:r>
            <a:r>
              <a:rPr sz="1000" spc="-2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 work that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you do.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These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laws,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regulations and guidelines are in place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make </a:t>
            </a:r>
            <a:r>
              <a:rPr sz="1000" spc="-2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your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worksite a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safe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place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work.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They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are there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protect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you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 the workers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around you,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and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will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help you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 understand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your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 legal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responsibility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for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WHS/OHS.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22833" y="131857"/>
            <a:ext cx="4714908" cy="5668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wrap="square" lIns="0" tIns="27940" rIns="0" bIns="0" rtlCol="0">
            <a:spAutoFit/>
          </a:bodyPr>
          <a:lstStyle/>
          <a:p>
            <a:pPr marL="12700" marR="5080">
              <a:lnSpc>
                <a:spcPts val="2100"/>
              </a:lnSpc>
              <a:spcBef>
                <a:spcPts val="220"/>
              </a:spcBef>
            </a:pPr>
            <a:r>
              <a:rPr sz="1800" spc="-1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</a:t>
            </a:r>
            <a:r>
              <a:rPr sz="1800" spc="-8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egal</a:t>
            </a:r>
            <a:r>
              <a:rPr sz="1800" spc="-35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sz="1800" spc="-8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</a:t>
            </a:r>
            <a:r>
              <a:rPr sz="1800" spc="-85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equi</a:t>
            </a:r>
            <a:r>
              <a:rPr sz="1800" spc="-8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</a:t>
            </a:r>
            <a:r>
              <a:rPr sz="1800" spc="-105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emen</a:t>
            </a:r>
            <a:r>
              <a:rPr sz="1800" spc="-65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ts</a:t>
            </a:r>
            <a:r>
              <a:rPr sz="1800" spc="-35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sz="1800" spc="-95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</a:t>
            </a:r>
            <a:r>
              <a:rPr sz="1800" spc="-11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</a:t>
            </a:r>
            <a:r>
              <a:rPr sz="1800" spc="-114" dirty="0">
                <a:solidFill>
                  <a:schemeClr val="tx2">
                    <a:lumMod val="60000"/>
                    <a:lumOff val="40000"/>
                  </a:schemeClr>
                </a:solidFill>
              </a:rPr>
              <a:t>v</a:t>
            </a:r>
            <a:r>
              <a:rPr sz="1800" spc="-8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ering</a:t>
            </a:r>
            <a:r>
              <a:rPr sz="1800" spc="-35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sz="1800" spc="-95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oc</a:t>
            </a:r>
            <a:r>
              <a:rPr sz="1800" spc="-9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cup</a:t>
            </a:r>
            <a:r>
              <a:rPr sz="1800" spc="-105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</a:t>
            </a:r>
            <a:r>
              <a:rPr sz="1800" spc="-65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tional  </a:t>
            </a:r>
            <a:r>
              <a:rPr sz="1800" spc="-12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H</a:t>
            </a:r>
            <a:r>
              <a:rPr sz="1800" spc="-75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ealth</a:t>
            </a:r>
            <a:r>
              <a:rPr sz="1800" spc="-35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sz="1800" spc="-95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and</a:t>
            </a:r>
            <a:r>
              <a:rPr sz="1800" spc="-35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sz="1800" spc="-8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</a:t>
            </a:r>
            <a:r>
              <a:rPr sz="1800" spc="-9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</a:t>
            </a:r>
            <a:r>
              <a:rPr sz="1800" spc="-8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</a:t>
            </a:r>
            <a:r>
              <a:rPr sz="1800" spc="-9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</a:t>
            </a:r>
            <a:r>
              <a:rPr sz="1800" spc="-55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</a:t>
            </a:r>
            <a:r>
              <a:rPr sz="1800" spc="-85" dirty="0">
                <a:solidFill>
                  <a:schemeClr val="tx2">
                    <a:lumMod val="60000"/>
                    <a:lumOff val="40000"/>
                  </a:schemeClr>
                </a:solidFill>
              </a:rPr>
              <a:t>y</a:t>
            </a:r>
            <a:r>
              <a:rPr sz="1800" spc="-35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sz="1800" spc="-7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</a:t>
            </a:r>
            <a:r>
              <a:rPr sz="1800" spc="-35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sz="1800" spc="-8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the</a:t>
            </a:r>
            <a:r>
              <a:rPr sz="1800" spc="-35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sz="1800" spc="-15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</a:t>
            </a:r>
            <a:r>
              <a:rPr sz="1800" spc="-95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</a:t>
            </a:r>
            <a:r>
              <a:rPr sz="1800" spc="-7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</a:t>
            </a:r>
            <a:r>
              <a:rPr sz="1800" spc="-75" dirty="0">
                <a:solidFill>
                  <a:schemeClr val="tx2">
                    <a:lumMod val="60000"/>
                    <a:lumOff val="40000"/>
                  </a:schemeClr>
                </a:solidFill>
              </a:rPr>
              <a:t>k</a:t>
            </a:r>
            <a:r>
              <a:rPr sz="1800" spc="-8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pla</a:t>
            </a:r>
            <a:r>
              <a:rPr sz="1800" spc="-95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</a:t>
            </a:r>
            <a:r>
              <a:rPr sz="1800" spc="-9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</a:t>
            </a:r>
            <a:endParaRPr sz="1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90"/>
                </a:spcBef>
              </a:pPr>
              <a:t>4</a:t>
            </a:fld>
            <a:endParaRPr dirty="0"/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/>
              <a:t>© Easy Guides</a:t>
            </a:r>
            <a:r>
              <a:rPr spc="-40" dirty="0"/>
              <a:t> </a:t>
            </a:r>
            <a:r>
              <a:rPr dirty="0"/>
              <a:t>Australia Pty </a:t>
            </a:r>
            <a:r>
              <a:rPr spc="-5" dirty="0"/>
              <a:t>Ltd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247FA99-817B-4E03-8E58-DDEEEE24EF72}"/>
              </a:ext>
            </a:extLst>
          </p:cNvPr>
          <p:cNvSpPr/>
          <p:nvPr/>
        </p:nvSpPr>
        <p:spPr>
          <a:xfrm>
            <a:off x="523860" y="5353061"/>
            <a:ext cx="4572032" cy="10653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6500" y="3138994"/>
            <a:ext cx="4467860" cy="1485900"/>
          </a:xfrm>
          <a:prstGeom prst="rect">
            <a:avLst/>
          </a:prstGeom>
        </p:spPr>
        <p:txBody>
          <a:bodyPr vert="horz" wrap="square" lIns="0" tIns="927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sz="1200" b="1" spc="-35" dirty="0">
                <a:solidFill>
                  <a:srgbClr val="231F20"/>
                </a:solidFill>
                <a:latin typeface="Myriad Pro"/>
                <a:cs typeface="Myriad Pro"/>
              </a:rPr>
              <a:t>Managing</a:t>
            </a:r>
            <a:r>
              <a:rPr sz="1200" b="1" spc="-75" dirty="0">
                <a:solidFill>
                  <a:srgbClr val="231F20"/>
                </a:solidFill>
                <a:latin typeface="Myriad Pro"/>
                <a:cs typeface="Myriad Pro"/>
              </a:rPr>
              <a:t> </a:t>
            </a:r>
            <a:r>
              <a:rPr sz="1200" b="1" spc="-35" dirty="0">
                <a:solidFill>
                  <a:srgbClr val="231F20"/>
                </a:solidFill>
                <a:latin typeface="Myriad Pro"/>
                <a:cs typeface="Myriad Pro"/>
              </a:rPr>
              <a:t>electrical</a:t>
            </a:r>
            <a:r>
              <a:rPr sz="1200" b="1" spc="-75" dirty="0">
                <a:solidFill>
                  <a:srgbClr val="231F20"/>
                </a:solidFill>
                <a:latin typeface="Myriad Pro"/>
                <a:cs typeface="Myriad Pro"/>
              </a:rPr>
              <a:t> </a:t>
            </a:r>
            <a:r>
              <a:rPr sz="1200" b="1" spc="-35" dirty="0">
                <a:solidFill>
                  <a:srgbClr val="231F20"/>
                </a:solidFill>
                <a:latin typeface="Myriad Pro"/>
                <a:cs typeface="Myriad Pro"/>
              </a:rPr>
              <a:t>risks</a:t>
            </a:r>
            <a:r>
              <a:rPr sz="1200" b="1" spc="-75" dirty="0">
                <a:solidFill>
                  <a:srgbClr val="231F20"/>
                </a:solidFill>
                <a:latin typeface="Myriad Pro"/>
                <a:cs typeface="Myriad Pro"/>
              </a:rPr>
              <a:t> </a:t>
            </a:r>
            <a:r>
              <a:rPr sz="1200" b="1" spc="-20" dirty="0">
                <a:solidFill>
                  <a:srgbClr val="231F20"/>
                </a:solidFill>
                <a:latin typeface="Myriad Pro"/>
                <a:cs typeface="Myriad Pro"/>
              </a:rPr>
              <a:t>in</a:t>
            </a:r>
            <a:r>
              <a:rPr sz="1200" b="1" spc="-70" dirty="0">
                <a:solidFill>
                  <a:srgbClr val="231F20"/>
                </a:solidFill>
                <a:latin typeface="Myriad Pro"/>
                <a:cs typeface="Myriad Pro"/>
              </a:rPr>
              <a:t> </a:t>
            </a:r>
            <a:r>
              <a:rPr sz="1200" b="1" spc="-30" dirty="0">
                <a:solidFill>
                  <a:srgbClr val="231F20"/>
                </a:solidFill>
                <a:latin typeface="Myriad Pro"/>
                <a:cs typeface="Myriad Pro"/>
              </a:rPr>
              <a:t>the</a:t>
            </a:r>
            <a:r>
              <a:rPr sz="1200" b="1" spc="-75" dirty="0">
                <a:solidFill>
                  <a:srgbClr val="231F20"/>
                </a:solidFill>
                <a:latin typeface="Myriad Pro"/>
                <a:cs typeface="Myriad Pro"/>
              </a:rPr>
              <a:t> </a:t>
            </a:r>
            <a:r>
              <a:rPr sz="1200" b="1" spc="-40" dirty="0">
                <a:solidFill>
                  <a:srgbClr val="231F20"/>
                </a:solidFill>
                <a:latin typeface="Myriad Pro"/>
                <a:cs typeface="Myriad Pro"/>
              </a:rPr>
              <a:t>workplace</a:t>
            </a:r>
            <a:r>
              <a:rPr sz="1200" b="1" spc="-75" dirty="0">
                <a:solidFill>
                  <a:srgbClr val="231F20"/>
                </a:solidFill>
                <a:latin typeface="Myriad Pro"/>
                <a:cs typeface="Myriad Pro"/>
              </a:rPr>
              <a:t> </a:t>
            </a:r>
            <a:r>
              <a:rPr sz="1200" b="1" spc="-35" dirty="0">
                <a:solidFill>
                  <a:srgbClr val="231F20"/>
                </a:solidFill>
                <a:latin typeface="Myriad Pro"/>
                <a:cs typeface="Myriad Pro"/>
              </a:rPr>
              <a:t>Code</a:t>
            </a:r>
            <a:r>
              <a:rPr sz="1200" b="1" spc="-70" dirty="0">
                <a:solidFill>
                  <a:srgbClr val="231F20"/>
                </a:solidFill>
                <a:latin typeface="Myriad Pro"/>
                <a:cs typeface="Myriad Pro"/>
              </a:rPr>
              <a:t> </a:t>
            </a:r>
            <a:r>
              <a:rPr sz="1200" b="1" spc="-20" dirty="0">
                <a:solidFill>
                  <a:srgbClr val="231F20"/>
                </a:solidFill>
                <a:latin typeface="Myriad Pro"/>
                <a:cs typeface="Myriad Pro"/>
              </a:rPr>
              <a:t>of</a:t>
            </a:r>
            <a:r>
              <a:rPr sz="1200" b="1" spc="-75" dirty="0">
                <a:solidFill>
                  <a:srgbClr val="231F20"/>
                </a:solidFill>
                <a:latin typeface="Myriad Pro"/>
                <a:cs typeface="Myriad Pro"/>
              </a:rPr>
              <a:t> </a:t>
            </a:r>
            <a:r>
              <a:rPr sz="1200" b="1" spc="-40" dirty="0">
                <a:solidFill>
                  <a:srgbClr val="231F20"/>
                </a:solidFill>
                <a:latin typeface="Myriad Pro"/>
                <a:cs typeface="Myriad Pro"/>
              </a:rPr>
              <a:t>Practice</a:t>
            </a:r>
            <a:r>
              <a:rPr sz="1200" b="1" spc="-75" dirty="0">
                <a:solidFill>
                  <a:srgbClr val="231F20"/>
                </a:solidFill>
                <a:latin typeface="Myriad Pro"/>
                <a:cs typeface="Myriad Pro"/>
              </a:rPr>
              <a:t> </a:t>
            </a:r>
            <a:r>
              <a:rPr sz="1200" b="1" dirty="0">
                <a:solidFill>
                  <a:srgbClr val="231F20"/>
                </a:solidFill>
                <a:latin typeface="Myriad Pro"/>
                <a:cs typeface="Myriad Pro"/>
              </a:rPr>
              <a:t>-</a:t>
            </a:r>
            <a:r>
              <a:rPr sz="1200" b="1" spc="-70" dirty="0">
                <a:solidFill>
                  <a:srgbClr val="231F20"/>
                </a:solidFill>
                <a:latin typeface="Myriad Pro"/>
                <a:cs typeface="Myriad Pro"/>
              </a:rPr>
              <a:t> </a:t>
            </a:r>
            <a:r>
              <a:rPr sz="1200" b="1" spc="-35" dirty="0">
                <a:solidFill>
                  <a:srgbClr val="231F20"/>
                </a:solidFill>
                <a:latin typeface="Myriad Pro"/>
                <a:cs typeface="Myriad Pro"/>
              </a:rPr>
              <a:t>April</a:t>
            </a:r>
            <a:r>
              <a:rPr sz="1200" b="1" spc="-75" dirty="0">
                <a:solidFill>
                  <a:srgbClr val="231F20"/>
                </a:solidFill>
                <a:latin typeface="Myriad Pro"/>
                <a:cs typeface="Myriad Pro"/>
              </a:rPr>
              <a:t> </a:t>
            </a:r>
            <a:r>
              <a:rPr sz="1200" b="1" spc="-40" dirty="0">
                <a:solidFill>
                  <a:srgbClr val="231F20"/>
                </a:solidFill>
                <a:latin typeface="Myriad Pro"/>
                <a:cs typeface="Myriad Pro"/>
              </a:rPr>
              <a:t>2012</a:t>
            </a:r>
            <a:endParaRPr sz="1200" dirty="0">
              <a:latin typeface="Myriad Pro"/>
              <a:cs typeface="Myriad Pro"/>
            </a:endParaRPr>
          </a:p>
          <a:p>
            <a:pPr marL="12700" marR="159385">
              <a:lnSpc>
                <a:spcPct val="100000"/>
              </a:lnSpc>
              <a:spcBef>
                <a:spcPts val="530"/>
              </a:spcBef>
            </a:pP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Your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trainer may show you a copy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 'Managing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electrical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risks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workplace Code of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Practice - April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2012' and give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you a short summary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of its </a:t>
            </a:r>
            <a:r>
              <a:rPr sz="1000" spc="-2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contents.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Other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Codes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Practice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include:</a:t>
            </a:r>
            <a:endParaRPr sz="100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65"/>
              </a:spcBef>
              <a:buChar char="•"/>
              <a:tabLst>
                <a:tab pos="240665" algn="l"/>
                <a:tab pos="24130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National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Code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Practice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for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Induction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for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Construction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Work</a:t>
            </a:r>
            <a:endParaRPr sz="100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70"/>
              </a:spcBef>
              <a:buChar char="•"/>
              <a:tabLst>
                <a:tab pos="240665" algn="l"/>
                <a:tab pos="241300" algn="l"/>
              </a:tabLst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Electrical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Code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Practice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90"/>
                </a:spcBef>
              </a:pPr>
              <a:t>5</a:t>
            </a:fld>
            <a:endParaRPr dirty="0"/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/>
              <a:t>© Easy Guides</a:t>
            </a:r>
            <a:r>
              <a:rPr spc="-40" dirty="0"/>
              <a:t> </a:t>
            </a:r>
            <a:r>
              <a:rPr dirty="0"/>
              <a:t>Australia Pty </a:t>
            </a:r>
            <a:r>
              <a:rPr spc="-5" dirty="0"/>
              <a:t>Ltd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9299" y="230855"/>
            <a:ext cx="3367404" cy="99758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 marR="377825">
              <a:lnSpc>
                <a:spcPts val="1600"/>
              </a:lnSpc>
              <a:spcBef>
                <a:spcPts val="220"/>
              </a:spcBef>
            </a:pPr>
            <a:r>
              <a:rPr sz="1400" b="1" spc="5" dirty="0">
                <a:solidFill>
                  <a:srgbClr val="231F20"/>
                </a:solidFill>
                <a:latin typeface="Myriad Pro"/>
                <a:cs typeface="Myriad Pro"/>
              </a:rPr>
              <a:t>E</a:t>
            </a:r>
            <a:r>
              <a:rPr sz="1400" b="1" dirty="0">
                <a:solidFill>
                  <a:srgbClr val="231F20"/>
                </a:solidFill>
                <a:latin typeface="Myriad Pro"/>
                <a:cs typeface="Myriad Pro"/>
              </a:rPr>
              <a:t>le</a:t>
            </a:r>
            <a:r>
              <a:rPr sz="1400" b="1" spc="20" dirty="0">
                <a:solidFill>
                  <a:srgbClr val="231F20"/>
                </a:solidFill>
                <a:latin typeface="Myriad Pro"/>
                <a:cs typeface="Myriad Pro"/>
              </a:rPr>
              <a:t>c</a:t>
            </a:r>
            <a:r>
              <a:rPr sz="1400" b="1" dirty="0">
                <a:solidFill>
                  <a:srgbClr val="231F20"/>
                </a:solidFill>
                <a:latin typeface="Myriad Pro"/>
                <a:cs typeface="Myriad Pro"/>
              </a:rPr>
              <a:t>t</a:t>
            </a:r>
            <a:r>
              <a:rPr sz="1400" b="1" spc="-15" dirty="0">
                <a:solidFill>
                  <a:srgbClr val="231F20"/>
                </a:solidFill>
                <a:latin typeface="Myriad Pro"/>
                <a:cs typeface="Myriad Pro"/>
              </a:rPr>
              <a:t>r</a:t>
            </a:r>
            <a:r>
              <a:rPr sz="1400" b="1" dirty="0">
                <a:solidFill>
                  <a:srgbClr val="231F20"/>
                </a:solidFill>
                <a:latin typeface="Myriad Pro"/>
                <a:cs typeface="Myriad Pro"/>
              </a:rPr>
              <a:t>o</a:t>
            </a:r>
            <a:r>
              <a:rPr sz="1400" b="1" spc="-10" dirty="0">
                <a:solidFill>
                  <a:srgbClr val="231F20"/>
                </a:solidFill>
                <a:latin typeface="Myriad Pro"/>
                <a:cs typeface="Myriad Pro"/>
              </a:rPr>
              <a:t>t</a:t>
            </a:r>
            <a:r>
              <a:rPr sz="1400" b="1" dirty="0">
                <a:solidFill>
                  <a:srgbClr val="231F20"/>
                </a:solidFill>
                <a:latin typeface="Myriad Pro"/>
                <a:cs typeface="Myriad Pro"/>
              </a:rPr>
              <a:t>echnology indust</a:t>
            </a:r>
            <a:r>
              <a:rPr sz="1400" b="1" spc="25" dirty="0">
                <a:solidFill>
                  <a:srgbClr val="231F20"/>
                </a:solidFill>
                <a:latin typeface="Myriad Pro"/>
                <a:cs typeface="Myriad Pro"/>
              </a:rPr>
              <a:t>r</a:t>
            </a:r>
            <a:r>
              <a:rPr sz="1400" b="1" dirty="0">
                <a:solidFill>
                  <a:srgbClr val="231F20"/>
                </a:solidFill>
                <a:latin typeface="Myriad Pro"/>
                <a:cs typeface="Myriad Pro"/>
              </a:rPr>
              <a:t>y</a:t>
            </a:r>
            <a:r>
              <a:rPr sz="1400" b="1" spc="-55" dirty="0">
                <a:solidFill>
                  <a:srgbClr val="231F20"/>
                </a:solidFill>
                <a:latin typeface="Myriad Pro"/>
                <a:cs typeface="Myriad Pro"/>
              </a:rPr>
              <a:t> </a:t>
            </a:r>
            <a:r>
              <a:rPr sz="1400" b="1" dirty="0">
                <a:solidFill>
                  <a:srgbClr val="231F20"/>
                </a:solidFill>
                <a:latin typeface="Myriad Pro"/>
                <a:cs typeface="Myriad Pro"/>
              </a:rPr>
              <a:t>WHS/OHS  </a:t>
            </a:r>
            <a:r>
              <a:rPr sz="1400" b="1" spc="-5" dirty="0">
                <a:solidFill>
                  <a:srgbClr val="231F20"/>
                </a:solidFill>
                <a:latin typeface="Myriad Pro"/>
                <a:cs typeface="Myriad Pro"/>
              </a:rPr>
              <a:t>standards </a:t>
            </a:r>
            <a:r>
              <a:rPr sz="1400" b="1" dirty="0">
                <a:solidFill>
                  <a:srgbClr val="231F20"/>
                </a:solidFill>
                <a:latin typeface="Myriad Pro"/>
                <a:cs typeface="Myriad Pro"/>
              </a:rPr>
              <a:t>and </a:t>
            </a:r>
            <a:r>
              <a:rPr sz="1400" b="1" spc="-5" dirty="0">
                <a:solidFill>
                  <a:srgbClr val="231F20"/>
                </a:solidFill>
                <a:latin typeface="Myriad Pro"/>
                <a:cs typeface="Myriad Pro"/>
              </a:rPr>
              <a:t>codes</a:t>
            </a:r>
            <a:endParaRPr sz="1400">
              <a:latin typeface="Myriad Pro"/>
              <a:cs typeface="Myriad Pro"/>
            </a:endParaRPr>
          </a:p>
          <a:p>
            <a:pPr marL="12700" marR="314960">
              <a:lnSpc>
                <a:spcPct val="100000"/>
              </a:lnSpc>
              <a:spcBef>
                <a:spcPts val="445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Guidelines are created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to maintain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minimum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level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1000" spc="-2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quality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for the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electrotechnology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industry.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Here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are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some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common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examples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Australian Standards: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9299" y="1238454"/>
            <a:ext cx="111442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AS/NZS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3760:2010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78585" y="1238454"/>
            <a:ext cx="186499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Service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Safety Inspection and </a:t>
            </a:r>
            <a:r>
              <a:rPr sz="1000" spc="-2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Testing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of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Electrical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Equipment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9299" y="1767654"/>
            <a:ext cx="110871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AS/NZS</a:t>
            </a:r>
            <a:r>
              <a:rPr sz="1000" spc="-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3012:2010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78585" y="1767654"/>
            <a:ext cx="193357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Electrical installations -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Construction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Demolition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sites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9299" y="2296854"/>
            <a:ext cx="149034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AS/NZS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60335.2.25:2002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78585" y="2296854"/>
            <a:ext cx="299656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Household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similar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electrical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appliances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- Safety</a:t>
            </a:r>
            <a:endParaRPr sz="10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- Particular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requirements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 for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microwave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ovens,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including combination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microwave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ovens (IEC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60335- </a:t>
            </a:r>
            <a:r>
              <a:rPr sz="1000" spc="-2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2-25 Ed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5.2,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IDT)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26500" y="5395193"/>
            <a:ext cx="4467860" cy="1249060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19685">
              <a:lnSpc>
                <a:spcPct val="100000"/>
              </a:lnSpc>
              <a:spcBef>
                <a:spcPts val="780"/>
              </a:spcBef>
            </a:pPr>
            <a:r>
              <a:rPr sz="1400" b="1" dirty="0">
                <a:solidFill>
                  <a:srgbClr val="231F20"/>
                </a:solidFill>
                <a:latin typeface="Myriad Pro"/>
                <a:cs typeface="Myriad Pro"/>
              </a:rPr>
              <a:t>WHS</a:t>
            </a:r>
            <a:r>
              <a:rPr sz="1400" b="1" spc="-15" dirty="0">
                <a:solidFill>
                  <a:srgbClr val="231F20"/>
                </a:solidFill>
                <a:latin typeface="Myriad Pro"/>
                <a:cs typeface="Myriad Pro"/>
              </a:rPr>
              <a:t> </a:t>
            </a:r>
            <a:r>
              <a:rPr sz="1400" b="1" dirty="0">
                <a:solidFill>
                  <a:srgbClr val="231F20"/>
                </a:solidFill>
                <a:latin typeface="Myriad Pro"/>
                <a:cs typeface="Myriad Pro"/>
              </a:rPr>
              <a:t>Act</a:t>
            </a:r>
            <a:r>
              <a:rPr sz="1400" b="1" spc="-15" dirty="0">
                <a:solidFill>
                  <a:srgbClr val="231F20"/>
                </a:solidFill>
                <a:latin typeface="Myriad Pro"/>
                <a:cs typeface="Myriad Pro"/>
              </a:rPr>
              <a:t> </a:t>
            </a:r>
            <a:r>
              <a:rPr sz="1400" b="1" dirty="0">
                <a:solidFill>
                  <a:srgbClr val="231F20"/>
                </a:solidFill>
                <a:latin typeface="Myriad Pro"/>
                <a:cs typeface="Myriad Pro"/>
              </a:rPr>
              <a:t>and</a:t>
            </a:r>
            <a:r>
              <a:rPr sz="1400" b="1" spc="-10" dirty="0">
                <a:solidFill>
                  <a:srgbClr val="231F20"/>
                </a:solidFill>
                <a:latin typeface="Myriad Pro"/>
                <a:cs typeface="Myriad Pro"/>
              </a:rPr>
              <a:t> </a:t>
            </a:r>
            <a:r>
              <a:rPr sz="1400" b="1" spc="-5" dirty="0">
                <a:solidFill>
                  <a:srgbClr val="231F20"/>
                </a:solidFill>
                <a:latin typeface="Myriad Pro"/>
                <a:cs typeface="Myriad Pro"/>
              </a:rPr>
              <a:t>Regulations</a:t>
            </a:r>
            <a:endParaRPr sz="1400" dirty="0">
              <a:latin typeface="Myriad Pro"/>
              <a:cs typeface="Myriad Pro"/>
            </a:endParaRPr>
          </a:p>
          <a:p>
            <a:pPr marL="19685" marR="5080">
              <a:lnSpc>
                <a:spcPct val="100000"/>
              </a:lnSpc>
              <a:spcBef>
                <a:spcPts val="484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Laws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that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describe how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 make your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workplace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sz="1000" spc="-2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healthy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and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safe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place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be.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80"/>
              </a:spcBef>
            </a:pPr>
            <a:r>
              <a:rPr sz="1400" b="1" dirty="0">
                <a:solidFill>
                  <a:srgbClr val="231F20"/>
                </a:solidFill>
                <a:latin typeface="Myriad Pro"/>
                <a:cs typeface="Myriad Pro"/>
              </a:rPr>
              <a:t>Safety</a:t>
            </a:r>
            <a:r>
              <a:rPr sz="1400" b="1" spc="-20" dirty="0">
                <a:solidFill>
                  <a:srgbClr val="231F20"/>
                </a:solidFill>
                <a:latin typeface="Myriad Pro"/>
                <a:cs typeface="Myriad Pro"/>
              </a:rPr>
              <a:t> </a:t>
            </a:r>
            <a:r>
              <a:rPr sz="1400" b="1" spc="-5" dirty="0">
                <a:solidFill>
                  <a:srgbClr val="231F20"/>
                </a:solidFill>
                <a:latin typeface="Myriad Pro"/>
                <a:cs typeface="Myriad Pro"/>
              </a:rPr>
              <a:t>codes</a:t>
            </a:r>
            <a:r>
              <a:rPr sz="1400" b="1" spc="-15" dirty="0">
                <a:solidFill>
                  <a:srgbClr val="231F20"/>
                </a:solidFill>
                <a:latin typeface="Myriad Pro"/>
                <a:cs typeface="Myriad Pro"/>
              </a:rPr>
              <a:t> </a:t>
            </a:r>
            <a:r>
              <a:rPr sz="1400" b="1" dirty="0">
                <a:solidFill>
                  <a:srgbClr val="231F20"/>
                </a:solidFill>
                <a:latin typeface="Myriad Pro"/>
                <a:cs typeface="Myriad Pro"/>
              </a:rPr>
              <a:t>of</a:t>
            </a:r>
            <a:r>
              <a:rPr sz="1400" b="1" spc="-15" dirty="0">
                <a:solidFill>
                  <a:srgbClr val="231F20"/>
                </a:solidFill>
                <a:latin typeface="Myriad Pro"/>
                <a:cs typeface="Myriad Pro"/>
              </a:rPr>
              <a:t> </a:t>
            </a:r>
            <a:r>
              <a:rPr sz="1400" b="1" spc="-5" dirty="0">
                <a:solidFill>
                  <a:srgbClr val="231F20"/>
                </a:solidFill>
                <a:latin typeface="Myriad Pro"/>
                <a:cs typeface="Myriad Pro"/>
              </a:rPr>
              <a:t>practice</a:t>
            </a:r>
            <a:endParaRPr sz="1400" dirty="0">
              <a:latin typeface="Myriad Pro"/>
              <a:cs typeface="Myriad Pro"/>
            </a:endParaRPr>
          </a:p>
          <a:p>
            <a:pPr marL="12700" marR="363855">
              <a:lnSpc>
                <a:spcPct val="100000"/>
              </a:lnSpc>
              <a:spcBef>
                <a:spcPts val="49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Guidelines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on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how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carry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out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task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safely </a:t>
            </a:r>
            <a:r>
              <a:rPr sz="1000" spc="-2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accordance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with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WHS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laws.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247FA99-817B-4E03-8E58-DDEEEE24EF72}"/>
              </a:ext>
            </a:extLst>
          </p:cNvPr>
          <p:cNvSpPr/>
          <p:nvPr/>
        </p:nvSpPr>
        <p:spPr>
          <a:xfrm>
            <a:off x="666736" y="4424367"/>
            <a:ext cx="4214842" cy="9286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95998" y="282867"/>
            <a:ext cx="4608195" cy="599440"/>
          </a:xfrm>
          <a:custGeom>
            <a:avLst/>
            <a:gdLst/>
            <a:ahLst/>
            <a:cxnLst/>
            <a:rect l="l" t="t" r="r" b="b"/>
            <a:pathLst>
              <a:path w="4608195" h="599440">
                <a:moveTo>
                  <a:pt x="4608004" y="0"/>
                </a:moveTo>
                <a:lnTo>
                  <a:pt x="0" y="0"/>
                </a:lnTo>
                <a:lnTo>
                  <a:pt x="0" y="599135"/>
                </a:lnTo>
                <a:lnTo>
                  <a:pt x="4608004" y="599135"/>
                </a:lnTo>
                <a:lnTo>
                  <a:pt x="4608004" y="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93200" y="277635"/>
            <a:ext cx="3274064" cy="596900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12700" marR="5080">
              <a:lnSpc>
                <a:spcPts val="2100"/>
              </a:lnSpc>
              <a:spcBef>
                <a:spcPts val="420"/>
              </a:spcBef>
            </a:pPr>
            <a:r>
              <a:rPr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Basic</a:t>
            </a:r>
            <a:r>
              <a:rPr sz="2000" spc="-35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sz="2000" spc="-5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Principles</a:t>
            </a:r>
            <a:r>
              <a:rPr sz="2000" spc="-3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of </a:t>
            </a:r>
            <a:r>
              <a:rPr sz="2000" spc="-39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sz="2000" spc="5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Risk</a:t>
            </a:r>
            <a:r>
              <a:rPr sz="2000" spc="-6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sz="2000" spc="-5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Management</a:t>
            </a:r>
            <a:endParaRPr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9868" y="343404"/>
            <a:ext cx="440003" cy="440012"/>
          </a:xfrm>
          <a:prstGeom prst="rect">
            <a:avLst/>
          </a:prstGeom>
        </p:spPr>
      </p:pic>
      <p:grpSp>
        <p:nvGrpSpPr>
          <p:cNvPr id="5" name="object 5"/>
          <p:cNvGrpSpPr/>
          <p:nvPr/>
        </p:nvGrpSpPr>
        <p:grpSpPr>
          <a:xfrm>
            <a:off x="402348" y="2377833"/>
            <a:ext cx="4608195" cy="2232025"/>
            <a:chOff x="402348" y="2377833"/>
            <a:chExt cx="4608195" cy="2232025"/>
          </a:xfrm>
        </p:grpSpPr>
        <p:sp>
          <p:nvSpPr>
            <p:cNvPr id="6" name="object 6"/>
            <p:cNvSpPr/>
            <p:nvPr/>
          </p:nvSpPr>
          <p:spPr>
            <a:xfrm>
              <a:off x="402348" y="2377833"/>
              <a:ext cx="4608195" cy="2232025"/>
            </a:xfrm>
            <a:custGeom>
              <a:avLst/>
              <a:gdLst/>
              <a:ahLst/>
              <a:cxnLst/>
              <a:rect l="l" t="t" r="r" b="b"/>
              <a:pathLst>
                <a:path w="4608195" h="2232025">
                  <a:moveTo>
                    <a:pt x="4608004" y="0"/>
                  </a:moveTo>
                  <a:lnTo>
                    <a:pt x="0" y="0"/>
                  </a:lnTo>
                  <a:lnTo>
                    <a:pt x="0" y="2231999"/>
                  </a:lnTo>
                  <a:lnTo>
                    <a:pt x="4608004" y="2231999"/>
                  </a:lnTo>
                  <a:lnTo>
                    <a:pt x="4608004" y="0"/>
                  </a:lnTo>
                  <a:close/>
                </a:path>
              </a:pathLst>
            </a:custGeom>
            <a:solidFill>
              <a:srgbClr val="F1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642851" y="2569474"/>
              <a:ext cx="1301887" cy="1833888"/>
            </a:xfrm>
            <a:prstGeom prst="rect">
              <a:avLst/>
            </a:prstGeom>
          </p:spPr>
        </p:pic>
      </p:grpSp>
      <p:grpSp>
        <p:nvGrpSpPr>
          <p:cNvPr id="8" name="object 8"/>
          <p:cNvGrpSpPr/>
          <p:nvPr/>
        </p:nvGrpSpPr>
        <p:grpSpPr>
          <a:xfrm>
            <a:off x="402348" y="4880381"/>
            <a:ext cx="4595495" cy="2232025"/>
            <a:chOff x="402348" y="4880381"/>
            <a:chExt cx="4595495" cy="2232025"/>
          </a:xfrm>
        </p:grpSpPr>
        <p:sp>
          <p:nvSpPr>
            <p:cNvPr id="9" name="object 9"/>
            <p:cNvSpPr/>
            <p:nvPr/>
          </p:nvSpPr>
          <p:spPr>
            <a:xfrm>
              <a:off x="402348" y="4880381"/>
              <a:ext cx="4595495" cy="2232025"/>
            </a:xfrm>
            <a:custGeom>
              <a:avLst/>
              <a:gdLst/>
              <a:ahLst/>
              <a:cxnLst/>
              <a:rect l="l" t="t" r="r" b="b"/>
              <a:pathLst>
                <a:path w="4595495" h="2232025">
                  <a:moveTo>
                    <a:pt x="4595304" y="0"/>
                  </a:moveTo>
                  <a:lnTo>
                    <a:pt x="0" y="0"/>
                  </a:lnTo>
                  <a:lnTo>
                    <a:pt x="0" y="2231999"/>
                  </a:lnTo>
                  <a:lnTo>
                    <a:pt x="4595304" y="2231999"/>
                  </a:lnTo>
                  <a:lnTo>
                    <a:pt x="4595304" y="0"/>
                  </a:lnTo>
                  <a:close/>
                </a:path>
              </a:pathLst>
            </a:custGeom>
            <a:solidFill>
              <a:srgbClr val="F1F2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380003" y="4952736"/>
              <a:ext cx="1539290" cy="2105606"/>
            </a:xfrm>
            <a:prstGeom prst="rect">
              <a:avLst/>
            </a:prstGeom>
          </p:spPr>
        </p:pic>
      </p:grpSp>
      <p:sp>
        <p:nvSpPr>
          <p:cNvPr id="11" name="object 11"/>
          <p:cNvSpPr txBox="1"/>
          <p:nvPr/>
        </p:nvSpPr>
        <p:spPr>
          <a:xfrm>
            <a:off x="402348" y="2377833"/>
            <a:ext cx="4608195" cy="2232025"/>
          </a:xfrm>
          <a:prstGeom prst="rect">
            <a:avLst/>
          </a:prstGeom>
          <a:ln w="12700">
            <a:solidFill>
              <a:srgbClr val="231F2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150">
              <a:latin typeface="Times New Roman"/>
              <a:cs typeface="Times New Roman"/>
            </a:endParaRPr>
          </a:p>
          <a:p>
            <a:pPr marL="800735" marR="1858645">
              <a:lnSpc>
                <a:spcPts val="1400"/>
              </a:lnSpc>
            </a:pPr>
            <a:r>
              <a:rPr sz="1200" b="1" dirty="0">
                <a:solidFill>
                  <a:srgbClr val="231F20"/>
                </a:solidFill>
                <a:latin typeface="Myriad Pro"/>
                <a:cs typeface="Myriad Pro"/>
              </a:rPr>
              <a:t>A</a:t>
            </a:r>
            <a:r>
              <a:rPr sz="1200" b="1" spc="-15" dirty="0">
                <a:solidFill>
                  <a:srgbClr val="231F20"/>
                </a:solidFill>
                <a:latin typeface="Myriad Pro"/>
                <a:cs typeface="Myriad Pro"/>
              </a:rPr>
              <a:t> </a:t>
            </a:r>
            <a:r>
              <a:rPr sz="1400" b="1" i="1" spc="-10" dirty="0">
                <a:solidFill>
                  <a:srgbClr val="231F20"/>
                </a:solidFill>
                <a:latin typeface="Myriad Pro"/>
                <a:cs typeface="Myriad Pro"/>
              </a:rPr>
              <a:t>hazard</a:t>
            </a:r>
            <a:r>
              <a:rPr sz="1400" b="1" i="1" spc="-55" dirty="0">
                <a:solidFill>
                  <a:srgbClr val="231F20"/>
                </a:solidFill>
                <a:latin typeface="Myriad Pro"/>
                <a:cs typeface="Myriad Pro"/>
              </a:rPr>
              <a:t> </a:t>
            </a:r>
            <a:r>
              <a:rPr sz="1200" b="1" dirty="0">
                <a:solidFill>
                  <a:srgbClr val="231F20"/>
                </a:solidFill>
                <a:latin typeface="Myriad Pro"/>
                <a:cs typeface="Myriad Pro"/>
              </a:rPr>
              <a:t>is</a:t>
            </a:r>
            <a:r>
              <a:rPr sz="1200" b="1" spc="-15" dirty="0">
                <a:solidFill>
                  <a:srgbClr val="231F20"/>
                </a:solidFill>
                <a:latin typeface="Myriad Pro"/>
                <a:cs typeface="Myriad Pro"/>
              </a:rPr>
              <a:t> </a:t>
            </a:r>
            <a:r>
              <a:rPr sz="1200" b="1" spc="-10" dirty="0">
                <a:solidFill>
                  <a:srgbClr val="231F20"/>
                </a:solidFill>
                <a:latin typeface="Myriad Pro"/>
                <a:cs typeface="Myriad Pro"/>
              </a:rPr>
              <a:t>any </a:t>
            </a:r>
            <a:r>
              <a:rPr sz="1200" b="1" dirty="0">
                <a:solidFill>
                  <a:srgbClr val="231F20"/>
                </a:solidFill>
                <a:latin typeface="Myriad Pro"/>
                <a:cs typeface="Myriad Pro"/>
              </a:rPr>
              <a:t>thing</a:t>
            </a:r>
            <a:r>
              <a:rPr sz="1200" b="1" spc="-15" dirty="0">
                <a:solidFill>
                  <a:srgbClr val="231F20"/>
                </a:solidFill>
                <a:latin typeface="Myriad Pro"/>
                <a:cs typeface="Myriad Pro"/>
              </a:rPr>
              <a:t> </a:t>
            </a:r>
            <a:r>
              <a:rPr sz="1200" b="1" dirty="0">
                <a:solidFill>
                  <a:srgbClr val="231F20"/>
                </a:solidFill>
                <a:latin typeface="Myriad Pro"/>
                <a:cs typeface="Myriad Pro"/>
              </a:rPr>
              <a:t>or</a:t>
            </a:r>
            <a:r>
              <a:rPr sz="1200" b="1" spc="-10" dirty="0">
                <a:solidFill>
                  <a:srgbClr val="231F20"/>
                </a:solidFill>
                <a:latin typeface="Myriad Pro"/>
                <a:cs typeface="Myriad Pro"/>
              </a:rPr>
              <a:t> any </a:t>
            </a:r>
            <a:r>
              <a:rPr sz="1200" b="1" spc="-229" dirty="0">
                <a:solidFill>
                  <a:srgbClr val="231F20"/>
                </a:solidFill>
                <a:latin typeface="Myriad Pro"/>
                <a:cs typeface="Myriad Pro"/>
              </a:rPr>
              <a:t> </a:t>
            </a:r>
            <a:r>
              <a:rPr sz="1200" b="1" spc="-5" dirty="0">
                <a:solidFill>
                  <a:srgbClr val="231F20"/>
                </a:solidFill>
                <a:latin typeface="Myriad Pro"/>
                <a:cs typeface="Myriad Pro"/>
              </a:rPr>
              <a:t>situation </a:t>
            </a:r>
            <a:r>
              <a:rPr sz="1200" b="1" dirty="0">
                <a:solidFill>
                  <a:srgbClr val="231F20"/>
                </a:solidFill>
                <a:latin typeface="Myriad Pro"/>
                <a:cs typeface="Myriad Pro"/>
              </a:rPr>
              <a:t>which </a:t>
            </a:r>
            <a:r>
              <a:rPr sz="1200" b="1" spc="-5" dirty="0">
                <a:solidFill>
                  <a:srgbClr val="231F20"/>
                </a:solidFill>
                <a:latin typeface="Myriad Pro"/>
                <a:cs typeface="Myriad Pro"/>
              </a:rPr>
              <a:t>could injure </a:t>
            </a:r>
            <a:r>
              <a:rPr sz="1200" b="1" dirty="0">
                <a:solidFill>
                  <a:srgbClr val="231F20"/>
                </a:solidFill>
                <a:latin typeface="Myriad Pro"/>
                <a:cs typeface="Myriad Pro"/>
              </a:rPr>
              <a:t> or</a:t>
            </a:r>
            <a:r>
              <a:rPr sz="1200" b="1" spc="-5" dirty="0">
                <a:solidFill>
                  <a:srgbClr val="231F20"/>
                </a:solidFill>
                <a:latin typeface="Myriad Pro"/>
                <a:cs typeface="Myriad Pro"/>
              </a:rPr>
              <a:t> </a:t>
            </a:r>
            <a:r>
              <a:rPr sz="1200" b="1" dirty="0">
                <a:solidFill>
                  <a:srgbClr val="231F20"/>
                </a:solidFill>
                <a:latin typeface="Myriad Pro"/>
                <a:cs typeface="Myriad Pro"/>
              </a:rPr>
              <a:t>harm </a:t>
            </a:r>
            <a:r>
              <a:rPr sz="1200" b="1" spc="-10" dirty="0">
                <a:solidFill>
                  <a:srgbClr val="231F20"/>
                </a:solidFill>
                <a:latin typeface="Myriad Pro"/>
                <a:cs typeface="Myriad Pro"/>
              </a:rPr>
              <a:t>you.</a:t>
            </a:r>
            <a:endParaRPr sz="1200">
              <a:latin typeface="Myriad Pro"/>
              <a:cs typeface="Myriad Pro"/>
            </a:endParaRPr>
          </a:p>
          <a:p>
            <a:pPr marL="800735" marR="1869439">
              <a:lnSpc>
                <a:spcPts val="1400"/>
              </a:lnSpc>
              <a:spcBef>
                <a:spcPts val="565"/>
              </a:spcBef>
            </a:pPr>
            <a:r>
              <a:rPr sz="1200" b="1" dirty="0">
                <a:solidFill>
                  <a:srgbClr val="231F20"/>
                </a:solidFill>
                <a:latin typeface="Myriad Pro"/>
                <a:cs typeface="Myriad Pro"/>
              </a:rPr>
              <a:t>In</a:t>
            </a:r>
            <a:r>
              <a:rPr sz="1200" b="1" spc="-15" dirty="0">
                <a:solidFill>
                  <a:srgbClr val="231F20"/>
                </a:solidFill>
                <a:latin typeface="Myriad Pro"/>
                <a:cs typeface="Myriad Pro"/>
              </a:rPr>
              <a:t> </a:t>
            </a:r>
            <a:r>
              <a:rPr sz="1200" b="1" dirty="0">
                <a:solidFill>
                  <a:srgbClr val="231F20"/>
                </a:solidFill>
                <a:latin typeface="Myriad Pro"/>
                <a:cs typeface="Myriad Pro"/>
              </a:rPr>
              <a:t>other</a:t>
            </a:r>
            <a:r>
              <a:rPr sz="1200" b="1" spc="-15" dirty="0">
                <a:solidFill>
                  <a:srgbClr val="231F20"/>
                </a:solidFill>
                <a:latin typeface="Myriad Pro"/>
                <a:cs typeface="Myriad Pro"/>
              </a:rPr>
              <a:t> </a:t>
            </a:r>
            <a:r>
              <a:rPr sz="1200" b="1" spc="-10" dirty="0">
                <a:solidFill>
                  <a:srgbClr val="231F20"/>
                </a:solidFill>
                <a:latin typeface="Myriad Pro"/>
                <a:cs typeface="Myriad Pro"/>
              </a:rPr>
              <a:t>words,</a:t>
            </a:r>
            <a:r>
              <a:rPr sz="1200" b="1" spc="-15" dirty="0">
                <a:solidFill>
                  <a:srgbClr val="231F20"/>
                </a:solidFill>
                <a:latin typeface="Myriad Pro"/>
                <a:cs typeface="Myriad Pro"/>
              </a:rPr>
              <a:t> </a:t>
            </a:r>
            <a:r>
              <a:rPr sz="1200" b="1" dirty="0">
                <a:solidFill>
                  <a:srgbClr val="231F20"/>
                </a:solidFill>
                <a:latin typeface="Myriad Pro"/>
                <a:cs typeface="Myriad Pro"/>
              </a:rPr>
              <a:t>it</a:t>
            </a:r>
            <a:r>
              <a:rPr sz="1200" b="1" spc="-10" dirty="0">
                <a:solidFill>
                  <a:srgbClr val="231F20"/>
                </a:solidFill>
                <a:latin typeface="Myriad Pro"/>
                <a:cs typeface="Myriad Pro"/>
              </a:rPr>
              <a:t> </a:t>
            </a:r>
            <a:r>
              <a:rPr sz="1200" b="1" dirty="0">
                <a:solidFill>
                  <a:srgbClr val="231F20"/>
                </a:solidFill>
                <a:latin typeface="Myriad Pro"/>
                <a:cs typeface="Myriad Pro"/>
              </a:rPr>
              <a:t>is</a:t>
            </a:r>
            <a:r>
              <a:rPr sz="1200" b="1" spc="-15" dirty="0">
                <a:solidFill>
                  <a:srgbClr val="231F20"/>
                </a:solidFill>
                <a:latin typeface="Myriad Pro"/>
                <a:cs typeface="Myriad Pro"/>
              </a:rPr>
              <a:t> </a:t>
            </a:r>
            <a:r>
              <a:rPr sz="1200" b="1" spc="-5" dirty="0">
                <a:solidFill>
                  <a:srgbClr val="231F20"/>
                </a:solidFill>
                <a:latin typeface="Myriad Pro"/>
                <a:cs typeface="Myriad Pro"/>
              </a:rPr>
              <a:t>anything </a:t>
            </a:r>
            <a:r>
              <a:rPr sz="1200" b="1" spc="-229" dirty="0">
                <a:solidFill>
                  <a:srgbClr val="231F20"/>
                </a:solidFill>
                <a:latin typeface="Myriad Pro"/>
                <a:cs typeface="Myriad Pro"/>
              </a:rPr>
              <a:t> </a:t>
            </a:r>
            <a:r>
              <a:rPr sz="1200" b="1" spc="-5" dirty="0">
                <a:solidFill>
                  <a:srgbClr val="231F20"/>
                </a:solidFill>
                <a:latin typeface="Myriad Pro"/>
                <a:cs typeface="Myriad Pro"/>
              </a:rPr>
              <a:t>that </a:t>
            </a:r>
            <a:r>
              <a:rPr sz="1200" b="1" dirty="0">
                <a:solidFill>
                  <a:srgbClr val="231F20"/>
                </a:solidFill>
                <a:latin typeface="Myriad Pro"/>
                <a:cs typeface="Myriad Pro"/>
              </a:rPr>
              <a:t>can</a:t>
            </a:r>
            <a:r>
              <a:rPr sz="1200" b="1" spc="-5" dirty="0">
                <a:solidFill>
                  <a:srgbClr val="231F20"/>
                </a:solidFill>
                <a:latin typeface="Myriad Pro"/>
                <a:cs typeface="Myriad Pro"/>
              </a:rPr>
              <a:t> </a:t>
            </a:r>
            <a:r>
              <a:rPr sz="1200" b="1" spc="5" dirty="0">
                <a:solidFill>
                  <a:srgbClr val="231F20"/>
                </a:solidFill>
                <a:latin typeface="Myriad Pro"/>
                <a:cs typeface="Myriad Pro"/>
              </a:rPr>
              <a:t>hurt</a:t>
            </a:r>
            <a:r>
              <a:rPr sz="1200" b="1" dirty="0">
                <a:solidFill>
                  <a:srgbClr val="231F20"/>
                </a:solidFill>
                <a:latin typeface="Myriad Pro"/>
                <a:cs typeface="Myriad Pro"/>
              </a:rPr>
              <a:t> </a:t>
            </a:r>
            <a:r>
              <a:rPr sz="1200" b="1" spc="-10" dirty="0">
                <a:solidFill>
                  <a:srgbClr val="231F20"/>
                </a:solidFill>
                <a:latin typeface="Myriad Pro"/>
                <a:cs typeface="Myriad Pro"/>
              </a:rPr>
              <a:t>you.</a:t>
            </a:r>
            <a:endParaRPr sz="1200">
              <a:latin typeface="Myriad Pro"/>
              <a:cs typeface="Myriad Pro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90"/>
                </a:spcBef>
              </a:pPr>
              <a:t>6</a:t>
            </a:fld>
            <a:endParaRPr dirty="0"/>
          </a:p>
        </p:txBody>
      </p:sp>
      <p:sp>
        <p:nvSpPr>
          <p:cNvPr id="17" name="object 1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/>
              <a:t>© Easy Guides</a:t>
            </a:r>
            <a:r>
              <a:rPr spc="-40" dirty="0"/>
              <a:t> </a:t>
            </a:r>
            <a:r>
              <a:rPr dirty="0"/>
              <a:t>Australia Pty </a:t>
            </a:r>
            <a:r>
              <a:rPr spc="-5" dirty="0"/>
              <a:t>Ltd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02348" y="4880381"/>
            <a:ext cx="4595495" cy="2232025"/>
          </a:xfrm>
          <a:prstGeom prst="rect">
            <a:avLst/>
          </a:prstGeom>
          <a:ln w="12700">
            <a:solidFill>
              <a:srgbClr val="231F2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50">
              <a:latin typeface="Times New Roman"/>
              <a:cs typeface="Times New Roman"/>
            </a:endParaRPr>
          </a:p>
          <a:p>
            <a:pPr marL="833119" marR="2117090" algn="just">
              <a:lnSpc>
                <a:spcPts val="1400"/>
              </a:lnSpc>
            </a:pPr>
            <a:r>
              <a:rPr sz="1200" b="1" dirty="0">
                <a:solidFill>
                  <a:srgbClr val="231F20"/>
                </a:solidFill>
                <a:latin typeface="Myriad Pro"/>
                <a:cs typeface="Myriad Pro"/>
              </a:rPr>
              <a:t>A </a:t>
            </a:r>
            <a:r>
              <a:rPr sz="1400" b="1" i="1" spc="-20" dirty="0">
                <a:solidFill>
                  <a:srgbClr val="231F20"/>
                </a:solidFill>
                <a:latin typeface="Myriad Pro"/>
                <a:cs typeface="Myriad Pro"/>
              </a:rPr>
              <a:t>risk</a:t>
            </a:r>
            <a:r>
              <a:rPr sz="1400" b="1" i="1" spc="-45" dirty="0">
                <a:solidFill>
                  <a:srgbClr val="231F20"/>
                </a:solidFill>
                <a:latin typeface="Myriad Pro"/>
                <a:cs typeface="Myriad Pro"/>
              </a:rPr>
              <a:t> </a:t>
            </a:r>
            <a:r>
              <a:rPr sz="1200" b="1" dirty="0">
                <a:solidFill>
                  <a:srgbClr val="231F20"/>
                </a:solidFill>
                <a:latin typeface="Myriad Pro"/>
                <a:cs typeface="Myriad Pro"/>
              </a:rPr>
              <a:t>is the chan</a:t>
            </a:r>
            <a:r>
              <a:rPr sz="1200" b="1" spc="-15" dirty="0">
                <a:solidFill>
                  <a:srgbClr val="231F20"/>
                </a:solidFill>
                <a:latin typeface="Myriad Pro"/>
                <a:cs typeface="Myriad Pro"/>
              </a:rPr>
              <a:t>c</a:t>
            </a:r>
            <a:r>
              <a:rPr sz="1200" b="1" dirty="0">
                <a:solidFill>
                  <a:srgbClr val="231F20"/>
                </a:solidFill>
                <a:latin typeface="Myriad Pro"/>
                <a:cs typeface="Myriad Pro"/>
              </a:rPr>
              <a:t>e of a  </a:t>
            </a:r>
            <a:r>
              <a:rPr sz="1200" b="1" spc="-5" dirty="0">
                <a:solidFill>
                  <a:srgbClr val="231F20"/>
                </a:solidFill>
                <a:latin typeface="Myriad Pro"/>
                <a:cs typeface="Myriad Pro"/>
              </a:rPr>
              <a:t>hazard</a:t>
            </a:r>
            <a:r>
              <a:rPr sz="1200" b="1" spc="-20" dirty="0">
                <a:solidFill>
                  <a:srgbClr val="231F20"/>
                </a:solidFill>
                <a:latin typeface="Myriad Pro"/>
                <a:cs typeface="Myriad Pro"/>
              </a:rPr>
              <a:t> </a:t>
            </a:r>
            <a:r>
              <a:rPr sz="1200" b="1" dirty="0">
                <a:solidFill>
                  <a:srgbClr val="231F20"/>
                </a:solidFill>
                <a:latin typeface="Myriad Pro"/>
                <a:cs typeface="Myriad Pro"/>
              </a:rPr>
              <a:t>causing</a:t>
            </a:r>
            <a:r>
              <a:rPr sz="1200" b="1" spc="-20" dirty="0">
                <a:solidFill>
                  <a:srgbClr val="231F20"/>
                </a:solidFill>
                <a:latin typeface="Myriad Pro"/>
                <a:cs typeface="Myriad Pro"/>
              </a:rPr>
              <a:t> </a:t>
            </a:r>
            <a:r>
              <a:rPr sz="1200" b="1" dirty="0">
                <a:solidFill>
                  <a:srgbClr val="231F20"/>
                </a:solidFill>
                <a:latin typeface="Myriad Pro"/>
                <a:cs typeface="Myriad Pro"/>
              </a:rPr>
              <a:t>injury</a:t>
            </a:r>
            <a:r>
              <a:rPr sz="1200" b="1" spc="-20" dirty="0">
                <a:solidFill>
                  <a:srgbClr val="231F20"/>
                </a:solidFill>
                <a:latin typeface="Myriad Pro"/>
                <a:cs typeface="Myriad Pro"/>
              </a:rPr>
              <a:t> </a:t>
            </a:r>
            <a:r>
              <a:rPr sz="1200" b="1" dirty="0">
                <a:solidFill>
                  <a:srgbClr val="231F20"/>
                </a:solidFill>
                <a:latin typeface="Myriad Pro"/>
                <a:cs typeface="Myriad Pro"/>
              </a:rPr>
              <a:t>or </a:t>
            </a:r>
            <a:r>
              <a:rPr sz="1200" b="1" spc="-229" dirty="0">
                <a:solidFill>
                  <a:srgbClr val="231F20"/>
                </a:solidFill>
                <a:latin typeface="Myriad Pro"/>
                <a:cs typeface="Myriad Pro"/>
              </a:rPr>
              <a:t> </a:t>
            </a:r>
            <a:r>
              <a:rPr sz="1200" b="1" dirty="0">
                <a:solidFill>
                  <a:srgbClr val="231F20"/>
                </a:solidFill>
                <a:latin typeface="Myriad Pro"/>
                <a:cs typeface="Myriad Pro"/>
              </a:rPr>
              <a:t>harm.</a:t>
            </a:r>
            <a:endParaRPr sz="1200">
              <a:latin typeface="Myriad Pro"/>
              <a:cs typeface="Myriad Pro"/>
            </a:endParaRPr>
          </a:p>
          <a:p>
            <a:pPr marL="833119" marR="1706245" algn="just">
              <a:lnSpc>
                <a:spcPts val="1400"/>
              </a:lnSpc>
              <a:spcBef>
                <a:spcPts val="570"/>
              </a:spcBef>
            </a:pPr>
            <a:r>
              <a:rPr sz="1200" b="1" dirty="0">
                <a:solidFill>
                  <a:srgbClr val="231F20"/>
                </a:solidFill>
                <a:latin typeface="Myriad Pro"/>
                <a:cs typeface="Myriad Pro"/>
              </a:rPr>
              <a:t>In other </a:t>
            </a:r>
            <a:r>
              <a:rPr sz="1200" b="1" spc="-10" dirty="0">
                <a:solidFill>
                  <a:srgbClr val="231F20"/>
                </a:solidFill>
                <a:latin typeface="Myriad Pro"/>
                <a:cs typeface="Myriad Pro"/>
              </a:rPr>
              <a:t>words, </a:t>
            </a:r>
            <a:r>
              <a:rPr sz="1200" b="1" spc="-5" dirty="0">
                <a:solidFill>
                  <a:srgbClr val="231F20"/>
                </a:solidFill>
                <a:latin typeface="Myriad Pro"/>
                <a:cs typeface="Myriad Pro"/>
              </a:rPr>
              <a:t>how likely </a:t>
            </a:r>
            <a:r>
              <a:rPr sz="1200" b="1" dirty="0">
                <a:solidFill>
                  <a:srgbClr val="231F20"/>
                </a:solidFill>
                <a:latin typeface="Myriad Pro"/>
                <a:cs typeface="Myriad Pro"/>
              </a:rPr>
              <a:t>it is </a:t>
            </a:r>
            <a:r>
              <a:rPr sz="1200" b="1" spc="5" dirty="0">
                <a:solidFill>
                  <a:srgbClr val="231F20"/>
                </a:solidFill>
                <a:latin typeface="Myriad Pro"/>
                <a:cs typeface="Myriad Pro"/>
              </a:rPr>
              <a:t> </a:t>
            </a:r>
            <a:r>
              <a:rPr sz="1200" b="1" spc="-5" dirty="0">
                <a:solidFill>
                  <a:srgbClr val="231F20"/>
                </a:solidFill>
                <a:latin typeface="Myriad Pro"/>
                <a:cs typeface="Myriad Pro"/>
              </a:rPr>
              <a:t>that </a:t>
            </a:r>
            <a:r>
              <a:rPr sz="1200" b="1" dirty="0">
                <a:solidFill>
                  <a:srgbClr val="231F20"/>
                </a:solidFill>
                <a:latin typeface="Myriad Pro"/>
                <a:cs typeface="Myriad Pro"/>
              </a:rPr>
              <a:t>somebody or something </a:t>
            </a:r>
            <a:r>
              <a:rPr sz="1200" b="1" spc="5" dirty="0">
                <a:solidFill>
                  <a:srgbClr val="231F20"/>
                </a:solidFill>
                <a:latin typeface="Myriad Pro"/>
                <a:cs typeface="Myriad Pro"/>
              </a:rPr>
              <a:t> </a:t>
            </a:r>
            <a:r>
              <a:rPr sz="1200" b="1" spc="-5" dirty="0">
                <a:solidFill>
                  <a:srgbClr val="231F20"/>
                </a:solidFill>
                <a:latin typeface="Myriad Pro"/>
                <a:cs typeface="Myriad Pro"/>
              </a:rPr>
              <a:t>may</a:t>
            </a:r>
            <a:r>
              <a:rPr sz="1200" b="1" spc="-20" dirty="0">
                <a:solidFill>
                  <a:srgbClr val="231F20"/>
                </a:solidFill>
                <a:latin typeface="Myriad Pro"/>
                <a:cs typeface="Myriad Pro"/>
              </a:rPr>
              <a:t> </a:t>
            </a:r>
            <a:r>
              <a:rPr sz="1200" b="1" dirty="0">
                <a:solidFill>
                  <a:srgbClr val="231F20"/>
                </a:solidFill>
                <a:latin typeface="Myriad Pro"/>
                <a:cs typeface="Myriad Pro"/>
              </a:rPr>
              <a:t>be</a:t>
            </a:r>
            <a:r>
              <a:rPr sz="1200" b="1" spc="-15" dirty="0">
                <a:solidFill>
                  <a:srgbClr val="231F20"/>
                </a:solidFill>
                <a:latin typeface="Myriad Pro"/>
                <a:cs typeface="Myriad Pro"/>
              </a:rPr>
              <a:t> </a:t>
            </a:r>
            <a:r>
              <a:rPr sz="1200" b="1" dirty="0">
                <a:solidFill>
                  <a:srgbClr val="231F20"/>
                </a:solidFill>
                <a:latin typeface="Myriad Pro"/>
                <a:cs typeface="Myriad Pro"/>
              </a:rPr>
              <a:t>harmed</a:t>
            </a:r>
            <a:r>
              <a:rPr sz="1200" b="1" spc="-15" dirty="0">
                <a:solidFill>
                  <a:srgbClr val="231F20"/>
                </a:solidFill>
                <a:latin typeface="Myriad Pro"/>
                <a:cs typeface="Myriad Pro"/>
              </a:rPr>
              <a:t> </a:t>
            </a:r>
            <a:r>
              <a:rPr sz="1200" b="1" spc="-10" dirty="0">
                <a:solidFill>
                  <a:srgbClr val="231F20"/>
                </a:solidFill>
                <a:latin typeface="Myriad Pro"/>
                <a:cs typeface="Myriad Pro"/>
              </a:rPr>
              <a:t>by</a:t>
            </a:r>
            <a:r>
              <a:rPr sz="1200" b="1" spc="-20" dirty="0">
                <a:solidFill>
                  <a:srgbClr val="231F20"/>
                </a:solidFill>
                <a:latin typeface="Myriad Pro"/>
                <a:cs typeface="Myriad Pro"/>
              </a:rPr>
              <a:t> </a:t>
            </a:r>
            <a:r>
              <a:rPr sz="1200" b="1" dirty="0">
                <a:solidFill>
                  <a:srgbClr val="231F20"/>
                </a:solidFill>
                <a:latin typeface="Myriad Pro"/>
                <a:cs typeface="Myriad Pro"/>
              </a:rPr>
              <a:t>the</a:t>
            </a:r>
            <a:r>
              <a:rPr sz="1200" b="1" spc="-15" dirty="0">
                <a:solidFill>
                  <a:srgbClr val="231F20"/>
                </a:solidFill>
                <a:latin typeface="Myriad Pro"/>
                <a:cs typeface="Myriad Pro"/>
              </a:rPr>
              <a:t> </a:t>
            </a:r>
            <a:r>
              <a:rPr sz="1200" b="1" spc="-5" dirty="0">
                <a:solidFill>
                  <a:srgbClr val="231F20"/>
                </a:solidFill>
                <a:latin typeface="Myriad Pro"/>
                <a:cs typeface="Myriad Pro"/>
              </a:rPr>
              <a:t>hazard.</a:t>
            </a:r>
            <a:endParaRPr sz="1200">
              <a:latin typeface="Myriad Pro"/>
              <a:cs typeface="Myriad Pro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70599" y="876612"/>
            <a:ext cx="4610100" cy="1278890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sz="1800" b="1" spc="-5" dirty="0">
                <a:solidFill>
                  <a:schemeClr val="tx2">
                    <a:lumMod val="60000"/>
                    <a:lumOff val="40000"/>
                  </a:schemeClr>
                </a:solidFill>
                <a:latin typeface="Myriad Pro"/>
                <a:cs typeface="Myriad Pro"/>
              </a:rPr>
              <a:t>Hazard versus</a:t>
            </a:r>
            <a:r>
              <a:rPr sz="1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Myriad Pro"/>
                <a:cs typeface="Myriad Pro"/>
              </a:rPr>
              <a:t> risk:</a:t>
            </a:r>
            <a:r>
              <a:rPr sz="1800" b="1" spc="-70" dirty="0">
                <a:solidFill>
                  <a:schemeClr val="tx2">
                    <a:lumMod val="60000"/>
                    <a:lumOff val="40000"/>
                  </a:schemeClr>
                </a:solidFill>
                <a:latin typeface="Myriad Pro"/>
                <a:cs typeface="Myriad Pro"/>
              </a:rPr>
              <a:t> </a:t>
            </a:r>
            <a:r>
              <a:rPr sz="1800" b="1" spc="-35" dirty="0">
                <a:solidFill>
                  <a:schemeClr val="tx2">
                    <a:lumMod val="60000"/>
                    <a:lumOff val="40000"/>
                  </a:schemeClr>
                </a:solidFill>
                <a:latin typeface="Myriad Pro"/>
                <a:cs typeface="Myriad Pro"/>
              </a:rPr>
              <a:t>What’s</a:t>
            </a:r>
            <a:r>
              <a:rPr sz="1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Myriad Pro"/>
                <a:cs typeface="Myriad Pro"/>
              </a:rPr>
              <a:t> the </a:t>
            </a:r>
            <a:r>
              <a:rPr sz="1800" b="1" spc="-15" dirty="0">
                <a:solidFill>
                  <a:schemeClr val="tx2">
                    <a:lumMod val="60000"/>
                    <a:lumOff val="40000"/>
                  </a:schemeClr>
                </a:solidFill>
                <a:latin typeface="Myriad Pro"/>
                <a:cs typeface="Myriad Pro"/>
              </a:rPr>
              <a:t>difference?</a:t>
            </a:r>
            <a:endParaRPr sz="1800" dirty="0">
              <a:solidFill>
                <a:schemeClr val="tx2">
                  <a:lumMod val="60000"/>
                  <a:lumOff val="40000"/>
                </a:schemeClr>
              </a:solidFill>
              <a:latin typeface="Myriad Pro"/>
              <a:cs typeface="Myriad Pro"/>
            </a:endParaRPr>
          </a:p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constantly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changing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nature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construction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work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sets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it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apart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from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other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types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work.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Different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hazards and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risks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emerge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constantly–sometimes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instantly.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Co-ordinating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risk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management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is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made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more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difficult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by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stop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and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start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nature</a:t>
            </a:r>
            <a:endParaRPr sz="1000" dirty="0">
              <a:latin typeface="Arial"/>
              <a:cs typeface="Arial"/>
            </a:endParaRPr>
          </a:p>
          <a:p>
            <a:pPr marL="12700" marR="248285">
              <a:lnSpc>
                <a:spcPct val="100000"/>
              </a:lnSpc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 construction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project, high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turnover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of workers and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temporary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workplaces. </a:t>
            </a:r>
            <a:r>
              <a:rPr sz="1000" spc="-2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These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features contribute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 the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high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levels of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risk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in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industry.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66925" y="5495937"/>
            <a:ext cx="707886" cy="1357322"/>
          </a:xfrm>
          <a:prstGeom prst="rect">
            <a:avLst/>
          </a:prstGeom>
        </p:spPr>
        <p:txBody>
          <a:bodyPr vert="vert270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z="4600" b="1">
                <a:solidFill>
                  <a:srgbClr val="231F20"/>
                </a:solidFill>
                <a:latin typeface="Myriad Pro"/>
                <a:cs typeface="Myriad Pro"/>
              </a:rPr>
              <a:t>ri</a:t>
            </a:r>
            <a:r>
              <a:rPr lang="en-AU" sz="4600" b="1" dirty="0">
                <a:solidFill>
                  <a:srgbClr val="231F20"/>
                </a:solidFill>
                <a:latin typeface="Myriad Pro"/>
                <a:cs typeface="Myriad Pro"/>
              </a:rPr>
              <a:t>s</a:t>
            </a:r>
            <a:r>
              <a:rPr sz="4600" b="1">
                <a:solidFill>
                  <a:srgbClr val="231F20"/>
                </a:solidFill>
                <a:latin typeface="Myriad Pro"/>
                <a:cs typeface="Myriad Pro"/>
              </a:rPr>
              <a:t>k</a:t>
            </a:r>
            <a:endParaRPr sz="4600">
              <a:latin typeface="Myriad Pro"/>
              <a:cs typeface="Myriad Pro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79625" y="2588127"/>
            <a:ext cx="707886" cy="1824355"/>
          </a:xfrm>
          <a:prstGeom prst="rect">
            <a:avLst/>
          </a:prstGeom>
        </p:spPr>
        <p:txBody>
          <a:bodyPr vert="vert270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z="4600" b="1">
                <a:solidFill>
                  <a:srgbClr val="231F20"/>
                </a:solidFill>
                <a:latin typeface="Myriad Pro"/>
                <a:cs typeface="Myriad Pro"/>
              </a:rPr>
              <a:t>hazad</a:t>
            </a:r>
            <a:endParaRPr sz="4600">
              <a:latin typeface="Myriad Pro"/>
              <a:cs typeface="Myriad Pro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247FA99-817B-4E03-8E58-DDEEEE24EF72}"/>
              </a:ext>
            </a:extLst>
          </p:cNvPr>
          <p:cNvSpPr/>
          <p:nvPr/>
        </p:nvSpPr>
        <p:spPr>
          <a:xfrm>
            <a:off x="1095364" y="2638417"/>
            <a:ext cx="2500330" cy="16430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247FA99-817B-4E03-8E58-DDEEEE24EF72}"/>
              </a:ext>
            </a:extLst>
          </p:cNvPr>
          <p:cNvSpPr/>
          <p:nvPr/>
        </p:nvSpPr>
        <p:spPr>
          <a:xfrm>
            <a:off x="1095364" y="5138747"/>
            <a:ext cx="2214578" cy="16430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299" y="1624694"/>
            <a:ext cx="4627880" cy="965200"/>
          </a:xfrm>
          <a:prstGeom prst="rect">
            <a:avLst/>
          </a:prstGeom>
        </p:spPr>
        <p:txBody>
          <a:bodyPr vert="horz" wrap="square" lIns="0" tIns="927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sz="1200" b="1" spc="-15" dirty="0">
                <a:solidFill>
                  <a:srgbClr val="231F20"/>
                </a:solidFill>
                <a:latin typeface="Myriad Pro"/>
                <a:cs typeface="Myriad Pro"/>
              </a:rPr>
              <a:t>‘Get</a:t>
            </a:r>
            <a:r>
              <a:rPr sz="1200" b="1" spc="-5" dirty="0">
                <a:solidFill>
                  <a:srgbClr val="231F20"/>
                </a:solidFill>
                <a:latin typeface="Myriad Pro"/>
                <a:cs typeface="Myriad Pro"/>
              </a:rPr>
              <a:t> </a:t>
            </a:r>
            <a:r>
              <a:rPr sz="1200" b="1" dirty="0">
                <a:solidFill>
                  <a:srgbClr val="231F20"/>
                </a:solidFill>
                <a:latin typeface="Myriad Pro"/>
                <a:cs typeface="Myriad Pro"/>
              </a:rPr>
              <a:t>the </a:t>
            </a:r>
            <a:r>
              <a:rPr sz="1200" b="1" spc="-5" dirty="0">
                <a:solidFill>
                  <a:srgbClr val="231F20"/>
                </a:solidFill>
                <a:latin typeface="Myriad Pro"/>
                <a:cs typeface="Myriad Pro"/>
              </a:rPr>
              <a:t>right </a:t>
            </a:r>
            <a:r>
              <a:rPr sz="1200" b="1" dirty="0">
                <a:solidFill>
                  <a:srgbClr val="231F20"/>
                </a:solidFill>
                <a:latin typeface="Myriad Pro"/>
                <a:cs typeface="Myriad Pro"/>
              </a:rPr>
              <a:t>permits </a:t>
            </a:r>
            <a:r>
              <a:rPr sz="1200" b="1" spc="-5" dirty="0">
                <a:solidFill>
                  <a:srgbClr val="231F20"/>
                </a:solidFill>
                <a:latin typeface="Myriad Pro"/>
                <a:cs typeface="Myriad Pro"/>
              </a:rPr>
              <a:t>for</a:t>
            </a:r>
            <a:r>
              <a:rPr sz="1200" b="1" dirty="0">
                <a:solidFill>
                  <a:srgbClr val="231F20"/>
                </a:solidFill>
                <a:latin typeface="Myriad Pro"/>
                <a:cs typeface="Myriad Pro"/>
              </a:rPr>
              <a:t> the</a:t>
            </a:r>
            <a:r>
              <a:rPr sz="1200" b="1" spc="-5" dirty="0">
                <a:solidFill>
                  <a:srgbClr val="231F20"/>
                </a:solidFill>
                <a:latin typeface="Myriad Pro"/>
                <a:cs typeface="Myriad Pro"/>
              </a:rPr>
              <a:t> </a:t>
            </a:r>
            <a:r>
              <a:rPr sz="1200" b="1" spc="-10" dirty="0">
                <a:solidFill>
                  <a:srgbClr val="231F20"/>
                </a:solidFill>
                <a:latin typeface="Myriad Pro"/>
                <a:cs typeface="Myriad Pro"/>
              </a:rPr>
              <a:t>work</a:t>
            </a:r>
            <a:r>
              <a:rPr sz="1200" b="1" dirty="0">
                <a:solidFill>
                  <a:srgbClr val="231F20"/>
                </a:solidFill>
                <a:latin typeface="Myriad Pro"/>
                <a:cs typeface="Myriad Pro"/>
              </a:rPr>
              <a:t> </a:t>
            </a:r>
            <a:r>
              <a:rPr sz="1200" b="1" spc="-10" dirty="0">
                <a:solidFill>
                  <a:srgbClr val="231F20"/>
                </a:solidFill>
                <a:latin typeface="Myriad Pro"/>
                <a:cs typeface="Myriad Pro"/>
              </a:rPr>
              <a:t>you</a:t>
            </a:r>
            <a:r>
              <a:rPr sz="1200" b="1" dirty="0">
                <a:solidFill>
                  <a:srgbClr val="231F20"/>
                </a:solidFill>
                <a:latin typeface="Myriad Pro"/>
                <a:cs typeface="Myriad Pro"/>
              </a:rPr>
              <a:t> will</a:t>
            </a:r>
            <a:r>
              <a:rPr sz="1200" b="1" spc="-5" dirty="0">
                <a:solidFill>
                  <a:srgbClr val="231F20"/>
                </a:solidFill>
                <a:latin typeface="Myriad Pro"/>
                <a:cs typeface="Myriad Pro"/>
              </a:rPr>
              <a:t> </a:t>
            </a:r>
            <a:r>
              <a:rPr sz="1200" b="1" dirty="0">
                <a:solidFill>
                  <a:srgbClr val="231F20"/>
                </a:solidFill>
                <a:latin typeface="Myriad Pro"/>
                <a:cs typeface="Myriad Pro"/>
              </a:rPr>
              <a:t>be </a:t>
            </a:r>
            <a:r>
              <a:rPr sz="1200" b="1" spc="-30" dirty="0">
                <a:solidFill>
                  <a:srgbClr val="231F20"/>
                </a:solidFill>
                <a:latin typeface="Myriad Pro"/>
                <a:cs typeface="Myriad Pro"/>
              </a:rPr>
              <a:t>doing.’</a:t>
            </a:r>
            <a:endParaRPr sz="1200">
              <a:latin typeface="Myriad Pro"/>
              <a:cs typeface="Myriad Pro"/>
            </a:endParaRPr>
          </a:p>
          <a:p>
            <a:pPr marL="12700" marR="5080">
              <a:lnSpc>
                <a:spcPct val="100000"/>
              </a:lnSpc>
              <a:spcBef>
                <a:spcPts val="530"/>
              </a:spcBef>
            </a:pP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You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need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permit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do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some types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of work.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This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is usually because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 type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work, or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 site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has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special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hazards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you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need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 know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about.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By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using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permit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 system, the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employer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(boss) can make sure that the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person who is doing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work </a:t>
            </a:r>
            <a:r>
              <a:rPr sz="1000" spc="-2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is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properly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trained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knows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about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hazards.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3299" y="3085198"/>
            <a:ext cx="1896110" cy="23501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Here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are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some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types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work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that </a:t>
            </a:r>
            <a:r>
              <a:rPr sz="1000" spc="-2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you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may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need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permit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do:</a:t>
            </a:r>
            <a:endParaRPr sz="1000">
              <a:latin typeface="Arial"/>
              <a:cs typeface="Arial"/>
            </a:endParaRPr>
          </a:p>
          <a:p>
            <a:pPr marL="264160" indent="-252095">
              <a:lnSpc>
                <a:spcPct val="100000"/>
              </a:lnSpc>
              <a:spcBef>
                <a:spcPts val="565"/>
              </a:spcBef>
              <a:buChar char="•"/>
              <a:tabLst>
                <a:tab pos="264160" algn="l"/>
                <a:tab pos="264795" algn="l"/>
              </a:tabLst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electrical</a:t>
            </a:r>
            <a:endParaRPr sz="1000">
              <a:latin typeface="Arial"/>
              <a:cs typeface="Arial"/>
            </a:endParaRPr>
          </a:p>
          <a:p>
            <a:pPr marL="264160" indent="-252095">
              <a:lnSpc>
                <a:spcPct val="100000"/>
              </a:lnSpc>
              <a:spcBef>
                <a:spcPts val="565"/>
              </a:spcBef>
              <a:buChar char="•"/>
              <a:tabLst>
                <a:tab pos="264160" algn="l"/>
                <a:tab pos="264795" algn="l"/>
              </a:tabLst>
            </a:pP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cold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or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hot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work</a:t>
            </a:r>
            <a:endParaRPr sz="1000">
              <a:latin typeface="Arial"/>
              <a:cs typeface="Arial"/>
            </a:endParaRPr>
          </a:p>
          <a:p>
            <a:pPr marL="264160" indent="-252095">
              <a:lnSpc>
                <a:spcPct val="100000"/>
              </a:lnSpc>
              <a:spcBef>
                <a:spcPts val="570"/>
              </a:spcBef>
              <a:buChar char="•"/>
              <a:tabLst>
                <a:tab pos="264160" algn="l"/>
                <a:tab pos="264795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excavation</a:t>
            </a:r>
            <a:endParaRPr sz="1000">
              <a:latin typeface="Arial"/>
              <a:cs typeface="Arial"/>
            </a:endParaRPr>
          </a:p>
          <a:p>
            <a:pPr marL="264160" indent="-252095">
              <a:lnSpc>
                <a:spcPct val="100000"/>
              </a:lnSpc>
              <a:spcBef>
                <a:spcPts val="565"/>
              </a:spcBef>
              <a:buChar char="•"/>
              <a:tabLst>
                <a:tab pos="264160" algn="l"/>
                <a:tab pos="264795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vehicle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entry</a:t>
            </a:r>
            <a:endParaRPr sz="1000">
              <a:latin typeface="Arial"/>
              <a:cs typeface="Arial"/>
            </a:endParaRPr>
          </a:p>
          <a:p>
            <a:pPr marL="264160" indent="-252095">
              <a:lnSpc>
                <a:spcPct val="100000"/>
              </a:lnSpc>
              <a:spcBef>
                <a:spcPts val="570"/>
              </a:spcBef>
              <a:buChar char="•"/>
              <a:tabLst>
                <a:tab pos="264160" algn="l"/>
                <a:tab pos="264795" algn="l"/>
              </a:tabLst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minor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repairs</a:t>
            </a:r>
            <a:endParaRPr sz="1000">
              <a:latin typeface="Arial"/>
              <a:cs typeface="Arial"/>
            </a:endParaRPr>
          </a:p>
          <a:p>
            <a:pPr marL="264160" indent="-252095">
              <a:lnSpc>
                <a:spcPct val="100000"/>
              </a:lnSpc>
              <a:spcBef>
                <a:spcPts val="565"/>
              </a:spcBef>
              <a:buChar char="•"/>
              <a:tabLst>
                <a:tab pos="264160" algn="l"/>
                <a:tab pos="264795" algn="l"/>
              </a:tabLst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working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at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heights</a:t>
            </a:r>
            <a:endParaRPr sz="1000">
              <a:latin typeface="Arial"/>
              <a:cs typeface="Arial"/>
            </a:endParaRPr>
          </a:p>
          <a:p>
            <a:pPr marL="264160" indent="-252095">
              <a:lnSpc>
                <a:spcPct val="100000"/>
              </a:lnSpc>
              <a:spcBef>
                <a:spcPts val="565"/>
              </a:spcBef>
              <a:buChar char="•"/>
              <a:tabLst>
                <a:tab pos="264160" algn="l"/>
                <a:tab pos="264795" algn="l"/>
              </a:tabLst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confined</a:t>
            </a: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space</a:t>
            </a:r>
            <a:endParaRPr sz="1000">
              <a:latin typeface="Arial"/>
              <a:cs typeface="Arial"/>
            </a:endParaRPr>
          </a:p>
          <a:p>
            <a:pPr marL="264160" indent="-252095">
              <a:lnSpc>
                <a:spcPct val="100000"/>
              </a:lnSpc>
              <a:spcBef>
                <a:spcPts val="570"/>
              </a:spcBef>
              <a:buChar char="•"/>
              <a:tabLst>
                <a:tab pos="264160" algn="l"/>
                <a:tab pos="264795" algn="l"/>
              </a:tabLst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increased</a:t>
            </a: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hazard</a:t>
            </a:r>
            <a:endParaRPr sz="1000">
              <a:latin typeface="Arial"/>
              <a:cs typeface="Arial"/>
            </a:endParaRPr>
          </a:p>
          <a:p>
            <a:pPr marL="264160" indent="-252095">
              <a:lnSpc>
                <a:spcPct val="100000"/>
              </a:lnSpc>
              <a:spcBef>
                <a:spcPts val="565"/>
              </a:spcBef>
              <a:buChar char="•"/>
              <a:tabLst>
                <a:tab pos="264160" algn="l"/>
                <a:tab pos="264795" algn="l"/>
              </a:tabLst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other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relevant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permits.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3299" y="5930398"/>
            <a:ext cx="452564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Different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sites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may have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different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rules about the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types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permits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you need.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It is </a:t>
            </a:r>
            <a:r>
              <a:rPr sz="1000" spc="-2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important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you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check which permits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you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need with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your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supervisor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(boss)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before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you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start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 work.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95998" y="291871"/>
            <a:ext cx="4608195" cy="1292225"/>
          </a:xfrm>
          <a:custGeom>
            <a:avLst/>
            <a:gdLst/>
            <a:ahLst/>
            <a:cxnLst/>
            <a:rect l="l" t="t" r="r" b="b"/>
            <a:pathLst>
              <a:path w="4608195" h="1292225">
                <a:moveTo>
                  <a:pt x="4608004" y="0"/>
                </a:moveTo>
                <a:lnTo>
                  <a:pt x="0" y="0"/>
                </a:lnTo>
                <a:lnTo>
                  <a:pt x="0" y="1292136"/>
                </a:lnTo>
                <a:lnTo>
                  <a:pt x="4608004" y="1292136"/>
                </a:lnTo>
                <a:lnTo>
                  <a:pt x="4608004" y="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20349" y="108770"/>
            <a:ext cx="4639398" cy="1351339"/>
          </a:xfrm>
          <a:prstGeom prst="rect">
            <a:avLst/>
          </a:prstGeom>
        </p:spPr>
        <p:txBody>
          <a:bodyPr vert="horz" wrap="square" lIns="0" tIns="271470" rIns="0" bIns="0" rtlCol="0">
            <a:spAutoFit/>
          </a:bodyPr>
          <a:lstStyle/>
          <a:p>
            <a:pPr marL="1045844" marR="5080" indent="-457200">
              <a:lnSpc>
                <a:spcPts val="2100"/>
              </a:lnSpc>
              <a:spcBef>
                <a:spcPts val="420"/>
              </a:spcBef>
            </a:pPr>
            <a:r>
              <a:rPr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1.1</a:t>
            </a:r>
            <a:r>
              <a:rPr sz="2000" spc="35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sz="2000" spc="-25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Work</a:t>
            </a:r>
            <a:r>
              <a:rPr sz="2000" spc="-15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sz="2000" spc="-5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area</a:t>
            </a:r>
            <a:r>
              <a:rPr sz="2000" spc="-1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access </a:t>
            </a:r>
            <a:r>
              <a:rPr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permits</a:t>
            </a:r>
            <a:r>
              <a:rPr sz="2000" spc="-15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sz="2000" spc="-1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are </a:t>
            </a:r>
            <a:r>
              <a:rPr sz="2000" spc="-39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obtained </a:t>
            </a:r>
            <a:r>
              <a:rPr sz="2000" spc="-5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from appropriate </a:t>
            </a:r>
            <a:r>
              <a:rPr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personnel </a:t>
            </a:r>
            <a:r>
              <a:rPr sz="2000" spc="-1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according </a:t>
            </a:r>
            <a:r>
              <a:rPr sz="2000" spc="-5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to </a:t>
            </a:r>
            <a:r>
              <a:rPr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established</a:t>
            </a:r>
            <a:r>
              <a:rPr sz="2000" spc="-5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sz="2000" spc="-1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procedures</a:t>
            </a:r>
            <a:endParaRPr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20349" y="469562"/>
            <a:ext cx="440003" cy="440004"/>
          </a:xfrm>
          <a:prstGeom prst="rect">
            <a:avLst/>
          </a:prstGeom>
        </p:spPr>
      </p:pic>
      <p:grpSp>
        <p:nvGrpSpPr>
          <p:cNvPr id="8" name="object 8"/>
          <p:cNvGrpSpPr/>
          <p:nvPr/>
        </p:nvGrpSpPr>
        <p:grpSpPr>
          <a:xfrm>
            <a:off x="2301462" y="2916002"/>
            <a:ext cx="2649220" cy="2649220"/>
            <a:chOff x="2301462" y="2916002"/>
            <a:chExt cx="2649220" cy="2649220"/>
          </a:xfrm>
        </p:grpSpPr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304529" y="2919056"/>
              <a:ext cx="2642552" cy="2642577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2304522" y="2919063"/>
              <a:ext cx="2642870" cy="2642870"/>
            </a:xfrm>
            <a:custGeom>
              <a:avLst/>
              <a:gdLst/>
              <a:ahLst/>
              <a:cxnLst/>
              <a:rect l="l" t="t" r="r" b="b"/>
              <a:pathLst>
                <a:path w="2642870" h="2642870">
                  <a:moveTo>
                    <a:pt x="1321282" y="2642565"/>
                  </a:moveTo>
                  <a:lnTo>
                    <a:pt x="1369720" y="2641693"/>
                  </a:lnTo>
                  <a:lnTo>
                    <a:pt x="1417719" y="2639099"/>
                  </a:lnTo>
                  <a:lnTo>
                    <a:pt x="1465249" y="2634811"/>
                  </a:lnTo>
                  <a:lnTo>
                    <a:pt x="1512280" y="2628861"/>
                  </a:lnTo>
                  <a:lnTo>
                    <a:pt x="1558782" y="2621277"/>
                  </a:lnTo>
                  <a:lnTo>
                    <a:pt x="1604726" y="2612089"/>
                  </a:lnTo>
                  <a:lnTo>
                    <a:pt x="1650081" y="2601328"/>
                  </a:lnTo>
                  <a:lnTo>
                    <a:pt x="1694818" y="2589023"/>
                  </a:lnTo>
                  <a:lnTo>
                    <a:pt x="1738907" y="2575204"/>
                  </a:lnTo>
                  <a:lnTo>
                    <a:pt x="1782317" y="2559901"/>
                  </a:lnTo>
                  <a:lnTo>
                    <a:pt x="1825020" y="2543144"/>
                  </a:lnTo>
                  <a:lnTo>
                    <a:pt x="1866985" y="2524962"/>
                  </a:lnTo>
                  <a:lnTo>
                    <a:pt x="1908183" y="2505386"/>
                  </a:lnTo>
                  <a:lnTo>
                    <a:pt x="1948583" y="2484445"/>
                  </a:lnTo>
                  <a:lnTo>
                    <a:pt x="1988155" y="2462169"/>
                  </a:lnTo>
                  <a:lnTo>
                    <a:pt x="2026871" y="2438588"/>
                  </a:lnTo>
                  <a:lnTo>
                    <a:pt x="2064699" y="2413733"/>
                  </a:lnTo>
                  <a:lnTo>
                    <a:pt x="2101611" y="2387632"/>
                  </a:lnTo>
                  <a:lnTo>
                    <a:pt x="2137576" y="2360315"/>
                  </a:lnTo>
                  <a:lnTo>
                    <a:pt x="2172565" y="2331813"/>
                  </a:lnTo>
                  <a:lnTo>
                    <a:pt x="2206547" y="2302155"/>
                  </a:lnTo>
                  <a:lnTo>
                    <a:pt x="2239492" y="2271372"/>
                  </a:lnTo>
                  <a:lnTo>
                    <a:pt x="2271372" y="2239492"/>
                  </a:lnTo>
                  <a:lnTo>
                    <a:pt x="2302155" y="2206547"/>
                  </a:lnTo>
                  <a:lnTo>
                    <a:pt x="2331813" y="2172565"/>
                  </a:lnTo>
                  <a:lnTo>
                    <a:pt x="2360315" y="2137576"/>
                  </a:lnTo>
                  <a:lnTo>
                    <a:pt x="2387632" y="2101611"/>
                  </a:lnTo>
                  <a:lnTo>
                    <a:pt x="2413733" y="2064699"/>
                  </a:lnTo>
                  <a:lnTo>
                    <a:pt x="2438588" y="2026871"/>
                  </a:lnTo>
                  <a:lnTo>
                    <a:pt x="2462169" y="1988155"/>
                  </a:lnTo>
                  <a:lnTo>
                    <a:pt x="2484445" y="1948583"/>
                  </a:lnTo>
                  <a:lnTo>
                    <a:pt x="2505386" y="1908183"/>
                  </a:lnTo>
                  <a:lnTo>
                    <a:pt x="2524962" y="1866985"/>
                  </a:lnTo>
                  <a:lnTo>
                    <a:pt x="2543144" y="1825020"/>
                  </a:lnTo>
                  <a:lnTo>
                    <a:pt x="2559901" y="1782317"/>
                  </a:lnTo>
                  <a:lnTo>
                    <a:pt x="2575204" y="1738907"/>
                  </a:lnTo>
                  <a:lnTo>
                    <a:pt x="2589023" y="1694818"/>
                  </a:lnTo>
                  <a:lnTo>
                    <a:pt x="2601328" y="1650081"/>
                  </a:lnTo>
                  <a:lnTo>
                    <a:pt x="2612089" y="1604726"/>
                  </a:lnTo>
                  <a:lnTo>
                    <a:pt x="2621277" y="1558782"/>
                  </a:lnTo>
                  <a:lnTo>
                    <a:pt x="2628861" y="1512280"/>
                  </a:lnTo>
                  <a:lnTo>
                    <a:pt x="2634811" y="1465249"/>
                  </a:lnTo>
                  <a:lnTo>
                    <a:pt x="2639099" y="1417719"/>
                  </a:lnTo>
                  <a:lnTo>
                    <a:pt x="2641693" y="1369720"/>
                  </a:lnTo>
                  <a:lnTo>
                    <a:pt x="2642565" y="1321282"/>
                  </a:lnTo>
                  <a:lnTo>
                    <a:pt x="2641693" y="1272844"/>
                  </a:lnTo>
                  <a:lnTo>
                    <a:pt x="2639099" y="1224845"/>
                  </a:lnTo>
                  <a:lnTo>
                    <a:pt x="2634811" y="1177315"/>
                  </a:lnTo>
                  <a:lnTo>
                    <a:pt x="2628861" y="1130284"/>
                  </a:lnTo>
                  <a:lnTo>
                    <a:pt x="2621277" y="1083782"/>
                  </a:lnTo>
                  <a:lnTo>
                    <a:pt x="2612089" y="1037838"/>
                  </a:lnTo>
                  <a:lnTo>
                    <a:pt x="2601328" y="992483"/>
                  </a:lnTo>
                  <a:lnTo>
                    <a:pt x="2589023" y="947746"/>
                  </a:lnTo>
                  <a:lnTo>
                    <a:pt x="2575204" y="903658"/>
                  </a:lnTo>
                  <a:lnTo>
                    <a:pt x="2559901" y="860247"/>
                  </a:lnTo>
                  <a:lnTo>
                    <a:pt x="2543144" y="817544"/>
                  </a:lnTo>
                  <a:lnTo>
                    <a:pt x="2524962" y="775579"/>
                  </a:lnTo>
                  <a:lnTo>
                    <a:pt x="2505386" y="734382"/>
                  </a:lnTo>
                  <a:lnTo>
                    <a:pt x="2484445" y="693982"/>
                  </a:lnTo>
                  <a:lnTo>
                    <a:pt x="2462169" y="654409"/>
                  </a:lnTo>
                  <a:lnTo>
                    <a:pt x="2438588" y="615693"/>
                  </a:lnTo>
                  <a:lnTo>
                    <a:pt x="2413733" y="577865"/>
                  </a:lnTo>
                  <a:lnTo>
                    <a:pt x="2387632" y="540953"/>
                  </a:lnTo>
                  <a:lnTo>
                    <a:pt x="2360315" y="504988"/>
                  </a:lnTo>
                  <a:lnTo>
                    <a:pt x="2331813" y="470000"/>
                  </a:lnTo>
                  <a:lnTo>
                    <a:pt x="2302155" y="436018"/>
                  </a:lnTo>
                  <a:lnTo>
                    <a:pt x="2271372" y="403072"/>
                  </a:lnTo>
                  <a:lnTo>
                    <a:pt x="2239492" y="371192"/>
                  </a:lnTo>
                  <a:lnTo>
                    <a:pt x="2206547" y="340409"/>
                  </a:lnTo>
                  <a:lnTo>
                    <a:pt x="2172565" y="310751"/>
                  </a:lnTo>
                  <a:lnTo>
                    <a:pt x="2137576" y="282249"/>
                  </a:lnTo>
                  <a:lnTo>
                    <a:pt x="2101611" y="254933"/>
                  </a:lnTo>
                  <a:lnTo>
                    <a:pt x="2064699" y="228832"/>
                  </a:lnTo>
                  <a:lnTo>
                    <a:pt x="2026871" y="203976"/>
                  </a:lnTo>
                  <a:lnTo>
                    <a:pt x="1988155" y="180395"/>
                  </a:lnTo>
                  <a:lnTo>
                    <a:pt x="1948583" y="158119"/>
                  </a:lnTo>
                  <a:lnTo>
                    <a:pt x="1908183" y="137178"/>
                  </a:lnTo>
                  <a:lnTo>
                    <a:pt x="1866985" y="117602"/>
                  </a:lnTo>
                  <a:lnTo>
                    <a:pt x="1825020" y="99420"/>
                  </a:lnTo>
                  <a:lnTo>
                    <a:pt x="1782317" y="82663"/>
                  </a:lnTo>
                  <a:lnTo>
                    <a:pt x="1738907" y="67360"/>
                  </a:lnTo>
                  <a:lnTo>
                    <a:pt x="1694818" y="53541"/>
                  </a:lnTo>
                  <a:lnTo>
                    <a:pt x="1650081" y="41236"/>
                  </a:lnTo>
                  <a:lnTo>
                    <a:pt x="1604726" y="30475"/>
                  </a:lnTo>
                  <a:lnTo>
                    <a:pt x="1558782" y="21287"/>
                  </a:lnTo>
                  <a:lnTo>
                    <a:pt x="1512280" y="13703"/>
                  </a:lnTo>
                  <a:lnTo>
                    <a:pt x="1465249" y="7753"/>
                  </a:lnTo>
                  <a:lnTo>
                    <a:pt x="1417719" y="3465"/>
                  </a:lnTo>
                  <a:lnTo>
                    <a:pt x="1369720" y="871"/>
                  </a:lnTo>
                  <a:lnTo>
                    <a:pt x="1321282" y="0"/>
                  </a:lnTo>
                  <a:lnTo>
                    <a:pt x="1272844" y="871"/>
                  </a:lnTo>
                  <a:lnTo>
                    <a:pt x="1224845" y="3465"/>
                  </a:lnTo>
                  <a:lnTo>
                    <a:pt x="1177315" y="7753"/>
                  </a:lnTo>
                  <a:lnTo>
                    <a:pt x="1130284" y="13703"/>
                  </a:lnTo>
                  <a:lnTo>
                    <a:pt x="1083782" y="21287"/>
                  </a:lnTo>
                  <a:lnTo>
                    <a:pt x="1037838" y="30475"/>
                  </a:lnTo>
                  <a:lnTo>
                    <a:pt x="992483" y="41236"/>
                  </a:lnTo>
                  <a:lnTo>
                    <a:pt x="947746" y="53541"/>
                  </a:lnTo>
                  <a:lnTo>
                    <a:pt x="903658" y="67360"/>
                  </a:lnTo>
                  <a:lnTo>
                    <a:pt x="860247" y="82663"/>
                  </a:lnTo>
                  <a:lnTo>
                    <a:pt x="817544" y="99420"/>
                  </a:lnTo>
                  <a:lnTo>
                    <a:pt x="775579" y="117602"/>
                  </a:lnTo>
                  <a:lnTo>
                    <a:pt x="734382" y="137178"/>
                  </a:lnTo>
                  <a:lnTo>
                    <a:pt x="693982" y="158119"/>
                  </a:lnTo>
                  <a:lnTo>
                    <a:pt x="654409" y="180395"/>
                  </a:lnTo>
                  <a:lnTo>
                    <a:pt x="615693" y="203976"/>
                  </a:lnTo>
                  <a:lnTo>
                    <a:pt x="577865" y="228832"/>
                  </a:lnTo>
                  <a:lnTo>
                    <a:pt x="540953" y="254933"/>
                  </a:lnTo>
                  <a:lnTo>
                    <a:pt x="504988" y="282249"/>
                  </a:lnTo>
                  <a:lnTo>
                    <a:pt x="470000" y="310751"/>
                  </a:lnTo>
                  <a:lnTo>
                    <a:pt x="436018" y="340409"/>
                  </a:lnTo>
                  <a:lnTo>
                    <a:pt x="403072" y="371192"/>
                  </a:lnTo>
                  <a:lnTo>
                    <a:pt x="371192" y="403072"/>
                  </a:lnTo>
                  <a:lnTo>
                    <a:pt x="340409" y="436018"/>
                  </a:lnTo>
                  <a:lnTo>
                    <a:pt x="310751" y="470000"/>
                  </a:lnTo>
                  <a:lnTo>
                    <a:pt x="282249" y="504988"/>
                  </a:lnTo>
                  <a:lnTo>
                    <a:pt x="254933" y="540953"/>
                  </a:lnTo>
                  <a:lnTo>
                    <a:pt x="228832" y="577865"/>
                  </a:lnTo>
                  <a:lnTo>
                    <a:pt x="203976" y="615693"/>
                  </a:lnTo>
                  <a:lnTo>
                    <a:pt x="180395" y="654409"/>
                  </a:lnTo>
                  <a:lnTo>
                    <a:pt x="158119" y="693982"/>
                  </a:lnTo>
                  <a:lnTo>
                    <a:pt x="137178" y="734382"/>
                  </a:lnTo>
                  <a:lnTo>
                    <a:pt x="117602" y="775579"/>
                  </a:lnTo>
                  <a:lnTo>
                    <a:pt x="99420" y="817544"/>
                  </a:lnTo>
                  <a:lnTo>
                    <a:pt x="82663" y="860247"/>
                  </a:lnTo>
                  <a:lnTo>
                    <a:pt x="67360" y="903658"/>
                  </a:lnTo>
                  <a:lnTo>
                    <a:pt x="53541" y="947746"/>
                  </a:lnTo>
                  <a:lnTo>
                    <a:pt x="41236" y="992483"/>
                  </a:lnTo>
                  <a:lnTo>
                    <a:pt x="30475" y="1037838"/>
                  </a:lnTo>
                  <a:lnTo>
                    <a:pt x="21287" y="1083782"/>
                  </a:lnTo>
                  <a:lnTo>
                    <a:pt x="13703" y="1130284"/>
                  </a:lnTo>
                  <a:lnTo>
                    <a:pt x="7753" y="1177315"/>
                  </a:lnTo>
                  <a:lnTo>
                    <a:pt x="3465" y="1224845"/>
                  </a:lnTo>
                  <a:lnTo>
                    <a:pt x="871" y="1272844"/>
                  </a:lnTo>
                  <a:lnTo>
                    <a:pt x="0" y="1321282"/>
                  </a:lnTo>
                  <a:lnTo>
                    <a:pt x="871" y="1369720"/>
                  </a:lnTo>
                  <a:lnTo>
                    <a:pt x="3465" y="1417719"/>
                  </a:lnTo>
                  <a:lnTo>
                    <a:pt x="7753" y="1465249"/>
                  </a:lnTo>
                  <a:lnTo>
                    <a:pt x="13703" y="1512280"/>
                  </a:lnTo>
                  <a:lnTo>
                    <a:pt x="21287" y="1558782"/>
                  </a:lnTo>
                  <a:lnTo>
                    <a:pt x="30475" y="1604726"/>
                  </a:lnTo>
                  <a:lnTo>
                    <a:pt x="41236" y="1650081"/>
                  </a:lnTo>
                  <a:lnTo>
                    <a:pt x="53541" y="1694818"/>
                  </a:lnTo>
                  <a:lnTo>
                    <a:pt x="67360" y="1738907"/>
                  </a:lnTo>
                  <a:lnTo>
                    <a:pt x="82663" y="1782317"/>
                  </a:lnTo>
                  <a:lnTo>
                    <a:pt x="99420" y="1825020"/>
                  </a:lnTo>
                  <a:lnTo>
                    <a:pt x="117602" y="1866985"/>
                  </a:lnTo>
                  <a:lnTo>
                    <a:pt x="137178" y="1908183"/>
                  </a:lnTo>
                  <a:lnTo>
                    <a:pt x="158119" y="1948583"/>
                  </a:lnTo>
                  <a:lnTo>
                    <a:pt x="180395" y="1988155"/>
                  </a:lnTo>
                  <a:lnTo>
                    <a:pt x="203976" y="2026871"/>
                  </a:lnTo>
                  <a:lnTo>
                    <a:pt x="228832" y="2064699"/>
                  </a:lnTo>
                  <a:lnTo>
                    <a:pt x="254933" y="2101611"/>
                  </a:lnTo>
                  <a:lnTo>
                    <a:pt x="282249" y="2137576"/>
                  </a:lnTo>
                  <a:lnTo>
                    <a:pt x="310751" y="2172565"/>
                  </a:lnTo>
                  <a:lnTo>
                    <a:pt x="340409" y="2206547"/>
                  </a:lnTo>
                  <a:lnTo>
                    <a:pt x="371192" y="2239492"/>
                  </a:lnTo>
                  <a:lnTo>
                    <a:pt x="403072" y="2271372"/>
                  </a:lnTo>
                  <a:lnTo>
                    <a:pt x="436018" y="2302155"/>
                  </a:lnTo>
                  <a:lnTo>
                    <a:pt x="470000" y="2331813"/>
                  </a:lnTo>
                  <a:lnTo>
                    <a:pt x="504988" y="2360315"/>
                  </a:lnTo>
                  <a:lnTo>
                    <a:pt x="540953" y="2387632"/>
                  </a:lnTo>
                  <a:lnTo>
                    <a:pt x="577865" y="2413733"/>
                  </a:lnTo>
                  <a:lnTo>
                    <a:pt x="615693" y="2438588"/>
                  </a:lnTo>
                  <a:lnTo>
                    <a:pt x="654409" y="2462169"/>
                  </a:lnTo>
                  <a:lnTo>
                    <a:pt x="693982" y="2484445"/>
                  </a:lnTo>
                  <a:lnTo>
                    <a:pt x="734382" y="2505386"/>
                  </a:lnTo>
                  <a:lnTo>
                    <a:pt x="775579" y="2524962"/>
                  </a:lnTo>
                  <a:lnTo>
                    <a:pt x="817544" y="2543144"/>
                  </a:lnTo>
                  <a:lnTo>
                    <a:pt x="860247" y="2559901"/>
                  </a:lnTo>
                  <a:lnTo>
                    <a:pt x="903658" y="2575204"/>
                  </a:lnTo>
                  <a:lnTo>
                    <a:pt x="947746" y="2589023"/>
                  </a:lnTo>
                  <a:lnTo>
                    <a:pt x="992483" y="2601328"/>
                  </a:lnTo>
                  <a:lnTo>
                    <a:pt x="1037838" y="2612089"/>
                  </a:lnTo>
                  <a:lnTo>
                    <a:pt x="1083782" y="2621277"/>
                  </a:lnTo>
                  <a:lnTo>
                    <a:pt x="1130284" y="2628861"/>
                  </a:lnTo>
                  <a:lnTo>
                    <a:pt x="1177315" y="2634811"/>
                  </a:lnTo>
                  <a:lnTo>
                    <a:pt x="1224845" y="2639099"/>
                  </a:lnTo>
                  <a:lnTo>
                    <a:pt x="1272844" y="2641693"/>
                  </a:lnTo>
                  <a:lnTo>
                    <a:pt x="1321282" y="2642565"/>
                  </a:lnTo>
                  <a:close/>
                </a:path>
              </a:pathLst>
            </a:custGeom>
            <a:ln w="612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90"/>
                </a:spcBef>
              </a:pPr>
              <a:t>7</a:t>
            </a:fld>
            <a:endParaRPr dirty="0"/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/>
              <a:t>© Easy Guides</a:t>
            </a:r>
            <a:r>
              <a:rPr spc="-40" dirty="0"/>
              <a:t> </a:t>
            </a:r>
            <a:r>
              <a:rPr dirty="0"/>
              <a:t>Australia Pty </a:t>
            </a:r>
            <a:r>
              <a:rPr spc="-5" dirty="0"/>
              <a:t>Ltd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247FA99-817B-4E03-8E58-DDEEEE24EF72}"/>
              </a:ext>
            </a:extLst>
          </p:cNvPr>
          <p:cNvSpPr/>
          <p:nvPr/>
        </p:nvSpPr>
        <p:spPr>
          <a:xfrm>
            <a:off x="380984" y="1924037"/>
            <a:ext cx="4714908" cy="10001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247FA99-817B-4E03-8E58-DDEEEE24EF72}"/>
              </a:ext>
            </a:extLst>
          </p:cNvPr>
          <p:cNvSpPr/>
          <p:nvPr/>
        </p:nvSpPr>
        <p:spPr>
          <a:xfrm>
            <a:off x="523860" y="3495673"/>
            <a:ext cx="1785950" cy="20002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72431" y="1970930"/>
            <a:ext cx="4730115" cy="5194935"/>
            <a:chOff x="372431" y="1970930"/>
            <a:chExt cx="4730115" cy="519493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72431" y="5316016"/>
              <a:ext cx="4730008" cy="1849415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19636" y="1970930"/>
              <a:ext cx="3378246" cy="3883274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3771453" y="2261533"/>
            <a:ext cx="648970" cy="47815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0"/>
              </a:spcBef>
            </a:pPr>
            <a:r>
              <a:rPr sz="750" spc="-10" dirty="0">
                <a:solidFill>
                  <a:srgbClr val="231F20"/>
                </a:solidFill>
                <a:latin typeface="Arial"/>
                <a:cs typeface="Arial"/>
              </a:rPr>
              <a:t>Hot working </a:t>
            </a:r>
            <a:r>
              <a:rPr sz="75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50" spc="-10" dirty="0">
                <a:solidFill>
                  <a:srgbClr val="231F20"/>
                </a:solidFill>
                <a:latin typeface="Arial"/>
                <a:cs typeface="Arial"/>
              </a:rPr>
              <a:t>environment </a:t>
            </a:r>
            <a:r>
              <a:rPr sz="75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50" spc="-10" dirty="0">
                <a:solidFill>
                  <a:srgbClr val="231F20"/>
                </a:solidFill>
                <a:latin typeface="Arial"/>
                <a:cs typeface="Arial"/>
              </a:rPr>
              <a:t>ultraviole</a:t>
            </a:r>
            <a:r>
              <a:rPr sz="750" spc="-5" dirty="0">
                <a:solidFill>
                  <a:srgbClr val="231F20"/>
                </a:solidFill>
                <a:latin typeface="Arial"/>
                <a:cs typeface="Arial"/>
              </a:rPr>
              <a:t>t (UV)  radiation</a:t>
            </a:r>
            <a:endParaRPr sz="7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36719" y="2994358"/>
            <a:ext cx="685800" cy="1390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750" spc="-5" dirty="0">
                <a:solidFill>
                  <a:srgbClr val="231F20"/>
                </a:solidFill>
                <a:latin typeface="Arial"/>
                <a:cs typeface="Arial"/>
              </a:rPr>
              <a:t>Electrical safety</a:t>
            </a:r>
            <a:endParaRPr sz="7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991757" y="5296109"/>
            <a:ext cx="466090" cy="25209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indent="20955">
              <a:lnSpc>
                <a:spcPct val="100000"/>
              </a:lnSpc>
              <a:spcBef>
                <a:spcPts val="90"/>
              </a:spcBef>
            </a:pPr>
            <a:r>
              <a:rPr sz="750" spc="-5" dirty="0">
                <a:solidFill>
                  <a:srgbClr val="231F20"/>
                </a:solidFill>
                <a:latin typeface="Arial"/>
                <a:cs typeface="Arial"/>
              </a:rPr>
              <a:t>Plant </a:t>
            </a:r>
            <a:r>
              <a:rPr sz="750" spc="-10" dirty="0">
                <a:solidFill>
                  <a:srgbClr val="231F20"/>
                </a:solidFill>
                <a:latin typeface="Arial"/>
                <a:cs typeface="Arial"/>
              </a:rPr>
              <a:t>and  equipment</a:t>
            </a:r>
            <a:endParaRPr sz="7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24806" y="3937334"/>
            <a:ext cx="654685" cy="47815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0"/>
              </a:spcBef>
            </a:pPr>
            <a:r>
              <a:rPr sz="750" spc="-10" dirty="0">
                <a:solidFill>
                  <a:srgbClr val="231F20"/>
                </a:solidFill>
                <a:latin typeface="Arial"/>
                <a:cs typeface="Arial"/>
              </a:rPr>
              <a:t>Hazardous </a:t>
            </a:r>
            <a:r>
              <a:rPr sz="750" spc="-5" dirty="0">
                <a:solidFill>
                  <a:srgbClr val="231F20"/>
                </a:solidFill>
                <a:latin typeface="Arial"/>
                <a:cs typeface="Arial"/>
              </a:rPr>
              <a:t> substances </a:t>
            </a:r>
            <a:r>
              <a:rPr sz="7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50" spc="-10" dirty="0">
                <a:solidFill>
                  <a:srgbClr val="231F20"/>
                </a:solidFill>
                <a:latin typeface="Arial"/>
                <a:cs typeface="Arial"/>
              </a:rPr>
              <a:t>an</a:t>
            </a:r>
            <a:r>
              <a:rPr sz="750" spc="-5" dirty="0">
                <a:solidFill>
                  <a:srgbClr val="231F20"/>
                </a:solidFill>
                <a:latin typeface="Arial"/>
                <a:cs typeface="Arial"/>
              </a:rPr>
              <a:t>d </a:t>
            </a:r>
            <a:r>
              <a:rPr sz="750" spc="-10" dirty="0">
                <a:solidFill>
                  <a:srgbClr val="231F20"/>
                </a:solidFill>
                <a:latin typeface="Arial"/>
                <a:cs typeface="Arial"/>
              </a:rPr>
              <a:t>dangerous  goods</a:t>
            </a:r>
            <a:endParaRPr sz="7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16222" y="5459459"/>
            <a:ext cx="266700" cy="1390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750" spc="-10" dirty="0">
                <a:solidFill>
                  <a:srgbClr val="231F20"/>
                </a:solidFill>
                <a:latin typeface="Arial"/>
                <a:cs typeface="Arial"/>
              </a:rPr>
              <a:t>Noise</a:t>
            </a:r>
            <a:endParaRPr sz="7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00202" y="4687258"/>
            <a:ext cx="423545" cy="47815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0"/>
              </a:spcBef>
            </a:pPr>
            <a:r>
              <a:rPr sz="750" spc="-10" dirty="0">
                <a:solidFill>
                  <a:srgbClr val="231F20"/>
                </a:solidFill>
                <a:latin typeface="Arial"/>
                <a:cs typeface="Arial"/>
              </a:rPr>
              <a:t>HIV and </a:t>
            </a:r>
            <a:r>
              <a:rPr sz="75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50" spc="-10" dirty="0">
                <a:solidFill>
                  <a:srgbClr val="231F20"/>
                </a:solidFill>
                <a:latin typeface="Arial"/>
                <a:cs typeface="Arial"/>
              </a:rPr>
              <a:t>other </a:t>
            </a:r>
            <a:r>
              <a:rPr sz="75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50" spc="-10" dirty="0">
                <a:solidFill>
                  <a:srgbClr val="231F20"/>
                </a:solidFill>
                <a:latin typeface="Arial"/>
                <a:cs typeface="Arial"/>
              </a:rPr>
              <a:t>infectious  diseases</a:t>
            </a:r>
            <a:endParaRPr sz="7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370861" y="2854502"/>
            <a:ext cx="624205" cy="36385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64135" rIns="0" bIns="0" rtlCol="0">
            <a:spAutoFit/>
          </a:bodyPr>
          <a:lstStyle/>
          <a:p>
            <a:pPr marL="57150" marR="49530" indent="34290">
              <a:lnSpc>
                <a:spcPct val="100000"/>
              </a:lnSpc>
              <a:spcBef>
                <a:spcPts val="505"/>
              </a:spcBef>
            </a:pPr>
            <a:r>
              <a:rPr sz="750" spc="-35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750" spc="-10" dirty="0">
                <a:solidFill>
                  <a:srgbClr val="231F20"/>
                </a:solidFill>
                <a:latin typeface="Arial"/>
                <a:cs typeface="Arial"/>
              </a:rPr>
              <a:t>raffic</a:t>
            </a:r>
            <a:r>
              <a:rPr sz="75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50" spc="-10" dirty="0">
                <a:solidFill>
                  <a:srgbClr val="231F20"/>
                </a:solidFill>
                <a:latin typeface="Arial"/>
                <a:cs typeface="Arial"/>
              </a:rPr>
              <a:t>and  </a:t>
            </a:r>
            <a:r>
              <a:rPr sz="750" spc="-5" dirty="0">
                <a:solidFill>
                  <a:srgbClr val="231F20"/>
                </a:solidFill>
                <a:latin typeface="Arial"/>
                <a:cs typeface="Arial"/>
              </a:rPr>
              <a:t>mobile </a:t>
            </a:r>
            <a:r>
              <a:rPr sz="750" spc="-10" dirty="0">
                <a:solidFill>
                  <a:srgbClr val="231F20"/>
                </a:solidFill>
                <a:latin typeface="Arial"/>
                <a:cs typeface="Arial"/>
              </a:rPr>
              <a:t>plant</a:t>
            </a:r>
            <a:endParaRPr sz="7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803891" y="3522751"/>
            <a:ext cx="584200" cy="35687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60325" rIns="0" bIns="0" rtlCol="0">
            <a:spAutoFit/>
          </a:bodyPr>
          <a:lstStyle/>
          <a:p>
            <a:pPr marL="118745" marR="56515" indent="-55244">
              <a:lnSpc>
                <a:spcPct val="100000"/>
              </a:lnSpc>
              <a:spcBef>
                <a:spcPts val="475"/>
              </a:spcBef>
            </a:pPr>
            <a:r>
              <a:rPr sz="750" spc="-10" dirty="0">
                <a:solidFill>
                  <a:srgbClr val="231F20"/>
                </a:solidFill>
                <a:latin typeface="Arial"/>
                <a:cs typeface="Arial"/>
              </a:rPr>
              <a:t>Unplanned  </a:t>
            </a:r>
            <a:r>
              <a:rPr sz="750" spc="-5" dirty="0">
                <a:solidFill>
                  <a:srgbClr val="231F20"/>
                </a:solidFill>
                <a:latin typeface="Arial"/>
                <a:cs typeface="Arial"/>
              </a:rPr>
              <a:t>collapse</a:t>
            </a:r>
            <a:endParaRPr sz="75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823988" y="3515334"/>
            <a:ext cx="676275" cy="304800"/>
          </a:xfrm>
          <a:custGeom>
            <a:avLst/>
            <a:gdLst/>
            <a:ahLst/>
            <a:cxnLst/>
            <a:rect l="l" t="t" r="r" b="b"/>
            <a:pathLst>
              <a:path w="676275" h="304800">
                <a:moveTo>
                  <a:pt x="675678" y="0"/>
                </a:moveTo>
                <a:lnTo>
                  <a:pt x="0" y="0"/>
                </a:lnTo>
                <a:lnTo>
                  <a:pt x="0" y="304418"/>
                </a:lnTo>
                <a:lnTo>
                  <a:pt x="675678" y="304418"/>
                </a:lnTo>
                <a:lnTo>
                  <a:pt x="6756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876592" y="3538292"/>
            <a:ext cx="570230" cy="25209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5400" marR="5080" indent="-13335">
              <a:lnSpc>
                <a:spcPct val="100000"/>
              </a:lnSpc>
              <a:spcBef>
                <a:spcPts val="90"/>
              </a:spcBef>
            </a:pPr>
            <a:r>
              <a:rPr sz="750" spc="-10" dirty="0">
                <a:solidFill>
                  <a:srgbClr val="231F20"/>
                </a:solidFill>
                <a:latin typeface="Arial"/>
                <a:cs typeface="Arial"/>
              </a:rPr>
              <a:t>Col</a:t>
            </a:r>
            <a:r>
              <a:rPr sz="750" spc="-5" dirty="0">
                <a:solidFill>
                  <a:srgbClr val="231F20"/>
                </a:solidFill>
                <a:latin typeface="Arial"/>
                <a:cs typeface="Arial"/>
              </a:rPr>
              <a:t>d </a:t>
            </a:r>
            <a:r>
              <a:rPr sz="750" spc="-10" dirty="0">
                <a:solidFill>
                  <a:srgbClr val="231F20"/>
                </a:solidFill>
                <a:latin typeface="Arial"/>
                <a:cs typeface="Arial"/>
              </a:rPr>
              <a:t>working  environment</a:t>
            </a:r>
            <a:endParaRPr sz="7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524406" y="2446134"/>
            <a:ext cx="478155" cy="30480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34290" rIns="0" bIns="0" rtlCol="0">
            <a:spAutoFit/>
          </a:bodyPr>
          <a:lstStyle/>
          <a:p>
            <a:pPr marL="86360" marR="6350" indent="-73025">
              <a:lnSpc>
                <a:spcPct val="100000"/>
              </a:lnSpc>
              <a:spcBef>
                <a:spcPts val="270"/>
              </a:spcBef>
            </a:pPr>
            <a:r>
              <a:rPr sz="750" spc="-25" dirty="0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sz="750" spc="-10" dirty="0">
                <a:solidFill>
                  <a:srgbClr val="231F20"/>
                </a:solidFill>
                <a:latin typeface="Arial"/>
                <a:cs typeface="Arial"/>
              </a:rPr>
              <a:t>orkin</a:t>
            </a:r>
            <a:r>
              <a:rPr sz="750" spc="-5" dirty="0">
                <a:solidFill>
                  <a:srgbClr val="231F20"/>
                </a:solidFill>
                <a:latin typeface="Arial"/>
                <a:cs typeface="Arial"/>
              </a:rPr>
              <a:t>g </a:t>
            </a:r>
            <a:r>
              <a:rPr sz="750" spc="-10" dirty="0">
                <a:solidFill>
                  <a:srgbClr val="231F20"/>
                </a:solidFill>
                <a:latin typeface="Arial"/>
                <a:cs typeface="Arial"/>
              </a:rPr>
              <a:t>at  heights</a:t>
            </a:r>
            <a:endParaRPr sz="7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091285" y="4057357"/>
            <a:ext cx="445770" cy="34163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53340" rIns="0" bIns="0" rtlCol="0">
            <a:spAutoFit/>
          </a:bodyPr>
          <a:lstStyle/>
          <a:p>
            <a:pPr marL="44450" marR="36830" indent="23495">
              <a:lnSpc>
                <a:spcPct val="100000"/>
              </a:lnSpc>
              <a:spcBef>
                <a:spcPts val="420"/>
              </a:spcBef>
            </a:pPr>
            <a:r>
              <a:rPr sz="750" spc="-5" dirty="0">
                <a:solidFill>
                  <a:srgbClr val="231F20"/>
                </a:solidFill>
                <a:latin typeface="Arial"/>
                <a:cs typeface="Arial"/>
              </a:rPr>
              <a:t>Manual </a:t>
            </a:r>
            <a:r>
              <a:rPr sz="750" spc="-1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50" spc="-10" dirty="0">
                <a:solidFill>
                  <a:srgbClr val="231F20"/>
                </a:solidFill>
                <a:latin typeface="Arial"/>
                <a:cs typeface="Arial"/>
              </a:rPr>
              <a:t>handling</a:t>
            </a:r>
            <a:endParaRPr sz="7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851113" y="5111699"/>
            <a:ext cx="873760" cy="505459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4699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70"/>
              </a:spcBef>
            </a:pPr>
            <a:r>
              <a:rPr sz="750" spc="-10" dirty="0">
                <a:solidFill>
                  <a:srgbClr val="231F20"/>
                </a:solidFill>
                <a:latin typeface="Arial"/>
                <a:cs typeface="Arial"/>
              </a:rPr>
              <a:t>Confined</a:t>
            </a:r>
            <a:r>
              <a:rPr sz="75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50" spc="-5" dirty="0">
                <a:solidFill>
                  <a:srgbClr val="231F20"/>
                </a:solidFill>
                <a:latin typeface="Arial"/>
                <a:cs typeface="Arial"/>
              </a:rPr>
              <a:t>spaces</a:t>
            </a:r>
            <a:endParaRPr sz="750">
              <a:latin typeface="Arial"/>
              <a:cs typeface="Arial"/>
            </a:endParaRPr>
          </a:p>
          <a:p>
            <a:pPr marL="56515" marR="48895" algn="ctr">
              <a:lnSpc>
                <a:spcPct val="100000"/>
              </a:lnSpc>
              <a:spcBef>
                <a:spcPts val="484"/>
              </a:spcBef>
            </a:pPr>
            <a:r>
              <a:rPr sz="750" spc="-5" dirty="0">
                <a:solidFill>
                  <a:srgbClr val="231F20"/>
                </a:solidFill>
                <a:latin typeface="Arial"/>
                <a:cs typeface="Arial"/>
              </a:rPr>
              <a:t>Excavations </a:t>
            </a:r>
            <a:r>
              <a:rPr sz="7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50" spc="-10" dirty="0">
                <a:solidFill>
                  <a:srgbClr val="231F20"/>
                </a:solidFill>
                <a:latin typeface="Arial"/>
                <a:cs typeface="Arial"/>
              </a:rPr>
              <a:t>includin</a:t>
            </a:r>
            <a:r>
              <a:rPr sz="750" spc="-5" dirty="0">
                <a:solidFill>
                  <a:srgbClr val="231F20"/>
                </a:solidFill>
                <a:latin typeface="Arial"/>
                <a:cs typeface="Arial"/>
              </a:rPr>
              <a:t>g trenches</a:t>
            </a:r>
            <a:endParaRPr sz="7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97300" y="6045205"/>
            <a:ext cx="3553460" cy="868680"/>
          </a:xfrm>
          <a:prstGeom prst="rect">
            <a:avLst/>
          </a:prstGeom>
        </p:spPr>
        <p:txBody>
          <a:bodyPr vert="horz" wrap="square" lIns="0" tIns="33019" rIns="0" bIns="0" rtlCol="0">
            <a:spAutoFit/>
          </a:bodyPr>
          <a:lstStyle/>
          <a:p>
            <a:pPr marL="12700" marR="373380" algn="just">
              <a:lnSpc>
                <a:spcPts val="1300"/>
              </a:lnSpc>
              <a:spcBef>
                <a:spcPts val="259"/>
              </a:spcBef>
            </a:pPr>
            <a:r>
              <a:rPr sz="1200" b="1" spc="-45" dirty="0">
                <a:solidFill>
                  <a:srgbClr val="231F20"/>
                </a:solidFill>
                <a:latin typeface="Myriad Pro"/>
                <a:cs typeface="Myriad Pro"/>
              </a:rPr>
              <a:t>You </a:t>
            </a:r>
            <a:r>
              <a:rPr sz="1200" b="1" dirty="0">
                <a:solidFill>
                  <a:srgbClr val="231F20"/>
                </a:solidFill>
                <a:latin typeface="Myriad Pro"/>
                <a:cs typeface="Myriad Pro"/>
              </a:rPr>
              <a:t>will see a number of these </a:t>
            </a:r>
            <a:r>
              <a:rPr sz="1200" b="1" spc="-5" dirty="0">
                <a:solidFill>
                  <a:srgbClr val="231F20"/>
                </a:solidFill>
                <a:latin typeface="Myriad Pro"/>
                <a:cs typeface="Myriad Pro"/>
              </a:rPr>
              <a:t>hazards </a:t>
            </a:r>
            <a:r>
              <a:rPr sz="1200" b="1" dirty="0">
                <a:solidFill>
                  <a:srgbClr val="231F20"/>
                </a:solidFill>
                <a:latin typeface="Myriad Pro"/>
                <a:cs typeface="Myriad Pro"/>
              </a:rPr>
              <a:t>while </a:t>
            </a:r>
            <a:r>
              <a:rPr sz="1200" b="1" spc="5" dirty="0">
                <a:solidFill>
                  <a:srgbClr val="231F20"/>
                </a:solidFill>
                <a:latin typeface="Myriad Pro"/>
                <a:cs typeface="Myriad Pro"/>
              </a:rPr>
              <a:t> </a:t>
            </a:r>
            <a:r>
              <a:rPr sz="1200" b="1" spc="-5" dirty="0">
                <a:solidFill>
                  <a:srgbClr val="231F20"/>
                </a:solidFill>
                <a:latin typeface="Myriad Pro"/>
                <a:cs typeface="Myriad Pro"/>
              </a:rPr>
              <a:t>working </a:t>
            </a:r>
            <a:r>
              <a:rPr sz="1200" b="1" dirty="0">
                <a:solidFill>
                  <a:srgbClr val="231F20"/>
                </a:solidFill>
                <a:latin typeface="Myriad Pro"/>
                <a:cs typeface="Myriad Pro"/>
              </a:rPr>
              <a:t>in</a:t>
            </a:r>
            <a:r>
              <a:rPr sz="1200" b="1" spc="-5" dirty="0">
                <a:solidFill>
                  <a:srgbClr val="231F20"/>
                </a:solidFill>
                <a:latin typeface="Myriad Pro"/>
                <a:cs typeface="Myriad Pro"/>
              </a:rPr>
              <a:t> construction.</a:t>
            </a:r>
            <a:r>
              <a:rPr sz="1200" b="1" dirty="0">
                <a:solidFill>
                  <a:srgbClr val="231F20"/>
                </a:solidFill>
                <a:latin typeface="Myriad Pro"/>
                <a:cs typeface="Myriad Pro"/>
              </a:rPr>
              <a:t> Each</a:t>
            </a:r>
            <a:r>
              <a:rPr sz="1200" b="1" spc="-5" dirty="0">
                <a:solidFill>
                  <a:srgbClr val="231F20"/>
                </a:solidFill>
                <a:latin typeface="Myriad Pro"/>
                <a:cs typeface="Myriad Pro"/>
              </a:rPr>
              <a:t> </a:t>
            </a:r>
            <a:r>
              <a:rPr sz="1200" b="1" dirty="0">
                <a:solidFill>
                  <a:srgbClr val="231F20"/>
                </a:solidFill>
                <a:latin typeface="Myriad Pro"/>
                <a:cs typeface="Myriad Pro"/>
              </a:rPr>
              <a:t>of them</a:t>
            </a:r>
            <a:r>
              <a:rPr sz="1200" b="1" spc="-5" dirty="0">
                <a:solidFill>
                  <a:srgbClr val="231F20"/>
                </a:solidFill>
                <a:latin typeface="Myriad Pro"/>
                <a:cs typeface="Myriad Pro"/>
              </a:rPr>
              <a:t> </a:t>
            </a:r>
            <a:r>
              <a:rPr sz="1200" b="1" dirty="0">
                <a:solidFill>
                  <a:srgbClr val="231F20"/>
                </a:solidFill>
                <a:latin typeface="Myriad Pro"/>
                <a:cs typeface="Myriad Pro"/>
              </a:rPr>
              <a:t>carries a</a:t>
            </a:r>
            <a:endParaRPr sz="1200">
              <a:latin typeface="Myriad Pro"/>
              <a:cs typeface="Myriad Pro"/>
            </a:endParaRPr>
          </a:p>
          <a:p>
            <a:pPr marL="12700" marR="5080" algn="just">
              <a:lnSpc>
                <a:spcPts val="1300"/>
              </a:lnSpc>
            </a:pPr>
            <a:r>
              <a:rPr sz="1200" b="1" dirty="0">
                <a:solidFill>
                  <a:srgbClr val="231F20"/>
                </a:solidFill>
                <a:latin typeface="Myriad Pro"/>
                <a:cs typeface="Myriad Pro"/>
              </a:rPr>
              <a:t>risk of harm </a:t>
            </a:r>
            <a:r>
              <a:rPr sz="1200" b="1" spc="-5" dirty="0">
                <a:solidFill>
                  <a:srgbClr val="231F20"/>
                </a:solidFill>
                <a:latin typeface="Myriad Pro"/>
                <a:cs typeface="Myriad Pro"/>
              </a:rPr>
              <a:t>to yourself </a:t>
            </a:r>
            <a:r>
              <a:rPr sz="1200" b="1" dirty="0">
                <a:solidFill>
                  <a:srgbClr val="231F20"/>
                </a:solidFill>
                <a:latin typeface="Myriad Pro"/>
                <a:cs typeface="Myriad Pro"/>
              </a:rPr>
              <a:t>and others so it is important </a:t>
            </a:r>
            <a:r>
              <a:rPr sz="1200" b="1" spc="-229" dirty="0">
                <a:solidFill>
                  <a:srgbClr val="231F20"/>
                </a:solidFill>
                <a:latin typeface="Myriad Pro"/>
                <a:cs typeface="Myriad Pro"/>
              </a:rPr>
              <a:t> </a:t>
            </a:r>
            <a:r>
              <a:rPr sz="1200" b="1" spc="-5" dirty="0">
                <a:solidFill>
                  <a:srgbClr val="231F20"/>
                </a:solidFill>
                <a:latin typeface="Myriad Pro"/>
                <a:cs typeface="Myriad Pro"/>
              </a:rPr>
              <a:t>that </a:t>
            </a:r>
            <a:r>
              <a:rPr sz="1200" b="1" spc="-10" dirty="0">
                <a:solidFill>
                  <a:srgbClr val="231F20"/>
                </a:solidFill>
                <a:latin typeface="Myriad Pro"/>
                <a:cs typeface="Myriad Pro"/>
              </a:rPr>
              <a:t>you </a:t>
            </a:r>
            <a:r>
              <a:rPr sz="1200" b="1" dirty="0">
                <a:solidFill>
                  <a:srgbClr val="231F20"/>
                </a:solidFill>
                <a:latin typeface="Myriad Pro"/>
                <a:cs typeface="Myriad Pro"/>
              </a:rPr>
              <a:t>check </a:t>
            </a:r>
            <a:r>
              <a:rPr sz="1200" b="1" spc="-5" dirty="0">
                <a:solidFill>
                  <a:srgbClr val="231F20"/>
                </a:solidFill>
                <a:latin typeface="Myriad Pro"/>
                <a:cs typeface="Myriad Pro"/>
              </a:rPr>
              <a:t>for </a:t>
            </a:r>
            <a:r>
              <a:rPr sz="1200" b="1" dirty="0">
                <a:solidFill>
                  <a:srgbClr val="231F20"/>
                </a:solidFill>
                <a:latin typeface="Myriad Pro"/>
                <a:cs typeface="Myriad Pro"/>
              </a:rPr>
              <a:t>these </a:t>
            </a:r>
            <a:r>
              <a:rPr sz="1200" b="1" spc="-5" dirty="0">
                <a:solidFill>
                  <a:srgbClr val="231F20"/>
                </a:solidFill>
                <a:latin typeface="Myriad Pro"/>
                <a:cs typeface="Myriad Pro"/>
              </a:rPr>
              <a:t>hazards regularly </a:t>
            </a:r>
            <a:r>
              <a:rPr sz="1200" b="1" dirty="0">
                <a:solidFill>
                  <a:srgbClr val="231F20"/>
                </a:solidFill>
                <a:latin typeface="Myriad Pro"/>
                <a:cs typeface="Myriad Pro"/>
              </a:rPr>
              <a:t>and </a:t>
            </a:r>
            <a:r>
              <a:rPr sz="1200" b="1" spc="-5" dirty="0">
                <a:solidFill>
                  <a:srgbClr val="231F20"/>
                </a:solidFill>
                <a:latin typeface="Myriad Pro"/>
                <a:cs typeface="Myriad Pro"/>
              </a:rPr>
              <a:t>know </a:t>
            </a:r>
            <a:r>
              <a:rPr sz="1200" b="1" spc="-229" dirty="0">
                <a:solidFill>
                  <a:srgbClr val="231F20"/>
                </a:solidFill>
                <a:latin typeface="Myriad Pro"/>
                <a:cs typeface="Myriad Pro"/>
              </a:rPr>
              <a:t> </a:t>
            </a:r>
            <a:r>
              <a:rPr sz="1200" b="1" spc="-5" dirty="0">
                <a:solidFill>
                  <a:srgbClr val="231F20"/>
                </a:solidFill>
                <a:latin typeface="Myriad Pro"/>
                <a:cs typeface="Myriad Pro"/>
              </a:rPr>
              <a:t>what to</a:t>
            </a:r>
            <a:r>
              <a:rPr sz="1200" b="1" dirty="0">
                <a:solidFill>
                  <a:srgbClr val="231F20"/>
                </a:solidFill>
                <a:latin typeface="Myriad Pro"/>
                <a:cs typeface="Myriad Pro"/>
              </a:rPr>
              <a:t> do if </a:t>
            </a:r>
            <a:r>
              <a:rPr sz="1200" b="1" spc="-10" dirty="0">
                <a:solidFill>
                  <a:srgbClr val="231F20"/>
                </a:solidFill>
                <a:latin typeface="Myriad Pro"/>
                <a:cs typeface="Myriad Pro"/>
              </a:rPr>
              <a:t>you</a:t>
            </a:r>
            <a:r>
              <a:rPr sz="1200" b="1" spc="-5" dirty="0">
                <a:solidFill>
                  <a:srgbClr val="231F20"/>
                </a:solidFill>
                <a:latin typeface="Myriad Pro"/>
                <a:cs typeface="Myriad Pro"/>
              </a:rPr>
              <a:t> </a:t>
            </a:r>
            <a:r>
              <a:rPr sz="1200" b="1" spc="-10" dirty="0">
                <a:solidFill>
                  <a:srgbClr val="231F20"/>
                </a:solidFill>
                <a:latin typeface="Myriad Pro"/>
                <a:cs typeface="Myriad Pro"/>
              </a:rPr>
              <a:t>find</a:t>
            </a:r>
            <a:r>
              <a:rPr sz="1200" b="1" dirty="0">
                <a:solidFill>
                  <a:srgbClr val="231F20"/>
                </a:solidFill>
                <a:latin typeface="Myriad Pro"/>
                <a:cs typeface="Myriad Pro"/>
              </a:rPr>
              <a:t> them.</a:t>
            </a:r>
            <a:endParaRPr sz="1200">
              <a:latin typeface="Myriad Pro"/>
              <a:cs typeface="Myriad Pro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95998" y="302971"/>
            <a:ext cx="4608195" cy="1668145"/>
          </a:xfrm>
          <a:custGeom>
            <a:avLst/>
            <a:gdLst/>
            <a:ahLst/>
            <a:cxnLst/>
            <a:rect l="l" t="t" r="r" b="b"/>
            <a:pathLst>
              <a:path w="4608195" h="1668145">
                <a:moveTo>
                  <a:pt x="4608004" y="0"/>
                </a:moveTo>
                <a:lnTo>
                  <a:pt x="0" y="0"/>
                </a:lnTo>
                <a:lnTo>
                  <a:pt x="0" y="1667954"/>
                </a:lnTo>
                <a:lnTo>
                  <a:pt x="4608004" y="1667954"/>
                </a:lnTo>
                <a:lnTo>
                  <a:pt x="4608004" y="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xfrm>
            <a:off x="417736" y="119571"/>
            <a:ext cx="4916264" cy="1821603"/>
          </a:xfrm>
          <a:prstGeom prst="rect">
            <a:avLst/>
          </a:prstGeom>
        </p:spPr>
        <p:txBody>
          <a:bodyPr vert="horz" wrap="square" lIns="0" tIns="203786" rIns="0" bIns="0" rtlCol="0">
            <a:spAutoFit/>
          </a:bodyPr>
          <a:lstStyle/>
          <a:p>
            <a:pPr marL="987425" marR="5080" indent="-399415">
              <a:lnSpc>
                <a:spcPts val="2100"/>
              </a:lnSpc>
              <a:spcBef>
                <a:spcPts val="420"/>
              </a:spcBef>
            </a:pPr>
            <a:r>
              <a:rPr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3.1</a:t>
            </a:r>
            <a:r>
              <a:rPr sz="2000" spc="-5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Hazards </a:t>
            </a:r>
            <a:r>
              <a:rPr sz="2000" spc="-1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are</a:t>
            </a:r>
            <a:r>
              <a:rPr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sz="2000" spc="-1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identified</a:t>
            </a:r>
            <a:r>
              <a:rPr sz="2000" spc="-5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and </a:t>
            </a:r>
            <a:r>
              <a:rPr sz="2000" spc="5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sz="2000" spc="-1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control</a:t>
            </a:r>
            <a:r>
              <a:rPr sz="2000" spc="-2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sz="2000" spc="-5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measures</a:t>
            </a:r>
            <a:r>
              <a:rPr sz="2000" spc="-2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sz="2000" spc="-5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implemented </a:t>
            </a:r>
            <a:r>
              <a:rPr sz="2000" spc="-39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and</a:t>
            </a:r>
            <a:r>
              <a:rPr sz="2000" spc="-5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monitored through</a:t>
            </a:r>
            <a:endParaRPr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987425" marR="10160">
              <a:lnSpc>
                <a:spcPts val="2100"/>
              </a:lnSpc>
            </a:pPr>
            <a:r>
              <a:rPr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active participation in the </a:t>
            </a:r>
            <a:r>
              <a:rPr sz="2000" spc="5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sz="2000" spc="-5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consultation </a:t>
            </a:r>
            <a:r>
              <a:rPr sz="2000" spc="-1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process</a:t>
            </a:r>
            <a:r>
              <a:rPr sz="2000" spc="-5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with </a:t>
            </a:r>
            <a:r>
              <a:rPr sz="2000" spc="5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sz="2000" spc="-1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employer </a:t>
            </a:r>
            <a:r>
              <a:rPr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and</a:t>
            </a:r>
            <a:r>
              <a:rPr sz="2000" spc="-1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other</a:t>
            </a:r>
            <a:r>
              <a:rPr sz="2000" spc="-1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employees</a:t>
            </a:r>
            <a:endParaRPr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1" name="object 2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36079" y="191110"/>
            <a:ext cx="440004" cy="440013"/>
          </a:xfrm>
          <a:prstGeom prst="rect">
            <a:avLst/>
          </a:prstGeom>
        </p:spPr>
      </p:pic>
      <p:sp>
        <p:nvSpPr>
          <p:cNvPr id="22" name="object 2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90"/>
                </a:spcBef>
              </a:pPr>
              <a:t>8</a:t>
            </a:fld>
            <a:endParaRPr dirty="0"/>
          </a:p>
        </p:txBody>
      </p:sp>
      <p:sp>
        <p:nvSpPr>
          <p:cNvPr id="23" name="object 2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/>
              <a:t>© Easy Guides</a:t>
            </a:r>
            <a:r>
              <a:rPr spc="-40" dirty="0"/>
              <a:t> </a:t>
            </a:r>
            <a:r>
              <a:rPr dirty="0"/>
              <a:t>Australia Pty </a:t>
            </a:r>
            <a:r>
              <a:rPr spc="-5" dirty="0"/>
              <a:t>Ltd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247FA99-817B-4E03-8E58-DDEEEE24EF72}"/>
              </a:ext>
            </a:extLst>
          </p:cNvPr>
          <p:cNvSpPr/>
          <p:nvPr/>
        </p:nvSpPr>
        <p:spPr>
          <a:xfrm>
            <a:off x="523860" y="5853127"/>
            <a:ext cx="3714776" cy="12144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17854" y="329272"/>
            <a:ext cx="2258240" cy="3126727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 rot="240000">
            <a:off x="4023634" y="2877650"/>
            <a:ext cx="810225" cy="508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670"/>
              </a:lnSpc>
            </a:pPr>
            <a:r>
              <a:rPr sz="6000" b="1" spc="-120" baseline="-6250" dirty="0">
                <a:solidFill>
                  <a:srgbClr val="F26649"/>
                </a:solidFill>
                <a:latin typeface="Myriad Pro"/>
                <a:cs typeface="Myriad Pro"/>
              </a:rPr>
              <a:t>A</a:t>
            </a:r>
            <a:r>
              <a:rPr sz="4000" b="1" spc="-80" dirty="0">
                <a:solidFill>
                  <a:srgbClr val="F26649"/>
                </a:solidFill>
                <a:latin typeface="Myriad Pro"/>
                <a:cs typeface="Myriad Pro"/>
              </a:rPr>
              <a:t>P</a:t>
            </a:r>
            <a:endParaRPr sz="4000">
              <a:latin typeface="Myriad Pro"/>
              <a:cs typeface="Myriad Pro"/>
            </a:endParaRPr>
          </a:p>
        </p:txBody>
      </p:sp>
      <p:sp>
        <p:nvSpPr>
          <p:cNvPr id="4" name="object 4"/>
          <p:cNvSpPr txBox="1"/>
          <p:nvPr/>
        </p:nvSpPr>
        <p:spPr>
          <a:xfrm rot="540000">
            <a:off x="4528595" y="2864726"/>
            <a:ext cx="528930" cy="508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4000"/>
              </a:lnSpc>
            </a:pPr>
            <a:r>
              <a:rPr sz="4000" b="1" dirty="0">
                <a:solidFill>
                  <a:srgbClr val="F26649"/>
                </a:solidFill>
                <a:latin typeface="Myriad Pro"/>
                <a:cs typeface="Myriad Pro"/>
              </a:rPr>
              <a:t>!</a:t>
            </a:r>
            <a:endParaRPr sz="4000">
              <a:latin typeface="Myriad Pro"/>
              <a:cs typeface="Myriad Pr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9299" y="2722440"/>
            <a:ext cx="3702685" cy="16878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4000" b="1" dirty="0">
                <a:solidFill>
                  <a:srgbClr val="F26649"/>
                </a:solidFill>
                <a:latin typeface="Myriad Pro"/>
                <a:cs typeface="Myriad Pro"/>
              </a:rPr>
              <a:t>Z</a:t>
            </a:r>
            <a:endParaRPr sz="4000">
              <a:latin typeface="Myriad Pro"/>
              <a:cs typeface="Myriad Pro"/>
            </a:endParaRPr>
          </a:p>
          <a:p>
            <a:pPr marL="12700">
              <a:lnSpc>
                <a:spcPct val="100000"/>
              </a:lnSpc>
              <a:spcBef>
                <a:spcPts val="292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All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electrical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equipment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must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be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checked,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tested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tagged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by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qualified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person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who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has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completed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an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approved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course.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For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example,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Victoria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you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can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get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qualification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from the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Chief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Electrical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Inspector.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735509" y="4514641"/>
            <a:ext cx="3304485" cy="2577368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419299" y="156901"/>
            <a:ext cx="1903095" cy="660400"/>
          </a:xfrm>
          <a:prstGeom prst="rect">
            <a:avLst/>
          </a:prstGeom>
        </p:spPr>
        <p:txBody>
          <a:bodyPr vert="horz" wrap="square" lIns="0" tIns="927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sz="1200" b="1" dirty="0">
                <a:solidFill>
                  <a:srgbClr val="231F20"/>
                </a:solidFill>
                <a:latin typeface="Myriad Pro"/>
                <a:cs typeface="Myriad Pro"/>
              </a:rPr>
              <a:t>Electrical</a:t>
            </a:r>
            <a:r>
              <a:rPr sz="1200" b="1" spc="-25" dirty="0">
                <a:solidFill>
                  <a:srgbClr val="231F20"/>
                </a:solidFill>
                <a:latin typeface="Myriad Pro"/>
                <a:cs typeface="Myriad Pro"/>
              </a:rPr>
              <a:t> </a:t>
            </a:r>
            <a:r>
              <a:rPr sz="1200" b="1" spc="-5" dirty="0">
                <a:solidFill>
                  <a:srgbClr val="231F20"/>
                </a:solidFill>
                <a:latin typeface="Myriad Pro"/>
                <a:cs typeface="Myriad Pro"/>
              </a:rPr>
              <a:t>hazards</a:t>
            </a:r>
            <a:endParaRPr sz="1200">
              <a:latin typeface="Myriad Pro"/>
              <a:cs typeface="Myriad Pro"/>
            </a:endParaRPr>
          </a:p>
          <a:p>
            <a:pPr marL="12700" marR="5080">
              <a:lnSpc>
                <a:spcPct val="100000"/>
              </a:lnSpc>
              <a:spcBef>
                <a:spcPts val="53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Make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sure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you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report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any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electric </a:t>
            </a:r>
            <a:r>
              <a:rPr sz="1000" spc="-2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shocks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or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short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circuits.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90"/>
                </a:spcBef>
              </a:pPr>
              <a:t>9</a:t>
            </a:fld>
            <a:endParaRPr dirty="0"/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/>
              <a:t>© Easy Guides</a:t>
            </a:r>
            <a:r>
              <a:rPr spc="-40" dirty="0"/>
              <a:t> </a:t>
            </a:r>
            <a:r>
              <a:rPr dirty="0"/>
              <a:t>Australia Pty </a:t>
            </a:r>
            <a:r>
              <a:rPr spc="-5" dirty="0"/>
              <a:t>Ltd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247FA99-817B-4E03-8E58-DDEEEE24EF72}"/>
              </a:ext>
            </a:extLst>
          </p:cNvPr>
          <p:cNvSpPr/>
          <p:nvPr/>
        </p:nvSpPr>
        <p:spPr>
          <a:xfrm>
            <a:off x="380984" y="495277"/>
            <a:ext cx="2500330" cy="12144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247FA99-817B-4E03-8E58-DDEEEE24EF72}"/>
              </a:ext>
            </a:extLst>
          </p:cNvPr>
          <p:cNvSpPr/>
          <p:nvPr/>
        </p:nvSpPr>
        <p:spPr>
          <a:xfrm>
            <a:off x="380984" y="3495673"/>
            <a:ext cx="3929090" cy="10001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31F2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</TotalTime>
  <Words>1310</Words>
  <Application>Microsoft Office PowerPoint</Application>
  <PresentationFormat>Custom</PresentationFormat>
  <Paragraphs>155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Myriad Pro</vt:lpstr>
      <vt:lpstr>Times New Roman</vt:lpstr>
      <vt:lpstr>Office Theme</vt:lpstr>
      <vt:lpstr>Electrotechnology Health  and Safety Induction</vt:lpstr>
      <vt:lpstr>Contents</vt:lpstr>
      <vt:lpstr>Workplace  health and  safety laws</vt:lpstr>
      <vt:lpstr>Legal requirements covering occupational  Health and Safety in the workplace</vt:lpstr>
      <vt:lpstr>PowerPoint Presentation</vt:lpstr>
      <vt:lpstr>Basic Principles of  Risk Management</vt:lpstr>
      <vt:lpstr>1.1 Work area access permits are  obtained from appropriate  personnel according to  established procedures</vt:lpstr>
      <vt:lpstr>3.1 Hazards are identified and  control measures implemented  and monitored through active participation in the  consultation process with  employer and other employees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Electrotechnology Health  and Safety Induction</dc:title>
  <dc:creator>James</dc:creator>
  <cp:lastModifiedBy>qk663</cp:lastModifiedBy>
  <cp:revision>31</cp:revision>
  <cp:lastPrinted>2021-10-19T02:19:58Z</cp:lastPrinted>
  <dcterms:created xsi:type="dcterms:W3CDTF">2021-10-11T02:28:05Z</dcterms:created>
  <dcterms:modified xsi:type="dcterms:W3CDTF">2021-10-19T02:43:20Z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2021-10-11T00:00:00Z</vt:filetime>
  </property>
  <property fmtid="{D5CDD505-2E9C-101B-9397-08002B2CF9AE}" pid="3" name="Creator">
    <vt:lpwstr>Adobe InDesign 16.4 (Windows)</vt:lpwstr>
  </property>
  <property fmtid="{D5CDD505-2E9C-101B-9397-08002B2CF9AE}" pid="4" name="LastSaved">
    <vt:filetime>2021-10-11T00:00:00Z</vt:filetime>
  </property>
</Properties>
</file>