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77" r:id="rId6"/>
    <p:sldId id="278" r:id="rId7"/>
    <p:sldId id="279" r:id="rId8"/>
    <p:sldId id="291" r:id="rId9"/>
    <p:sldId id="358" r:id="rId10"/>
    <p:sldId id="359" r:id="rId11"/>
    <p:sldId id="360" r:id="rId12"/>
    <p:sldId id="430" r:id="rId13"/>
    <p:sldId id="431" r:id="rId14"/>
    <p:sldId id="432" r:id="rId15"/>
    <p:sldId id="478" r:id="rId16"/>
    <p:sldId id="479" r:id="rId17"/>
    <p:sldId id="480" r:id="rId18"/>
    <p:sldId id="492" r:id="rId19"/>
    <p:sldId id="493" r:id="rId20"/>
    <p:sldId id="494" r:id="rId21"/>
  </p:sldIdLst>
  <p:sldSz cx="7556500" cy="5334000"/>
  <p:notesSz cx="7556500" cy="533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5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E077D-5F2E-47AC-B165-C791A9624E71}" type="datetimeFigureOut">
              <a:rPr lang="en-AU" smtClean="0"/>
              <a:t>3/05/2021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666750"/>
            <a:ext cx="2549525" cy="180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2566988"/>
            <a:ext cx="6045200" cy="2100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06730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506730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483A9-3B5D-4353-9D8A-F86E2C3D66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94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Open Sans Semibold"/>
                <a:cs typeface="Open Sans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07821"/>
            <a:ext cx="7560309" cy="2502535"/>
          </a:xfrm>
          <a:custGeom>
            <a:avLst/>
            <a:gdLst/>
            <a:ahLst/>
            <a:cxnLst/>
            <a:rect l="l" t="t" r="r" b="b"/>
            <a:pathLst>
              <a:path w="7560309" h="2502535">
                <a:moveTo>
                  <a:pt x="7559992" y="0"/>
                </a:moveTo>
                <a:lnTo>
                  <a:pt x="0" y="0"/>
                </a:lnTo>
                <a:lnTo>
                  <a:pt x="0" y="2502103"/>
                </a:lnTo>
                <a:lnTo>
                  <a:pt x="7559992" y="2502103"/>
                </a:lnTo>
                <a:lnTo>
                  <a:pt x="7559992" y="0"/>
                </a:lnTo>
                <a:close/>
              </a:path>
            </a:pathLst>
          </a:custGeom>
          <a:solidFill>
            <a:srgbClr val="BFD6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4005"/>
            <a:ext cx="7020559" cy="153035"/>
          </a:xfrm>
          <a:custGeom>
            <a:avLst/>
            <a:gdLst/>
            <a:ahLst/>
            <a:cxnLst/>
            <a:rect l="l" t="t" r="r" b="b"/>
            <a:pathLst>
              <a:path w="7020559" h="153035">
                <a:moveTo>
                  <a:pt x="7020001" y="0"/>
                </a:moveTo>
                <a:lnTo>
                  <a:pt x="0" y="0"/>
                </a:lnTo>
                <a:lnTo>
                  <a:pt x="0" y="152996"/>
                </a:lnTo>
                <a:lnTo>
                  <a:pt x="7020001" y="152996"/>
                </a:lnTo>
                <a:lnTo>
                  <a:pt x="7020001" y="0"/>
                </a:lnTo>
                <a:close/>
              </a:path>
            </a:pathLst>
          </a:custGeom>
          <a:solidFill>
            <a:srgbClr val="0030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296080"/>
            <a:ext cx="643699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6060" y="1238677"/>
            <a:ext cx="6250729" cy="2877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Open Sans Semibold"/>
                <a:cs typeface="Open Sans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5101059"/>
            <a:ext cx="1068070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66531" y="5093439"/>
            <a:ext cx="766445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78906" y="5085822"/>
            <a:ext cx="211454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6.jpg"/><Relationship Id="rId5" Type="http://schemas.openxmlformats.org/officeDocument/2006/relationships/image" Target="../media/image35.png"/><Relationship Id="rId4" Type="http://schemas.openxmlformats.org/officeDocument/2006/relationships/image" Target="../media/image3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809" y="0"/>
            <a:ext cx="7560309" cy="2362200"/>
          </a:xfrm>
          <a:custGeom>
            <a:avLst/>
            <a:gdLst/>
            <a:ahLst/>
            <a:cxnLst/>
            <a:rect l="l" t="t" r="r" b="b"/>
            <a:pathLst>
              <a:path w="7560309" h="1470025">
                <a:moveTo>
                  <a:pt x="7559992" y="0"/>
                </a:moveTo>
                <a:lnTo>
                  <a:pt x="0" y="0"/>
                </a:lnTo>
                <a:lnTo>
                  <a:pt x="0" y="1469656"/>
                </a:lnTo>
                <a:lnTo>
                  <a:pt x="7559992" y="1469656"/>
                </a:lnTo>
                <a:lnTo>
                  <a:pt x="7559992" y="0"/>
                </a:lnTo>
                <a:close/>
              </a:path>
            </a:pathLst>
          </a:custGeom>
          <a:solidFill>
            <a:srgbClr val="007AB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000" y="3233629"/>
            <a:ext cx="3812999" cy="18357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720417" y="2352358"/>
            <a:ext cx="4682490" cy="12388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962275">
              <a:lnSpc>
                <a:spcPct val="100000"/>
              </a:lnSpc>
              <a:spcBef>
                <a:spcPts val="480"/>
              </a:spcBef>
            </a:pPr>
            <a:r>
              <a:rPr sz="1000" b="1" spc="-30" dirty="0">
                <a:latin typeface="Open Sans Semibold"/>
                <a:cs typeface="Open Sans Semibold"/>
              </a:rPr>
              <a:t>Training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suppor</a:t>
            </a:r>
            <a:r>
              <a:rPr sz="1000" b="1" spc="-20" dirty="0">
                <a:latin typeface="Open Sans Semibold"/>
                <a:cs typeface="Open Sans Semibold"/>
              </a:rPr>
              <a:t>t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materia</a:t>
            </a:r>
            <a:r>
              <a:rPr sz="1000" b="1" spc="-15" dirty="0">
                <a:latin typeface="Open Sans Semibold"/>
                <a:cs typeface="Open Sans Semibold"/>
              </a:rPr>
              <a:t>l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0" dirty="0">
                <a:latin typeface="Open Sans Semibold"/>
                <a:cs typeface="Open Sans Semibold"/>
              </a:rPr>
              <a:t>for:</a:t>
            </a:r>
            <a:endParaRPr sz="1000" dirty="0">
              <a:latin typeface="Open Sans Semibold"/>
              <a:cs typeface="Open Sans Semibold"/>
            </a:endParaRPr>
          </a:p>
          <a:p>
            <a:pPr marR="6350" algn="r">
              <a:lnSpc>
                <a:spcPct val="100000"/>
              </a:lnSpc>
              <a:spcBef>
                <a:spcPts val="770"/>
              </a:spcBef>
            </a:pPr>
            <a:r>
              <a:rPr sz="2000" spc="-65" dirty="0">
                <a:solidFill>
                  <a:srgbClr val="001544"/>
                </a:solidFill>
                <a:latin typeface="Open Sans"/>
                <a:cs typeface="Open Sans"/>
              </a:rPr>
              <a:t>TLILIC0015</a:t>
            </a:r>
            <a:endParaRPr sz="2000" dirty="0">
              <a:latin typeface="Open Sans"/>
              <a:cs typeface="Open Sans"/>
            </a:endParaRPr>
          </a:p>
          <a:p>
            <a:pPr marR="6350" algn="r">
              <a:lnSpc>
                <a:spcPct val="100000"/>
              </a:lnSpc>
            </a:pPr>
            <a:r>
              <a:rPr sz="2000" spc="-60" dirty="0">
                <a:solidFill>
                  <a:srgbClr val="001544"/>
                </a:solidFill>
                <a:latin typeface="Open Sans"/>
                <a:cs typeface="Open Sans"/>
              </a:rPr>
              <a:t>Licence</a:t>
            </a:r>
            <a:r>
              <a:rPr sz="2000" spc="-45" dirty="0">
                <a:solidFill>
                  <a:srgbClr val="001544"/>
                </a:solidFill>
                <a:latin typeface="Open Sans"/>
                <a:cs typeface="Open Sans"/>
              </a:rPr>
              <a:t> </a:t>
            </a:r>
            <a:r>
              <a:rPr sz="2000" spc="-55" dirty="0">
                <a:solidFill>
                  <a:srgbClr val="001544"/>
                </a:solidFill>
                <a:latin typeface="Open Sans"/>
                <a:cs typeface="Open Sans"/>
              </a:rPr>
              <a:t>to</a:t>
            </a:r>
            <a:r>
              <a:rPr sz="2000" spc="-45" dirty="0">
                <a:solidFill>
                  <a:srgbClr val="001544"/>
                </a:solidFill>
                <a:latin typeface="Open Sans"/>
                <a:cs typeface="Open Sans"/>
              </a:rPr>
              <a:t> </a:t>
            </a:r>
            <a:r>
              <a:rPr sz="2000" spc="-65" dirty="0">
                <a:solidFill>
                  <a:srgbClr val="001544"/>
                </a:solidFill>
                <a:latin typeface="Open Sans"/>
                <a:cs typeface="Open Sans"/>
              </a:rPr>
              <a:t>operate</a:t>
            </a:r>
            <a:r>
              <a:rPr sz="2000" spc="-45" dirty="0">
                <a:solidFill>
                  <a:srgbClr val="001544"/>
                </a:solidFill>
                <a:latin typeface="Open Sans"/>
                <a:cs typeface="Open Sans"/>
              </a:rPr>
              <a:t> </a:t>
            </a:r>
            <a:r>
              <a:rPr sz="2000" spc="-60" dirty="0">
                <a:solidFill>
                  <a:srgbClr val="001544"/>
                </a:solidFill>
                <a:latin typeface="Open Sans"/>
                <a:cs typeface="Open Sans"/>
              </a:rPr>
              <a:t>a</a:t>
            </a:r>
            <a:r>
              <a:rPr sz="2000" spc="-50" dirty="0">
                <a:solidFill>
                  <a:srgbClr val="001544"/>
                </a:solidFill>
                <a:latin typeface="Open Sans"/>
                <a:cs typeface="Open Sans"/>
              </a:rPr>
              <a:t> </a:t>
            </a:r>
            <a:r>
              <a:rPr sz="2000" spc="-60" dirty="0">
                <a:solidFill>
                  <a:srgbClr val="001544"/>
                </a:solidFill>
                <a:latin typeface="Open Sans"/>
                <a:cs typeface="Open Sans"/>
              </a:rPr>
              <a:t>slewing</a:t>
            </a:r>
            <a:r>
              <a:rPr sz="2000" spc="-45" dirty="0">
                <a:solidFill>
                  <a:srgbClr val="001544"/>
                </a:solidFill>
                <a:latin typeface="Open Sans"/>
                <a:cs typeface="Open Sans"/>
              </a:rPr>
              <a:t> </a:t>
            </a:r>
            <a:r>
              <a:rPr sz="2000" spc="-70" dirty="0">
                <a:solidFill>
                  <a:srgbClr val="001544"/>
                </a:solidFill>
                <a:latin typeface="Open Sans"/>
                <a:cs typeface="Open Sans"/>
              </a:rPr>
              <a:t>mobile</a:t>
            </a:r>
            <a:r>
              <a:rPr sz="2000" spc="-50" dirty="0">
                <a:solidFill>
                  <a:srgbClr val="001544"/>
                </a:solidFill>
                <a:latin typeface="Open Sans"/>
                <a:cs typeface="Open Sans"/>
              </a:rPr>
              <a:t> </a:t>
            </a:r>
            <a:r>
              <a:rPr sz="2000" spc="-65" dirty="0">
                <a:solidFill>
                  <a:srgbClr val="001544"/>
                </a:solidFill>
                <a:latin typeface="Open Sans"/>
                <a:cs typeface="Open Sans"/>
              </a:rPr>
              <a:t>crane</a:t>
            </a:r>
            <a:endParaRPr sz="2000" dirty="0">
              <a:latin typeface="Open Sans"/>
              <a:cs typeface="Open Sans"/>
            </a:endParaRPr>
          </a:p>
          <a:p>
            <a:pPr marR="5080" algn="r">
              <a:lnSpc>
                <a:spcPct val="100000"/>
              </a:lnSpc>
            </a:pPr>
            <a:r>
              <a:rPr sz="2000" spc="-65" dirty="0">
                <a:solidFill>
                  <a:srgbClr val="001544"/>
                </a:solidFill>
                <a:latin typeface="Open Sans"/>
                <a:cs typeface="Open Sans"/>
              </a:rPr>
              <a:t>(Ove</a:t>
            </a:r>
            <a:r>
              <a:rPr sz="2000" spc="-45" dirty="0">
                <a:solidFill>
                  <a:srgbClr val="001544"/>
                </a:solidFill>
                <a:latin typeface="Open Sans"/>
                <a:cs typeface="Open Sans"/>
              </a:rPr>
              <a:t>r </a:t>
            </a:r>
            <a:r>
              <a:rPr sz="2000" spc="-70" dirty="0">
                <a:solidFill>
                  <a:srgbClr val="001544"/>
                </a:solidFill>
                <a:latin typeface="Open Sans"/>
                <a:cs typeface="Open Sans"/>
              </a:rPr>
              <a:t>10</a:t>
            </a:r>
            <a:r>
              <a:rPr sz="2000" spc="-60" dirty="0">
                <a:solidFill>
                  <a:srgbClr val="001544"/>
                </a:solidFill>
                <a:latin typeface="Open Sans"/>
                <a:cs typeface="Open Sans"/>
              </a:rPr>
              <a:t>0</a:t>
            </a:r>
            <a:r>
              <a:rPr sz="2000" spc="-45" dirty="0">
                <a:solidFill>
                  <a:srgbClr val="001544"/>
                </a:solidFill>
                <a:latin typeface="Open Sans"/>
                <a:cs typeface="Open Sans"/>
              </a:rPr>
              <a:t> </a:t>
            </a:r>
            <a:r>
              <a:rPr sz="2000" spc="-65" dirty="0">
                <a:solidFill>
                  <a:srgbClr val="001544"/>
                </a:solidFill>
                <a:latin typeface="Open Sans"/>
                <a:cs typeface="Open Sans"/>
              </a:rPr>
              <a:t>tonnes)</a:t>
            </a:r>
            <a:endParaRPr sz="2000" dirty="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5322" y="3774811"/>
            <a:ext cx="6851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30" dirty="0">
                <a:latin typeface="Open Sans"/>
                <a:cs typeface="Open Sans"/>
              </a:rPr>
              <a:t>Produced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by:</a:t>
            </a:r>
            <a:endParaRPr sz="900">
              <a:latin typeface="Open Sans"/>
              <a:cs typeface="Open San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0999" y="4029684"/>
            <a:ext cx="1709999" cy="7667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291934" y="4796756"/>
            <a:ext cx="27298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30" dirty="0">
                <a:solidFill>
                  <a:srgbClr val="00305E"/>
                </a:solidFill>
                <a:latin typeface="Bebas Neue"/>
                <a:cs typeface="Bebas Neue"/>
              </a:rPr>
              <a:t>Picture</a:t>
            </a:r>
            <a:r>
              <a:rPr sz="1200" spc="60" dirty="0">
                <a:solidFill>
                  <a:srgbClr val="00305E"/>
                </a:solidFill>
                <a:latin typeface="Bebas Neue"/>
                <a:cs typeface="Bebas Neue"/>
              </a:rPr>
              <a:t> </a:t>
            </a:r>
            <a:r>
              <a:rPr sz="1200" spc="25" dirty="0">
                <a:solidFill>
                  <a:srgbClr val="00305E"/>
                </a:solidFill>
                <a:latin typeface="Bebas Neue"/>
                <a:cs typeface="Bebas Neue"/>
              </a:rPr>
              <a:t>based.</a:t>
            </a:r>
            <a:r>
              <a:rPr sz="1200" spc="60" dirty="0">
                <a:solidFill>
                  <a:srgbClr val="00305E"/>
                </a:solidFill>
                <a:latin typeface="Bebas Neue"/>
                <a:cs typeface="Bebas Neue"/>
              </a:rPr>
              <a:t> </a:t>
            </a:r>
            <a:r>
              <a:rPr sz="1200" spc="25" dirty="0">
                <a:solidFill>
                  <a:srgbClr val="00305E"/>
                </a:solidFill>
                <a:latin typeface="Bebas Neue"/>
                <a:cs typeface="Bebas Neue"/>
              </a:rPr>
              <a:t>Plain</a:t>
            </a:r>
            <a:r>
              <a:rPr sz="1200" spc="65" dirty="0">
                <a:solidFill>
                  <a:srgbClr val="00305E"/>
                </a:solidFill>
                <a:latin typeface="Bebas Neue"/>
                <a:cs typeface="Bebas Neue"/>
              </a:rPr>
              <a:t> </a:t>
            </a:r>
            <a:r>
              <a:rPr sz="1200" spc="30" dirty="0">
                <a:solidFill>
                  <a:srgbClr val="00305E"/>
                </a:solidFill>
                <a:latin typeface="Bebas Neue"/>
                <a:cs typeface="Bebas Neue"/>
              </a:rPr>
              <a:t>English.</a:t>
            </a:r>
            <a:r>
              <a:rPr sz="1200" spc="60" dirty="0">
                <a:solidFill>
                  <a:srgbClr val="00305E"/>
                </a:solidFill>
                <a:latin typeface="Bebas Neue"/>
                <a:cs typeface="Bebas Neue"/>
              </a:rPr>
              <a:t> </a:t>
            </a:r>
            <a:r>
              <a:rPr sz="1200" spc="30" dirty="0">
                <a:solidFill>
                  <a:srgbClr val="00305E"/>
                </a:solidFill>
                <a:latin typeface="Bebas Neue"/>
                <a:cs typeface="Bebas Neue"/>
              </a:rPr>
              <a:t>Learning</a:t>
            </a:r>
            <a:r>
              <a:rPr sz="1200" spc="65" dirty="0">
                <a:solidFill>
                  <a:srgbClr val="00305E"/>
                </a:solidFill>
                <a:latin typeface="Bebas Neue"/>
                <a:cs typeface="Bebas Neue"/>
              </a:rPr>
              <a:t> </a:t>
            </a:r>
            <a:r>
              <a:rPr sz="1200" spc="25" dirty="0">
                <a:solidFill>
                  <a:srgbClr val="00305E"/>
                </a:solidFill>
                <a:latin typeface="Bebas Neue"/>
                <a:cs typeface="Bebas Neue"/>
              </a:rPr>
              <a:t>made</a:t>
            </a:r>
            <a:r>
              <a:rPr sz="1200" spc="60" dirty="0">
                <a:solidFill>
                  <a:srgbClr val="00305E"/>
                </a:solidFill>
                <a:latin typeface="Bebas Neue"/>
                <a:cs typeface="Bebas Neue"/>
              </a:rPr>
              <a:t> </a:t>
            </a:r>
            <a:r>
              <a:rPr sz="1200" spc="5" dirty="0">
                <a:solidFill>
                  <a:srgbClr val="00305E"/>
                </a:solidFill>
                <a:latin typeface="Bebas Neue"/>
                <a:cs typeface="Bebas Neue"/>
              </a:rPr>
              <a:t>easy.</a:t>
            </a:r>
            <a:endParaRPr sz="1200">
              <a:latin typeface="Bebas Neue"/>
              <a:cs typeface="Bebas Neu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6298" y="232305"/>
            <a:ext cx="5451751" cy="168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50"/>
              </a:lnSpc>
              <a:spcBef>
                <a:spcPts val="100"/>
              </a:spcBef>
            </a:pPr>
            <a:r>
              <a:rPr sz="4000" spc="65" dirty="0">
                <a:solidFill>
                  <a:srgbClr val="FFF200"/>
                </a:solidFill>
                <a:latin typeface="Bebas Neue Bold"/>
                <a:cs typeface="Bebas Neue Bold"/>
              </a:rPr>
              <a:t>SLEWING</a:t>
            </a:r>
            <a:r>
              <a:rPr sz="4000" spc="150" dirty="0">
                <a:solidFill>
                  <a:srgbClr val="FFF200"/>
                </a:solidFill>
                <a:latin typeface="Bebas Neue Bold"/>
                <a:cs typeface="Bebas Neue Bold"/>
              </a:rPr>
              <a:t> </a:t>
            </a:r>
            <a:r>
              <a:rPr sz="4000" spc="65" dirty="0">
                <a:solidFill>
                  <a:srgbClr val="FFF200"/>
                </a:solidFill>
                <a:latin typeface="Bebas Neue Bold"/>
                <a:cs typeface="Bebas Neue Bold"/>
              </a:rPr>
              <a:t>MOBILE</a:t>
            </a:r>
            <a:r>
              <a:rPr sz="4000" spc="150" dirty="0">
                <a:solidFill>
                  <a:srgbClr val="FFF200"/>
                </a:solidFill>
                <a:latin typeface="Bebas Neue Bold"/>
                <a:cs typeface="Bebas Neue Bold"/>
              </a:rPr>
              <a:t> </a:t>
            </a:r>
            <a:r>
              <a:rPr sz="4000" spc="80" dirty="0">
                <a:solidFill>
                  <a:srgbClr val="FFF200"/>
                </a:solidFill>
                <a:latin typeface="Bebas Neue Bold"/>
                <a:cs typeface="Bebas Neue Bold"/>
              </a:rPr>
              <a:t>CRANE</a:t>
            </a:r>
            <a:endParaRPr sz="4000" dirty="0">
              <a:latin typeface="Bebas Neue Bold"/>
              <a:cs typeface="Bebas Neue Bold"/>
            </a:endParaRPr>
          </a:p>
          <a:p>
            <a:pPr marL="12700">
              <a:lnSpc>
                <a:spcPts val="4250"/>
              </a:lnSpc>
            </a:pPr>
            <a:r>
              <a:rPr sz="4000" spc="65" dirty="0">
                <a:solidFill>
                  <a:srgbClr val="FFFFFF"/>
                </a:solidFill>
                <a:latin typeface="Bebas Neue Bold"/>
                <a:cs typeface="Bebas Neue Bold"/>
              </a:rPr>
              <a:t>SAFETY</a:t>
            </a:r>
            <a:r>
              <a:rPr sz="4000" spc="14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000" spc="50" dirty="0">
                <a:solidFill>
                  <a:srgbClr val="FFFFFF"/>
                </a:solidFill>
                <a:latin typeface="Bebas Neue Bold"/>
                <a:cs typeface="Bebas Neue Bold"/>
              </a:rPr>
              <a:t>AND</a:t>
            </a:r>
            <a:r>
              <a:rPr lang="en-AU" sz="4000" spc="5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000" spc="65" dirty="0">
                <a:solidFill>
                  <a:srgbClr val="FFFFFF"/>
                </a:solidFill>
                <a:latin typeface="Bebas Neue Bold"/>
                <a:cs typeface="Bebas Neue Bold"/>
              </a:rPr>
              <a:t>LICENCE</a:t>
            </a:r>
            <a:r>
              <a:rPr sz="4000" spc="14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lang="en-AU" sz="4000" spc="145" dirty="0">
                <a:solidFill>
                  <a:srgbClr val="FFFFFF"/>
                </a:solidFill>
                <a:latin typeface="Bebas Neue Bold"/>
                <a:cs typeface="Bebas Neue Bold"/>
              </a:rPr>
              <a:t>        		</a:t>
            </a:r>
            <a:r>
              <a:rPr lang="en-AU" sz="4000" spc="80" dirty="0">
                <a:solidFill>
                  <a:srgbClr val="FFFFFF"/>
                </a:solidFill>
                <a:latin typeface="Bebas Neue Bold"/>
                <a:cs typeface="Bebas Neue Bold"/>
              </a:rPr>
              <a:t>G</a:t>
            </a:r>
            <a:r>
              <a:rPr sz="4000" spc="80" dirty="0">
                <a:solidFill>
                  <a:srgbClr val="FFFFFF"/>
                </a:solidFill>
                <a:latin typeface="Bebas Neue Bold"/>
                <a:cs typeface="Bebas Neue Bold"/>
              </a:rPr>
              <a:t>UIDE</a:t>
            </a:r>
            <a:endParaRPr sz="4000" dirty="0">
              <a:latin typeface="Bebas Neue Bold"/>
              <a:cs typeface="Bebas Neue Bold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F031B1-3B19-46C6-9A16-513B5EFF68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" y="1934441"/>
            <a:ext cx="1488736" cy="14681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20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5826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 2.2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PREPARE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WORK/TASK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1324" y="1044006"/>
            <a:ext cx="6492875" cy="3924300"/>
            <a:chOff x="541324" y="1044006"/>
            <a:chExt cx="6492875" cy="3924300"/>
          </a:xfrm>
        </p:grpSpPr>
        <p:sp>
          <p:nvSpPr>
            <p:cNvPr id="4" name="object 4"/>
            <p:cNvSpPr/>
            <p:nvPr/>
          </p:nvSpPr>
          <p:spPr>
            <a:xfrm>
              <a:off x="547674" y="1050361"/>
              <a:ext cx="0" cy="3911600"/>
            </a:xfrm>
            <a:custGeom>
              <a:avLst/>
              <a:gdLst/>
              <a:ahLst/>
              <a:cxnLst/>
              <a:rect l="l" t="t" r="r" b="b"/>
              <a:pathLst>
                <a:path h="3911600">
                  <a:moveTo>
                    <a:pt x="0" y="391129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4499" y="1047181"/>
              <a:ext cx="3243580" cy="0"/>
            </a:xfrm>
            <a:custGeom>
              <a:avLst/>
              <a:gdLst/>
              <a:ahLst/>
              <a:cxnLst/>
              <a:rect l="l" t="t" r="r" b="b"/>
              <a:pathLst>
                <a:path w="3243579">
                  <a:moveTo>
                    <a:pt x="0" y="0"/>
                  </a:moveTo>
                  <a:lnTo>
                    <a:pt x="3243173" y="0"/>
                  </a:lnTo>
                </a:path>
              </a:pathLst>
            </a:custGeom>
            <a:ln w="6350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87674" y="1047181"/>
              <a:ext cx="3243580" cy="0"/>
            </a:xfrm>
            <a:custGeom>
              <a:avLst/>
              <a:gdLst/>
              <a:ahLst/>
              <a:cxnLst/>
              <a:rect l="l" t="t" r="r" b="b"/>
              <a:pathLst>
                <a:path w="3243579">
                  <a:moveTo>
                    <a:pt x="0" y="0"/>
                  </a:moveTo>
                  <a:lnTo>
                    <a:pt x="3243173" y="0"/>
                  </a:lnTo>
                </a:path>
              </a:pathLst>
            </a:custGeom>
            <a:ln w="6350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87674" y="1050361"/>
              <a:ext cx="0" cy="3911600"/>
            </a:xfrm>
            <a:custGeom>
              <a:avLst/>
              <a:gdLst/>
              <a:ahLst/>
              <a:cxnLst/>
              <a:rect l="l" t="t" r="r" b="b"/>
              <a:pathLst>
                <a:path h="3911600">
                  <a:moveTo>
                    <a:pt x="0" y="391129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27674" y="1050361"/>
              <a:ext cx="0" cy="3911600"/>
            </a:xfrm>
            <a:custGeom>
              <a:avLst/>
              <a:gdLst/>
              <a:ahLst/>
              <a:cxnLst/>
              <a:rect l="l" t="t" r="r" b="b"/>
              <a:pathLst>
                <a:path h="3911600">
                  <a:moveTo>
                    <a:pt x="0" y="391129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4499" y="4964831"/>
              <a:ext cx="3243580" cy="0"/>
            </a:xfrm>
            <a:custGeom>
              <a:avLst/>
              <a:gdLst/>
              <a:ahLst/>
              <a:cxnLst/>
              <a:rect l="l" t="t" r="r" b="b"/>
              <a:pathLst>
                <a:path w="3243579">
                  <a:moveTo>
                    <a:pt x="0" y="0"/>
                  </a:moveTo>
                  <a:lnTo>
                    <a:pt x="3243173" y="0"/>
                  </a:lnTo>
                </a:path>
              </a:pathLst>
            </a:custGeom>
            <a:ln w="6350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87674" y="4964831"/>
              <a:ext cx="3243580" cy="0"/>
            </a:xfrm>
            <a:custGeom>
              <a:avLst/>
              <a:gdLst/>
              <a:ahLst/>
              <a:cxnLst/>
              <a:rect l="l" t="t" r="r" b="b"/>
              <a:pathLst>
                <a:path w="3243579">
                  <a:moveTo>
                    <a:pt x="0" y="0"/>
                  </a:moveTo>
                  <a:lnTo>
                    <a:pt x="3243173" y="0"/>
                  </a:lnTo>
                </a:path>
              </a:pathLst>
            </a:custGeom>
            <a:ln w="6350">
              <a:solidFill>
                <a:srgbClr val="0030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69225" y="2324760"/>
              <a:ext cx="3079693" cy="256001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8004" y="2324760"/>
              <a:ext cx="3023003" cy="256084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0996" y="1753044"/>
              <a:ext cx="482396" cy="48149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32249" y="370949"/>
            <a:ext cx="7486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25" dirty="0">
                <a:solidFill>
                  <a:srgbClr val="001544"/>
                </a:solidFill>
                <a:latin typeface="Arial"/>
                <a:cs typeface="Arial"/>
              </a:rPr>
              <a:t>T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oo</a:t>
            </a:r>
            <a:r>
              <a:rPr sz="1400" spc="-1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dark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43799" y="1033670"/>
            <a:ext cx="2853690" cy="60706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000" b="1" spc="-35" dirty="0">
                <a:latin typeface="Open Sans Semibold"/>
                <a:cs typeface="Open Sans Semibold"/>
              </a:rPr>
              <a:t>Control</a:t>
            </a:r>
            <a:endParaRPr sz="100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900" spc="-30" dirty="0">
                <a:latin typeface="Open Sans"/>
                <a:cs typeface="Open Sans"/>
              </a:rPr>
              <a:t>Use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extra</a:t>
            </a:r>
            <a:r>
              <a:rPr sz="900" spc="-25" dirty="0">
                <a:latin typeface="Open Sans"/>
                <a:cs typeface="Open Sans"/>
              </a:rPr>
              <a:t> lighting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such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portable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lamps,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try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find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30" dirty="0">
                <a:latin typeface="Open Sans"/>
                <a:cs typeface="Open Sans"/>
              </a:rPr>
              <a:t>brighter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area </a:t>
            </a:r>
            <a:r>
              <a:rPr sz="900" spc="-20" dirty="0">
                <a:latin typeface="Open Sans"/>
                <a:cs typeface="Open Sans"/>
              </a:rPr>
              <a:t>if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9300" y="1029479"/>
            <a:ext cx="2853055" cy="60706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000" b="1" spc="-35" dirty="0">
                <a:latin typeface="Open Sans Semibold"/>
                <a:cs typeface="Open Sans Semibold"/>
              </a:rPr>
              <a:t>Hazard</a:t>
            </a:r>
            <a:endParaRPr sz="1000" dirty="0">
              <a:latin typeface="Open Sans Semibold"/>
              <a:cs typeface="Open Sans Semibold"/>
            </a:endParaRPr>
          </a:p>
          <a:p>
            <a:pPr marL="12700" marR="5080">
              <a:lnSpc>
                <a:spcPct val="101800"/>
              </a:lnSpc>
              <a:spcBef>
                <a:spcPts val="545"/>
              </a:spcBef>
            </a:pPr>
            <a:r>
              <a:rPr sz="900" spc="-20" dirty="0">
                <a:latin typeface="Open Sans"/>
                <a:cs typeface="Open Sans"/>
              </a:rPr>
              <a:t>If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area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 </a:t>
            </a:r>
            <a:r>
              <a:rPr sz="900" spc="-30" dirty="0">
                <a:latin typeface="Open Sans"/>
                <a:cs typeface="Open Sans"/>
              </a:rPr>
              <a:t>dark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dimly</a:t>
            </a:r>
            <a:r>
              <a:rPr sz="900" spc="-20" dirty="0">
                <a:latin typeface="Open Sans"/>
                <a:cs typeface="Open Sans"/>
              </a:rPr>
              <a:t> lit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might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not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able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30" dirty="0">
                <a:latin typeface="Open Sans"/>
                <a:cs typeface="Open Sans"/>
              </a:rPr>
              <a:t> see</a:t>
            </a:r>
            <a:r>
              <a:rPr sz="900" spc="-25" dirty="0">
                <a:latin typeface="Open Sans"/>
                <a:cs typeface="Open Sans"/>
              </a:rPr>
              <a:t> clearly.</a:t>
            </a:r>
            <a:endParaRPr sz="900" dirty="0">
              <a:latin typeface="Open Sans"/>
              <a:cs typeface="Open Sans"/>
            </a:endParaRP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21188" y="1695615"/>
            <a:ext cx="722370" cy="55249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532249" y="644460"/>
            <a:ext cx="6435090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must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able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clearly.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Ask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boss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have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properly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lit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up.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may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set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up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temporary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lighting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while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18D4B2-E8AC-4204-9FFF-297C50FFB008}"/>
              </a:ext>
            </a:extLst>
          </p:cNvPr>
          <p:cNvSpPr/>
          <p:nvPr/>
        </p:nvSpPr>
        <p:spPr>
          <a:xfrm>
            <a:off x="576669" y="1064884"/>
            <a:ext cx="3188373" cy="3841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E6082C-A006-4062-91C7-DC9BB447A340}"/>
              </a:ext>
            </a:extLst>
          </p:cNvPr>
          <p:cNvSpPr/>
          <p:nvPr/>
        </p:nvSpPr>
        <p:spPr>
          <a:xfrm>
            <a:off x="3810307" y="1067710"/>
            <a:ext cx="3194330" cy="3809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20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5826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 2.4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PREPARE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WORK/TASK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1729" y="1914334"/>
            <a:ext cx="6475095" cy="3047365"/>
            <a:chOff x="541729" y="1914334"/>
            <a:chExt cx="6475095" cy="3047365"/>
          </a:xfrm>
        </p:grpSpPr>
        <p:sp>
          <p:nvSpPr>
            <p:cNvPr id="4" name="object 4"/>
            <p:cNvSpPr/>
            <p:nvPr/>
          </p:nvSpPr>
          <p:spPr>
            <a:xfrm>
              <a:off x="3784498" y="1917509"/>
              <a:ext cx="3232785" cy="3041015"/>
            </a:xfrm>
            <a:custGeom>
              <a:avLst/>
              <a:gdLst/>
              <a:ahLst/>
              <a:cxnLst/>
              <a:rect l="l" t="t" r="r" b="b"/>
              <a:pathLst>
                <a:path w="3232784" h="3041015">
                  <a:moveTo>
                    <a:pt x="3232327" y="0"/>
                  </a:moveTo>
                  <a:lnTo>
                    <a:pt x="0" y="0"/>
                  </a:lnTo>
                  <a:lnTo>
                    <a:pt x="0" y="3040976"/>
                  </a:lnTo>
                  <a:lnTo>
                    <a:pt x="3232327" y="3040976"/>
                  </a:lnTo>
                  <a:lnTo>
                    <a:pt x="3232327" y="0"/>
                  </a:lnTo>
                  <a:close/>
                </a:path>
              </a:pathLst>
            </a:custGeom>
            <a:solidFill>
              <a:srgbClr val="D5D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4904" y="1917509"/>
              <a:ext cx="3239770" cy="0"/>
            </a:xfrm>
            <a:custGeom>
              <a:avLst/>
              <a:gdLst/>
              <a:ahLst/>
              <a:cxnLst/>
              <a:rect l="l" t="t" r="r" b="b"/>
              <a:pathLst>
                <a:path w="3239770">
                  <a:moveTo>
                    <a:pt x="0" y="0"/>
                  </a:moveTo>
                  <a:lnTo>
                    <a:pt x="3239592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8079" y="1920678"/>
              <a:ext cx="0" cy="3034665"/>
            </a:xfrm>
            <a:custGeom>
              <a:avLst/>
              <a:gdLst/>
              <a:ahLst/>
              <a:cxnLst/>
              <a:rect l="l" t="t" r="r" b="b"/>
              <a:pathLst>
                <a:path h="3034665">
                  <a:moveTo>
                    <a:pt x="0" y="303462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4904" y="4958480"/>
              <a:ext cx="3239770" cy="0"/>
            </a:xfrm>
            <a:custGeom>
              <a:avLst/>
              <a:gdLst/>
              <a:ahLst/>
              <a:cxnLst/>
              <a:rect l="l" t="t" r="r" b="b"/>
              <a:pathLst>
                <a:path w="3239770">
                  <a:moveTo>
                    <a:pt x="0" y="0"/>
                  </a:moveTo>
                  <a:lnTo>
                    <a:pt x="3239592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336" y="2225675"/>
              <a:ext cx="1916315" cy="249075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134933" y="2813786"/>
            <a:ext cx="1483360" cy="39687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90805" marR="83820" indent="167005">
              <a:lnSpc>
                <a:spcPct val="101800"/>
              </a:lnSpc>
              <a:spcBef>
                <a:spcPts val="434"/>
              </a:spcBef>
            </a:pPr>
            <a:r>
              <a:rPr sz="900" spc="-30" dirty="0">
                <a:latin typeface="Open Sans"/>
                <a:cs typeface="Open Sans"/>
              </a:rPr>
              <a:t>Broken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windscreen  (could indicate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vandalism)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9692" y="4647958"/>
            <a:ext cx="881380" cy="24447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405"/>
              </a:spcBef>
            </a:pPr>
            <a:r>
              <a:rPr sz="900" spc="-35" dirty="0">
                <a:latin typeface="Open Sans"/>
                <a:cs typeface="Open Sans"/>
              </a:rPr>
              <a:t>Damage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tyre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7580" y="2276157"/>
            <a:ext cx="1880870" cy="39687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202565" marR="74295" indent="-121285">
              <a:lnSpc>
                <a:spcPct val="101800"/>
              </a:lnSpc>
              <a:spcBef>
                <a:spcPts val="434"/>
              </a:spcBef>
            </a:pPr>
            <a:r>
              <a:rPr sz="900" spc="-35" dirty="0">
                <a:latin typeface="Open Sans"/>
                <a:cs typeface="Open Sans"/>
              </a:rPr>
              <a:t>Chec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fo</a:t>
            </a:r>
            <a:r>
              <a:rPr sz="900" spc="-20" dirty="0">
                <a:latin typeface="Open Sans"/>
                <a:cs typeface="Open Sans"/>
              </a:rPr>
              <a:t>r </a:t>
            </a:r>
            <a:r>
              <a:rPr sz="900" spc="-35" dirty="0">
                <a:latin typeface="Open Sans"/>
                <a:cs typeface="Open Sans"/>
              </a:rPr>
              <a:t>bends</a:t>
            </a:r>
            <a:r>
              <a:rPr sz="900" spc="-15" dirty="0">
                <a:latin typeface="Open Sans"/>
                <a:cs typeface="Open Sans"/>
              </a:rPr>
              <a:t>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twists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cracks  i</a:t>
            </a:r>
            <a:r>
              <a:rPr sz="900" spc="-30" dirty="0">
                <a:latin typeface="Open Sans"/>
                <a:cs typeface="Open Sans"/>
              </a:rPr>
              <a:t>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boo</a:t>
            </a:r>
            <a:r>
              <a:rPr sz="900" spc="-45" dirty="0">
                <a:latin typeface="Open Sans"/>
                <a:cs typeface="Open Sans"/>
              </a:rPr>
              <a:t>m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(signs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</a:t>
            </a:r>
            <a:r>
              <a:rPr sz="900" spc="-20" dirty="0">
                <a:latin typeface="Open Sans"/>
                <a:cs typeface="Open Sans"/>
              </a:rPr>
              <a:t>f </a:t>
            </a:r>
            <a:r>
              <a:rPr sz="900" spc="-30" dirty="0">
                <a:latin typeface="Open Sans"/>
                <a:cs typeface="Open Sans"/>
              </a:rPr>
              <a:t>defects)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2350" y="4629950"/>
            <a:ext cx="753110" cy="244475"/>
          </a:xfrm>
          <a:custGeom>
            <a:avLst/>
            <a:gdLst/>
            <a:ahLst/>
            <a:cxnLst/>
            <a:rect l="l" t="t" r="r" b="b"/>
            <a:pathLst>
              <a:path w="753110" h="244475">
                <a:moveTo>
                  <a:pt x="752538" y="0"/>
                </a:moveTo>
                <a:lnTo>
                  <a:pt x="0" y="0"/>
                </a:lnTo>
                <a:lnTo>
                  <a:pt x="0" y="244157"/>
                </a:lnTo>
                <a:lnTo>
                  <a:pt x="752538" y="244157"/>
                </a:lnTo>
                <a:lnTo>
                  <a:pt x="7525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72350" y="4629950"/>
            <a:ext cx="753110" cy="24447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405"/>
              </a:spcBef>
            </a:pPr>
            <a:r>
              <a:rPr sz="900" spc="-25" dirty="0">
                <a:latin typeface="Open Sans"/>
                <a:cs typeface="Open Sans"/>
              </a:rPr>
              <a:t>Flui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leaks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6027" y="638461"/>
            <a:ext cx="6496050" cy="11938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01600">
              <a:lnSpc>
                <a:spcPct val="101800"/>
              </a:lnSpc>
              <a:spcBef>
                <a:spcPts val="80"/>
              </a:spcBef>
            </a:pP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section</a:t>
            </a:r>
            <a:r>
              <a:rPr sz="900" spc="-20" dirty="0">
                <a:latin typeface="Open Sans"/>
                <a:cs typeface="Open Sans"/>
              </a:rPr>
              <a:t> is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about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checking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problems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what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find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any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problems.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covers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visual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checks,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signs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 </a:t>
            </a:r>
            <a:r>
              <a:rPr sz="900" spc="-2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labels,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pre-operational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checks,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controls,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checking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logbook,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starting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post-start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checks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recording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 </a:t>
            </a:r>
            <a:r>
              <a:rPr sz="900" spc="-30" dirty="0">
                <a:latin typeface="Open Sans"/>
                <a:cs typeface="Open Sans"/>
              </a:rPr>
              <a:t> reporting </a:t>
            </a:r>
            <a:r>
              <a:rPr sz="900" spc="-25" dirty="0">
                <a:latin typeface="Open Sans"/>
                <a:cs typeface="Open Sans"/>
              </a:rPr>
              <a:t>faults.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Visual</a:t>
            </a:r>
            <a:r>
              <a:rPr sz="1100" b="1" spc="-3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check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01800"/>
              </a:lnSpc>
              <a:spcBef>
                <a:spcPts val="525"/>
              </a:spcBef>
            </a:pPr>
            <a:r>
              <a:rPr sz="900" spc="-35" dirty="0">
                <a:latin typeface="Open Sans"/>
                <a:cs typeface="Open Sans"/>
              </a:rPr>
              <a:t>Make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sure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have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look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around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slewing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mobile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before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use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it.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lifting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equipment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safe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working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condition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right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job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before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lift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any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loads.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faulty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could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cause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accident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injure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kill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you </a:t>
            </a:r>
            <a:r>
              <a:rPr sz="900" spc="-30" dirty="0">
                <a:latin typeface="Open Sans"/>
                <a:cs typeface="Open Sans"/>
              </a:rPr>
              <a:t> or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workmates.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24912" y="370949"/>
            <a:ext cx="13716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Check</a:t>
            </a:r>
            <a:r>
              <a:rPr sz="1400" spc="-3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crane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7999" y="1989140"/>
            <a:ext cx="2261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40" dirty="0">
                <a:latin typeface="Open Sans"/>
                <a:cs typeface="Open Sans"/>
              </a:rPr>
              <a:t>Som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example</a:t>
            </a:r>
            <a:r>
              <a:rPr sz="900" spc="-25" dirty="0">
                <a:latin typeface="Open Sans"/>
                <a:cs typeface="Open Sans"/>
              </a:rPr>
              <a:t>s </a:t>
            </a:r>
            <a:r>
              <a:rPr sz="900" spc="-35" dirty="0">
                <a:latin typeface="Open Sans"/>
                <a:cs typeface="Open Sans"/>
              </a:rPr>
              <a:t>o</a:t>
            </a:r>
            <a:r>
              <a:rPr sz="900" spc="-20" dirty="0">
                <a:latin typeface="Open Sans"/>
                <a:cs typeface="Open Sans"/>
              </a:rPr>
              <a:t>f </a:t>
            </a:r>
            <a:r>
              <a:rPr sz="900" spc="-30" dirty="0">
                <a:latin typeface="Open Sans"/>
                <a:cs typeface="Open Sans"/>
              </a:rPr>
              <a:t>check</a:t>
            </a:r>
            <a:r>
              <a:rPr sz="900" spc="-25" dirty="0">
                <a:latin typeface="Open Sans"/>
                <a:cs typeface="Open Sans"/>
              </a:rPr>
              <a:t>s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should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</a:t>
            </a:r>
            <a:r>
              <a:rPr sz="900" spc="-30" dirty="0">
                <a:latin typeface="Open Sans"/>
                <a:cs typeface="Open Sans"/>
              </a:rPr>
              <a:t>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are: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670094" y="3851998"/>
            <a:ext cx="1845310" cy="1046480"/>
            <a:chOff x="4670094" y="3851998"/>
            <a:chExt cx="1845310" cy="1046480"/>
          </a:xfrm>
        </p:grpSpPr>
        <p:sp>
          <p:nvSpPr>
            <p:cNvPr id="18" name="object 18"/>
            <p:cNvSpPr/>
            <p:nvPr/>
          </p:nvSpPr>
          <p:spPr>
            <a:xfrm>
              <a:off x="4673269" y="3855173"/>
              <a:ext cx="1838960" cy="1040130"/>
            </a:xfrm>
            <a:custGeom>
              <a:avLst/>
              <a:gdLst/>
              <a:ahLst/>
              <a:cxnLst/>
              <a:rect l="l" t="t" r="r" b="b"/>
              <a:pathLst>
                <a:path w="1838959" h="1040129">
                  <a:moveTo>
                    <a:pt x="1838744" y="0"/>
                  </a:moveTo>
                  <a:lnTo>
                    <a:pt x="0" y="0"/>
                  </a:lnTo>
                  <a:lnTo>
                    <a:pt x="0" y="1040104"/>
                  </a:lnTo>
                  <a:lnTo>
                    <a:pt x="1838744" y="1040104"/>
                  </a:lnTo>
                  <a:lnTo>
                    <a:pt x="1838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24706" y="3855186"/>
              <a:ext cx="1714573" cy="104010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673269" y="3855173"/>
              <a:ext cx="1838960" cy="1040130"/>
            </a:xfrm>
            <a:custGeom>
              <a:avLst/>
              <a:gdLst/>
              <a:ahLst/>
              <a:cxnLst/>
              <a:rect l="l" t="t" r="r" b="b"/>
              <a:pathLst>
                <a:path w="1838959" h="1040129">
                  <a:moveTo>
                    <a:pt x="0" y="1040104"/>
                  </a:moveTo>
                  <a:lnTo>
                    <a:pt x="1838744" y="1040104"/>
                  </a:lnTo>
                  <a:lnTo>
                    <a:pt x="1838744" y="0"/>
                  </a:lnTo>
                  <a:lnTo>
                    <a:pt x="0" y="0"/>
                  </a:lnTo>
                  <a:lnTo>
                    <a:pt x="0" y="1040104"/>
                  </a:lnTo>
                  <a:close/>
                </a:path>
              </a:pathLst>
            </a:custGeom>
            <a:ln w="6349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865761" y="1940437"/>
            <a:ext cx="3151523" cy="1800558"/>
          </a:xfrm>
          <a:prstGeom prst="rect">
            <a:avLst/>
          </a:prstGeom>
          <a:ln w="6350">
            <a:solidFill>
              <a:srgbClr val="687A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550"/>
              </a:spcBef>
            </a:pP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Crane</a:t>
            </a:r>
            <a:r>
              <a:rPr sz="1100" b="1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operator</a:t>
            </a:r>
            <a:endParaRPr sz="1100" dirty="0">
              <a:latin typeface="Arial"/>
              <a:cs typeface="Arial"/>
            </a:endParaRPr>
          </a:p>
          <a:p>
            <a:pPr marL="101600" marR="240665">
              <a:lnSpc>
                <a:spcPct val="101800"/>
              </a:lnSpc>
              <a:spcBef>
                <a:spcPts val="525"/>
              </a:spcBef>
            </a:pPr>
            <a:r>
              <a:rPr sz="900" spc="-30" dirty="0">
                <a:latin typeface="Open Sans"/>
                <a:cs typeface="Open Sans"/>
              </a:rPr>
              <a:t>As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operator,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responsible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inspecting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 crane.</a:t>
            </a:r>
            <a:endParaRPr sz="900" dirty="0">
              <a:latin typeface="Open Sans"/>
              <a:cs typeface="Open Sans"/>
            </a:endParaRPr>
          </a:p>
          <a:p>
            <a:pPr marL="101600" marR="145415">
              <a:lnSpc>
                <a:spcPct val="101800"/>
              </a:lnSpc>
              <a:spcBef>
                <a:spcPts val="570"/>
              </a:spcBef>
            </a:pPr>
            <a:r>
              <a:rPr sz="900" spc="-20" dirty="0">
                <a:latin typeface="Open Sans"/>
                <a:cs typeface="Open Sans"/>
              </a:rPr>
              <a:t>If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think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someone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has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tampered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with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you </a:t>
            </a:r>
            <a:r>
              <a:rPr sz="900" spc="-3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must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report</a:t>
            </a:r>
            <a:r>
              <a:rPr sz="900" b="1" spc="-2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this </a:t>
            </a:r>
            <a:r>
              <a:rPr sz="900" spc="-30" dirty="0">
                <a:latin typeface="Open Sans"/>
                <a:cs typeface="Open Sans"/>
              </a:rPr>
              <a:t>problem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30" dirty="0">
                <a:latin typeface="Open Sans"/>
                <a:cs typeface="Open Sans"/>
              </a:rPr>
              <a:t>your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supervisor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some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other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authorised person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immediately.</a:t>
            </a:r>
            <a:endParaRPr sz="900" dirty="0">
              <a:latin typeface="Open Sans"/>
              <a:cs typeface="Open Sans"/>
            </a:endParaRPr>
          </a:p>
          <a:p>
            <a:pPr marL="101600" marR="217170">
              <a:lnSpc>
                <a:spcPct val="101800"/>
              </a:lnSpc>
              <a:spcBef>
                <a:spcPts val="565"/>
              </a:spcBef>
            </a:pPr>
            <a:r>
              <a:rPr sz="900" spc="-35" dirty="0">
                <a:latin typeface="Open Sans"/>
                <a:cs typeface="Open Sans"/>
              </a:rPr>
              <a:t>Th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owne</a:t>
            </a:r>
            <a:r>
              <a:rPr sz="900" spc="-20" dirty="0">
                <a:latin typeface="Open Sans"/>
                <a:cs typeface="Open Sans"/>
              </a:rPr>
              <a:t>r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workplace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securit</a:t>
            </a:r>
            <a:r>
              <a:rPr sz="900" spc="-25" dirty="0">
                <a:latin typeface="Open Sans"/>
                <a:cs typeface="Open Sans"/>
              </a:rPr>
              <a:t>y </a:t>
            </a:r>
            <a:r>
              <a:rPr sz="900" spc="-40" dirty="0">
                <a:latin typeface="Open Sans"/>
                <a:cs typeface="Open Sans"/>
              </a:rPr>
              <a:t>ma</a:t>
            </a:r>
            <a:r>
              <a:rPr sz="900" spc="-25" dirty="0">
                <a:latin typeface="Open Sans"/>
                <a:cs typeface="Open Sans"/>
              </a:rPr>
              <a:t>y als</a:t>
            </a:r>
            <a:r>
              <a:rPr sz="900" spc="-30" dirty="0">
                <a:latin typeface="Open Sans"/>
                <a:cs typeface="Open Sans"/>
              </a:rPr>
              <a:t>o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informed.</a:t>
            </a:r>
            <a:endParaRPr sz="900" dirty="0">
              <a:latin typeface="Open Sans"/>
              <a:cs typeface="Open Sans"/>
            </a:endParaRPr>
          </a:p>
          <a:p>
            <a:pPr marL="101600" marR="299720">
              <a:lnSpc>
                <a:spcPct val="101800"/>
              </a:lnSpc>
              <a:spcBef>
                <a:spcPts val="570"/>
              </a:spcBef>
            </a:pPr>
            <a:r>
              <a:rPr sz="900" spc="-20" dirty="0">
                <a:latin typeface="Open Sans"/>
                <a:cs typeface="Open Sans"/>
              </a:rPr>
              <a:t>If </a:t>
            </a:r>
            <a:r>
              <a:rPr sz="900" spc="-35" dirty="0">
                <a:latin typeface="Open Sans"/>
                <a:cs typeface="Open Sans"/>
              </a:rPr>
              <a:t>someone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has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mucked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about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with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report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fault to </a:t>
            </a:r>
            <a:r>
              <a:rPr sz="900" spc="-30" dirty="0">
                <a:latin typeface="Open Sans"/>
                <a:cs typeface="Open Sans"/>
              </a:rPr>
              <a:t>your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supervisor.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52CAD98-CC81-422F-B52D-52457F5C07E7}"/>
              </a:ext>
            </a:extLst>
          </p:cNvPr>
          <p:cNvSpPr/>
          <p:nvPr/>
        </p:nvSpPr>
        <p:spPr>
          <a:xfrm>
            <a:off x="460307" y="1176997"/>
            <a:ext cx="6496050" cy="636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05B737-E901-474E-8941-13F6E290B890}"/>
              </a:ext>
            </a:extLst>
          </p:cNvPr>
          <p:cNvSpPr/>
          <p:nvPr/>
        </p:nvSpPr>
        <p:spPr>
          <a:xfrm>
            <a:off x="633152" y="1948981"/>
            <a:ext cx="3147537" cy="2997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4E61F-675A-4DD4-B6DB-CD8C93DBA056}"/>
              </a:ext>
            </a:extLst>
          </p:cNvPr>
          <p:cNvSpPr/>
          <p:nvPr/>
        </p:nvSpPr>
        <p:spPr>
          <a:xfrm flipV="1">
            <a:off x="1778616" y="2343899"/>
            <a:ext cx="1829834" cy="293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15C60E-12EB-4610-BCB5-6C78EC904DFC}"/>
              </a:ext>
            </a:extLst>
          </p:cNvPr>
          <p:cNvSpPr/>
          <p:nvPr/>
        </p:nvSpPr>
        <p:spPr>
          <a:xfrm flipV="1">
            <a:off x="2150807" y="2849034"/>
            <a:ext cx="1427786" cy="3326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EFDB88-B9A4-42E0-9A6C-0BF4D4AB16A0}"/>
              </a:ext>
            </a:extLst>
          </p:cNvPr>
          <p:cNvSpPr/>
          <p:nvPr/>
        </p:nvSpPr>
        <p:spPr>
          <a:xfrm flipV="1">
            <a:off x="726031" y="4666306"/>
            <a:ext cx="699429" cy="187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667D0BC-EE7F-4AFA-B5A2-BF30694F5B46}"/>
              </a:ext>
            </a:extLst>
          </p:cNvPr>
          <p:cNvSpPr/>
          <p:nvPr/>
        </p:nvSpPr>
        <p:spPr>
          <a:xfrm flipV="1">
            <a:off x="2454065" y="4694871"/>
            <a:ext cx="793007" cy="149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0632480-FB3A-4EEE-9DBC-B538452994C0}"/>
              </a:ext>
            </a:extLst>
          </p:cNvPr>
          <p:cNvSpPr/>
          <p:nvPr/>
        </p:nvSpPr>
        <p:spPr>
          <a:xfrm flipV="1">
            <a:off x="3795536" y="1917405"/>
            <a:ext cx="3333839" cy="3145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350010"/>
            <a:ext cx="7020559" cy="1818005"/>
          </a:xfrm>
          <a:prstGeom prst="rect">
            <a:avLst/>
          </a:prstGeom>
          <a:solidFill>
            <a:srgbClr val="001544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350">
              <a:latin typeface="Times New Roman"/>
              <a:cs typeface="Times New Roman"/>
            </a:endParaRPr>
          </a:p>
          <a:p>
            <a:pPr marL="3665854" marR="136525" indent="1168400">
              <a:lnSpc>
                <a:spcPts val="3400"/>
              </a:lnSpc>
            </a:pPr>
            <a:r>
              <a:rPr sz="3200" b="0" spc="-105" dirty="0">
                <a:solidFill>
                  <a:srgbClr val="FFFFFF"/>
                </a:solidFill>
                <a:latin typeface="Arial"/>
                <a:cs typeface="Arial"/>
              </a:rPr>
              <a:t>Element </a:t>
            </a:r>
            <a:r>
              <a:rPr sz="3200" b="0" spc="-90" dirty="0">
                <a:solidFill>
                  <a:srgbClr val="FFFFFF"/>
                </a:solidFill>
                <a:latin typeface="Arial"/>
                <a:cs typeface="Arial"/>
              </a:rPr>
              <a:t>3 – </a:t>
            </a:r>
            <a:r>
              <a:rPr sz="3200" b="0" spc="-8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95" dirty="0">
                <a:solidFill>
                  <a:srgbClr val="FFFFFF"/>
                </a:solidFill>
                <a:latin typeface="Arial"/>
                <a:cs typeface="Arial"/>
              </a:rPr>
              <a:t>Perfor</a:t>
            </a:r>
            <a:r>
              <a:rPr sz="3200" b="0" spc="-1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110" dirty="0">
                <a:solidFill>
                  <a:srgbClr val="FFFFFF"/>
                </a:solidFill>
                <a:latin typeface="Arial"/>
                <a:cs typeface="Arial"/>
              </a:rPr>
              <a:t>wor</a:t>
            </a:r>
            <a:r>
              <a:rPr sz="3200" b="0" spc="-8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4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3200" b="0" spc="-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95" dirty="0">
                <a:solidFill>
                  <a:srgbClr val="FFFFFF"/>
                </a:solidFill>
                <a:latin typeface="Arial"/>
                <a:cs typeface="Arial"/>
              </a:rPr>
              <a:t>task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8683" y="5085822"/>
            <a:ext cx="212090" cy="1123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600" dirty="0">
                <a:latin typeface="Franklin Gothic Medium"/>
                <a:cs typeface="Franklin Gothic Medium"/>
              </a:rPr>
              <a:t>12</a:t>
            </a:fld>
            <a:endParaRPr sz="6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23051" y="117014"/>
            <a:ext cx="22663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PERFORM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WORK/TASK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7952" y="2228652"/>
          <a:ext cx="6477000" cy="2733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3003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spc="-20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Configuration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The configuration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of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the crane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include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thing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like: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marR="883919" indent="-152400">
                        <a:lnSpc>
                          <a:spcPct val="101800"/>
                        </a:lnSpc>
                        <a:spcBef>
                          <a:spcPts val="570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outrigge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se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up  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(if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applicable)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marR="525780" indent="-153035">
                        <a:lnSpc>
                          <a:spcPct val="101899"/>
                        </a:lnSpc>
                        <a:spcBef>
                          <a:spcPts val="565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lengt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angl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the  mai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boom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indent="-153035">
                        <a:lnSpc>
                          <a:spcPct val="100000"/>
                        </a:lnSpc>
                        <a:spcBef>
                          <a:spcPts val="590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Operatin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g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radius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marR="715010" indent="-153035">
                        <a:lnSpc>
                          <a:spcPct val="101800"/>
                        </a:lnSpc>
                        <a:spcBef>
                          <a:spcPts val="565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Maximu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m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lin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loa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and 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winch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capacity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indent="-153035">
                        <a:lnSpc>
                          <a:spcPct val="100000"/>
                        </a:lnSpc>
                        <a:spcBef>
                          <a:spcPts val="585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Fl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y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ji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b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hoo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k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attachments.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</a:txBody>
                  <a:tcPr marL="0" marR="0" marT="7556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spc="-15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Important information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07314" marR="355600">
                        <a:lnSpc>
                          <a:spcPct val="101800"/>
                        </a:lnSpc>
                        <a:spcBef>
                          <a:spcPts val="53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Othe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importan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informatio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may 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include: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9715" indent="-153035">
                        <a:lnSpc>
                          <a:spcPct val="100000"/>
                        </a:lnSpc>
                        <a:spcBef>
                          <a:spcPts val="585"/>
                        </a:spcBef>
                        <a:buChar char="•"/>
                        <a:tabLst>
                          <a:tab pos="26035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Limitation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boo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m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angles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9715" marR="638175" indent="-152400">
                        <a:lnSpc>
                          <a:spcPct val="101899"/>
                        </a:lnSpc>
                        <a:spcBef>
                          <a:spcPts val="565"/>
                        </a:spcBef>
                        <a:buChar char="•"/>
                        <a:tabLst>
                          <a:tab pos="260350" algn="l"/>
                        </a:tabLst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Operational conditions.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Fo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exampl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win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speed.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</a:txBody>
                  <a:tcPr marL="0" marR="0" marT="7556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spc="-15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Crane</a:t>
                      </a:r>
                      <a:r>
                        <a:rPr sz="1100" b="1" spc="-25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set-up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12395" marR="359410">
                        <a:lnSpc>
                          <a:spcPct val="101800"/>
                        </a:lnSpc>
                        <a:spcBef>
                          <a:spcPts val="530"/>
                        </a:spcBef>
                      </a:pPr>
                      <a:r>
                        <a:rPr sz="9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loa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char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refer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cran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that  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is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set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up: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indent="-153035">
                        <a:lnSpc>
                          <a:spcPct val="100000"/>
                        </a:lnSpc>
                        <a:spcBef>
                          <a:spcPts val="585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Accordin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g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manufacturers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specifications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indent="-153035">
                        <a:lnSpc>
                          <a:spcPct val="100000"/>
                        </a:lnSpc>
                        <a:spcBef>
                          <a:spcPts val="585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firm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,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leve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l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ground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indent="-153035">
                        <a:lnSpc>
                          <a:spcPct val="100000"/>
                        </a:lnSpc>
                        <a:spcBef>
                          <a:spcPts val="590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25" dirty="0">
                          <a:latin typeface="Open Sans"/>
                          <a:cs typeface="Open Sans"/>
                        </a:rPr>
                        <a:t>In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ideal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weather conditions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marR="335280" indent="-153035">
                        <a:lnSpc>
                          <a:spcPct val="101800"/>
                        </a:lnSpc>
                        <a:spcBef>
                          <a:spcPts val="565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Wit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outriggers/stabiliser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fully  extende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(wher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applicable)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indent="-153035">
                        <a:lnSpc>
                          <a:spcPct val="100000"/>
                        </a:lnSpc>
                        <a:spcBef>
                          <a:spcPts val="590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Tyre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correctl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y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inflate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in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goo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condition.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112395" marR="219075">
                        <a:lnSpc>
                          <a:spcPct val="101800"/>
                        </a:lnSpc>
                        <a:spcBef>
                          <a:spcPts val="570"/>
                        </a:spcBef>
                      </a:pPr>
                      <a:r>
                        <a:rPr sz="900" b="1" spc="-5" dirty="0">
                          <a:latin typeface="Open Sans"/>
                          <a:cs typeface="Open Sans"/>
                        </a:rPr>
                        <a:t>Rea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al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l</a:t>
                      </a:r>
                      <a:r>
                        <a:rPr sz="900" b="1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informatio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the  </a:t>
                      </a:r>
                      <a:r>
                        <a:rPr sz="900" b="1" spc="-30" dirty="0">
                          <a:latin typeface="Open Sans"/>
                          <a:cs typeface="Open Sans"/>
                        </a:rPr>
                        <a:t>load chart.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</a:txBody>
                  <a:tcPr marL="0" marR="0" marT="7556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540004" y="426402"/>
            <a:ext cx="6480175" cy="995680"/>
            <a:chOff x="540004" y="426402"/>
            <a:chExt cx="6480175" cy="995680"/>
          </a:xfrm>
        </p:grpSpPr>
        <p:sp>
          <p:nvSpPr>
            <p:cNvPr id="5" name="object 5"/>
            <p:cNvSpPr/>
            <p:nvPr/>
          </p:nvSpPr>
          <p:spPr>
            <a:xfrm>
              <a:off x="543179" y="429577"/>
              <a:ext cx="6473825" cy="989330"/>
            </a:xfrm>
            <a:custGeom>
              <a:avLst/>
              <a:gdLst/>
              <a:ahLst/>
              <a:cxnLst/>
              <a:rect l="l" t="t" r="r" b="b"/>
              <a:pathLst>
                <a:path w="6473825" h="989330">
                  <a:moveTo>
                    <a:pt x="6473647" y="0"/>
                  </a:moveTo>
                  <a:lnTo>
                    <a:pt x="0" y="0"/>
                  </a:lnTo>
                  <a:lnTo>
                    <a:pt x="0" y="989215"/>
                  </a:lnTo>
                  <a:lnTo>
                    <a:pt x="6473647" y="989215"/>
                  </a:lnTo>
                  <a:lnTo>
                    <a:pt x="6473647" y="0"/>
                  </a:lnTo>
                  <a:close/>
                </a:path>
              </a:pathLst>
            </a:custGeom>
            <a:solidFill>
              <a:srgbClr val="E7E8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3179" y="429577"/>
              <a:ext cx="6473825" cy="989330"/>
            </a:xfrm>
            <a:custGeom>
              <a:avLst/>
              <a:gdLst/>
              <a:ahLst/>
              <a:cxnLst/>
              <a:rect l="l" t="t" r="r" b="b"/>
              <a:pathLst>
                <a:path w="6473825" h="989330">
                  <a:moveTo>
                    <a:pt x="0" y="989215"/>
                  </a:moveTo>
                  <a:lnTo>
                    <a:pt x="6473647" y="989215"/>
                  </a:lnTo>
                  <a:lnTo>
                    <a:pt x="6473647" y="0"/>
                  </a:lnTo>
                  <a:lnTo>
                    <a:pt x="0" y="0"/>
                  </a:lnTo>
                  <a:lnTo>
                    <a:pt x="0" y="989215"/>
                  </a:lnTo>
                  <a:close/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27300" y="1456595"/>
            <a:ext cx="5829300" cy="65468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Load</a:t>
            </a:r>
            <a:r>
              <a:rPr sz="1400" b="1" spc="-3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chart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spc="-25" dirty="0">
                <a:latin typeface="Open Sans"/>
                <a:cs typeface="Open Sans"/>
              </a:rPr>
              <a:t>All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have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their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b="1" spc="-40" dirty="0">
                <a:latin typeface="Open Sans"/>
                <a:cs typeface="Open Sans"/>
              </a:rPr>
              <a:t>own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chart.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chart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gives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information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about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capacity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given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30" dirty="0">
                <a:latin typeface="Open Sans"/>
                <a:cs typeface="Open Sans"/>
              </a:rPr>
              <a:t>configuration</a:t>
            </a:r>
            <a:r>
              <a:rPr sz="900" spc="-25" dirty="0">
                <a:latin typeface="Open Sans"/>
                <a:cs typeface="Open Sans"/>
              </a:rPr>
              <a:t> (set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up).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cranes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capacity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changes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depending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is </a:t>
            </a:r>
            <a:r>
              <a:rPr sz="900" spc="-25" dirty="0">
                <a:latin typeface="Open Sans"/>
                <a:cs typeface="Open Sans"/>
              </a:rPr>
              <a:t>set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up.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354" y="432752"/>
            <a:ext cx="3260725" cy="982980"/>
          </a:xfrm>
          <a:prstGeom prst="rect">
            <a:avLst/>
          </a:prstGeom>
          <a:solidFill>
            <a:srgbClr val="E7E8EF"/>
          </a:solidFill>
        </p:spPr>
        <p:txBody>
          <a:bodyPr vert="horz" wrap="square" lIns="0" tIns="5905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465"/>
              </a:spcBef>
            </a:pP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Introduction</a:t>
            </a:r>
            <a:r>
              <a:rPr sz="1400" b="1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to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load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charts</a:t>
            </a:r>
            <a:endParaRPr sz="1400" dirty="0">
              <a:latin typeface="Arial"/>
              <a:cs typeface="Arial"/>
            </a:endParaRPr>
          </a:p>
          <a:p>
            <a:pPr marL="101600" marR="146050">
              <a:lnSpc>
                <a:spcPct val="101800"/>
              </a:lnSpc>
              <a:spcBef>
                <a:spcPts val="445"/>
              </a:spcBef>
            </a:pPr>
            <a:r>
              <a:rPr sz="900" b="1" spc="-20" dirty="0">
                <a:latin typeface="Open Sans Semibold"/>
                <a:cs typeface="Open Sans Semibold"/>
              </a:rPr>
              <a:t>This </a:t>
            </a:r>
            <a:r>
              <a:rPr sz="900" b="1" spc="-25" dirty="0">
                <a:latin typeface="Open Sans Semibold"/>
                <a:cs typeface="Open Sans Semibold"/>
              </a:rPr>
              <a:t>book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covers</a:t>
            </a:r>
            <a:r>
              <a:rPr sz="900" b="1" spc="-15" dirty="0">
                <a:latin typeface="Open Sans Semibold"/>
                <a:cs typeface="Open Sans Semibold"/>
              </a:rPr>
              <a:t> </a:t>
            </a:r>
            <a:r>
              <a:rPr sz="900" b="1" spc="-20" dirty="0">
                <a:latin typeface="Open Sans Semibold"/>
                <a:cs typeface="Open Sans Semibold"/>
              </a:rPr>
              <a:t>all </a:t>
            </a:r>
            <a:r>
              <a:rPr sz="900" b="1" spc="-25" dirty="0">
                <a:latin typeface="Open Sans Semibold"/>
                <a:cs typeface="Open Sans Semibold"/>
              </a:rPr>
              <a:t>four </a:t>
            </a:r>
            <a:r>
              <a:rPr sz="900" b="1" spc="-20" dirty="0">
                <a:latin typeface="Open Sans Semibold"/>
                <a:cs typeface="Open Sans Semibold"/>
              </a:rPr>
              <a:t>slewing </a:t>
            </a:r>
            <a:r>
              <a:rPr sz="900" b="1" spc="-25" dirty="0">
                <a:latin typeface="Open Sans Semibold"/>
                <a:cs typeface="Open Sans Semibold"/>
              </a:rPr>
              <a:t>mobile crane</a:t>
            </a:r>
            <a:r>
              <a:rPr sz="900" b="1" spc="-20" dirty="0">
                <a:latin typeface="Open Sans Semibold"/>
                <a:cs typeface="Open Sans Semibold"/>
              </a:rPr>
              <a:t> capacities</a:t>
            </a:r>
            <a:r>
              <a:rPr sz="900" spc="-20" dirty="0">
                <a:latin typeface="Open Sans"/>
                <a:cs typeface="Open Sans"/>
              </a:rPr>
              <a:t>.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only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need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read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sections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relevant</a:t>
            </a:r>
            <a:r>
              <a:rPr sz="900" spc="-25" dirty="0">
                <a:latin typeface="Open Sans"/>
                <a:cs typeface="Open Sans"/>
              </a:rPr>
              <a:t> 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licence 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studying.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807000" y="483530"/>
            <a:ext cx="3122930" cy="938530"/>
            <a:chOff x="3807000" y="483530"/>
            <a:chExt cx="3122930" cy="93853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09298" y="485828"/>
              <a:ext cx="3117865" cy="93385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809298" y="485828"/>
              <a:ext cx="3118485" cy="934085"/>
            </a:xfrm>
            <a:custGeom>
              <a:avLst/>
              <a:gdLst/>
              <a:ahLst/>
              <a:cxnLst/>
              <a:rect l="l" t="t" r="r" b="b"/>
              <a:pathLst>
                <a:path w="3118484" h="934085">
                  <a:moveTo>
                    <a:pt x="0" y="933843"/>
                  </a:moveTo>
                  <a:lnTo>
                    <a:pt x="3117862" y="933843"/>
                  </a:lnTo>
                  <a:lnTo>
                    <a:pt x="3117862" y="0"/>
                  </a:lnTo>
                  <a:lnTo>
                    <a:pt x="0" y="0"/>
                  </a:lnTo>
                  <a:lnTo>
                    <a:pt x="0" y="933843"/>
                  </a:lnTo>
                  <a:close/>
                </a:path>
              </a:pathLst>
            </a:custGeom>
            <a:ln w="45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27300" y="117014"/>
            <a:ext cx="41973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3</a:t>
            </a:r>
            <a:r>
              <a:rPr sz="1100" i="1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78683" y="5085822"/>
            <a:ext cx="212090" cy="1123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600" dirty="0">
                <a:latin typeface="Franklin Gothic Medium"/>
                <a:cs typeface="Franklin Gothic Medium"/>
              </a:rPr>
              <a:t>13</a:t>
            </a:fld>
            <a:endParaRPr sz="6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0D07AC-2880-46F3-BF0D-E71E91FD3703}"/>
              </a:ext>
            </a:extLst>
          </p:cNvPr>
          <p:cNvSpPr/>
          <p:nvPr/>
        </p:nvSpPr>
        <p:spPr>
          <a:xfrm>
            <a:off x="465594" y="392518"/>
            <a:ext cx="6665456" cy="1064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EAFC6D9-6A1E-4287-A7B9-05EBFD564CE9}"/>
              </a:ext>
            </a:extLst>
          </p:cNvPr>
          <p:cNvSpPr/>
          <p:nvPr/>
        </p:nvSpPr>
        <p:spPr>
          <a:xfrm>
            <a:off x="517053" y="1413832"/>
            <a:ext cx="6473824" cy="740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41CEBE-B807-4072-96F6-635B9A1FBFB3}"/>
              </a:ext>
            </a:extLst>
          </p:cNvPr>
          <p:cNvSpPr/>
          <p:nvPr/>
        </p:nvSpPr>
        <p:spPr>
          <a:xfrm>
            <a:off x="573756" y="2302500"/>
            <a:ext cx="1909093" cy="2345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26D7FF-3533-4755-A81B-18C12362C275}"/>
              </a:ext>
            </a:extLst>
          </p:cNvPr>
          <p:cNvSpPr/>
          <p:nvPr/>
        </p:nvSpPr>
        <p:spPr>
          <a:xfrm>
            <a:off x="2707644" y="2309386"/>
            <a:ext cx="1832606" cy="1957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030F81-6670-4E03-BBA1-753E35DC3CD6}"/>
              </a:ext>
            </a:extLst>
          </p:cNvPr>
          <p:cNvSpPr/>
          <p:nvPr/>
        </p:nvSpPr>
        <p:spPr>
          <a:xfrm>
            <a:off x="4924431" y="2258720"/>
            <a:ext cx="1909093" cy="2589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20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07815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 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3.1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PERFORM WORK/TASK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7952" y="1213205"/>
            <a:ext cx="6478270" cy="3755390"/>
            <a:chOff x="537952" y="1213205"/>
            <a:chExt cx="6478270" cy="3755390"/>
          </a:xfrm>
        </p:grpSpPr>
        <p:sp>
          <p:nvSpPr>
            <p:cNvPr id="4" name="object 4"/>
            <p:cNvSpPr/>
            <p:nvPr/>
          </p:nvSpPr>
          <p:spPr>
            <a:xfrm>
              <a:off x="3776825" y="1219549"/>
              <a:ext cx="0" cy="3742690"/>
            </a:xfrm>
            <a:custGeom>
              <a:avLst/>
              <a:gdLst/>
              <a:ahLst/>
              <a:cxnLst/>
              <a:rect l="l" t="t" r="r" b="b"/>
              <a:pathLst>
                <a:path h="3742690">
                  <a:moveTo>
                    <a:pt x="0" y="37421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7952" y="1216380"/>
              <a:ext cx="3239135" cy="0"/>
            </a:xfrm>
            <a:custGeom>
              <a:avLst/>
              <a:gdLst/>
              <a:ahLst/>
              <a:cxnLst/>
              <a:rect l="l" t="t" r="r" b="b"/>
              <a:pathLst>
                <a:path w="3239135">
                  <a:moveTo>
                    <a:pt x="0" y="0"/>
                  </a:moveTo>
                  <a:lnTo>
                    <a:pt x="3238868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127" y="1219549"/>
              <a:ext cx="0" cy="3742690"/>
            </a:xfrm>
            <a:custGeom>
              <a:avLst/>
              <a:gdLst/>
              <a:ahLst/>
              <a:cxnLst/>
              <a:rect l="l" t="t" r="r" b="b"/>
              <a:pathLst>
                <a:path h="3742690">
                  <a:moveTo>
                    <a:pt x="0" y="37421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12522" y="1219549"/>
              <a:ext cx="0" cy="3742690"/>
            </a:xfrm>
            <a:custGeom>
              <a:avLst/>
              <a:gdLst/>
              <a:ahLst/>
              <a:cxnLst/>
              <a:rect l="l" t="t" r="r" b="b"/>
              <a:pathLst>
                <a:path h="3742690">
                  <a:moveTo>
                    <a:pt x="0" y="37421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76825" y="1216380"/>
              <a:ext cx="3239135" cy="0"/>
            </a:xfrm>
            <a:custGeom>
              <a:avLst/>
              <a:gdLst/>
              <a:ahLst/>
              <a:cxnLst/>
              <a:rect l="l" t="t" r="r" b="b"/>
              <a:pathLst>
                <a:path w="3239134">
                  <a:moveTo>
                    <a:pt x="0" y="0"/>
                  </a:moveTo>
                  <a:lnTo>
                    <a:pt x="3238868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7952" y="4964830"/>
              <a:ext cx="3239135" cy="0"/>
            </a:xfrm>
            <a:custGeom>
              <a:avLst/>
              <a:gdLst/>
              <a:ahLst/>
              <a:cxnLst/>
              <a:rect l="l" t="t" r="r" b="b"/>
              <a:pathLst>
                <a:path w="3239135">
                  <a:moveTo>
                    <a:pt x="0" y="0"/>
                  </a:moveTo>
                  <a:lnTo>
                    <a:pt x="3238868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76825" y="4964830"/>
              <a:ext cx="3239135" cy="0"/>
            </a:xfrm>
            <a:custGeom>
              <a:avLst/>
              <a:gdLst/>
              <a:ahLst/>
              <a:cxnLst/>
              <a:rect l="l" t="t" r="r" b="b"/>
              <a:pathLst>
                <a:path w="3239134">
                  <a:moveTo>
                    <a:pt x="0" y="0"/>
                  </a:moveTo>
                  <a:lnTo>
                    <a:pt x="3238868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27300" y="371155"/>
            <a:ext cx="20491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How</a:t>
            </a:r>
            <a:r>
              <a:rPr sz="1400" spc="-3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read</a:t>
            </a:r>
            <a:r>
              <a:rPr sz="1400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load</a:t>
            </a:r>
            <a:r>
              <a:rPr sz="1400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chart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78683" y="5085822"/>
            <a:ext cx="212090" cy="1123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600" dirty="0">
                <a:latin typeface="Franklin Gothic Medium"/>
                <a:cs typeface="Franklin Gothic Medium"/>
              </a:rPr>
              <a:t>14</a:t>
            </a:fld>
            <a:endParaRPr sz="6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7300" y="631064"/>
            <a:ext cx="5857240" cy="52705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900" spc="-30" dirty="0">
                <a:latin typeface="Open Sans"/>
                <a:cs typeface="Open Sans"/>
              </a:rPr>
              <a:t>To</a:t>
            </a:r>
            <a:r>
              <a:rPr sz="900" spc="-25" dirty="0">
                <a:latin typeface="Open Sans"/>
                <a:cs typeface="Open Sans"/>
              </a:rPr>
              <a:t> calculate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maximum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safely</a:t>
            </a:r>
            <a:r>
              <a:rPr sz="900" spc="-20" dirty="0">
                <a:latin typeface="Open Sans"/>
                <a:cs typeface="Open Sans"/>
              </a:rPr>
              <a:t> lift, </a:t>
            </a:r>
            <a:r>
              <a:rPr sz="900" spc="-30" dirty="0">
                <a:latin typeface="Open Sans"/>
                <a:cs typeface="Open Sans"/>
              </a:rPr>
              <a:t>there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some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basic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rules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all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charts.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Look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following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900" b="1" spc="-25" dirty="0">
                <a:latin typeface="Open Sans Semibold"/>
                <a:cs typeface="Open Sans Semibold"/>
              </a:rPr>
              <a:t>Load</a:t>
            </a:r>
            <a:r>
              <a:rPr sz="900" b="1" spc="-20" dirty="0">
                <a:latin typeface="Open Sans Semibold"/>
                <a:cs typeface="Open Sans Semibold"/>
              </a:rPr>
              <a:t> chart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5" dirty="0">
                <a:latin typeface="Open Sans Semibold"/>
                <a:cs typeface="Open Sans Semibold"/>
              </a:rPr>
              <a:t>X</a:t>
            </a:r>
            <a:r>
              <a:rPr sz="900" spc="-5" dirty="0">
                <a:latin typeface="Open Sans"/>
                <a:cs typeface="Open Sans"/>
              </a:rPr>
              <a:t>,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which</a:t>
            </a:r>
            <a:r>
              <a:rPr sz="900" spc="-20" dirty="0">
                <a:latin typeface="Open Sans"/>
                <a:cs typeface="Open Sans"/>
              </a:rPr>
              <a:t> is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 </a:t>
            </a:r>
            <a:r>
              <a:rPr sz="900" spc="-30" dirty="0">
                <a:latin typeface="Open Sans"/>
                <a:cs typeface="Open Sans"/>
              </a:rPr>
              <a:t>20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tonne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hydraulic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crane.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00" spc="-30" dirty="0">
                <a:latin typeface="Open Sans"/>
                <a:cs typeface="Open Sans"/>
              </a:rPr>
              <a:t>Follo</a:t>
            </a:r>
            <a:r>
              <a:rPr sz="900" spc="-35" dirty="0">
                <a:latin typeface="Open Sans"/>
                <a:cs typeface="Open Sans"/>
              </a:rPr>
              <a:t>w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steps: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5299" y="1238677"/>
            <a:ext cx="3024505" cy="3672840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144145" indent="-132080">
              <a:lnSpc>
                <a:spcPct val="100000"/>
              </a:lnSpc>
              <a:spcBef>
                <a:spcPts val="414"/>
              </a:spcBef>
              <a:buAutoNum type="arabicPeriod"/>
              <a:tabLst>
                <a:tab pos="144780" algn="l"/>
              </a:tabLst>
            </a:pPr>
            <a:r>
              <a:rPr sz="1000" b="1" spc="-35" dirty="0">
                <a:latin typeface="Open Sans Semibold"/>
                <a:cs typeface="Open Sans Semibold"/>
              </a:rPr>
              <a:t>Outriggers</a:t>
            </a:r>
            <a:endParaRPr sz="1000" dirty="0">
              <a:latin typeface="Open Sans Semibold"/>
              <a:cs typeface="Open Sans Semibold"/>
            </a:endParaRPr>
          </a:p>
          <a:p>
            <a:pPr marL="12700" marR="15240">
              <a:lnSpc>
                <a:spcPct val="103099"/>
              </a:lnSpc>
              <a:spcBef>
                <a:spcPts val="250"/>
              </a:spcBef>
            </a:pPr>
            <a:r>
              <a:rPr sz="900" spc="-35" dirty="0">
                <a:latin typeface="Open Sans"/>
                <a:cs typeface="Open Sans"/>
              </a:rPr>
              <a:t>Choose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outrigger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set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up.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help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know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which 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section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chart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look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at.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this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example,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look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at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b="1" spc="-20" dirty="0">
                <a:latin typeface="Open Sans Semibold"/>
                <a:cs typeface="Open Sans Semibold"/>
              </a:rPr>
              <a:t>Without outriggers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spc="-30" dirty="0">
                <a:latin typeface="Open Sans"/>
                <a:cs typeface="Open Sans"/>
              </a:rPr>
              <a:t>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chart.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 </a:t>
            </a:r>
            <a:r>
              <a:rPr sz="900" spc="-25" dirty="0">
                <a:latin typeface="Open Sans"/>
                <a:cs typeface="Open Sans"/>
              </a:rPr>
              <a:t>set </a:t>
            </a:r>
            <a:r>
              <a:rPr sz="900" spc="-35" dirty="0">
                <a:latin typeface="Open Sans"/>
                <a:cs typeface="Open Sans"/>
              </a:rPr>
              <a:t>up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to 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mobile 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rubber.</a:t>
            </a:r>
            <a:endParaRPr sz="900" dirty="0">
              <a:latin typeface="Open Sans"/>
              <a:cs typeface="Open Sans"/>
            </a:endParaRPr>
          </a:p>
          <a:p>
            <a:pPr marL="144145" indent="-132080">
              <a:lnSpc>
                <a:spcPct val="100000"/>
              </a:lnSpc>
              <a:spcBef>
                <a:spcPts val="585"/>
              </a:spcBef>
              <a:buAutoNum type="arabicPeriod" startAt="2"/>
              <a:tabLst>
                <a:tab pos="144780" algn="l"/>
              </a:tabLst>
            </a:pPr>
            <a:r>
              <a:rPr sz="1000" b="1" spc="-40" dirty="0">
                <a:latin typeface="Open Sans Semibold"/>
                <a:cs typeface="Open Sans Semibold"/>
              </a:rPr>
              <a:t>Boo</a:t>
            </a:r>
            <a:r>
              <a:rPr sz="1000" b="1" spc="-50" dirty="0">
                <a:latin typeface="Open Sans Semibold"/>
                <a:cs typeface="Open Sans Semibold"/>
              </a:rPr>
              <a:t>m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length</a:t>
            </a:r>
            <a:endParaRPr sz="1000" dirty="0">
              <a:latin typeface="Open Sans Semibold"/>
              <a:cs typeface="Open Sans Semibold"/>
            </a:endParaRPr>
          </a:p>
          <a:p>
            <a:pPr marL="12700" marR="102235">
              <a:lnSpc>
                <a:spcPct val="101800"/>
              </a:lnSpc>
              <a:spcBef>
                <a:spcPts val="265"/>
              </a:spcBef>
            </a:pPr>
            <a:r>
              <a:rPr sz="900" spc="-35" dirty="0">
                <a:latin typeface="Open Sans"/>
                <a:cs typeface="Open Sans"/>
              </a:rPr>
              <a:t>Choose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length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boom.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25" dirty="0">
                <a:latin typeface="Open Sans"/>
                <a:cs typeface="Open Sans"/>
              </a:rPr>
              <a:t> will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help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know </a:t>
            </a:r>
            <a:r>
              <a:rPr sz="900" spc="-30" dirty="0">
                <a:latin typeface="Open Sans"/>
                <a:cs typeface="Open Sans"/>
              </a:rPr>
              <a:t> which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column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30" dirty="0">
                <a:latin typeface="Open Sans"/>
                <a:cs typeface="Open Sans"/>
              </a:rPr>
              <a:t>look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at. In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this </a:t>
            </a:r>
            <a:r>
              <a:rPr sz="900" spc="-30" dirty="0">
                <a:latin typeface="Open Sans"/>
                <a:cs typeface="Open Sans"/>
              </a:rPr>
              <a:t>example,</a:t>
            </a:r>
            <a:r>
              <a:rPr sz="900" spc="-25" dirty="0">
                <a:latin typeface="Open Sans"/>
                <a:cs typeface="Open Sans"/>
              </a:rPr>
              <a:t> we’ll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use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 </a:t>
            </a:r>
            <a:r>
              <a:rPr sz="900" spc="-40" dirty="0">
                <a:latin typeface="Open Sans"/>
                <a:cs typeface="Open Sans"/>
              </a:rPr>
              <a:t>boom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length</a:t>
            </a:r>
            <a:r>
              <a:rPr sz="900" spc="-25" dirty="0">
                <a:latin typeface="Open Sans"/>
                <a:cs typeface="Open Sans"/>
              </a:rPr>
              <a:t> 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14.06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metres.</a:t>
            </a:r>
            <a:endParaRPr sz="900" dirty="0">
              <a:latin typeface="Open Sans"/>
              <a:cs typeface="Open Sans"/>
            </a:endParaRPr>
          </a:p>
          <a:p>
            <a:pPr marL="144145" indent="-132080">
              <a:lnSpc>
                <a:spcPct val="100000"/>
              </a:lnSpc>
              <a:spcBef>
                <a:spcPts val="585"/>
              </a:spcBef>
              <a:buAutoNum type="arabicPeriod" startAt="3"/>
              <a:tabLst>
                <a:tab pos="144780" algn="l"/>
              </a:tabLst>
            </a:pPr>
            <a:r>
              <a:rPr sz="1000" b="1" spc="-35" dirty="0">
                <a:latin typeface="Open Sans Semibold"/>
                <a:cs typeface="Open Sans Semibold"/>
              </a:rPr>
              <a:t>Operatin</a:t>
            </a:r>
            <a:r>
              <a:rPr sz="1000" b="1" spc="-30" dirty="0">
                <a:latin typeface="Open Sans Semibold"/>
                <a:cs typeface="Open Sans Semibold"/>
              </a:rPr>
              <a:t>g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radius</a:t>
            </a:r>
            <a:endParaRPr sz="1000" dirty="0">
              <a:latin typeface="Open Sans Semibold"/>
              <a:cs typeface="Open Sans Semibold"/>
            </a:endParaRPr>
          </a:p>
          <a:p>
            <a:pPr marL="12700" marR="48260">
              <a:lnSpc>
                <a:spcPct val="101800"/>
              </a:lnSpc>
              <a:spcBef>
                <a:spcPts val="265"/>
              </a:spcBef>
            </a:pPr>
            <a:r>
              <a:rPr sz="900" spc="-35" dirty="0">
                <a:latin typeface="Open Sans"/>
                <a:cs typeface="Open Sans"/>
              </a:rPr>
              <a:t>Choose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operating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radius. </a:t>
            </a: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help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know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which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row</a:t>
            </a:r>
            <a:r>
              <a:rPr sz="900" spc="-25" dirty="0">
                <a:latin typeface="Open Sans"/>
                <a:cs typeface="Open Sans"/>
              </a:rPr>
              <a:t> to </a:t>
            </a:r>
            <a:r>
              <a:rPr sz="900" spc="-30" dirty="0">
                <a:latin typeface="Open Sans"/>
                <a:cs typeface="Open Sans"/>
              </a:rPr>
              <a:t>look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at. </a:t>
            </a:r>
            <a:r>
              <a:rPr sz="900" spc="-30" dirty="0">
                <a:latin typeface="Open Sans"/>
                <a:cs typeface="Open Sans"/>
              </a:rPr>
              <a:t>For</a:t>
            </a:r>
            <a:r>
              <a:rPr sz="900" spc="-25" dirty="0">
                <a:latin typeface="Open Sans"/>
                <a:cs typeface="Open Sans"/>
              </a:rPr>
              <a:t> this </a:t>
            </a:r>
            <a:r>
              <a:rPr sz="900" spc="-30" dirty="0">
                <a:latin typeface="Open Sans"/>
                <a:cs typeface="Open Sans"/>
              </a:rPr>
              <a:t>example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we’ll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use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4.30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metres.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35" dirty="0">
                <a:latin typeface="Open Sans"/>
                <a:cs typeface="Open Sans"/>
              </a:rPr>
              <a:t>Roun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u</a:t>
            </a:r>
            <a:r>
              <a:rPr sz="900" spc="-30" dirty="0">
                <a:latin typeface="Open Sans"/>
                <a:cs typeface="Open Sans"/>
              </a:rPr>
              <a:t>p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</a:t>
            </a:r>
            <a:r>
              <a:rPr sz="900" spc="-30" dirty="0">
                <a:latin typeface="Open Sans"/>
                <a:cs typeface="Open Sans"/>
              </a:rPr>
              <a:t>o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4.50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metres.</a:t>
            </a:r>
            <a:endParaRPr sz="900" dirty="0">
              <a:latin typeface="Open Sans"/>
              <a:cs typeface="Open Sans"/>
            </a:endParaRPr>
          </a:p>
          <a:p>
            <a:pPr marL="144145" indent="-132080">
              <a:lnSpc>
                <a:spcPct val="100000"/>
              </a:lnSpc>
              <a:spcBef>
                <a:spcPts val="590"/>
              </a:spcBef>
              <a:buAutoNum type="arabicPeriod" startAt="4"/>
              <a:tabLst>
                <a:tab pos="144780" algn="l"/>
              </a:tabLst>
            </a:pPr>
            <a:r>
              <a:rPr sz="1000" b="1" spc="-35" dirty="0">
                <a:latin typeface="Open Sans Semibold"/>
                <a:cs typeface="Open Sans Semibold"/>
              </a:rPr>
              <a:t>Capacity</a:t>
            </a:r>
            <a:endParaRPr sz="1000" dirty="0">
              <a:latin typeface="Open Sans Semibold"/>
              <a:cs typeface="Open Sans Semibold"/>
            </a:endParaRPr>
          </a:p>
          <a:p>
            <a:pPr marL="12700" marR="5080">
              <a:lnSpc>
                <a:spcPct val="101800"/>
              </a:lnSpc>
              <a:spcBef>
                <a:spcPts val="260"/>
              </a:spcBef>
            </a:pPr>
            <a:r>
              <a:rPr sz="900" spc="-35" dirty="0">
                <a:latin typeface="Open Sans"/>
                <a:cs typeface="Open Sans"/>
              </a:rPr>
              <a:t>Read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down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boom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length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column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across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 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operating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radius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row.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capacity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(WLL)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crane.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 this </a:t>
            </a:r>
            <a:r>
              <a:rPr sz="900" spc="-30" dirty="0">
                <a:latin typeface="Open Sans"/>
                <a:cs typeface="Open Sans"/>
              </a:rPr>
              <a:t>example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it is </a:t>
            </a:r>
            <a:r>
              <a:rPr sz="900" spc="-30" dirty="0">
                <a:latin typeface="Open Sans"/>
                <a:cs typeface="Open Sans"/>
              </a:rPr>
              <a:t>5200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kg.</a:t>
            </a:r>
            <a:endParaRPr sz="900" dirty="0">
              <a:latin typeface="Open Sans"/>
              <a:cs typeface="Open Sans"/>
            </a:endParaRPr>
          </a:p>
          <a:p>
            <a:pPr marL="144145" indent="-132080">
              <a:lnSpc>
                <a:spcPct val="100000"/>
              </a:lnSpc>
              <a:spcBef>
                <a:spcPts val="590"/>
              </a:spcBef>
              <a:buAutoNum type="arabicPeriod" startAt="5"/>
              <a:tabLst>
                <a:tab pos="144780" algn="l"/>
              </a:tabLst>
            </a:pPr>
            <a:r>
              <a:rPr sz="1000" b="1" spc="-40" dirty="0">
                <a:latin typeface="Open Sans Semibold"/>
                <a:cs typeface="Open Sans Semibold"/>
              </a:rPr>
              <a:t>Hoo</a:t>
            </a:r>
            <a:r>
              <a:rPr sz="1000" b="1" spc="-30" dirty="0">
                <a:latin typeface="Open Sans Semibold"/>
                <a:cs typeface="Open Sans Semibold"/>
              </a:rPr>
              <a:t>k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0" dirty="0">
                <a:latin typeface="Open Sans Semibold"/>
                <a:cs typeface="Open Sans Semibold"/>
              </a:rPr>
              <a:t>block/s</a:t>
            </a:r>
            <a:endParaRPr sz="1000" dirty="0">
              <a:latin typeface="Open Sans Semibold"/>
              <a:cs typeface="Open Sans Semibold"/>
            </a:endParaRPr>
          </a:p>
          <a:p>
            <a:pPr marL="12700" marR="23495">
              <a:lnSpc>
                <a:spcPct val="101800"/>
              </a:lnSpc>
              <a:spcBef>
                <a:spcPts val="265"/>
              </a:spcBef>
            </a:pP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weight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hook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block/s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part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load.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Deduct </a:t>
            </a:r>
            <a:r>
              <a:rPr sz="900" spc="-30" dirty="0">
                <a:latin typeface="Open Sans"/>
                <a:cs typeface="Open Sans"/>
              </a:rPr>
              <a:t> the weight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from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capacity. </a:t>
            </a:r>
            <a:r>
              <a:rPr sz="900" spc="-30" dirty="0">
                <a:latin typeface="Open Sans"/>
                <a:cs typeface="Open Sans"/>
              </a:rPr>
              <a:t>These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weights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chart.</a:t>
            </a:r>
            <a:r>
              <a:rPr sz="900" spc="-3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this </a:t>
            </a:r>
            <a:r>
              <a:rPr sz="900" spc="-30" dirty="0">
                <a:latin typeface="Open Sans"/>
                <a:cs typeface="Open Sans"/>
              </a:rPr>
              <a:t>example, deduct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200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kg</a:t>
            </a:r>
            <a:r>
              <a:rPr sz="900" spc="-25" dirty="0">
                <a:latin typeface="Open Sans"/>
                <a:cs typeface="Open Sans"/>
              </a:rPr>
              <a:t> for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 </a:t>
            </a:r>
            <a:r>
              <a:rPr sz="900" spc="-30" dirty="0">
                <a:latin typeface="Open Sans"/>
                <a:cs typeface="Open Sans"/>
              </a:rPr>
              <a:t>3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sheave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35" dirty="0">
                <a:latin typeface="Open Sans"/>
                <a:cs typeface="Open Sans"/>
              </a:rPr>
              <a:t>hoo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block.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3362960" indent="-132080">
              <a:lnSpc>
                <a:spcPct val="100000"/>
              </a:lnSpc>
              <a:spcBef>
                <a:spcPts val="414"/>
              </a:spcBef>
              <a:buAutoNum type="arabicPeriod" startAt="6"/>
              <a:tabLst>
                <a:tab pos="3364229" algn="l"/>
              </a:tabLst>
            </a:pPr>
            <a:r>
              <a:rPr spc="-25" dirty="0"/>
              <a:t>Jib</a:t>
            </a:r>
            <a:r>
              <a:rPr spc="-40" dirty="0"/>
              <a:t> </a:t>
            </a:r>
            <a:r>
              <a:rPr spc="-35" dirty="0"/>
              <a:t>weight</a:t>
            </a:r>
          </a:p>
          <a:p>
            <a:pPr marL="3231515">
              <a:lnSpc>
                <a:spcPct val="100000"/>
              </a:lnSpc>
              <a:spcBef>
                <a:spcPts val="280"/>
              </a:spcBef>
            </a:pP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weight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of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jib</a:t>
            </a:r>
            <a:r>
              <a:rPr sz="900" b="0" spc="-20" dirty="0">
                <a:latin typeface="Open Sans"/>
                <a:cs typeface="Open Sans"/>
              </a:rPr>
              <a:t> (fly), </a:t>
            </a:r>
            <a:r>
              <a:rPr sz="900" b="0" spc="-25" dirty="0">
                <a:latin typeface="Open Sans"/>
                <a:cs typeface="Open Sans"/>
              </a:rPr>
              <a:t>either fitted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or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stowed,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20" dirty="0">
                <a:latin typeface="Open Sans"/>
                <a:cs typeface="Open Sans"/>
              </a:rPr>
              <a:t>is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part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of</a:t>
            </a:r>
            <a:endParaRPr sz="900" dirty="0">
              <a:latin typeface="Open Sans"/>
              <a:cs typeface="Open Sans"/>
            </a:endParaRPr>
          </a:p>
          <a:p>
            <a:pPr marL="3231515">
              <a:lnSpc>
                <a:spcPct val="100000"/>
              </a:lnSpc>
              <a:spcBef>
                <a:spcPts val="20"/>
              </a:spcBef>
            </a:pP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load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and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may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be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a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deduction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from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capacity.</a:t>
            </a:r>
            <a:endParaRPr sz="900" dirty="0">
              <a:latin typeface="Open Sans"/>
              <a:cs typeface="Open Sans"/>
            </a:endParaRPr>
          </a:p>
          <a:p>
            <a:pPr marL="3231515" marR="179070">
              <a:lnSpc>
                <a:spcPct val="101800"/>
              </a:lnSpc>
            </a:pPr>
            <a:r>
              <a:rPr sz="900" b="0" spc="-30" dirty="0">
                <a:latin typeface="Open Sans"/>
                <a:cs typeface="Open Sans"/>
              </a:rPr>
              <a:t>This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information</a:t>
            </a:r>
            <a:r>
              <a:rPr sz="900" b="0" spc="-20" dirty="0">
                <a:latin typeface="Open Sans"/>
                <a:cs typeface="Open Sans"/>
              </a:rPr>
              <a:t> is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on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load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chart. In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this </a:t>
            </a:r>
            <a:r>
              <a:rPr sz="900" b="0" spc="-30" dirty="0">
                <a:latin typeface="Open Sans"/>
                <a:cs typeface="Open Sans"/>
              </a:rPr>
              <a:t>example,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40" dirty="0">
                <a:latin typeface="Open Sans"/>
                <a:cs typeface="Open Sans"/>
              </a:rPr>
              <a:t>we </a:t>
            </a:r>
            <a:r>
              <a:rPr sz="900" b="0" spc="-215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can’t </a:t>
            </a:r>
            <a:r>
              <a:rPr sz="900" b="0" spc="-30" dirty="0">
                <a:latin typeface="Open Sans"/>
                <a:cs typeface="Open Sans"/>
              </a:rPr>
              <a:t>use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jib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because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we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are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not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using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outriggers.</a:t>
            </a:r>
            <a:endParaRPr sz="900" dirty="0">
              <a:latin typeface="Open Sans"/>
              <a:cs typeface="Open Sans"/>
            </a:endParaRPr>
          </a:p>
          <a:p>
            <a:pPr marL="3362960" indent="-132080">
              <a:lnSpc>
                <a:spcPct val="100000"/>
              </a:lnSpc>
              <a:spcBef>
                <a:spcPts val="590"/>
              </a:spcBef>
              <a:buAutoNum type="arabicPeriod" startAt="7"/>
              <a:tabLst>
                <a:tab pos="3364229" algn="l"/>
              </a:tabLst>
            </a:pPr>
            <a:r>
              <a:rPr spc="-30" dirty="0"/>
              <a:t>Line</a:t>
            </a:r>
            <a:r>
              <a:rPr spc="-35" dirty="0"/>
              <a:t> </a:t>
            </a:r>
            <a:r>
              <a:rPr spc="-30" dirty="0"/>
              <a:t>(hoist</a:t>
            </a:r>
            <a:r>
              <a:rPr spc="-35" dirty="0"/>
              <a:t> rope)</a:t>
            </a:r>
          </a:p>
          <a:p>
            <a:pPr marL="3231515" marR="41910">
              <a:lnSpc>
                <a:spcPct val="101800"/>
              </a:lnSpc>
              <a:spcBef>
                <a:spcPts val="265"/>
              </a:spcBef>
            </a:pPr>
            <a:r>
              <a:rPr sz="900" b="0" spc="-35" dirty="0">
                <a:latin typeface="Open Sans"/>
                <a:cs typeface="Open Sans"/>
              </a:rPr>
              <a:t>Loo</a:t>
            </a:r>
            <a:r>
              <a:rPr sz="900" b="0" spc="-25" dirty="0">
                <a:latin typeface="Open Sans"/>
                <a:cs typeface="Open Sans"/>
              </a:rPr>
              <a:t>k </a:t>
            </a:r>
            <a:r>
              <a:rPr sz="900" b="0" spc="-30" dirty="0">
                <a:latin typeface="Open Sans"/>
                <a:cs typeface="Open Sans"/>
              </a:rPr>
              <a:t>a</a:t>
            </a:r>
            <a:r>
              <a:rPr sz="900" b="0" spc="-20" dirty="0">
                <a:latin typeface="Open Sans"/>
                <a:cs typeface="Open Sans"/>
              </a:rPr>
              <a:t>t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hois</a:t>
            </a:r>
            <a:r>
              <a:rPr sz="900" b="0" spc="-20" dirty="0">
                <a:latin typeface="Open Sans"/>
                <a:cs typeface="Open Sans"/>
              </a:rPr>
              <a:t>t </a:t>
            </a:r>
            <a:r>
              <a:rPr sz="900" b="0" spc="-30" dirty="0">
                <a:latin typeface="Open Sans"/>
                <a:cs typeface="Open Sans"/>
              </a:rPr>
              <a:t>rope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reevin</a:t>
            </a:r>
            <a:r>
              <a:rPr sz="900" b="0" spc="-25" dirty="0">
                <a:latin typeface="Open Sans"/>
                <a:cs typeface="Open Sans"/>
              </a:rPr>
              <a:t>g t</a:t>
            </a:r>
            <a:r>
              <a:rPr sz="900" b="0" spc="-30" dirty="0">
                <a:latin typeface="Open Sans"/>
                <a:cs typeface="Open Sans"/>
              </a:rPr>
              <a:t>o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wor</a:t>
            </a:r>
            <a:r>
              <a:rPr sz="900" b="0" spc="-25" dirty="0">
                <a:latin typeface="Open Sans"/>
                <a:cs typeface="Open Sans"/>
              </a:rPr>
              <a:t>k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ou</a:t>
            </a:r>
            <a:r>
              <a:rPr sz="900" b="0" spc="-20" dirty="0">
                <a:latin typeface="Open Sans"/>
                <a:cs typeface="Open Sans"/>
              </a:rPr>
              <a:t>t </a:t>
            </a:r>
            <a:r>
              <a:rPr sz="900" b="0" spc="-35" dirty="0">
                <a:latin typeface="Open Sans"/>
                <a:cs typeface="Open Sans"/>
              </a:rPr>
              <a:t>how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40" dirty="0">
                <a:latin typeface="Open Sans"/>
                <a:cs typeface="Open Sans"/>
              </a:rPr>
              <a:t>man</a:t>
            </a:r>
            <a:r>
              <a:rPr sz="900" b="0" spc="-25" dirty="0">
                <a:latin typeface="Open Sans"/>
                <a:cs typeface="Open Sans"/>
              </a:rPr>
              <a:t>y parts  of line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(hoist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rope)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you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need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to </a:t>
            </a:r>
            <a:r>
              <a:rPr sz="900" b="0" spc="-30" dirty="0">
                <a:latin typeface="Open Sans"/>
                <a:cs typeface="Open Sans"/>
              </a:rPr>
              <a:t>support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load.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In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this 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example,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load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being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lifted</a:t>
            </a:r>
            <a:r>
              <a:rPr sz="900" b="0" spc="-20" dirty="0">
                <a:latin typeface="Open Sans"/>
                <a:cs typeface="Open Sans"/>
              </a:rPr>
              <a:t> is </a:t>
            </a:r>
            <a:r>
              <a:rPr sz="900" b="0" spc="-30" dirty="0">
                <a:latin typeface="Open Sans"/>
                <a:cs typeface="Open Sans"/>
              </a:rPr>
              <a:t>5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tonnes.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hoist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rope 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has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a </a:t>
            </a:r>
            <a:r>
              <a:rPr sz="900" b="0" spc="-30" dirty="0">
                <a:latin typeface="Open Sans"/>
                <a:cs typeface="Open Sans"/>
              </a:rPr>
              <a:t>capacity</a:t>
            </a:r>
            <a:r>
              <a:rPr sz="900" b="0" spc="-25" dirty="0">
                <a:latin typeface="Open Sans"/>
                <a:cs typeface="Open Sans"/>
              </a:rPr>
              <a:t> of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3340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kg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which</a:t>
            </a:r>
            <a:r>
              <a:rPr sz="900" b="0" spc="-20" dirty="0">
                <a:latin typeface="Open Sans"/>
                <a:cs typeface="Open Sans"/>
              </a:rPr>
              <a:t> is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less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than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5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tonnes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so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you </a:t>
            </a:r>
            <a:r>
              <a:rPr sz="900" b="0" spc="-2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need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2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lines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to safely </a:t>
            </a:r>
            <a:r>
              <a:rPr sz="900" b="0" spc="-20" dirty="0">
                <a:latin typeface="Open Sans"/>
                <a:cs typeface="Open Sans"/>
              </a:rPr>
              <a:t>lift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load.</a:t>
            </a:r>
            <a:endParaRPr sz="900" dirty="0">
              <a:latin typeface="Open Sans"/>
              <a:cs typeface="Open Sans"/>
            </a:endParaRPr>
          </a:p>
          <a:p>
            <a:pPr marL="3362960" indent="-132080">
              <a:lnSpc>
                <a:spcPct val="100000"/>
              </a:lnSpc>
              <a:spcBef>
                <a:spcPts val="585"/>
              </a:spcBef>
              <a:buAutoNum type="arabicPeriod" startAt="8"/>
              <a:tabLst>
                <a:tab pos="3364229" algn="l"/>
              </a:tabLst>
            </a:pPr>
            <a:r>
              <a:rPr spc="-20" dirty="0"/>
              <a:t>Ji</a:t>
            </a:r>
            <a:r>
              <a:rPr spc="-35" dirty="0"/>
              <a:t>b</a:t>
            </a:r>
            <a:r>
              <a:rPr spc="-25" dirty="0"/>
              <a:t> </a:t>
            </a:r>
            <a:r>
              <a:rPr spc="-30" dirty="0"/>
              <a:t>configuration</a:t>
            </a:r>
          </a:p>
          <a:p>
            <a:pPr marL="3231515" marR="5080">
              <a:lnSpc>
                <a:spcPct val="105600"/>
              </a:lnSpc>
              <a:spcBef>
                <a:spcPts val="225"/>
              </a:spcBef>
            </a:pPr>
            <a:r>
              <a:rPr sz="900" b="0" spc="-30" dirty="0">
                <a:latin typeface="Open Sans"/>
                <a:cs typeface="Open Sans"/>
              </a:rPr>
              <a:t>Find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information</a:t>
            </a:r>
            <a:r>
              <a:rPr sz="900" b="0" spc="-1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about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load</a:t>
            </a:r>
            <a:r>
              <a:rPr sz="900" b="0" spc="-1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capacity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of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different </a:t>
            </a:r>
            <a:r>
              <a:rPr sz="900" b="0" spc="-2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jib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configurations.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This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information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20" dirty="0">
                <a:latin typeface="Open Sans"/>
                <a:cs typeface="Open Sans"/>
              </a:rPr>
              <a:t>is </a:t>
            </a:r>
            <a:r>
              <a:rPr sz="900" b="0" spc="-25" dirty="0">
                <a:latin typeface="Open Sans"/>
                <a:cs typeface="Open Sans"/>
              </a:rPr>
              <a:t>in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spc="-20" dirty="0"/>
              <a:t>Jib load</a:t>
            </a:r>
            <a:endParaRPr sz="900" dirty="0">
              <a:latin typeface="Open Sans"/>
              <a:cs typeface="Open Sans"/>
            </a:endParaRPr>
          </a:p>
          <a:p>
            <a:pPr marL="3231515" marR="48895">
              <a:lnSpc>
                <a:spcPct val="101800"/>
              </a:lnSpc>
              <a:spcBef>
                <a:spcPts val="40"/>
              </a:spcBef>
            </a:pPr>
            <a:r>
              <a:rPr sz="900" spc="-15" dirty="0"/>
              <a:t>ratings-kgs</a:t>
            </a:r>
            <a:r>
              <a:rPr sz="900" spc="-20" dirty="0"/>
              <a:t> </a:t>
            </a:r>
            <a:r>
              <a:rPr sz="900" b="0" spc="-30" dirty="0">
                <a:latin typeface="Open Sans"/>
                <a:cs typeface="Open Sans"/>
              </a:rPr>
              <a:t>on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bottom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right-hand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side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of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chart. 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With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jib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offset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crane</a:t>
            </a:r>
            <a:r>
              <a:rPr sz="900" b="0" spc="-2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has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more</a:t>
            </a:r>
            <a:r>
              <a:rPr sz="900" b="0" spc="-25" dirty="0">
                <a:latin typeface="Open Sans"/>
                <a:cs typeface="Open Sans"/>
              </a:rPr>
              <a:t> capacity, </a:t>
            </a:r>
            <a:r>
              <a:rPr sz="900" b="0" spc="-30" dirty="0">
                <a:latin typeface="Open Sans"/>
                <a:cs typeface="Open Sans"/>
              </a:rPr>
              <a:t>but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the</a:t>
            </a:r>
            <a:r>
              <a:rPr sz="900" b="0" spc="-25" dirty="0">
                <a:latin typeface="Open Sans"/>
                <a:cs typeface="Open Sans"/>
              </a:rPr>
              <a:t> jib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is 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meant</a:t>
            </a:r>
            <a:r>
              <a:rPr sz="900" b="0" spc="-25" dirty="0">
                <a:latin typeface="Open Sans"/>
                <a:cs typeface="Open Sans"/>
              </a:rPr>
              <a:t> to give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you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more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lifting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height.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Some</a:t>
            </a:r>
            <a:r>
              <a:rPr sz="900" b="0" spc="-15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load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charts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will </a:t>
            </a:r>
            <a:r>
              <a:rPr sz="900" b="0" spc="-2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hav</a:t>
            </a:r>
            <a:r>
              <a:rPr sz="900" b="0" spc="-30" dirty="0">
                <a:latin typeface="Open Sans"/>
                <a:cs typeface="Open Sans"/>
              </a:rPr>
              <a:t>e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0" dirty="0">
                <a:latin typeface="Open Sans"/>
                <a:cs typeface="Open Sans"/>
              </a:rPr>
              <a:t>information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o</a:t>
            </a:r>
            <a:r>
              <a:rPr sz="900" b="0" spc="-30" dirty="0">
                <a:latin typeface="Open Sans"/>
                <a:cs typeface="Open Sans"/>
              </a:rPr>
              <a:t>n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25" dirty="0">
                <a:latin typeface="Open Sans"/>
                <a:cs typeface="Open Sans"/>
              </a:rPr>
              <a:t>auxiliary jibs</a:t>
            </a:r>
            <a:r>
              <a:rPr sz="900" b="0" spc="-20" dirty="0">
                <a:latin typeface="Open Sans"/>
                <a:cs typeface="Open Sans"/>
              </a:rPr>
              <a:t> </a:t>
            </a:r>
            <a:r>
              <a:rPr sz="900" b="0" spc="-35" dirty="0">
                <a:latin typeface="Open Sans"/>
                <a:cs typeface="Open Sans"/>
              </a:rPr>
              <a:t>an</a:t>
            </a:r>
            <a:r>
              <a:rPr sz="900" b="0" spc="-30" dirty="0">
                <a:latin typeface="Open Sans"/>
                <a:cs typeface="Open Sans"/>
              </a:rPr>
              <a:t>d</a:t>
            </a:r>
            <a:r>
              <a:rPr sz="900" b="0" spc="-25" dirty="0">
                <a:latin typeface="Open Sans"/>
                <a:cs typeface="Open Sans"/>
              </a:rPr>
              <a:t> thei</a:t>
            </a:r>
            <a:r>
              <a:rPr sz="900" b="0" spc="-20" dirty="0">
                <a:latin typeface="Open Sans"/>
                <a:cs typeface="Open Sans"/>
              </a:rPr>
              <a:t>r</a:t>
            </a:r>
            <a:r>
              <a:rPr sz="900" b="0" spc="-25" dirty="0">
                <a:latin typeface="Open Sans"/>
                <a:cs typeface="Open Sans"/>
              </a:rPr>
              <a:t> limitations.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89DF1B-5E73-4B61-9C1B-D4EB3EA31519}"/>
              </a:ext>
            </a:extLst>
          </p:cNvPr>
          <p:cNvSpPr/>
          <p:nvPr/>
        </p:nvSpPr>
        <p:spPr>
          <a:xfrm>
            <a:off x="437654" y="629042"/>
            <a:ext cx="6236196" cy="527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CEAA18-EA57-40CD-A9BA-117FCCD1DE10}"/>
              </a:ext>
            </a:extLst>
          </p:cNvPr>
          <p:cNvSpPr/>
          <p:nvPr/>
        </p:nvSpPr>
        <p:spPr>
          <a:xfrm>
            <a:off x="561888" y="1296934"/>
            <a:ext cx="3097915" cy="767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097F65-9F15-4FAA-B7B9-548C2E3499C6}"/>
              </a:ext>
            </a:extLst>
          </p:cNvPr>
          <p:cNvSpPr/>
          <p:nvPr/>
        </p:nvSpPr>
        <p:spPr>
          <a:xfrm>
            <a:off x="581937" y="2118004"/>
            <a:ext cx="2944523" cy="625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41870C-3079-4A94-A1E8-44515CA582C9}"/>
              </a:ext>
            </a:extLst>
          </p:cNvPr>
          <p:cNvSpPr/>
          <p:nvPr/>
        </p:nvSpPr>
        <p:spPr>
          <a:xfrm>
            <a:off x="616350" y="2804652"/>
            <a:ext cx="3024501" cy="625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EBF796-087C-44B5-A3A6-55E609E73622}"/>
              </a:ext>
            </a:extLst>
          </p:cNvPr>
          <p:cNvSpPr/>
          <p:nvPr/>
        </p:nvSpPr>
        <p:spPr>
          <a:xfrm>
            <a:off x="584862" y="3488418"/>
            <a:ext cx="3024504" cy="625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2B4C28-2BC6-47AF-AD6F-BED3B3797B98}"/>
              </a:ext>
            </a:extLst>
          </p:cNvPr>
          <p:cNvSpPr/>
          <p:nvPr/>
        </p:nvSpPr>
        <p:spPr>
          <a:xfrm>
            <a:off x="611229" y="4181994"/>
            <a:ext cx="3067453" cy="72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7DDD98-9CE6-4B3D-A3CA-86B3CBC46294}"/>
              </a:ext>
            </a:extLst>
          </p:cNvPr>
          <p:cNvSpPr/>
          <p:nvPr/>
        </p:nvSpPr>
        <p:spPr>
          <a:xfrm>
            <a:off x="3857461" y="1260063"/>
            <a:ext cx="2944523" cy="802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860635-6CE8-41CA-9AF8-01AEF4E62CD2}"/>
              </a:ext>
            </a:extLst>
          </p:cNvPr>
          <p:cNvSpPr/>
          <p:nvPr/>
        </p:nvSpPr>
        <p:spPr>
          <a:xfrm>
            <a:off x="3852750" y="2118004"/>
            <a:ext cx="3054039" cy="985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7F9619-7557-4415-9A55-3F31B4BFBF74}"/>
              </a:ext>
            </a:extLst>
          </p:cNvPr>
          <p:cNvSpPr/>
          <p:nvPr/>
        </p:nvSpPr>
        <p:spPr>
          <a:xfrm>
            <a:off x="3848541" y="3103586"/>
            <a:ext cx="3091608" cy="1078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0583" y="2309862"/>
            <a:ext cx="3482975" cy="2401570"/>
          </a:xfrm>
          <a:custGeom>
            <a:avLst/>
            <a:gdLst/>
            <a:ahLst/>
            <a:cxnLst/>
            <a:rect l="l" t="t" r="r" b="b"/>
            <a:pathLst>
              <a:path w="3482975" h="2401570">
                <a:moveTo>
                  <a:pt x="0" y="288531"/>
                </a:moveTo>
                <a:lnTo>
                  <a:pt x="184861" y="2401481"/>
                </a:lnTo>
                <a:lnTo>
                  <a:pt x="3482835" y="2112949"/>
                </a:lnTo>
                <a:lnTo>
                  <a:pt x="3297974" y="0"/>
                </a:lnTo>
                <a:lnTo>
                  <a:pt x="0" y="288531"/>
                </a:lnTo>
                <a:close/>
              </a:path>
            </a:pathLst>
          </a:custGeom>
          <a:ln w="96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 rot="21300000">
            <a:off x="1252323" y="2651447"/>
            <a:ext cx="50561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0"/>
              </a:lnSpc>
            </a:pPr>
            <a:r>
              <a:rPr sz="850" b="1" spc="-40" dirty="0">
                <a:latin typeface="Calibri"/>
                <a:cs typeface="Calibri"/>
              </a:rPr>
              <a:t>Load</a:t>
            </a:r>
            <a:r>
              <a:rPr sz="850" b="1" spc="-25" dirty="0">
                <a:latin typeface="Calibri"/>
                <a:cs typeface="Calibri"/>
              </a:rPr>
              <a:t> </a:t>
            </a:r>
            <a:r>
              <a:rPr sz="850" b="1" spc="-45" dirty="0">
                <a:latin typeface="Calibri"/>
                <a:cs typeface="Calibri"/>
              </a:rPr>
              <a:t>Char</a:t>
            </a:r>
            <a:r>
              <a:rPr sz="850" b="1" spc="-30" dirty="0">
                <a:latin typeface="Calibri"/>
                <a:cs typeface="Calibri"/>
              </a:rPr>
              <a:t>t</a:t>
            </a:r>
            <a:r>
              <a:rPr sz="850" b="1" spc="-25" dirty="0">
                <a:latin typeface="Calibri"/>
                <a:cs typeface="Calibri"/>
              </a:rPr>
              <a:t> -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 rot="21300000">
            <a:off x="1265051" y="2780201"/>
            <a:ext cx="574603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0"/>
              </a:lnSpc>
            </a:pPr>
            <a:r>
              <a:rPr sz="850" b="1" spc="-40" dirty="0">
                <a:latin typeface="Calibri"/>
                <a:cs typeface="Calibri"/>
              </a:rPr>
              <a:t>100</a:t>
            </a:r>
            <a:r>
              <a:rPr sz="850" b="1" spc="-25" dirty="0">
                <a:latin typeface="Calibri"/>
                <a:cs typeface="Calibri"/>
              </a:rPr>
              <a:t> </a:t>
            </a:r>
            <a:r>
              <a:rPr sz="850" b="1" spc="-114" dirty="0">
                <a:latin typeface="Calibri"/>
                <a:cs typeface="Calibri"/>
              </a:rPr>
              <a:t>T</a:t>
            </a:r>
            <a:r>
              <a:rPr sz="850" b="1" spc="-45" dirty="0">
                <a:latin typeface="Calibri"/>
                <a:cs typeface="Calibri"/>
              </a:rPr>
              <a:t>onne</a:t>
            </a:r>
            <a:r>
              <a:rPr sz="850" b="1" spc="-25" dirty="0">
                <a:latin typeface="Calibri"/>
                <a:cs typeface="Calibri"/>
              </a:rPr>
              <a:t> </a:t>
            </a:r>
            <a:r>
              <a:rPr sz="850" b="1" spc="-30" dirty="0">
                <a:latin typeface="Calibri"/>
                <a:cs typeface="Calibri"/>
              </a:rPr>
              <a:t>(</a:t>
            </a:r>
            <a:r>
              <a:rPr sz="850" b="1" spc="-35" dirty="0">
                <a:latin typeface="Calibri"/>
                <a:cs typeface="Calibri"/>
              </a:rPr>
              <a:t>A)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 rot="21300000">
            <a:off x="1284317" y="3005223"/>
            <a:ext cx="216709" cy="52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9"/>
              </a:lnSpc>
            </a:pPr>
            <a:r>
              <a:rPr sz="400" b="1" spc="-35" dirty="0">
                <a:latin typeface="Calibri"/>
                <a:cs typeface="Calibri"/>
              </a:rPr>
              <a:t>W</a:t>
            </a:r>
            <a:r>
              <a:rPr sz="400" b="1" spc="-10" dirty="0">
                <a:latin typeface="Calibri"/>
                <a:cs typeface="Calibri"/>
              </a:rPr>
              <a:t>ARNING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 rot="21300000">
            <a:off x="1282577" y="3096150"/>
            <a:ext cx="6076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20" dirty="0">
                <a:latin typeface="Calibri"/>
                <a:cs typeface="Calibri"/>
              </a:rPr>
              <a:t>1.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 rot="21300000">
            <a:off x="1294538" y="3226328"/>
            <a:ext cx="6076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20" dirty="0">
                <a:latin typeface="Calibri"/>
                <a:cs typeface="Calibri"/>
              </a:rPr>
              <a:t>2.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 rot="21300000">
            <a:off x="1311047" y="3406001"/>
            <a:ext cx="6076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20" dirty="0">
                <a:latin typeface="Calibri"/>
                <a:cs typeface="Calibri"/>
              </a:rPr>
              <a:t>3.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 rot="21300000">
            <a:off x="1327556" y="3585675"/>
            <a:ext cx="6076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20" dirty="0">
                <a:latin typeface="Calibri"/>
                <a:cs typeface="Calibri"/>
              </a:rPr>
              <a:t>4.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 rot="21300000">
            <a:off x="1344065" y="3765349"/>
            <a:ext cx="6076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20" dirty="0">
                <a:latin typeface="Calibri"/>
                <a:cs typeface="Calibri"/>
              </a:rPr>
              <a:t>5.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 rot="21300000">
            <a:off x="1374217" y="4093515"/>
            <a:ext cx="6076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20" dirty="0">
                <a:latin typeface="Calibri"/>
                <a:cs typeface="Calibri"/>
              </a:rPr>
              <a:t>6.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 rot="21300000">
            <a:off x="1386178" y="4223691"/>
            <a:ext cx="6076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20" dirty="0">
                <a:latin typeface="Calibri"/>
                <a:cs typeface="Calibri"/>
              </a:rPr>
              <a:t>7.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 rot="21300000">
            <a:off x="1411782" y="4502359"/>
            <a:ext cx="6076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20" dirty="0">
                <a:latin typeface="Calibri"/>
                <a:cs typeface="Calibri"/>
              </a:rPr>
              <a:t>8.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 rot="21300000">
            <a:off x="1391466" y="3064659"/>
            <a:ext cx="528167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5"/>
              </a:lnSpc>
            </a:pPr>
            <a:r>
              <a:rPr sz="400" spc="-35" dirty="0">
                <a:latin typeface="Calibri"/>
                <a:cs typeface="Calibri"/>
              </a:rPr>
              <a:t>Boom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backst</a:t>
            </a:r>
            <a:r>
              <a:rPr sz="400" spc="-35" dirty="0">
                <a:latin typeface="Calibri"/>
                <a:cs typeface="Calibri"/>
              </a:rPr>
              <a:t>op</a:t>
            </a:r>
            <a:r>
              <a:rPr sz="400" spc="-25" dirty="0">
                <a:latin typeface="Calibri"/>
                <a:cs typeface="Calibri"/>
              </a:rPr>
              <a:t>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a</a:t>
            </a:r>
            <a:r>
              <a:rPr sz="400" spc="-30" dirty="0">
                <a:latin typeface="Calibri"/>
                <a:cs typeface="Calibri"/>
              </a:rPr>
              <a:t>re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25" dirty="0">
                <a:latin typeface="Calibri"/>
                <a:cs typeface="Calibri"/>
              </a:rPr>
              <a:t>equi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35" dirty="0">
                <a:latin typeface="Calibri"/>
                <a:cs typeface="Calibri"/>
              </a:rPr>
              <a:t>e</a:t>
            </a:r>
            <a:r>
              <a:rPr sz="400" spc="-30" dirty="0">
                <a:latin typeface="Calibri"/>
                <a:cs typeface="Calibri"/>
              </a:rPr>
              <a:t>d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 rot="21300000">
            <a:off x="1395841" y="3121272"/>
            <a:ext cx="373588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0" dirty="0">
                <a:latin typeface="Calibri"/>
                <a:cs typeface="Calibri"/>
              </a:rPr>
              <a:t>f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2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0" dirty="0">
                <a:latin typeface="Calibri"/>
                <a:cs typeface="Calibri"/>
              </a:rPr>
              <a:t>all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boo</a:t>
            </a:r>
            <a:r>
              <a:rPr sz="400" spc="-45" dirty="0">
                <a:latin typeface="Calibri"/>
                <a:cs typeface="Calibri"/>
              </a:rPr>
              <a:t>m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len</a:t>
            </a:r>
            <a:r>
              <a:rPr sz="400" spc="-35" dirty="0">
                <a:latin typeface="Calibri"/>
                <a:cs typeface="Calibri"/>
              </a:rPr>
              <a:t>g</a:t>
            </a:r>
            <a:r>
              <a:rPr sz="400" spc="-20" dirty="0">
                <a:latin typeface="Calibri"/>
                <a:cs typeface="Calibri"/>
              </a:rPr>
              <a:t>ths.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 rot="21300000">
            <a:off x="1403403" y="3197336"/>
            <a:ext cx="473832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0" dirty="0">
                <a:latin typeface="Calibri"/>
                <a:cs typeface="Calibri"/>
              </a:rPr>
              <a:t>Ga</a:t>
            </a:r>
            <a:r>
              <a:rPr sz="400" spc="-35" dirty="0">
                <a:latin typeface="Calibri"/>
                <a:cs typeface="Calibri"/>
              </a:rPr>
              <a:t>n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25" dirty="0">
                <a:latin typeface="Calibri"/>
                <a:cs typeface="Calibri"/>
              </a:rPr>
              <a:t>ry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mus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b</a:t>
            </a:r>
            <a:r>
              <a:rPr sz="400" spc="-30" dirty="0">
                <a:latin typeface="Calibri"/>
                <a:cs typeface="Calibri"/>
              </a:rPr>
              <a:t>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0" dirty="0">
                <a:latin typeface="Calibri"/>
                <a:cs typeface="Calibri"/>
              </a:rPr>
              <a:t>i</a:t>
            </a:r>
            <a:r>
              <a:rPr sz="400" spc="-30" dirty="0">
                <a:latin typeface="Calibri"/>
                <a:cs typeface="Calibri"/>
              </a:rPr>
              <a:t>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a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25" dirty="0">
                <a:latin typeface="Calibri"/>
                <a:cs typeface="Calibri"/>
              </a:rPr>
              <a:t>aised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 rot="21300000">
            <a:off x="1407923" y="3248228"/>
            <a:ext cx="443536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0" dirty="0">
                <a:latin typeface="Calibri"/>
                <a:cs typeface="Calibri"/>
              </a:rPr>
              <a:t>position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f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2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0" dirty="0">
                <a:latin typeface="Calibri"/>
                <a:cs typeface="Calibri"/>
              </a:rPr>
              <a:t>all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ope</a:t>
            </a:r>
            <a:r>
              <a:rPr sz="400" spc="-30" dirty="0">
                <a:latin typeface="Calibri"/>
                <a:cs typeface="Calibri"/>
              </a:rPr>
              <a:t>rating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 rot="21300000">
            <a:off x="1411275" y="3308820"/>
            <a:ext cx="204372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30" dirty="0">
                <a:latin typeface="Calibri"/>
                <a:cs typeface="Calibri"/>
              </a:rPr>
              <a:t>conditions.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 rot="21300000">
            <a:off x="1419935" y="3372791"/>
            <a:ext cx="56547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5"/>
              </a:lnSpc>
            </a:pPr>
            <a:r>
              <a:rPr sz="400" spc="-35" dirty="0">
                <a:latin typeface="Calibri"/>
                <a:cs typeface="Calibri"/>
              </a:rPr>
              <a:t>Boom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insert</a:t>
            </a:r>
            <a:r>
              <a:rPr sz="400" spc="-25" dirty="0">
                <a:latin typeface="Calibri"/>
                <a:cs typeface="Calibri"/>
              </a:rPr>
              <a:t>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mu</a:t>
            </a:r>
            <a:r>
              <a:rPr sz="400" spc="-30" dirty="0">
                <a:latin typeface="Calibri"/>
                <a:cs typeface="Calibri"/>
              </a:rPr>
              <a:t>s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b</a:t>
            </a:r>
            <a:r>
              <a:rPr sz="400" spc="-30" dirty="0">
                <a:latin typeface="Calibri"/>
                <a:cs typeface="Calibri"/>
              </a:rPr>
              <a:t>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ar</a:t>
            </a:r>
            <a:r>
              <a:rPr sz="400" spc="-30" dirty="0">
                <a:latin typeface="Calibri"/>
                <a:cs typeface="Calibri"/>
              </a:rPr>
              <a:t>ranged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 rot="21300000">
            <a:off x="1424482" y="3424183"/>
            <a:ext cx="524375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25" dirty="0">
                <a:latin typeface="Calibri"/>
                <a:cs typeface="Calibri"/>
              </a:rPr>
              <a:t>as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sh</a:t>
            </a:r>
            <a:r>
              <a:rPr sz="400" spc="-35" dirty="0">
                <a:latin typeface="Calibri"/>
                <a:cs typeface="Calibri"/>
              </a:rPr>
              <a:t>own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0" dirty="0">
                <a:latin typeface="Calibri"/>
                <a:cs typeface="Calibri"/>
              </a:rPr>
              <a:t>i</a:t>
            </a:r>
            <a:r>
              <a:rPr sz="400" spc="-30" dirty="0">
                <a:latin typeface="Calibri"/>
                <a:cs typeface="Calibri"/>
              </a:rPr>
              <a:t>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the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0" dirty="0">
                <a:latin typeface="Calibri"/>
                <a:cs typeface="Calibri"/>
              </a:rPr>
              <a:t>‘</a:t>
            </a:r>
            <a:r>
              <a:rPr sz="400" spc="-35" dirty="0">
                <a:latin typeface="Calibri"/>
                <a:cs typeface="Calibri"/>
              </a:rPr>
              <a:t>Boom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Insert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 rot="21300000">
            <a:off x="1428847" y="3480831"/>
            <a:ext cx="36918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25" dirty="0">
                <a:latin typeface="Calibri"/>
                <a:cs typeface="Calibri"/>
              </a:rPr>
              <a:t>Ar</a:t>
            </a:r>
            <a:r>
              <a:rPr sz="400" spc="-30" dirty="0">
                <a:latin typeface="Calibri"/>
                <a:cs typeface="Calibri"/>
              </a:rPr>
              <a:t>range</a:t>
            </a:r>
            <a:r>
              <a:rPr sz="400" spc="-35" dirty="0">
                <a:latin typeface="Calibri"/>
                <a:cs typeface="Calibri"/>
              </a:rPr>
              <a:t>men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Char</a:t>
            </a:r>
            <a:r>
              <a:rPr sz="400" spc="-10" dirty="0">
                <a:latin typeface="Calibri"/>
                <a:cs typeface="Calibri"/>
              </a:rPr>
              <a:t>t</a:t>
            </a:r>
            <a:r>
              <a:rPr sz="400" spc="-50" dirty="0">
                <a:latin typeface="Calibri"/>
                <a:cs typeface="Calibri"/>
              </a:rPr>
              <a:t>’</a:t>
            </a:r>
            <a:r>
              <a:rPr sz="400" spc="-15" dirty="0">
                <a:latin typeface="Calibri"/>
                <a:cs typeface="Calibri"/>
              </a:rPr>
              <a:t>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 rot="21300000">
            <a:off x="1436445" y="3554077"/>
            <a:ext cx="530696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5"/>
              </a:lnSpc>
            </a:pPr>
            <a:r>
              <a:rPr sz="400" spc="-25" dirty="0">
                <a:latin typeface="Calibri"/>
                <a:cs typeface="Calibri"/>
              </a:rPr>
              <a:t>Mid-poi</a:t>
            </a:r>
            <a:r>
              <a:rPr sz="400" spc="-40" dirty="0">
                <a:latin typeface="Calibri"/>
                <a:cs typeface="Calibri"/>
              </a:rPr>
              <a:t>n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susp</a:t>
            </a:r>
            <a:r>
              <a:rPr sz="400" spc="-30" dirty="0">
                <a:latin typeface="Calibri"/>
                <a:cs typeface="Calibri"/>
              </a:rPr>
              <a:t>ension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(cen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30" dirty="0">
                <a:latin typeface="Calibri"/>
                <a:cs typeface="Calibri"/>
              </a:rPr>
              <a:t>re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 rot="21300000">
            <a:off x="1440980" y="3605213"/>
            <a:ext cx="494675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25" dirty="0">
                <a:latin typeface="Calibri"/>
                <a:cs typeface="Calibri"/>
              </a:rPr>
              <a:t>hi</a:t>
            </a:r>
            <a:r>
              <a:rPr sz="400" spc="-30" dirty="0">
                <a:latin typeface="Calibri"/>
                <a:cs typeface="Calibri"/>
              </a:rPr>
              <a:t>t</a:t>
            </a:r>
            <a:r>
              <a:rPr sz="400" spc="-25" dirty="0">
                <a:latin typeface="Calibri"/>
                <a:cs typeface="Calibri"/>
              </a:rPr>
              <a:t>ch)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25" dirty="0">
                <a:latin typeface="Calibri"/>
                <a:cs typeface="Calibri"/>
              </a:rPr>
              <a:t>equi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35" dirty="0">
                <a:latin typeface="Calibri"/>
                <a:cs typeface="Calibri"/>
              </a:rPr>
              <a:t>e</a:t>
            </a:r>
            <a:r>
              <a:rPr sz="400" spc="-30" dirty="0">
                <a:latin typeface="Calibri"/>
                <a:cs typeface="Calibri"/>
              </a:rPr>
              <a:t>d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when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40" dirty="0">
                <a:latin typeface="Calibri"/>
                <a:cs typeface="Calibri"/>
              </a:rPr>
              <a:t>boom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 rot="21300000">
            <a:off x="1445503" y="3656415"/>
            <a:ext cx="458050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0" dirty="0">
                <a:latin typeface="Calibri"/>
                <a:cs typeface="Calibri"/>
              </a:rPr>
              <a:t>len</a:t>
            </a:r>
            <a:r>
              <a:rPr sz="400" spc="-35" dirty="0">
                <a:latin typeface="Calibri"/>
                <a:cs typeface="Calibri"/>
              </a:rPr>
              <a:t>g</a:t>
            </a:r>
            <a:r>
              <a:rPr sz="400" spc="-25" dirty="0">
                <a:latin typeface="Calibri"/>
                <a:cs typeface="Calibri"/>
              </a:rPr>
              <a:t>th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0" dirty="0">
                <a:latin typeface="Calibri"/>
                <a:cs typeface="Calibri"/>
              </a:rPr>
              <a:t>i</a:t>
            </a:r>
            <a:r>
              <a:rPr sz="400" spc="-25" dirty="0">
                <a:latin typeface="Calibri"/>
                <a:cs typeface="Calibri"/>
              </a:rPr>
              <a:t>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55.5m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2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longe</a:t>
            </a:r>
            <a:r>
              <a:rPr sz="400" spc="-6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 rot="21300000">
            <a:off x="1452901" y="3737750"/>
            <a:ext cx="443536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0" dirty="0">
                <a:latin typeface="Calibri"/>
                <a:cs typeface="Calibri"/>
              </a:rPr>
              <a:t>Sa</a:t>
            </a:r>
            <a:r>
              <a:rPr sz="400" spc="-35" dirty="0">
                <a:latin typeface="Calibri"/>
                <a:cs typeface="Calibri"/>
              </a:rPr>
              <a:t>f</a:t>
            </a:r>
            <a:r>
              <a:rPr sz="400" spc="-30" dirty="0">
                <a:latin typeface="Calibri"/>
                <a:cs typeface="Calibri"/>
              </a:rPr>
              <a:t>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load</a:t>
            </a:r>
            <a:r>
              <a:rPr sz="400" spc="-25" dirty="0">
                <a:latin typeface="Calibri"/>
                <a:cs typeface="Calibri"/>
              </a:rPr>
              <a:t>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depen</a:t>
            </a:r>
            <a:r>
              <a:rPr sz="400" spc="-30" dirty="0">
                <a:latin typeface="Calibri"/>
                <a:cs typeface="Calibri"/>
              </a:rPr>
              <a:t>d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u</a:t>
            </a:r>
            <a:r>
              <a:rPr sz="400" spc="-30" dirty="0">
                <a:latin typeface="Calibri"/>
                <a:cs typeface="Calibri"/>
              </a:rPr>
              <a:t>p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on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 rot="21300000">
            <a:off x="1457460" y="3786746"/>
            <a:ext cx="454263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25" dirty="0">
                <a:latin typeface="Calibri"/>
                <a:cs typeface="Calibri"/>
              </a:rPr>
              <a:t>g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35" dirty="0">
                <a:latin typeface="Calibri"/>
                <a:cs typeface="Calibri"/>
              </a:rPr>
              <a:t>oun</a:t>
            </a:r>
            <a:r>
              <a:rPr sz="400" spc="-30" dirty="0">
                <a:latin typeface="Calibri"/>
                <a:cs typeface="Calibri"/>
              </a:rPr>
              <a:t>d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conditions</a:t>
            </a:r>
            <a:r>
              <a:rPr sz="400" spc="-15" dirty="0">
                <a:latin typeface="Calibri"/>
                <a:cs typeface="Calibri"/>
              </a:rPr>
              <a:t>, </a:t>
            </a:r>
            <a:r>
              <a:rPr sz="400" spc="-40" dirty="0">
                <a:latin typeface="Calibri"/>
                <a:cs typeface="Calibri"/>
              </a:rPr>
              <a:t>boom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 rot="21300000">
            <a:off x="1462050" y="3831561"/>
            <a:ext cx="556620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5"/>
              </a:lnSpc>
            </a:pPr>
            <a:r>
              <a:rPr sz="400" spc="-30" dirty="0">
                <a:latin typeface="Calibri"/>
                <a:cs typeface="Calibri"/>
              </a:rPr>
              <a:t>len</a:t>
            </a:r>
            <a:r>
              <a:rPr sz="400" spc="-35" dirty="0">
                <a:latin typeface="Calibri"/>
                <a:cs typeface="Calibri"/>
              </a:rPr>
              <a:t>g</a:t>
            </a:r>
            <a:r>
              <a:rPr sz="400" spc="-20" dirty="0">
                <a:latin typeface="Calibri"/>
                <a:cs typeface="Calibri"/>
              </a:rPr>
              <a:t>th,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25" dirty="0">
                <a:latin typeface="Calibri"/>
                <a:cs typeface="Calibri"/>
              </a:rPr>
              <a:t>adius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20" dirty="0">
                <a:latin typeface="Calibri"/>
                <a:cs typeface="Calibri"/>
              </a:rPr>
              <a:t>f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ope</a:t>
            </a:r>
            <a:r>
              <a:rPr sz="400" spc="-30" dirty="0">
                <a:latin typeface="Calibri"/>
                <a:cs typeface="Calibri"/>
              </a:rPr>
              <a:t>ra</a:t>
            </a:r>
            <a:r>
              <a:rPr sz="400" spc="-25" dirty="0">
                <a:latin typeface="Calibri"/>
                <a:cs typeface="Calibri"/>
              </a:rPr>
              <a:t>tio</a:t>
            </a:r>
            <a:r>
              <a:rPr sz="400" spc="-30" dirty="0">
                <a:latin typeface="Calibri"/>
                <a:cs typeface="Calibri"/>
              </a:rPr>
              <a:t>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and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 rot="21300000">
            <a:off x="1466594" y="3882700"/>
            <a:ext cx="520582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5" dirty="0">
                <a:latin typeface="Calibri"/>
                <a:cs typeface="Calibri"/>
              </a:rPr>
              <a:t>p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35" dirty="0">
                <a:latin typeface="Calibri"/>
                <a:cs typeface="Calibri"/>
              </a:rPr>
              <a:t>ope</a:t>
            </a:r>
            <a:r>
              <a:rPr sz="400" spc="-2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handling</a:t>
            </a:r>
            <a:r>
              <a:rPr sz="400" spc="-15" dirty="0">
                <a:latin typeface="Calibri"/>
                <a:cs typeface="Calibri"/>
              </a:rPr>
              <a:t>. </a:t>
            </a:r>
            <a:r>
              <a:rPr sz="400" spc="-20" dirty="0">
                <a:latin typeface="Calibri"/>
                <a:cs typeface="Calibri"/>
              </a:rPr>
              <a:t>All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20" dirty="0">
                <a:latin typeface="Calibri"/>
                <a:cs typeface="Calibri"/>
              </a:rPr>
              <a:t>f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which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 rot="21300000">
            <a:off x="1471131" y="3933560"/>
            <a:ext cx="49088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5" dirty="0">
                <a:latin typeface="Calibri"/>
                <a:cs typeface="Calibri"/>
              </a:rPr>
              <a:t>mus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b</a:t>
            </a:r>
            <a:r>
              <a:rPr sz="400" spc="-30" dirty="0">
                <a:latin typeface="Calibri"/>
                <a:cs typeface="Calibri"/>
              </a:rPr>
              <a:t>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t</a:t>
            </a:r>
            <a:r>
              <a:rPr sz="400" spc="-25" dirty="0">
                <a:latin typeface="Calibri"/>
                <a:cs typeface="Calibri"/>
              </a:rPr>
              <a:t>a</a:t>
            </a:r>
            <a:r>
              <a:rPr sz="400" spc="-40" dirty="0">
                <a:latin typeface="Calibri"/>
                <a:cs typeface="Calibri"/>
              </a:rPr>
              <a:t>k</a:t>
            </a:r>
            <a:r>
              <a:rPr sz="400" spc="-30" dirty="0">
                <a:latin typeface="Calibri"/>
                <a:cs typeface="Calibri"/>
              </a:rPr>
              <a:t>en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in</a:t>
            </a:r>
            <a:r>
              <a:rPr sz="400" spc="-30" dirty="0">
                <a:latin typeface="Calibri"/>
                <a:cs typeface="Calibri"/>
              </a:rPr>
              <a:t>to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ac</a:t>
            </a:r>
            <a:r>
              <a:rPr sz="400" spc="-35" dirty="0">
                <a:latin typeface="Calibri"/>
                <a:cs typeface="Calibri"/>
              </a:rPr>
              <a:t>coun</a:t>
            </a:r>
            <a:r>
              <a:rPr sz="400" spc="-20" dirty="0">
                <a:latin typeface="Calibri"/>
                <a:cs typeface="Calibri"/>
              </a:rPr>
              <a:t>t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 rot="21300000">
            <a:off x="1474572" y="3995874"/>
            <a:ext cx="214236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35" dirty="0">
                <a:latin typeface="Calibri"/>
                <a:cs typeface="Calibri"/>
              </a:rPr>
              <a:t>b</a:t>
            </a:r>
            <a:r>
              <a:rPr sz="400" spc="-25" dirty="0">
                <a:latin typeface="Calibri"/>
                <a:cs typeface="Calibri"/>
              </a:rPr>
              <a:t>y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the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use</a:t>
            </a:r>
            <a:r>
              <a:rPr sz="400" spc="-6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 rot="21300000">
            <a:off x="1483106" y="4060661"/>
            <a:ext cx="55788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5"/>
              </a:lnSpc>
            </a:pPr>
            <a:r>
              <a:rPr sz="400" spc="-30" dirty="0">
                <a:latin typeface="Calibri"/>
                <a:cs typeface="Calibri"/>
              </a:rPr>
              <a:t>Standard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boo</a:t>
            </a:r>
            <a:r>
              <a:rPr sz="400" spc="-45" dirty="0">
                <a:latin typeface="Calibri"/>
                <a:cs typeface="Calibri"/>
              </a:rPr>
              <a:t>m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hoi</a:t>
            </a:r>
            <a:r>
              <a:rPr sz="400" spc="-35" dirty="0">
                <a:latin typeface="Calibri"/>
                <a:cs typeface="Calibri"/>
              </a:rPr>
              <a:t>s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35" dirty="0">
                <a:latin typeface="Calibri"/>
                <a:cs typeface="Calibri"/>
              </a:rPr>
              <a:t>ee</a:t>
            </a:r>
            <a:r>
              <a:rPr sz="400" spc="-25" dirty="0">
                <a:latin typeface="Calibri"/>
                <a:cs typeface="Calibri"/>
              </a:rPr>
              <a:t>ving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is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 rot="21300000">
            <a:off x="1486796" y="4124883"/>
            <a:ext cx="239003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0" dirty="0">
                <a:latin typeface="Calibri"/>
                <a:cs typeface="Calibri"/>
              </a:rPr>
              <a:t>12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part</a:t>
            </a:r>
            <a:r>
              <a:rPr sz="400" spc="-25" dirty="0">
                <a:latin typeface="Calibri"/>
                <a:cs typeface="Calibri"/>
              </a:rPr>
              <a:t>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line</a:t>
            </a:r>
            <a:r>
              <a:rPr sz="400" spc="-15" dirty="0">
                <a:latin typeface="Calibri"/>
                <a:cs typeface="Calibri"/>
              </a:rPr>
              <a:t>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 rot="21300000">
            <a:off x="1495064" y="4192649"/>
            <a:ext cx="518686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0" dirty="0">
                <a:latin typeface="Calibri"/>
                <a:cs typeface="Calibri"/>
              </a:rPr>
              <a:t>Rating</a:t>
            </a:r>
            <a:r>
              <a:rPr sz="400" spc="-25" dirty="0">
                <a:latin typeface="Calibri"/>
                <a:cs typeface="Calibri"/>
              </a:rPr>
              <a:t>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a</a:t>
            </a:r>
            <a:r>
              <a:rPr sz="400" spc="-30" dirty="0">
                <a:latin typeface="Calibri"/>
                <a:cs typeface="Calibri"/>
              </a:rPr>
              <a:t>re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based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30" dirty="0">
                <a:latin typeface="Calibri"/>
                <a:cs typeface="Calibri"/>
              </a:rPr>
              <a:t>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c</a:t>
            </a:r>
            <a:r>
              <a:rPr sz="400" spc="-30" dirty="0">
                <a:latin typeface="Calibri"/>
                <a:cs typeface="Calibri"/>
              </a:rPr>
              <a:t>ra</a:t>
            </a:r>
            <a:r>
              <a:rPr sz="400" spc="-25" dirty="0">
                <a:latin typeface="Calibri"/>
                <a:cs typeface="Calibri"/>
              </a:rPr>
              <a:t>wler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 rot="21300000">
            <a:off x="1499611" y="4242289"/>
            <a:ext cx="515526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40" dirty="0">
                <a:latin typeface="Calibri"/>
                <a:cs typeface="Calibri"/>
              </a:rPr>
              <a:t>e</a:t>
            </a:r>
            <a:r>
              <a:rPr sz="400" spc="-30" dirty="0">
                <a:latin typeface="Calibri"/>
                <a:cs typeface="Calibri"/>
              </a:rPr>
              <a:t>xt</a:t>
            </a:r>
            <a:r>
              <a:rPr sz="400" spc="-35" dirty="0">
                <a:latin typeface="Calibri"/>
                <a:cs typeface="Calibri"/>
              </a:rPr>
              <a:t>ende</a:t>
            </a:r>
            <a:r>
              <a:rPr sz="400" spc="-30" dirty="0">
                <a:latin typeface="Calibri"/>
                <a:cs typeface="Calibri"/>
              </a:rPr>
              <a:t>d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to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a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fulcru</a:t>
            </a:r>
            <a:r>
              <a:rPr sz="400" spc="-45" dirty="0">
                <a:latin typeface="Calibri"/>
                <a:cs typeface="Calibri"/>
              </a:rPr>
              <a:t>m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poin</a:t>
            </a:r>
            <a:r>
              <a:rPr sz="400" spc="-20" dirty="0">
                <a:latin typeface="Calibri"/>
                <a:cs typeface="Calibri"/>
              </a:rPr>
              <a:t>t.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 rot="21300000">
            <a:off x="1504095" y="4295675"/>
            <a:ext cx="430919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5" dirty="0">
                <a:latin typeface="Calibri"/>
                <a:cs typeface="Calibri"/>
              </a:rPr>
              <a:t>C</a:t>
            </a:r>
            <a:r>
              <a:rPr sz="400" spc="-30" dirty="0">
                <a:latin typeface="Calibri"/>
                <a:cs typeface="Calibri"/>
              </a:rPr>
              <a:t>ra</a:t>
            </a:r>
            <a:r>
              <a:rPr sz="400" spc="-25" dirty="0">
                <a:latin typeface="Calibri"/>
                <a:cs typeface="Calibri"/>
              </a:rPr>
              <a:t>wler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f</a:t>
            </a:r>
            <a:r>
              <a:rPr sz="400" spc="-30" dirty="0">
                <a:latin typeface="Calibri"/>
                <a:cs typeface="Calibri"/>
              </a:rPr>
              <a:t>rames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mus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be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 rot="21300000">
            <a:off x="1508691" y="4342845"/>
            <a:ext cx="481410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25" dirty="0">
                <a:latin typeface="Calibri"/>
                <a:cs typeface="Calibri"/>
              </a:rPr>
              <a:t>fully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40" dirty="0">
                <a:latin typeface="Calibri"/>
                <a:cs typeface="Calibri"/>
              </a:rPr>
              <a:t>e</a:t>
            </a:r>
            <a:r>
              <a:rPr sz="400" spc="-30" dirty="0">
                <a:latin typeface="Calibri"/>
                <a:cs typeface="Calibri"/>
              </a:rPr>
              <a:t>xtended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f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2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0" dirty="0">
                <a:latin typeface="Calibri"/>
                <a:cs typeface="Calibri"/>
              </a:rPr>
              <a:t>all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c</a:t>
            </a:r>
            <a:r>
              <a:rPr sz="400" spc="-30" dirty="0">
                <a:latin typeface="Calibri"/>
                <a:cs typeface="Calibri"/>
              </a:rPr>
              <a:t>rane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 rot="21300000">
            <a:off x="1512083" y="4404917"/>
            <a:ext cx="209917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5"/>
              </a:lnSpc>
            </a:pPr>
            <a:r>
              <a:rPr sz="400" spc="-35" dirty="0">
                <a:latin typeface="Calibri"/>
                <a:cs typeface="Calibri"/>
              </a:rPr>
              <a:t>ope</a:t>
            </a:r>
            <a:r>
              <a:rPr sz="400" spc="-30" dirty="0">
                <a:latin typeface="Calibri"/>
                <a:cs typeface="Calibri"/>
              </a:rPr>
              <a:t>ra</a:t>
            </a:r>
            <a:r>
              <a:rPr sz="400" spc="-25" dirty="0">
                <a:latin typeface="Calibri"/>
                <a:cs typeface="Calibri"/>
              </a:rPr>
              <a:t>tions.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 rot="21300000">
            <a:off x="1520671" y="4469304"/>
            <a:ext cx="562312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5"/>
              </a:lnSpc>
            </a:pPr>
            <a:r>
              <a:rPr sz="400" spc="-35" dirty="0">
                <a:latin typeface="Calibri"/>
                <a:cs typeface="Calibri"/>
              </a:rPr>
              <a:t>Fo</a:t>
            </a:r>
            <a:r>
              <a:rPr sz="400" spc="-2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main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boo</a:t>
            </a:r>
            <a:r>
              <a:rPr sz="400" spc="-45" dirty="0">
                <a:latin typeface="Calibri"/>
                <a:cs typeface="Calibri"/>
              </a:rPr>
              <a:t>m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ra</a:t>
            </a:r>
            <a:r>
              <a:rPr sz="400" spc="-20" dirty="0">
                <a:latin typeface="Calibri"/>
                <a:cs typeface="Calibri"/>
              </a:rPr>
              <a:t>tings,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with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jib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 rot="21300000">
            <a:off x="1525220" y="4519944"/>
            <a:ext cx="537650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5"/>
              </a:lnSpc>
            </a:pPr>
            <a:r>
              <a:rPr sz="400" spc="-35" dirty="0">
                <a:latin typeface="Calibri"/>
                <a:cs typeface="Calibri"/>
              </a:rPr>
              <a:t>e</a:t>
            </a:r>
            <a:r>
              <a:rPr sz="400" spc="-30" dirty="0">
                <a:latin typeface="Calibri"/>
                <a:cs typeface="Calibri"/>
              </a:rPr>
              <a:t>r</a:t>
            </a:r>
            <a:r>
              <a:rPr sz="400" spc="-25" dirty="0">
                <a:latin typeface="Calibri"/>
                <a:cs typeface="Calibri"/>
              </a:rPr>
              <a:t>ec</a:t>
            </a:r>
            <a:r>
              <a:rPr sz="400" spc="-30" dirty="0">
                <a:latin typeface="Calibri"/>
                <a:cs typeface="Calibri"/>
              </a:rPr>
              <a:t>ted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no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25" dirty="0">
                <a:latin typeface="Calibri"/>
                <a:cs typeface="Calibri"/>
              </a:rPr>
              <a:t>sh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30" dirty="0">
                <a:latin typeface="Calibri"/>
                <a:cs typeface="Calibri"/>
              </a:rPr>
              <a:t>wn,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use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rating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 rot="21300000">
            <a:off x="1529639" y="4576019"/>
            <a:ext cx="394363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400" spc="-30" dirty="0">
                <a:latin typeface="Calibri"/>
                <a:cs typeface="Calibri"/>
              </a:rPr>
              <a:t>f</a:t>
            </a:r>
            <a:r>
              <a:rPr sz="400" spc="-35" dirty="0">
                <a:latin typeface="Calibri"/>
                <a:cs typeface="Calibri"/>
              </a:rPr>
              <a:t>o</a:t>
            </a:r>
            <a:r>
              <a:rPr sz="400" spc="-20" dirty="0">
                <a:latin typeface="Calibri"/>
                <a:cs typeface="Calibri"/>
              </a:rPr>
              <a:t>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n</a:t>
            </a:r>
            <a:r>
              <a:rPr sz="400" spc="-40" dirty="0">
                <a:latin typeface="Calibri"/>
                <a:cs typeface="Calibri"/>
              </a:rPr>
              <a:t>e</a:t>
            </a:r>
            <a:r>
              <a:rPr sz="400" spc="-30" dirty="0">
                <a:latin typeface="Calibri"/>
                <a:cs typeface="Calibri"/>
              </a:rPr>
              <a:t>x</a:t>
            </a:r>
            <a:r>
              <a:rPr sz="400" spc="-20" dirty="0">
                <a:latin typeface="Calibri"/>
                <a:cs typeface="Calibri"/>
              </a:rPr>
              <a:t>t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0" dirty="0">
                <a:latin typeface="Calibri"/>
                <a:cs typeface="Calibri"/>
              </a:rPr>
              <a:t>long</a:t>
            </a:r>
            <a:r>
              <a:rPr sz="400" spc="-25" dirty="0">
                <a:latin typeface="Calibri"/>
                <a:cs typeface="Calibri"/>
              </a:rPr>
              <a:t>er</a:t>
            </a:r>
            <a:r>
              <a:rPr sz="400" spc="-15" dirty="0">
                <a:latin typeface="Calibri"/>
                <a:cs typeface="Calibri"/>
              </a:rPr>
              <a:t> </a:t>
            </a:r>
            <a:r>
              <a:rPr sz="400" spc="-35" dirty="0">
                <a:latin typeface="Calibri"/>
                <a:cs typeface="Calibri"/>
              </a:rPr>
              <a:t>boom.</a:t>
            </a:r>
            <a:endParaRPr sz="4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954423" y="2344076"/>
            <a:ext cx="2454910" cy="2296795"/>
            <a:chOff x="1954423" y="2344076"/>
            <a:chExt cx="2454910" cy="2296795"/>
          </a:xfrm>
        </p:grpSpPr>
        <p:sp>
          <p:nvSpPr>
            <p:cNvPr id="42" name="object 42"/>
            <p:cNvSpPr/>
            <p:nvPr/>
          </p:nvSpPr>
          <p:spPr>
            <a:xfrm>
              <a:off x="1967845" y="2354858"/>
              <a:ext cx="2245995" cy="298450"/>
            </a:xfrm>
            <a:custGeom>
              <a:avLst/>
              <a:gdLst/>
              <a:ahLst/>
              <a:cxnLst/>
              <a:rect l="l" t="t" r="r" b="b"/>
              <a:pathLst>
                <a:path w="2245995" h="298450">
                  <a:moveTo>
                    <a:pt x="2237168" y="0"/>
                  </a:moveTo>
                  <a:lnTo>
                    <a:pt x="0" y="205562"/>
                  </a:lnTo>
                  <a:lnTo>
                    <a:pt x="8483" y="297954"/>
                  </a:lnTo>
                  <a:lnTo>
                    <a:pt x="2245652" y="92392"/>
                  </a:lnTo>
                  <a:lnTo>
                    <a:pt x="22371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968144" y="2563723"/>
              <a:ext cx="8255" cy="89535"/>
            </a:xfrm>
            <a:custGeom>
              <a:avLst/>
              <a:gdLst/>
              <a:ahLst/>
              <a:cxnLst/>
              <a:rect l="l" t="t" r="r" b="b"/>
              <a:pathLst>
                <a:path w="8255" h="89535">
                  <a:moveTo>
                    <a:pt x="4095" y="-3276"/>
                  </a:moveTo>
                  <a:lnTo>
                    <a:pt x="4095" y="92367"/>
                  </a:lnTo>
                </a:path>
              </a:pathLst>
            </a:custGeom>
            <a:ln w="1474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205306" y="2358157"/>
              <a:ext cx="8255" cy="89535"/>
            </a:xfrm>
            <a:custGeom>
              <a:avLst/>
              <a:gdLst/>
              <a:ahLst/>
              <a:cxnLst/>
              <a:rect l="l" t="t" r="r" b="b"/>
              <a:pathLst>
                <a:path w="8254" h="89535">
                  <a:moveTo>
                    <a:pt x="4095" y="-3276"/>
                  </a:moveTo>
                  <a:lnTo>
                    <a:pt x="4095" y="92367"/>
                  </a:lnTo>
                </a:path>
              </a:pathLst>
            </a:custGeom>
            <a:ln w="1474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964583" y="2547550"/>
              <a:ext cx="143510" cy="13335"/>
            </a:xfrm>
            <a:custGeom>
              <a:avLst/>
              <a:gdLst/>
              <a:ahLst/>
              <a:cxnLst/>
              <a:rect l="l" t="t" r="r" b="b"/>
              <a:pathLst>
                <a:path w="143510" h="13335">
                  <a:moveTo>
                    <a:pt x="-3314" y="6584"/>
                  </a:moveTo>
                  <a:lnTo>
                    <a:pt x="146659" y="6584"/>
                  </a:lnTo>
                </a:path>
              </a:pathLst>
            </a:custGeom>
            <a:ln w="1979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107928" y="253977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192541" y="252570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345674" y="251793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430289" y="2501455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3314" y="8235"/>
                  </a:moveTo>
                  <a:lnTo>
                    <a:pt x="182549" y="8235"/>
                  </a:lnTo>
                </a:path>
              </a:pathLst>
            </a:custGeom>
            <a:ln w="231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609524" y="249368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694138" y="2477808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3314" y="7937"/>
                  </a:moveTo>
                  <a:lnTo>
                    <a:pt x="176021" y="7937"/>
                  </a:lnTo>
                </a:path>
              </a:pathLst>
            </a:custGeom>
            <a:ln w="225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866848" y="247004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951462" y="245596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104594" y="2448233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5" h="8255">
                  <a:moveTo>
                    <a:pt x="-3314" y="3867"/>
                  </a:moveTo>
                  <a:lnTo>
                    <a:pt x="87490" y="3867"/>
                  </a:lnTo>
                </a:path>
              </a:pathLst>
            </a:custGeom>
            <a:ln w="14363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188764" y="243416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341897" y="242638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26512" y="241231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579644" y="240454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664258" y="239047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817391" y="238269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898691" y="2361589"/>
              <a:ext cx="313055" cy="14604"/>
            </a:xfrm>
            <a:custGeom>
              <a:avLst/>
              <a:gdLst/>
              <a:ahLst/>
              <a:cxnLst/>
              <a:rect l="l" t="t" r="r" b="b"/>
              <a:pathLst>
                <a:path w="313054" h="14605">
                  <a:moveTo>
                    <a:pt x="0" y="14070"/>
                  </a:moveTo>
                  <a:lnTo>
                    <a:pt x="159766" y="14070"/>
                  </a:lnTo>
                </a:path>
                <a:path w="313054" h="14605">
                  <a:moveTo>
                    <a:pt x="153132" y="0"/>
                  </a:moveTo>
                  <a:lnTo>
                    <a:pt x="312898" y="0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976338" y="2652820"/>
              <a:ext cx="6985" cy="74930"/>
            </a:xfrm>
            <a:custGeom>
              <a:avLst/>
              <a:gdLst/>
              <a:ahLst/>
              <a:cxnLst/>
              <a:rect l="l" t="t" r="r" b="b"/>
              <a:pathLst>
                <a:path w="6985" h="74930">
                  <a:moveTo>
                    <a:pt x="3435" y="-3276"/>
                  </a:moveTo>
                  <a:lnTo>
                    <a:pt x="3435" y="78066"/>
                  </a:lnTo>
                </a:path>
              </a:pathLst>
            </a:custGeom>
            <a:ln w="13423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983211" y="2727608"/>
              <a:ext cx="9525" cy="99060"/>
            </a:xfrm>
            <a:custGeom>
              <a:avLst/>
              <a:gdLst/>
              <a:ahLst/>
              <a:cxnLst/>
              <a:rect l="l" t="t" r="r" b="b"/>
              <a:pathLst>
                <a:path w="9525" h="99060">
                  <a:moveTo>
                    <a:pt x="4546" y="-3276"/>
                  </a:moveTo>
                  <a:lnTo>
                    <a:pt x="4546" y="102273"/>
                  </a:lnTo>
                </a:path>
              </a:pathLst>
            </a:custGeom>
            <a:ln w="1564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992304" y="2826606"/>
              <a:ext cx="12700" cy="132080"/>
            </a:xfrm>
            <a:custGeom>
              <a:avLst/>
              <a:gdLst/>
              <a:ahLst/>
              <a:cxnLst/>
              <a:rect l="l" t="t" r="r" b="b"/>
              <a:pathLst>
                <a:path w="12700" h="132080">
                  <a:moveTo>
                    <a:pt x="6064" y="-3276"/>
                  </a:moveTo>
                  <a:lnTo>
                    <a:pt x="6064" y="135267"/>
                  </a:lnTo>
                </a:path>
              </a:pathLst>
            </a:custGeom>
            <a:ln w="1868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979598" y="2639941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116574" y="2641588"/>
              <a:ext cx="6985" cy="69850"/>
            </a:xfrm>
            <a:custGeom>
              <a:avLst/>
              <a:gdLst/>
              <a:ahLst/>
              <a:cxnLst/>
              <a:rect l="l" t="t" r="r" b="b"/>
              <a:pathLst>
                <a:path w="6985" h="69850">
                  <a:moveTo>
                    <a:pt x="3206" y="-1638"/>
                  </a:moveTo>
                  <a:lnTo>
                    <a:pt x="3206" y="71488"/>
                  </a:lnTo>
                </a:path>
              </a:pathLst>
            </a:custGeom>
            <a:ln w="969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116418" y="263217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01031" y="261809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54164" y="261032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438779" y="2593850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618014" y="258608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702628" y="2570203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875338" y="256243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959952" y="254836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113084" y="2540627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5" h="8255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197254" y="252655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350387" y="251878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35002" y="250471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588134" y="249693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672748" y="248286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825881" y="247509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10496" y="246101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63784" y="2462666"/>
              <a:ext cx="6985" cy="69850"/>
            </a:xfrm>
            <a:custGeom>
              <a:avLst/>
              <a:gdLst/>
              <a:ahLst/>
              <a:cxnLst/>
              <a:rect l="l" t="t" r="r" b="b"/>
              <a:pathLst>
                <a:path w="6985" h="69850">
                  <a:moveTo>
                    <a:pt x="3206" y="-1638"/>
                  </a:moveTo>
                  <a:lnTo>
                    <a:pt x="3206" y="71488"/>
                  </a:lnTo>
                </a:path>
              </a:pathLst>
            </a:custGeom>
            <a:ln w="969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213500" y="2447253"/>
              <a:ext cx="6985" cy="74930"/>
            </a:xfrm>
            <a:custGeom>
              <a:avLst/>
              <a:gdLst/>
              <a:ahLst/>
              <a:cxnLst/>
              <a:rect l="l" t="t" r="r" b="b"/>
              <a:pathLst>
                <a:path w="6985" h="74930">
                  <a:moveTo>
                    <a:pt x="3435" y="-3276"/>
                  </a:moveTo>
                  <a:lnTo>
                    <a:pt x="3435" y="78066"/>
                  </a:lnTo>
                </a:path>
              </a:pathLst>
            </a:custGeom>
            <a:ln w="13423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220373" y="2522042"/>
              <a:ext cx="9525" cy="99060"/>
            </a:xfrm>
            <a:custGeom>
              <a:avLst/>
              <a:gdLst/>
              <a:ahLst/>
              <a:cxnLst/>
              <a:rect l="l" t="t" r="r" b="b"/>
              <a:pathLst>
                <a:path w="9525" h="99060">
                  <a:moveTo>
                    <a:pt x="4546" y="-3276"/>
                  </a:moveTo>
                  <a:lnTo>
                    <a:pt x="4546" y="102273"/>
                  </a:lnTo>
                </a:path>
              </a:pathLst>
            </a:custGeom>
            <a:ln w="1564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229467" y="2621040"/>
              <a:ext cx="12700" cy="132080"/>
            </a:xfrm>
            <a:custGeom>
              <a:avLst/>
              <a:gdLst/>
              <a:ahLst/>
              <a:cxnLst/>
              <a:rect l="l" t="t" r="r" b="b"/>
              <a:pathLst>
                <a:path w="12700" h="132080">
                  <a:moveTo>
                    <a:pt x="6064" y="-3276"/>
                  </a:moveTo>
                  <a:lnTo>
                    <a:pt x="6064" y="135267"/>
                  </a:lnTo>
                </a:path>
              </a:pathLst>
            </a:custGeom>
            <a:ln w="1868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063629" y="2447545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69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123598" y="2718039"/>
              <a:ext cx="8890" cy="95885"/>
            </a:xfrm>
            <a:custGeom>
              <a:avLst/>
              <a:gdLst/>
              <a:ahLst/>
              <a:cxnLst/>
              <a:rect l="l" t="t" r="r" b="b"/>
              <a:pathLst>
                <a:path w="8889" h="95885">
                  <a:moveTo>
                    <a:pt x="4394" y="-3276"/>
                  </a:moveTo>
                  <a:lnTo>
                    <a:pt x="4394" y="98971"/>
                  </a:lnTo>
                </a:path>
              </a:pathLst>
            </a:custGeom>
            <a:ln w="1534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120027" y="2706962"/>
              <a:ext cx="88265" cy="8255"/>
            </a:xfrm>
            <a:custGeom>
              <a:avLst/>
              <a:gdLst/>
              <a:ahLst/>
              <a:cxnLst/>
              <a:rect l="l" t="t" r="r" b="b"/>
              <a:pathLst>
                <a:path w="88264" h="8255">
                  <a:moveTo>
                    <a:pt x="-3314" y="4038"/>
                  </a:moveTo>
                  <a:lnTo>
                    <a:pt x="91186" y="4038"/>
                  </a:lnTo>
                </a:path>
              </a:pathLst>
            </a:custGeom>
            <a:ln w="1470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207905" y="269289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61346" y="2696193"/>
              <a:ext cx="8890" cy="94615"/>
            </a:xfrm>
            <a:custGeom>
              <a:avLst/>
              <a:gdLst/>
              <a:ahLst/>
              <a:cxnLst/>
              <a:rect l="l" t="t" r="r" b="b"/>
              <a:pathLst>
                <a:path w="8889" h="94614">
                  <a:moveTo>
                    <a:pt x="4318" y="-3276"/>
                  </a:moveTo>
                  <a:lnTo>
                    <a:pt x="4318" y="97320"/>
                  </a:lnTo>
                </a:path>
              </a:pathLst>
            </a:custGeom>
            <a:ln w="15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361037" y="268512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445651" y="2668646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3314" y="8235"/>
                  </a:moveTo>
                  <a:lnTo>
                    <a:pt x="182549" y="8235"/>
                  </a:lnTo>
                </a:path>
              </a:pathLst>
            </a:custGeom>
            <a:ln w="231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625195" y="2671949"/>
              <a:ext cx="8890" cy="94615"/>
            </a:xfrm>
            <a:custGeom>
              <a:avLst/>
              <a:gdLst/>
              <a:ahLst/>
              <a:cxnLst/>
              <a:rect l="l" t="t" r="r" b="b"/>
              <a:pathLst>
                <a:path w="8889" h="94614">
                  <a:moveTo>
                    <a:pt x="4318" y="-3276"/>
                  </a:moveTo>
                  <a:lnTo>
                    <a:pt x="4318" y="97320"/>
                  </a:lnTo>
                </a:path>
              </a:pathLst>
            </a:custGeom>
            <a:ln w="15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624886" y="266087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709501" y="2644998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3314" y="7937"/>
                  </a:moveTo>
                  <a:lnTo>
                    <a:pt x="176021" y="7937"/>
                  </a:lnTo>
                </a:path>
              </a:pathLst>
            </a:custGeom>
            <a:ln w="225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882519" y="2648304"/>
              <a:ext cx="8890" cy="94615"/>
            </a:xfrm>
            <a:custGeom>
              <a:avLst/>
              <a:gdLst/>
              <a:ahLst/>
              <a:cxnLst/>
              <a:rect l="l" t="t" r="r" b="b"/>
              <a:pathLst>
                <a:path w="8889" h="94614">
                  <a:moveTo>
                    <a:pt x="4318" y="-3276"/>
                  </a:moveTo>
                  <a:lnTo>
                    <a:pt x="4318" y="97320"/>
                  </a:lnTo>
                </a:path>
              </a:pathLst>
            </a:custGeom>
            <a:ln w="15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882210" y="263723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966825" y="262315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120266" y="2626459"/>
              <a:ext cx="8890" cy="94615"/>
            </a:xfrm>
            <a:custGeom>
              <a:avLst/>
              <a:gdLst/>
              <a:ahLst/>
              <a:cxnLst/>
              <a:rect l="l" t="t" r="r" b="b"/>
              <a:pathLst>
                <a:path w="8889" h="94614">
                  <a:moveTo>
                    <a:pt x="4318" y="-3276"/>
                  </a:moveTo>
                  <a:lnTo>
                    <a:pt x="4318" y="97320"/>
                  </a:lnTo>
                </a:path>
              </a:pathLst>
            </a:custGeom>
            <a:ln w="15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119958" y="2615424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5" h="8255">
                  <a:moveTo>
                    <a:pt x="-3314" y="3867"/>
                  </a:moveTo>
                  <a:lnTo>
                    <a:pt x="87490" y="3867"/>
                  </a:lnTo>
                </a:path>
              </a:pathLst>
            </a:custGeom>
            <a:ln w="14363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204127" y="260135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357568" y="2604653"/>
              <a:ext cx="8890" cy="94615"/>
            </a:xfrm>
            <a:custGeom>
              <a:avLst/>
              <a:gdLst/>
              <a:ahLst/>
              <a:cxnLst/>
              <a:rect l="l" t="t" r="r" b="b"/>
              <a:pathLst>
                <a:path w="8889" h="94614">
                  <a:moveTo>
                    <a:pt x="4318" y="-3276"/>
                  </a:moveTo>
                  <a:lnTo>
                    <a:pt x="4318" y="97320"/>
                  </a:lnTo>
                </a:path>
              </a:pathLst>
            </a:custGeom>
            <a:ln w="15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357260" y="259358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441874" y="257950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595316" y="2582808"/>
              <a:ext cx="8890" cy="94615"/>
            </a:xfrm>
            <a:custGeom>
              <a:avLst/>
              <a:gdLst/>
              <a:ahLst/>
              <a:cxnLst/>
              <a:rect l="l" t="t" r="r" b="b"/>
              <a:pathLst>
                <a:path w="8889" h="94614">
                  <a:moveTo>
                    <a:pt x="4317" y="-3276"/>
                  </a:moveTo>
                  <a:lnTo>
                    <a:pt x="4317" y="97320"/>
                  </a:lnTo>
                </a:path>
              </a:pathLst>
            </a:custGeom>
            <a:ln w="15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595006" y="257173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679621" y="255766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833063" y="2560961"/>
              <a:ext cx="8890" cy="94615"/>
            </a:xfrm>
            <a:custGeom>
              <a:avLst/>
              <a:gdLst/>
              <a:ahLst/>
              <a:cxnLst/>
              <a:rect l="l" t="t" r="r" b="b"/>
              <a:pathLst>
                <a:path w="8889" h="94614">
                  <a:moveTo>
                    <a:pt x="4317" y="-3276"/>
                  </a:moveTo>
                  <a:lnTo>
                    <a:pt x="4317" y="97320"/>
                  </a:lnTo>
                </a:path>
              </a:pathLst>
            </a:custGeom>
            <a:ln w="15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070808" y="2539115"/>
              <a:ext cx="8890" cy="95885"/>
            </a:xfrm>
            <a:custGeom>
              <a:avLst/>
              <a:gdLst/>
              <a:ahLst/>
              <a:cxnLst/>
              <a:rect l="l" t="t" r="r" b="b"/>
              <a:pathLst>
                <a:path w="8889" h="95885">
                  <a:moveTo>
                    <a:pt x="4394" y="-3276"/>
                  </a:moveTo>
                  <a:lnTo>
                    <a:pt x="4394" y="98971"/>
                  </a:lnTo>
                </a:path>
              </a:pathLst>
            </a:custGeom>
            <a:ln w="1534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832754" y="254988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917368" y="2535509"/>
              <a:ext cx="156845" cy="14604"/>
            </a:xfrm>
            <a:custGeom>
              <a:avLst/>
              <a:gdLst/>
              <a:ahLst/>
              <a:cxnLst/>
              <a:rect l="l" t="t" r="r" b="b"/>
              <a:pathLst>
                <a:path w="156845" h="14605">
                  <a:moveTo>
                    <a:pt x="-3314" y="7188"/>
                  </a:moveTo>
                  <a:lnTo>
                    <a:pt x="159715" y="7188"/>
                  </a:lnTo>
                </a:path>
              </a:pathLst>
            </a:custGeom>
            <a:ln w="2100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132387" y="2813736"/>
              <a:ext cx="12065" cy="130810"/>
            </a:xfrm>
            <a:custGeom>
              <a:avLst/>
              <a:gdLst/>
              <a:ahLst/>
              <a:cxnLst/>
              <a:rect l="l" t="t" r="r" b="b"/>
              <a:pathLst>
                <a:path w="12064" h="130810">
                  <a:moveTo>
                    <a:pt x="5988" y="-3276"/>
                  </a:moveTo>
                  <a:lnTo>
                    <a:pt x="5988" y="133616"/>
                  </a:lnTo>
                </a:path>
              </a:pathLst>
            </a:custGeom>
            <a:ln w="1852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135649" y="2805953"/>
              <a:ext cx="81915" cy="7620"/>
            </a:xfrm>
            <a:custGeom>
              <a:avLst/>
              <a:gdLst/>
              <a:ahLst/>
              <a:cxnLst/>
              <a:rect l="l" t="t" r="r" b="b"/>
              <a:pathLst>
                <a:path w="81914" h="7619">
                  <a:moveTo>
                    <a:pt x="-1657" y="3740"/>
                  </a:moveTo>
                  <a:lnTo>
                    <a:pt x="83013" y="3740"/>
                  </a:lnTo>
                </a:path>
              </a:pathLst>
            </a:custGeom>
            <a:ln w="1079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217154" y="2807612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1638"/>
                  </a:moveTo>
                  <a:lnTo>
                    <a:pt x="5911" y="130327"/>
                  </a:lnTo>
                </a:path>
              </a:pathLst>
            </a:custGeom>
            <a:ln w="151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217000" y="279188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370287" y="2793540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3276"/>
                  </a:moveTo>
                  <a:lnTo>
                    <a:pt x="5911" y="131965"/>
                  </a:lnTo>
                </a:path>
              </a:pathLst>
            </a:custGeom>
            <a:ln w="1837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370133" y="278411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454901" y="2785765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1638"/>
                  </a:moveTo>
                  <a:lnTo>
                    <a:pt x="5911" y="130327"/>
                  </a:lnTo>
                </a:path>
              </a:pathLst>
            </a:custGeom>
            <a:ln w="151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454748" y="2767640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634136" y="2769296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3276"/>
                  </a:moveTo>
                  <a:lnTo>
                    <a:pt x="5911" y="131965"/>
                  </a:lnTo>
                </a:path>
              </a:pathLst>
            </a:custGeom>
            <a:ln w="1837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633983" y="275987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718751" y="2761521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1638"/>
                  </a:moveTo>
                  <a:lnTo>
                    <a:pt x="5911" y="130327"/>
                  </a:lnTo>
                </a:path>
              </a:pathLst>
            </a:custGeom>
            <a:ln w="151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718597" y="2743992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891459" y="2745651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3276"/>
                  </a:moveTo>
                  <a:lnTo>
                    <a:pt x="5911" y="131965"/>
                  </a:lnTo>
                </a:path>
              </a:pathLst>
            </a:custGeom>
            <a:ln w="1837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891307" y="273622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976074" y="2737876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1638"/>
                  </a:moveTo>
                  <a:lnTo>
                    <a:pt x="5911" y="130327"/>
                  </a:lnTo>
                </a:path>
              </a:pathLst>
            </a:custGeom>
            <a:ln w="151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975921" y="272215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129207" y="2723806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3276"/>
                  </a:moveTo>
                  <a:lnTo>
                    <a:pt x="5911" y="131965"/>
                  </a:lnTo>
                </a:path>
              </a:pathLst>
            </a:custGeom>
            <a:ln w="1837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129053" y="2714418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5" h="8255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213376" y="2716071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1638"/>
                  </a:moveTo>
                  <a:lnTo>
                    <a:pt x="5911" y="130327"/>
                  </a:lnTo>
                </a:path>
              </a:pathLst>
            </a:custGeom>
            <a:ln w="151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213223" y="270034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366509" y="2702000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3276"/>
                  </a:moveTo>
                  <a:lnTo>
                    <a:pt x="5911" y="131965"/>
                  </a:lnTo>
                </a:path>
              </a:pathLst>
            </a:custGeom>
            <a:ln w="1837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366355" y="269257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451123" y="2694225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1638"/>
                  </a:moveTo>
                  <a:lnTo>
                    <a:pt x="5911" y="130327"/>
                  </a:lnTo>
                </a:path>
              </a:pathLst>
            </a:custGeom>
            <a:ln w="151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450971" y="267850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604256" y="2680154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3276"/>
                  </a:moveTo>
                  <a:lnTo>
                    <a:pt x="5911" y="131965"/>
                  </a:lnTo>
                </a:path>
              </a:pathLst>
            </a:custGeom>
            <a:ln w="1837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604103" y="267072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688869" y="2672380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1638"/>
                  </a:moveTo>
                  <a:lnTo>
                    <a:pt x="5911" y="130327"/>
                  </a:lnTo>
                </a:path>
              </a:pathLst>
            </a:custGeom>
            <a:ln w="151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688717" y="265665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842004" y="2658308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3276"/>
                  </a:moveTo>
                  <a:lnTo>
                    <a:pt x="5911" y="131965"/>
                  </a:lnTo>
                </a:path>
              </a:pathLst>
            </a:custGeom>
            <a:ln w="1837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841850" y="264888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926617" y="2650533"/>
              <a:ext cx="12065" cy="128905"/>
            </a:xfrm>
            <a:custGeom>
              <a:avLst/>
              <a:gdLst/>
              <a:ahLst/>
              <a:cxnLst/>
              <a:rect l="l" t="t" r="r" b="b"/>
              <a:pathLst>
                <a:path w="12064" h="128905">
                  <a:moveTo>
                    <a:pt x="5911" y="-1638"/>
                  </a:moveTo>
                  <a:lnTo>
                    <a:pt x="5911" y="130327"/>
                  </a:lnTo>
                </a:path>
              </a:pathLst>
            </a:custGeom>
            <a:ln w="151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079598" y="2634812"/>
              <a:ext cx="12065" cy="130810"/>
            </a:xfrm>
            <a:custGeom>
              <a:avLst/>
              <a:gdLst/>
              <a:ahLst/>
              <a:cxnLst/>
              <a:rect l="l" t="t" r="r" b="b"/>
              <a:pathLst>
                <a:path w="12064" h="130810">
                  <a:moveTo>
                    <a:pt x="5988" y="-3276"/>
                  </a:moveTo>
                  <a:lnTo>
                    <a:pt x="5988" y="133616"/>
                  </a:lnTo>
                </a:path>
              </a:pathLst>
            </a:custGeom>
            <a:ln w="1852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926465" y="2635114"/>
              <a:ext cx="150495" cy="13970"/>
            </a:xfrm>
            <a:custGeom>
              <a:avLst/>
              <a:gdLst/>
              <a:ahLst/>
              <a:cxnLst/>
              <a:rect l="l" t="t" r="r" b="b"/>
              <a:pathLst>
                <a:path w="150495" h="13969">
                  <a:moveTo>
                    <a:pt x="-1657" y="6883"/>
                  </a:moveTo>
                  <a:lnTo>
                    <a:pt x="151530" y="6883"/>
                  </a:lnTo>
                </a:path>
              </a:pathLst>
            </a:custGeom>
            <a:ln w="1708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004438" y="2958594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007696" y="2945724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144673" y="294737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144515" y="293795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229288" y="293959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229129" y="292387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382408" y="292552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382262" y="291610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467034" y="291775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466877" y="2899632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646269" y="290128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646112" y="289186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730884" y="289350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730726" y="2875985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2903593" y="287763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903435" y="286821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988208" y="286986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988049" y="285414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141328" y="285579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141182" y="2846410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5" h="8255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225510" y="284805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225351" y="283233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378642" y="283398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378484" y="282456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463244" y="282621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463099" y="281049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616389" y="281214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616232" y="280272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700992" y="280436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700846" y="278864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854136" y="279029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853978" y="278087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938738" y="278252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938593" y="276680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4091871" y="276845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241600" y="2753027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4091726" y="2753327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69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2011199" y="3032174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2014457" y="3019304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2151434" y="302095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2151275" y="301153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2236048" y="301318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235890" y="299745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2389181" y="299910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2389023" y="298968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2473796" y="299133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2473637" y="2973213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2653031" y="297486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652872" y="296544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2737645" y="296708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2737487" y="2949566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2910354" y="295121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2910197" y="294179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2994968" y="294344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2994811" y="292772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3148101" y="292937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3147943" y="2919991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5" h="8255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3232270" y="292164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3232113" y="290592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3385390" y="290757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3385245" y="289814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3470005" y="289979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3469859" y="288407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3623151" y="288572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3622992" y="287630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3707764" y="287794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3707607" y="286222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3860897" y="286387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3860740" y="285445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3945512" y="285610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3945354" y="284038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4098645" y="284203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4248362" y="2826608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4098486" y="2826908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69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017960" y="3105756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021218" y="3092885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158194" y="309453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158037" y="308511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242809" y="308676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242652" y="307104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395942" y="307269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395785" y="306326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480557" y="306491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2480398" y="3046793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2659791" y="304844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2659634" y="303902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2744406" y="304067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2744249" y="3023146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2917115" y="302480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2916957" y="301538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3001717" y="301702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3001572" y="300130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3154862" y="300295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3154705" y="2993571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5" h="8255">
                  <a:moveTo>
                    <a:pt x="-1657" y="3867"/>
                  </a:moveTo>
                  <a:lnTo>
                    <a:pt x="85820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3239032" y="299522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3238874" y="297950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3392152" y="298115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3392007" y="297172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3476778" y="297337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3476621" y="295765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3629900" y="295930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3629754" y="294988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3714513" y="295152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3714369" y="293580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3867646" y="293745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3867500" y="292803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3952273" y="292968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3952115" y="291396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4105393" y="291561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4255123" y="2900188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4105248" y="2900488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69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2024721" y="3179337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2027979" y="3166467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2164956" y="316811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2164798" y="315869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2249571" y="316034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2249412" y="314462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2402704" y="314627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2402545" y="313684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2487317" y="313849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2487160" y="3120375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2666552" y="312202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2666395" y="311260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2751168" y="311425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2751009" y="3096727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2923863" y="309838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2923719" y="308896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008491" y="309060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008332" y="307488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161624" y="307653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3161465" y="3067153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5" h="8255">
                  <a:moveTo>
                    <a:pt x="-1657" y="3867"/>
                  </a:moveTo>
                  <a:lnTo>
                    <a:pt x="85820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3245780" y="306880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3245634" y="305308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3398926" y="305473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3398767" y="304530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3483527" y="304695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3483382" y="303123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3636660" y="303288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3636515" y="302346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3721287" y="302510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3721129" y="300938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3874419" y="301103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3874261" y="300161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3959021" y="300326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3958876" y="298754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4112167" y="298919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4261883" y="2973770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4112009" y="2974069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69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2031483" y="3252917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2034740" y="3240047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2171717" y="324169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2171560" y="323227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2256332" y="323392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2256174" y="321820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2409464" y="321985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2409306" y="321043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2494079" y="321207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2493921" y="3193956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2673301" y="319560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2673155" y="318618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2757928" y="318783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2757770" y="3170308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2930638" y="317196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2930480" y="316254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3015251" y="316418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3015094" y="314846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3168373" y="315011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3168227" y="3140733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5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3252553" y="314238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3252396" y="312666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3405673" y="312831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3405529" y="311889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3490288" y="312053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3490144" y="310481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3643434" y="310646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3643275" y="309704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3728048" y="309869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3727890" y="308297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3881168" y="308462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3881023" y="307519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3965795" y="307684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3965637" y="306112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4118928" y="306277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4268645" y="3047351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4118771" y="3047651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69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2038244" y="3326498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2041502" y="3313628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2178479" y="331527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2178320" y="330585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2263093" y="330750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2262935" y="329178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2416225" y="329343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2416068" y="328401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2500840" y="328565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2500682" y="3267536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2680075" y="326918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2679917" y="325976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2764689" y="326141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2764532" y="3243888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2937399" y="324554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2937240" y="323612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3022013" y="323776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3021855" y="322204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3175146" y="322369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3174988" y="3214314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5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3259315" y="321596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3259157" y="320024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3412448" y="320189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3412290" y="319247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3497061" y="319411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3496904" y="317839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3650183" y="318004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3650037" y="317062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3734797" y="317227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3734652" y="315655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3887942" y="315820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3887784" y="314877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3972544" y="315042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3972398" y="313470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4125677" y="313635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4275406" y="3120931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4125531" y="3121230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69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2045004" y="3400078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2048263" y="3387209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2185239" y="338885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2185082" y="337943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2269854" y="338108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2269695" y="336536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2422987" y="336701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2422829" y="335759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2507601" y="335923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2507443" y="3341117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2686836" y="334276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2686678" y="333334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2771451" y="333499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2771293" y="3317470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2944159" y="331912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2944002" y="330970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3028774" y="331135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3028617" y="329562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3181907" y="329727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3181750" y="3287895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20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3266076" y="328954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3265918" y="327382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3419209" y="327547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3419050" y="326605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3503823" y="326769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3503665" y="325197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3656956" y="325362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3656798" y="324420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3741571" y="324585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3741412" y="323013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3894703" y="323178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3894545" y="322235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5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3979304" y="322400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3979160" y="320828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5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4132450" y="320993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4282168" y="3194512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4132292" y="3194812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69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2051766" y="3473659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2055023" y="3460789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2192000" y="346244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2191843" y="345301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2276615" y="345466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2276457" y="343894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2429748" y="344059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2429590" y="343117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2514362" y="343281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2514205" y="3414698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2693597" y="341634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2693440" y="340692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2778199" y="340857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2778053" y="3391051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2950921" y="339270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2950763" y="338328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3035536" y="338493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3035377" y="336920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3188669" y="337085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3188510" y="3361475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20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3272825" y="336312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3272679" y="334740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3425969" y="334905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3425812" y="333963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3510584" y="334127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3510427" y="332555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3663717" y="332720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3663560" y="331778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3748319" y="331943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3748173" y="330371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3901452" y="330536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3901306" y="329594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3986079" y="329758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3985921" y="328186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4139199" y="328351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4288928" y="3268093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4139054" y="3268392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2058526" y="3547238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2061785" y="3534370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2198761" y="353601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2198603" y="352659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2283374" y="352824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2283218" y="351252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2436507" y="351417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2436351" y="350475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2521122" y="350639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2520966" y="3488278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2700357" y="348992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2700200" y="348050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2784971" y="348215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2784815" y="3464631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2957681" y="346628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2957523" y="345686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3042296" y="345850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3042138" y="344278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3195428" y="344443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3195271" y="3435056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3279597" y="343670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3279441" y="342098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3432730" y="342263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3432573" y="341321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3517344" y="341485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3517187" y="339914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3670477" y="340078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3670320" y="339136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3755092" y="339301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3754935" y="337729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3908224" y="337894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3908068" y="336952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3992839" y="337116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3992683" y="335544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4145972" y="335709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4295688" y="3341672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4145814" y="3341973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2065096" y="3618734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2068355" y="3605866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2205330" y="360751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2205173" y="359809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2289944" y="359974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2289788" y="358402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2443077" y="358566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2442921" y="357624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2527692" y="357789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2527534" y="3559774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2706927" y="356142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2706770" y="355200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2791541" y="355364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2791385" y="3536127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2964251" y="353777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2964093" y="352836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3048864" y="353000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3048708" y="351428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3201997" y="351593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3201841" y="3506552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20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3286166" y="350820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3286010" y="349248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3439299" y="349412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3439143" y="348471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3523914" y="348635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3523757" y="347063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3677047" y="347228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3676890" y="346286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3761661" y="346450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3761505" y="344878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3914793" y="345043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3914637" y="344101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3999409" y="344266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3999251" y="342694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4152541" y="342859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4302258" y="3413168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4152384" y="3413469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2071665" y="3690230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2074924" y="3677362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2211900" y="367900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2211743" y="366959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2296514" y="367123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2296358" y="365551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2449647" y="365716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2449490" y="364774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2534262" y="364938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2534104" y="3631270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2713497" y="363292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2713339" y="362350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2798110" y="362514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2797954" y="3607623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2970820" y="360927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2970663" y="359985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3055434" y="360150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3055278" y="358578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3208567" y="358743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3208411" y="3578048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3292736" y="357969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3292580" y="356397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3445869" y="356562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3445713" y="355620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3530484" y="355784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3530326" y="354213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3683617" y="354377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3683459" y="353435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3768231" y="353600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3768074" y="352028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/>
            <p:nvPr/>
          </p:nvSpPr>
          <p:spPr>
            <a:xfrm>
              <a:off x="3921363" y="352193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3921207" y="351251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4005978" y="351415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4005821" y="349844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550"/>
            <p:cNvSpPr/>
            <p:nvPr/>
          </p:nvSpPr>
          <p:spPr>
            <a:xfrm>
              <a:off x="4159111" y="350008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551"/>
            <p:cNvSpPr/>
            <p:nvPr/>
          </p:nvSpPr>
          <p:spPr>
            <a:xfrm>
              <a:off x="4308828" y="3484664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552"/>
            <p:cNvSpPr/>
            <p:nvPr/>
          </p:nvSpPr>
          <p:spPr>
            <a:xfrm>
              <a:off x="4158954" y="3484965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3" name="object 553"/>
            <p:cNvSpPr/>
            <p:nvPr/>
          </p:nvSpPr>
          <p:spPr>
            <a:xfrm>
              <a:off x="2078234" y="3761726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2081494" y="3748858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5" name="object 555"/>
            <p:cNvSpPr/>
            <p:nvPr/>
          </p:nvSpPr>
          <p:spPr>
            <a:xfrm>
              <a:off x="2218470" y="375050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6" name="object 556"/>
            <p:cNvSpPr/>
            <p:nvPr/>
          </p:nvSpPr>
          <p:spPr>
            <a:xfrm>
              <a:off x="2218312" y="374108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7" name="object 557"/>
            <p:cNvSpPr/>
            <p:nvPr/>
          </p:nvSpPr>
          <p:spPr>
            <a:xfrm>
              <a:off x="2303084" y="374273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8" name="object 558"/>
            <p:cNvSpPr/>
            <p:nvPr/>
          </p:nvSpPr>
          <p:spPr>
            <a:xfrm>
              <a:off x="2302927" y="372701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9" name="object 559"/>
            <p:cNvSpPr/>
            <p:nvPr/>
          </p:nvSpPr>
          <p:spPr>
            <a:xfrm>
              <a:off x="2456216" y="372866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0" name="object 560"/>
            <p:cNvSpPr/>
            <p:nvPr/>
          </p:nvSpPr>
          <p:spPr>
            <a:xfrm>
              <a:off x="2456060" y="371924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1" name="object 561"/>
            <p:cNvSpPr/>
            <p:nvPr/>
          </p:nvSpPr>
          <p:spPr>
            <a:xfrm>
              <a:off x="2540831" y="372088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2" name="object 562"/>
            <p:cNvSpPr/>
            <p:nvPr/>
          </p:nvSpPr>
          <p:spPr>
            <a:xfrm>
              <a:off x="2540674" y="3702766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3" name="object 563"/>
            <p:cNvSpPr/>
            <p:nvPr/>
          </p:nvSpPr>
          <p:spPr>
            <a:xfrm>
              <a:off x="2720065" y="370441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4" name="object 564"/>
            <p:cNvSpPr/>
            <p:nvPr/>
          </p:nvSpPr>
          <p:spPr>
            <a:xfrm>
              <a:off x="2719909" y="369499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5" name="object 565"/>
            <p:cNvSpPr/>
            <p:nvPr/>
          </p:nvSpPr>
          <p:spPr>
            <a:xfrm>
              <a:off x="2804680" y="369664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6" name="object 566"/>
            <p:cNvSpPr/>
            <p:nvPr/>
          </p:nvSpPr>
          <p:spPr>
            <a:xfrm>
              <a:off x="2804523" y="3679119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7" name="object 567"/>
            <p:cNvSpPr/>
            <p:nvPr/>
          </p:nvSpPr>
          <p:spPr>
            <a:xfrm>
              <a:off x="2977390" y="368077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8" name="object 568"/>
            <p:cNvSpPr/>
            <p:nvPr/>
          </p:nvSpPr>
          <p:spPr>
            <a:xfrm>
              <a:off x="2977233" y="367135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9" name="object 569"/>
            <p:cNvSpPr/>
            <p:nvPr/>
          </p:nvSpPr>
          <p:spPr>
            <a:xfrm>
              <a:off x="3062004" y="367299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0" name="object 570"/>
            <p:cNvSpPr/>
            <p:nvPr/>
          </p:nvSpPr>
          <p:spPr>
            <a:xfrm>
              <a:off x="3061848" y="365727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1" name="object 571"/>
            <p:cNvSpPr/>
            <p:nvPr/>
          </p:nvSpPr>
          <p:spPr>
            <a:xfrm>
              <a:off x="3215137" y="365892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2" name="object 572"/>
            <p:cNvSpPr/>
            <p:nvPr/>
          </p:nvSpPr>
          <p:spPr>
            <a:xfrm>
              <a:off x="3214980" y="3649544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3" name="object 573"/>
            <p:cNvSpPr/>
            <p:nvPr/>
          </p:nvSpPr>
          <p:spPr>
            <a:xfrm>
              <a:off x="3299306" y="365119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4" name="object 574"/>
            <p:cNvSpPr/>
            <p:nvPr/>
          </p:nvSpPr>
          <p:spPr>
            <a:xfrm>
              <a:off x="3299150" y="363547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5" name="object 575"/>
            <p:cNvSpPr/>
            <p:nvPr/>
          </p:nvSpPr>
          <p:spPr>
            <a:xfrm>
              <a:off x="3452439" y="363712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6" name="object 576"/>
            <p:cNvSpPr/>
            <p:nvPr/>
          </p:nvSpPr>
          <p:spPr>
            <a:xfrm>
              <a:off x="3452282" y="362770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7" name="object 577"/>
            <p:cNvSpPr/>
            <p:nvPr/>
          </p:nvSpPr>
          <p:spPr>
            <a:xfrm>
              <a:off x="3537054" y="362934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8" name="object 578"/>
            <p:cNvSpPr/>
            <p:nvPr/>
          </p:nvSpPr>
          <p:spPr>
            <a:xfrm>
              <a:off x="3536896" y="361362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9" name="object 579"/>
            <p:cNvSpPr/>
            <p:nvPr/>
          </p:nvSpPr>
          <p:spPr>
            <a:xfrm>
              <a:off x="3690185" y="361527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0" name="object 580"/>
            <p:cNvSpPr/>
            <p:nvPr/>
          </p:nvSpPr>
          <p:spPr>
            <a:xfrm>
              <a:off x="3690029" y="360585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1" name="object 581"/>
            <p:cNvSpPr/>
            <p:nvPr/>
          </p:nvSpPr>
          <p:spPr>
            <a:xfrm>
              <a:off x="3774800" y="360750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2" name="object 582"/>
            <p:cNvSpPr/>
            <p:nvPr/>
          </p:nvSpPr>
          <p:spPr>
            <a:xfrm>
              <a:off x="3774644" y="359178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3" name="object 583"/>
            <p:cNvSpPr/>
            <p:nvPr/>
          </p:nvSpPr>
          <p:spPr>
            <a:xfrm>
              <a:off x="3927933" y="359342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4" name="object 584"/>
            <p:cNvSpPr/>
            <p:nvPr/>
          </p:nvSpPr>
          <p:spPr>
            <a:xfrm>
              <a:off x="3927775" y="358400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5" name="object 585"/>
            <p:cNvSpPr/>
            <p:nvPr/>
          </p:nvSpPr>
          <p:spPr>
            <a:xfrm>
              <a:off x="4012548" y="358565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6" name="object 586"/>
            <p:cNvSpPr/>
            <p:nvPr/>
          </p:nvSpPr>
          <p:spPr>
            <a:xfrm>
              <a:off x="4012390" y="356993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4165680" y="357158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4315397" y="3556159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4165523" y="3556461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0" name="object 590"/>
            <p:cNvSpPr/>
            <p:nvPr/>
          </p:nvSpPr>
          <p:spPr>
            <a:xfrm>
              <a:off x="2084804" y="3833222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1" name="object 591"/>
            <p:cNvSpPr/>
            <p:nvPr/>
          </p:nvSpPr>
          <p:spPr>
            <a:xfrm>
              <a:off x="2088064" y="3820354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2" name="object 592"/>
            <p:cNvSpPr/>
            <p:nvPr/>
          </p:nvSpPr>
          <p:spPr>
            <a:xfrm>
              <a:off x="2225038" y="382200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3" name="object 593"/>
            <p:cNvSpPr/>
            <p:nvPr/>
          </p:nvSpPr>
          <p:spPr>
            <a:xfrm>
              <a:off x="2224882" y="381258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4" name="object 594"/>
            <p:cNvSpPr/>
            <p:nvPr/>
          </p:nvSpPr>
          <p:spPr>
            <a:xfrm>
              <a:off x="2309653" y="381422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5" name="object 595"/>
            <p:cNvSpPr/>
            <p:nvPr/>
          </p:nvSpPr>
          <p:spPr>
            <a:xfrm>
              <a:off x="2309496" y="379850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6" name="object 596"/>
            <p:cNvSpPr/>
            <p:nvPr/>
          </p:nvSpPr>
          <p:spPr>
            <a:xfrm>
              <a:off x="2462786" y="380015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7" name="object 597"/>
            <p:cNvSpPr/>
            <p:nvPr/>
          </p:nvSpPr>
          <p:spPr>
            <a:xfrm>
              <a:off x="2462629" y="379073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8" name="object 598"/>
            <p:cNvSpPr/>
            <p:nvPr/>
          </p:nvSpPr>
          <p:spPr>
            <a:xfrm>
              <a:off x="2547400" y="379238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9" name="object 599"/>
            <p:cNvSpPr/>
            <p:nvPr/>
          </p:nvSpPr>
          <p:spPr>
            <a:xfrm>
              <a:off x="2547244" y="3774262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0" name="object 600"/>
            <p:cNvSpPr/>
            <p:nvPr/>
          </p:nvSpPr>
          <p:spPr>
            <a:xfrm>
              <a:off x="2726635" y="377591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1" name="object 601"/>
            <p:cNvSpPr/>
            <p:nvPr/>
          </p:nvSpPr>
          <p:spPr>
            <a:xfrm>
              <a:off x="2726479" y="376649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2" name="object 602"/>
            <p:cNvSpPr/>
            <p:nvPr/>
          </p:nvSpPr>
          <p:spPr>
            <a:xfrm>
              <a:off x="2811250" y="376813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3" name="object 603"/>
            <p:cNvSpPr/>
            <p:nvPr/>
          </p:nvSpPr>
          <p:spPr>
            <a:xfrm>
              <a:off x="2811092" y="3750615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4" name="object 604"/>
            <p:cNvSpPr/>
            <p:nvPr/>
          </p:nvSpPr>
          <p:spPr>
            <a:xfrm>
              <a:off x="2983959" y="375226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5" name="object 605"/>
            <p:cNvSpPr/>
            <p:nvPr/>
          </p:nvSpPr>
          <p:spPr>
            <a:xfrm>
              <a:off x="2983802" y="374284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6" name="object 606"/>
            <p:cNvSpPr/>
            <p:nvPr/>
          </p:nvSpPr>
          <p:spPr>
            <a:xfrm>
              <a:off x="3068574" y="374449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7" name="object 607"/>
            <p:cNvSpPr/>
            <p:nvPr/>
          </p:nvSpPr>
          <p:spPr>
            <a:xfrm>
              <a:off x="3068417" y="372877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8" name="object 608"/>
            <p:cNvSpPr/>
            <p:nvPr/>
          </p:nvSpPr>
          <p:spPr>
            <a:xfrm>
              <a:off x="3221706" y="373042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9" name="object 609"/>
            <p:cNvSpPr/>
            <p:nvPr/>
          </p:nvSpPr>
          <p:spPr>
            <a:xfrm>
              <a:off x="3221549" y="3721040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0" name="object 610"/>
            <p:cNvSpPr/>
            <p:nvPr/>
          </p:nvSpPr>
          <p:spPr>
            <a:xfrm>
              <a:off x="3305876" y="372268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1" name="object 611"/>
            <p:cNvSpPr/>
            <p:nvPr/>
          </p:nvSpPr>
          <p:spPr>
            <a:xfrm>
              <a:off x="3305718" y="370696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2" name="object 612"/>
            <p:cNvSpPr/>
            <p:nvPr/>
          </p:nvSpPr>
          <p:spPr>
            <a:xfrm>
              <a:off x="3459008" y="370861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3" name="object 613"/>
            <p:cNvSpPr/>
            <p:nvPr/>
          </p:nvSpPr>
          <p:spPr>
            <a:xfrm>
              <a:off x="3458851" y="369919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4" name="object 614"/>
            <p:cNvSpPr/>
            <p:nvPr/>
          </p:nvSpPr>
          <p:spPr>
            <a:xfrm>
              <a:off x="3543622" y="370084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5" name="object 615"/>
            <p:cNvSpPr/>
            <p:nvPr/>
          </p:nvSpPr>
          <p:spPr>
            <a:xfrm>
              <a:off x="3543466" y="368512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6" name="object 616"/>
            <p:cNvSpPr/>
            <p:nvPr/>
          </p:nvSpPr>
          <p:spPr>
            <a:xfrm>
              <a:off x="3696755" y="368677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7" name="object 617"/>
            <p:cNvSpPr/>
            <p:nvPr/>
          </p:nvSpPr>
          <p:spPr>
            <a:xfrm>
              <a:off x="3696599" y="367735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8" name="object 618"/>
            <p:cNvSpPr/>
            <p:nvPr/>
          </p:nvSpPr>
          <p:spPr>
            <a:xfrm>
              <a:off x="3781370" y="367899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9" name="object 619"/>
            <p:cNvSpPr/>
            <p:nvPr/>
          </p:nvSpPr>
          <p:spPr>
            <a:xfrm>
              <a:off x="3781212" y="366327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0" name="object 620"/>
            <p:cNvSpPr/>
            <p:nvPr/>
          </p:nvSpPr>
          <p:spPr>
            <a:xfrm>
              <a:off x="3934503" y="366492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1" name="object 621"/>
            <p:cNvSpPr/>
            <p:nvPr/>
          </p:nvSpPr>
          <p:spPr>
            <a:xfrm>
              <a:off x="3934345" y="365550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2" name="object 622"/>
            <p:cNvSpPr/>
            <p:nvPr/>
          </p:nvSpPr>
          <p:spPr>
            <a:xfrm>
              <a:off x="4019116" y="365714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3" name="object 623"/>
            <p:cNvSpPr/>
            <p:nvPr/>
          </p:nvSpPr>
          <p:spPr>
            <a:xfrm>
              <a:off x="4018960" y="364143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4" name="object 624"/>
            <p:cNvSpPr/>
            <p:nvPr/>
          </p:nvSpPr>
          <p:spPr>
            <a:xfrm>
              <a:off x="4172249" y="364307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5" name="object 625"/>
            <p:cNvSpPr/>
            <p:nvPr/>
          </p:nvSpPr>
          <p:spPr>
            <a:xfrm>
              <a:off x="4321966" y="3627654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6" name="object 626"/>
            <p:cNvSpPr/>
            <p:nvPr/>
          </p:nvSpPr>
          <p:spPr>
            <a:xfrm>
              <a:off x="4172093" y="3627957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7" name="object 627"/>
            <p:cNvSpPr/>
            <p:nvPr/>
          </p:nvSpPr>
          <p:spPr>
            <a:xfrm>
              <a:off x="2091373" y="3904718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8" name="object 628"/>
            <p:cNvSpPr/>
            <p:nvPr/>
          </p:nvSpPr>
          <p:spPr>
            <a:xfrm>
              <a:off x="2094632" y="3891850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9" name="object 629"/>
            <p:cNvSpPr/>
            <p:nvPr/>
          </p:nvSpPr>
          <p:spPr>
            <a:xfrm>
              <a:off x="2231608" y="389349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0" name="object 630"/>
            <p:cNvSpPr/>
            <p:nvPr/>
          </p:nvSpPr>
          <p:spPr>
            <a:xfrm>
              <a:off x="2231452" y="388407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1" name="object 631"/>
            <p:cNvSpPr/>
            <p:nvPr/>
          </p:nvSpPr>
          <p:spPr>
            <a:xfrm>
              <a:off x="2316223" y="388572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2" name="object 632"/>
            <p:cNvSpPr/>
            <p:nvPr/>
          </p:nvSpPr>
          <p:spPr>
            <a:xfrm>
              <a:off x="2316065" y="387000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3" name="object 633"/>
            <p:cNvSpPr/>
            <p:nvPr/>
          </p:nvSpPr>
          <p:spPr>
            <a:xfrm>
              <a:off x="2469356" y="387165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4" name="object 634"/>
            <p:cNvSpPr/>
            <p:nvPr/>
          </p:nvSpPr>
          <p:spPr>
            <a:xfrm>
              <a:off x="2469198" y="386223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5" name="object 635"/>
            <p:cNvSpPr/>
            <p:nvPr/>
          </p:nvSpPr>
          <p:spPr>
            <a:xfrm>
              <a:off x="2553970" y="386387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6" name="object 636"/>
            <p:cNvSpPr/>
            <p:nvPr/>
          </p:nvSpPr>
          <p:spPr>
            <a:xfrm>
              <a:off x="2553813" y="3845758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7" name="object 637"/>
            <p:cNvSpPr/>
            <p:nvPr/>
          </p:nvSpPr>
          <p:spPr>
            <a:xfrm>
              <a:off x="2733205" y="384740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8" name="object 638"/>
            <p:cNvSpPr/>
            <p:nvPr/>
          </p:nvSpPr>
          <p:spPr>
            <a:xfrm>
              <a:off x="2733048" y="383798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9" name="object 639"/>
            <p:cNvSpPr/>
            <p:nvPr/>
          </p:nvSpPr>
          <p:spPr>
            <a:xfrm>
              <a:off x="2817820" y="383963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0" name="object 640"/>
            <p:cNvSpPr/>
            <p:nvPr/>
          </p:nvSpPr>
          <p:spPr>
            <a:xfrm>
              <a:off x="2817662" y="3822110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1" name="object 641"/>
            <p:cNvSpPr/>
            <p:nvPr/>
          </p:nvSpPr>
          <p:spPr>
            <a:xfrm>
              <a:off x="2990528" y="382376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2" name="object 642"/>
            <p:cNvSpPr/>
            <p:nvPr/>
          </p:nvSpPr>
          <p:spPr>
            <a:xfrm>
              <a:off x="2990372" y="381434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3" name="object 643"/>
            <p:cNvSpPr/>
            <p:nvPr/>
          </p:nvSpPr>
          <p:spPr>
            <a:xfrm>
              <a:off x="3075143" y="381598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4" name="object 644"/>
            <p:cNvSpPr/>
            <p:nvPr/>
          </p:nvSpPr>
          <p:spPr>
            <a:xfrm>
              <a:off x="3074986" y="380026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5" name="object 645"/>
            <p:cNvSpPr/>
            <p:nvPr/>
          </p:nvSpPr>
          <p:spPr>
            <a:xfrm>
              <a:off x="3228276" y="380191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6" name="object 646"/>
            <p:cNvSpPr/>
            <p:nvPr/>
          </p:nvSpPr>
          <p:spPr>
            <a:xfrm>
              <a:off x="3228119" y="3792536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20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7" name="object 647"/>
            <p:cNvSpPr/>
            <p:nvPr/>
          </p:nvSpPr>
          <p:spPr>
            <a:xfrm>
              <a:off x="3312445" y="379418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8" name="object 648"/>
            <p:cNvSpPr/>
            <p:nvPr/>
          </p:nvSpPr>
          <p:spPr>
            <a:xfrm>
              <a:off x="3312288" y="377846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9" name="object 649"/>
            <p:cNvSpPr/>
            <p:nvPr/>
          </p:nvSpPr>
          <p:spPr>
            <a:xfrm>
              <a:off x="3465578" y="378011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0" name="object 650"/>
            <p:cNvSpPr/>
            <p:nvPr/>
          </p:nvSpPr>
          <p:spPr>
            <a:xfrm>
              <a:off x="3465421" y="377069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1" name="object 651"/>
            <p:cNvSpPr/>
            <p:nvPr/>
          </p:nvSpPr>
          <p:spPr>
            <a:xfrm>
              <a:off x="3550192" y="377233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2" name="object 652"/>
            <p:cNvSpPr/>
            <p:nvPr/>
          </p:nvSpPr>
          <p:spPr>
            <a:xfrm>
              <a:off x="3550036" y="375661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3" name="object 653"/>
            <p:cNvSpPr/>
            <p:nvPr/>
          </p:nvSpPr>
          <p:spPr>
            <a:xfrm>
              <a:off x="3703325" y="375826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4" name="object 654"/>
            <p:cNvSpPr/>
            <p:nvPr/>
          </p:nvSpPr>
          <p:spPr>
            <a:xfrm>
              <a:off x="3703168" y="374884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5" name="object 655"/>
            <p:cNvSpPr/>
            <p:nvPr/>
          </p:nvSpPr>
          <p:spPr>
            <a:xfrm>
              <a:off x="3787940" y="375049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6" name="object 656"/>
            <p:cNvSpPr/>
            <p:nvPr/>
          </p:nvSpPr>
          <p:spPr>
            <a:xfrm>
              <a:off x="3787782" y="373477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7" name="object 657"/>
            <p:cNvSpPr/>
            <p:nvPr/>
          </p:nvSpPr>
          <p:spPr>
            <a:xfrm>
              <a:off x="3941072" y="373642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8" name="object 658"/>
            <p:cNvSpPr/>
            <p:nvPr/>
          </p:nvSpPr>
          <p:spPr>
            <a:xfrm>
              <a:off x="3940915" y="372700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9" name="object 659"/>
            <p:cNvSpPr/>
            <p:nvPr/>
          </p:nvSpPr>
          <p:spPr>
            <a:xfrm>
              <a:off x="4025686" y="372864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0" name="object 660"/>
            <p:cNvSpPr/>
            <p:nvPr/>
          </p:nvSpPr>
          <p:spPr>
            <a:xfrm>
              <a:off x="4025530" y="371292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1" name="object 661"/>
            <p:cNvSpPr/>
            <p:nvPr/>
          </p:nvSpPr>
          <p:spPr>
            <a:xfrm>
              <a:off x="4178819" y="371457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2" name="object 662"/>
            <p:cNvSpPr/>
            <p:nvPr/>
          </p:nvSpPr>
          <p:spPr>
            <a:xfrm>
              <a:off x="4328535" y="3699150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3" name="object 663"/>
            <p:cNvSpPr/>
            <p:nvPr/>
          </p:nvSpPr>
          <p:spPr>
            <a:xfrm>
              <a:off x="4178663" y="3699453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4" name="object 664"/>
            <p:cNvSpPr/>
            <p:nvPr/>
          </p:nvSpPr>
          <p:spPr>
            <a:xfrm>
              <a:off x="2097943" y="3976214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5" name="object 665"/>
            <p:cNvSpPr/>
            <p:nvPr/>
          </p:nvSpPr>
          <p:spPr>
            <a:xfrm>
              <a:off x="2101202" y="3963346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6" name="object 666"/>
            <p:cNvSpPr/>
            <p:nvPr/>
          </p:nvSpPr>
          <p:spPr>
            <a:xfrm>
              <a:off x="2238178" y="396499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7" name="object 667"/>
            <p:cNvSpPr/>
            <p:nvPr/>
          </p:nvSpPr>
          <p:spPr>
            <a:xfrm>
              <a:off x="2238021" y="395557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8" name="object 668"/>
            <p:cNvSpPr/>
            <p:nvPr/>
          </p:nvSpPr>
          <p:spPr>
            <a:xfrm>
              <a:off x="2322793" y="395721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9" name="object 669"/>
            <p:cNvSpPr/>
            <p:nvPr/>
          </p:nvSpPr>
          <p:spPr>
            <a:xfrm>
              <a:off x="2322635" y="394149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0" name="object 670"/>
            <p:cNvSpPr/>
            <p:nvPr/>
          </p:nvSpPr>
          <p:spPr>
            <a:xfrm>
              <a:off x="2475926" y="394314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1" name="object 671"/>
            <p:cNvSpPr/>
            <p:nvPr/>
          </p:nvSpPr>
          <p:spPr>
            <a:xfrm>
              <a:off x="2475768" y="393372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2" name="object 672"/>
            <p:cNvSpPr/>
            <p:nvPr/>
          </p:nvSpPr>
          <p:spPr>
            <a:xfrm>
              <a:off x="2560539" y="393537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3" name="object 673"/>
            <p:cNvSpPr/>
            <p:nvPr/>
          </p:nvSpPr>
          <p:spPr>
            <a:xfrm>
              <a:off x="2560383" y="3917254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4" name="object 674"/>
            <p:cNvSpPr/>
            <p:nvPr/>
          </p:nvSpPr>
          <p:spPr>
            <a:xfrm>
              <a:off x="2739774" y="391890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5" name="object 675"/>
            <p:cNvSpPr/>
            <p:nvPr/>
          </p:nvSpPr>
          <p:spPr>
            <a:xfrm>
              <a:off x="2739618" y="390948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6" name="object 676"/>
            <p:cNvSpPr/>
            <p:nvPr/>
          </p:nvSpPr>
          <p:spPr>
            <a:xfrm>
              <a:off x="2824389" y="391112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7" name="object 677"/>
            <p:cNvSpPr/>
            <p:nvPr/>
          </p:nvSpPr>
          <p:spPr>
            <a:xfrm>
              <a:off x="2824232" y="3893606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8" name="object 678"/>
            <p:cNvSpPr/>
            <p:nvPr/>
          </p:nvSpPr>
          <p:spPr>
            <a:xfrm>
              <a:off x="2997098" y="389525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9" name="object 679"/>
            <p:cNvSpPr/>
            <p:nvPr/>
          </p:nvSpPr>
          <p:spPr>
            <a:xfrm>
              <a:off x="2996942" y="388583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0" name="object 680"/>
            <p:cNvSpPr/>
            <p:nvPr/>
          </p:nvSpPr>
          <p:spPr>
            <a:xfrm>
              <a:off x="3081713" y="388748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1" name="object 681"/>
            <p:cNvSpPr/>
            <p:nvPr/>
          </p:nvSpPr>
          <p:spPr>
            <a:xfrm>
              <a:off x="3081555" y="387176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2" name="object 682"/>
            <p:cNvSpPr/>
            <p:nvPr/>
          </p:nvSpPr>
          <p:spPr>
            <a:xfrm>
              <a:off x="3234846" y="387341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3" name="object 683"/>
            <p:cNvSpPr/>
            <p:nvPr/>
          </p:nvSpPr>
          <p:spPr>
            <a:xfrm>
              <a:off x="3234688" y="3864032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4" name="object 684"/>
            <p:cNvSpPr/>
            <p:nvPr/>
          </p:nvSpPr>
          <p:spPr>
            <a:xfrm>
              <a:off x="3319015" y="386567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5" name="object 685"/>
            <p:cNvSpPr/>
            <p:nvPr/>
          </p:nvSpPr>
          <p:spPr>
            <a:xfrm>
              <a:off x="3318857" y="384996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6" name="object 686"/>
            <p:cNvSpPr/>
            <p:nvPr/>
          </p:nvSpPr>
          <p:spPr>
            <a:xfrm>
              <a:off x="3472146" y="385160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7" name="object 687"/>
            <p:cNvSpPr/>
            <p:nvPr/>
          </p:nvSpPr>
          <p:spPr>
            <a:xfrm>
              <a:off x="3471990" y="384218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8" name="object 688"/>
            <p:cNvSpPr/>
            <p:nvPr/>
          </p:nvSpPr>
          <p:spPr>
            <a:xfrm>
              <a:off x="3556762" y="384383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9" name="object 689"/>
            <p:cNvSpPr/>
            <p:nvPr/>
          </p:nvSpPr>
          <p:spPr>
            <a:xfrm>
              <a:off x="3556605" y="382811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0" name="object 690"/>
            <p:cNvSpPr/>
            <p:nvPr/>
          </p:nvSpPr>
          <p:spPr>
            <a:xfrm>
              <a:off x="3709894" y="382976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1" name="object 691"/>
            <p:cNvSpPr/>
            <p:nvPr/>
          </p:nvSpPr>
          <p:spPr>
            <a:xfrm>
              <a:off x="3709737" y="382034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2" name="object 692"/>
            <p:cNvSpPr/>
            <p:nvPr/>
          </p:nvSpPr>
          <p:spPr>
            <a:xfrm>
              <a:off x="3794509" y="382198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3" name="object 693"/>
            <p:cNvSpPr/>
            <p:nvPr/>
          </p:nvSpPr>
          <p:spPr>
            <a:xfrm>
              <a:off x="3794352" y="380626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4" name="object 694"/>
            <p:cNvSpPr/>
            <p:nvPr/>
          </p:nvSpPr>
          <p:spPr>
            <a:xfrm>
              <a:off x="3947641" y="380791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5" name="object 695"/>
            <p:cNvSpPr/>
            <p:nvPr/>
          </p:nvSpPr>
          <p:spPr>
            <a:xfrm>
              <a:off x="3947485" y="379849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6" name="object 696"/>
            <p:cNvSpPr/>
            <p:nvPr/>
          </p:nvSpPr>
          <p:spPr>
            <a:xfrm>
              <a:off x="4032256" y="380014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7" name="object 697"/>
            <p:cNvSpPr/>
            <p:nvPr/>
          </p:nvSpPr>
          <p:spPr>
            <a:xfrm>
              <a:off x="4032100" y="378442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8" name="object 698"/>
            <p:cNvSpPr/>
            <p:nvPr/>
          </p:nvSpPr>
          <p:spPr>
            <a:xfrm>
              <a:off x="4185389" y="378607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9" name="object 699"/>
            <p:cNvSpPr/>
            <p:nvPr/>
          </p:nvSpPr>
          <p:spPr>
            <a:xfrm>
              <a:off x="4335106" y="3770646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0" name="object 700"/>
            <p:cNvSpPr/>
            <p:nvPr/>
          </p:nvSpPr>
          <p:spPr>
            <a:xfrm>
              <a:off x="4185232" y="3770949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1" name="object 701"/>
            <p:cNvSpPr/>
            <p:nvPr/>
          </p:nvSpPr>
          <p:spPr>
            <a:xfrm>
              <a:off x="2104513" y="4047709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2" name="object 702"/>
            <p:cNvSpPr/>
            <p:nvPr/>
          </p:nvSpPr>
          <p:spPr>
            <a:xfrm>
              <a:off x="2107772" y="4034842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3" name="object 703"/>
            <p:cNvSpPr/>
            <p:nvPr/>
          </p:nvSpPr>
          <p:spPr>
            <a:xfrm>
              <a:off x="2244747" y="403648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4" name="object 704"/>
            <p:cNvSpPr/>
            <p:nvPr/>
          </p:nvSpPr>
          <p:spPr>
            <a:xfrm>
              <a:off x="2244591" y="402706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5" name="object 705"/>
            <p:cNvSpPr/>
            <p:nvPr/>
          </p:nvSpPr>
          <p:spPr>
            <a:xfrm>
              <a:off x="2329362" y="402871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6" name="object 706"/>
            <p:cNvSpPr/>
            <p:nvPr/>
          </p:nvSpPr>
          <p:spPr>
            <a:xfrm>
              <a:off x="2329205" y="401299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7" name="object 707"/>
            <p:cNvSpPr/>
            <p:nvPr/>
          </p:nvSpPr>
          <p:spPr>
            <a:xfrm>
              <a:off x="2482495" y="401464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8" name="object 708"/>
            <p:cNvSpPr/>
            <p:nvPr/>
          </p:nvSpPr>
          <p:spPr>
            <a:xfrm>
              <a:off x="2482338" y="400522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9" name="object 709"/>
            <p:cNvSpPr/>
            <p:nvPr/>
          </p:nvSpPr>
          <p:spPr>
            <a:xfrm>
              <a:off x="2567109" y="400686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0" name="object 710"/>
            <p:cNvSpPr/>
            <p:nvPr/>
          </p:nvSpPr>
          <p:spPr>
            <a:xfrm>
              <a:off x="2566953" y="3988750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1" name="object 711"/>
            <p:cNvSpPr/>
            <p:nvPr/>
          </p:nvSpPr>
          <p:spPr>
            <a:xfrm>
              <a:off x="2746344" y="399040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2" name="object 712"/>
            <p:cNvSpPr/>
            <p:nvPr/>
          </p:nvSpPr>
          <p:spPr>
            <a:xfrm>
              <a:off x="2746187" y="398098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3" name="object 713"/>
            <p:cNvSpPr/>
            <p:nvPr/>
          </p:nvSpPr>
          <p:spPr>
            <a:xfrm>
              <a:off x="2830959" y="398262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4" name="object 714"/>
            <p:cNvSpPr/>
            <p:nvPr/>
          </p:nvSpPr>
          <p:spPr>
            <a:xfrm>
              <a:off x="2830802" y="3965102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5" name="object 715"/>
            <p:cNvSpPr/>
            <p:nvPr/>
          </p:nvSpPr>
          <p:spPr>
            <a:xfrm>
              <a:off x="3003668" y="396675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6" name="object 716"/>
            <p:cNvSpPr/>
            <p:nvPr/>
          </p:nvSpPr>
          <p:spPr>
            <a:xfrm>
              <a:off x="3003510" y="395733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7" name="object 717"/>
            <p:cNvSpPr/>
            <p:nvPr/>
          </p:nvSpPr>
          <p:spPr>
            <a:xfrm>
              <a:off x="3088283" y="395898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8" name="object 718"/>
            <p:cNvSpPr/>
            <p:nvPr/>
          </p:nvSpPr>
          <p:spPr>
            <a:xfrm>
              <a:off x="3088125" y="394326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9" name="object 719"/>
            <p:cNvSpPr/>
            <p:nvPr/>
          </p:nvSpPr>
          <p:spPr>
            <a:xfrm>
              <a:off x="3241415" y="394490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0" name="object 720"/>
            <p:cNvSpPr/>
            <p:nvPr/>
          </p:nvSpPr>
          <p:spPr>
            <a:xfrm>
              <a:off x="3241258" y="3935528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20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1" name="object 721"/>
            <p:cNvSpPr/>
            <p:nvPr/>
          </p:nvSpPr>
          <p:spPr>
            <a:xfrm>
              <a:off x="3325583" y="393717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2" name="object 722"/>
            <p:cNvSpPr/>
            <p:nvPr/>
          </p:nvSpPr>
          <p:spPr>
            <a:xfrm>
              <a:off x="3325427" y="392145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3" name="object 723"/>
            <p:cNvSpPr/>
            <p:nvPr/>
          </p:nvSpPr>
          <p:spPr>
            <a:xfrm>
              <a:off x="3478716" y="392310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4" name="object 724"/>
            <p:cNvSpPr/>
            <p:nvPr/>
          </p:nvSpPr>
          <p:spPr>
            <a:xfrm>
              <a:off x="3478560" y="391368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5" name="object 725"/>
            <p:cNvSpPr/>
            <p:nvPr/>
          </p:nvSpPr>
          <p:spPr>
            <a:xfrm>
              <a:off x="3563331" y="391532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6" name="object 726"/>
            <p:cNvSpPr/>
            <p:nvPr/>
          </p:nvSpPr>
          <p:spPr>
            <a:xfrm>
              <a:off x="3563174" y="389961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7" name="object 727"/>
            <p:cNvSpPr/>
            <p:nvPr/>
          </p:nvSpPr>
          <p:spPr>
            <a:xfrm>
              <a:off x="3716464" y="390125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8" name="object 728"/>
            <p:cNvSpPr/>
            <p:nvPr/>
          </p:nvSpPr>
          <p:spPr>
            <a:xfrm>
              <a:off x="3716308" y="389183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9" name="object 729"/>
            <p:cNvSpPr/>
            <p:nvPr/>
          </p:nvSpPr>
          <p:spPr>
            <a:xfrm>
              <a:off x="3801078" y="389348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0" name="object 730"/>
            <p:cNvSpPr/>
            <p:nvPr/>
          </p:nvSpPr>
          <p:spPr>
            <a:xfrm>
              <a:off x="3800922" y="387776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1" name="object 731"/>
            <p:cNvSpPr/>
            <p:nvPr/>
          </p:nvSpPr>
          <p:spPr>
            <a:xfrm>
              <a:off x="3954210" y="387941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2" name="object 732"/>
            <p:cNvSpPr/>
            <p:nvPr/>
          </p:nvSpPr>
          <p:spPr>
            <a:xfrm>
              <a:off x="3954054" y="386999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3" name="object 733"/>
            <p:cNvSpPr/>
            <p:nvPr/>
          </p:nvSpPr>
          <p:spPr>
            <a:xfrm>
              <a:off x="4038826" y="387163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4" name="object 734"/>
            <p:cNvSpPr/>
            <p:nvPr/>
          </p:nvSpPr>
          <p:spPr>
            <a:xfrm>
              <a:off x="4038669" y="385591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5" name="object 735"/>
            <p:cNvSpPr/>
            <p:nvPr/>
          </p:nvSpPr>
          <p:spPr>
            <a:xfrm>
              <a:off x="4191958" y="385756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6" name="object 736"/>
            <p:cNvSpPr/>
            <p:nvPr/>
          </p:nvSpPr>
          <p:spPr>
            <a:xfrm>
              <a:off x="4341675" y="3842142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7" name="object 737"/>
            <p:cNvSpPr/>
            <p:nvPr/>
          </p:nvSpPr>
          <p:spPr>
            <a:xfrm>
              <a:off x="4191802" y="3842444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8" name="object 738"/>
            <p:cNvSpPr/>
            <p:nvPr/>
          </p:nvSpPr>
          <p:spPr>
            <a:xfrm>
              <a:off x="2111082" y="4119205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9" name="object 739"/>
            <p:cNvSpPr/>
            <p:nvPr/>
          </p:nvSpPr>
          <p:spPr>
            <a:xfrm>
              <a:off x="2114341" y="4106338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0" name="object 740"/>
            <p:cNvSpPr/>
            <p:nvPr/>
          </p:nvSpPr>
          <p:spPr>
            <a:xfrm>
              <a:off x="2251317" y="410798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1" name="object 741"/>
            <p:cNvSpPr/>
            <p:nvPr/>
          </p:nvSpPr>
          <p:spPr>
            <a:xfrm>
              <a:off x="2251160" y="409856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2" name="object 742"/>
            <p:cNvSpPr/>
            <p:nvPr/>
          </p:nvSpPr>
          <p:spPr>
            <a:xfrm>
              <a:off x="2335932" y="410021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3" name="object 743"/>
            <p:cNvSpPr/>
            <p:nvPr/>
          </p:nvSpPr>
          <p:spPr>
            <a:xfrm>
              <a:off x="2335775" y="408449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4" name="object 744"/>
            <p:cNvSpPr/>
            <p:nvPr/>
          </p:nvSpPr>
          <p:spPr>
            <a:xfrm>
              <a:off x="2489064" y="408614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5" name="object 745"/>
            <p:cNvSpPr/>
            <p:nvPr/>
          </p:nvSpPr>
          <p:spPr>
            <a:xfrm>
              <a:off x="2488907" y="407672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6" name="object 746"/>
            <p:cNvSpPr/>
            <p:nvPr/>
          </p:nvSpPr>
          <p:spPr>
            <a:xfrm>
              <a:off x="2573679" y="407836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7" name="object 747"/>
            <p:cNvSpPr/>
            <p:nvPr/>
          </p:nvSpPr>
          <p:spPr>
            <a:xfrm>
              <a:off x="2573522" y="4060246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8" name="object 748"/>
            <p:cNvSpPr/>
            <p:nvPr/>
          </p:nvSpPr>
          <p:spPr>
            <a:xfrm>
              <a:off x="2752914" y="406189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9" name="object 749"/>
            <p:cNvSpPr/>
            <p:nvPr/>
          </p:nvSpPr>
          <p:spPr>
            <a:xfrm>
              <a:off x="2752756" y="405247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0" name="object 750"/>
            <p:cNvSpPr/>
            <p:nvPr/>
          </p:nvSpPr>
          <p:spPr>
            <a:xfrm>
              <a:off x="2837527" y="405412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1" name="object 751"/>
            <p:cNvSpPr/>
            <p:nvPr/>
          </p:nvSpPr>
          <p:spPr>
            <a:xfrm>
              <a:off x="2837371" y="4036598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2" name="object 752"/>
            <p:cNvSpPr/>
            <p:nvPr/>
          </p:nvSpPr>
          <p:spPr>
            <a:xfrm>
              <a:off x="3010237" y="403825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3" name="object 753"/>
            <p:cNvSpPr/>
            <p:nvPr/>
          </p:nvSpPr>
          <p:spPr>
            <a:xfrm>
              <a:off x="3010081" y="402883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4" name="object 754"/>
            <p:cNvSpPr/>
            <p:nvPr/>
          </p:nvSpPr>
          <p:spPr>
            <a:xfrm>
              <a:off x="3094852" y="403047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5" name="object 755"/>
            <p:cNvSpPr/>
            <p:nvPr/>
          </p:nvSpPr>
          <p:spPr>
            <a:xfrm>
              <a:off x="3094695" y="401475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6" name="object 756"/>
            <p:cNvSpPr/>
            <p:nvPr/>
          </p:nvSpPr>
          <p:spPr>
            <a:xfrm>
              <a:off x="3247984" y="401640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7" name="object 757"/>
            <p:cNvSpPr/>
            <p:nvPr/>
          </p:nvSpPr>
          <p:spPr>
            <a:xfrm>
              <a:off x="3247828" y="4007024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8" name="object 758"/>
            <p:cNvSpPr/>
            <p:nvPr/>
          </p:nvSpPr>
          <p:spPr>
            <a:xfrm>
              <a:off x="3332153" y="400867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9" name="object 759"/>
            <p:cNvSpPr/>
            <p:nvPr/>
          </p:nvSpPr>
          <p:spPr>
            <a:xfrm>
              <a:off x="3331997" y="399295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0" name="object 760"/>
            <p:cNvSpPr/>
            <p:nvPr/>
          </p:nvSpPr>
          <p:spPr>
            <a:xfrm>
              <a:off x="3485286" y="399459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1" name="object 761"/>
            <p:cNvSpPr/>
            <p:nvPr/>
          </p:nvSpPr>
          <p:spPr>
            <a:xfrm>
              <a:off x="3485130" y="398518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2" name="object 762"/>
            <p:cNvSpPr/>
            <p:nvPr/>
          </p:nvSpPr>
          <p:spPr>
            <a:xfrm>
              <a:off x="3569901" y="3986824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3" name="object 763"/>
            <p:cNvSpPr/>
            <p:nvPr/>
          </p:nvSpPr>
          <p:spPr>
            <a:xfrm>
              <a:off x="3569743" y="397110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4" name="object 764"/>
            <p:cNvSpPr/>
            <p:nvPr/>
          </p:nvSpPr>
          <p:spPr>
            <a:xfrm>
              <a:off x="3723034" y="397275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5" name="object 765"/>
            <p:cNvSpPr/>
            <p:nvPr/>
          </p:nvSpPr>
          <p:spPr>
            <a:xfrm>
              <a:off x="3722877" y="396333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6" name="object 766"/>
            <p:cNvSpPr/>
            <p:nvPr/>
          </p:nvSpPr>
          <p:spPr>
            <a:xfrm>
              <a:off x="3807648" y="396497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7" name="object 767"/>
            <p:cNvSpPr/>
            <p:nvPr/>
          </p:nvSpPr>
          <p:spPr>
            <a:xfrm>
              <a:off x="3807491" y="394926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8" name="object 768"/>
            <p:cNvSpPr/>
            <p:nvPr/>
          </p:nvSpPr>
          <p:spPr>
            <a:xfrm>
              <a:off x="3960780" y="395090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9" name="object 769"/>
            <p:cNvSpPr/>
            <p:nvPr/>
          </p:nvSpPr>
          <p:spPr>
            <a:xfrm>
              <a:off x="3960624" y="394148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0" name="object 770"/>
            <p:cNvSpPr/>
            <p:nvPr/>
          </p:nvSpPr>
          <p:spPr>
            <a:xfrm>
              <a:off x="4045395" y="394313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1" name="object 771"/>
            <p:cNvSpPr/>
            <p:nvPr/>
          </p:nvSpPr>
          <p:spPr>
            <a:xfrm>
              <a:off x="4045239" y="392741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2" name="object 772"/>
            <p:cNvSpPr/>
            <p:nvPr/>
          </p:nvSpPr>
          <p:spPr>
            <a:xfrm>
              <a:off x="4198528" y="392906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3" name="object 773"/>
            <p:cNvSpPr/>
            <p:nvPr/>
          </p:nvSpPr>
          <p:spPr>
            <a:xfrm>
              <a:off x="4348245" y="3913638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4" name="object 774"/>
            <p:cNvSpPr/>
            <p:nvPr/>
          </p:nvSpPr>
          <p:spPr>
            <a:xfrm>
              <a:off x="4198371" y="3913940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5" name="object 775"/>
            <p:cNvSpPr/>
            <p:nvPr/>
          </p:nvSpPr>
          <p:spPr>
            <a:xfrm>
              <a:off x="2117652" y="4190701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6" name="object 776"/>
            <p:cNvSpPr/>
            <p:nvPr/>
          </p:nvSpPr>
          <p:spPr>
            <a:xfrm>
              <a:off x="2120911" y="4177832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7" name="object 777"/>
            <p:cNvSpPr/>
            <p:nvPr/>
          </p:nvSpPr>
          <p:spPr>
            <a:xfrm>
              <a:off x="2257887" y="417948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8" name="object 778"/>
            <p:cNvSpPr/>
            <p:nvPr/>
          </p:nvSpPr>
          <p:spPr>
            <a:xfrm>
              <a:off x="2257729" y="417006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9" name="object 779"/>
            <p:cNvSpPr/>
            <p:nvPr/>
          </p:nvSpPr>
          <p:spPr>
            <a:xfrm>
              <a:off x="2342501" y="417170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0" name="object 780"/>
            <p:cNvSpPr/>
            <p:nvPr/>
          </p:nvSpPr>
          <p:spPr>
            <a:xfrm>
              <a:off x="2342344" y="415598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1" name="object 781"/>
            <p:cNvSpPr/>
            <p:nvPr/>
          </p:nvSpPr>
          <p:spPr>
            <a:xfrm>
              <a:off x="2495633" y="415763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2" name="object 782"/>
            <p:cNvSpPr/>
            <p:nvPr/>
          </p:nvSpPr>
          <p:spPr>
            <a:xfrm>
              <a:off x="2495477" y="414821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3" name="object 783"/>
            <p:cNvSpPr/>
            <p:nvPr/>
          </p:nvSpPr>
          <p:spPr>
            <a:xfrm>
              <a:off x="2580248" y="414986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4" name="object 784"/>
            <p:cNvSpPr/>
            <p:nvPr/>
          </p:nvSpPr>
          <p:spPr>
            <a:xfrm>
              <a:off x="2580091" y="4131741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5" name="object 785"/>
            <p:cNvSpPr/>
            <p:nvPr/>
          </p:nvSpPr>
          <p:spPr>
            <a:xfrm>
              <a:off x="2759483" y="4133391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6" name="object 786"/>
            <p:cNvSpPr/>
            <p:nvPr/>
          </p:nvSpPr>
          <p:spPr>
            <a:xfrm>
              <a:off x="2759326" y="412397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7" name="object 787"/>
            <p:cNvSpPr/>
            <p:nvPr/>
          </p:nvSpPr>
          <p:spPr>
            <a:xfrm>
              <a:off x="2844097" y="412561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8" name="object 788"/>
            <p:cNvSpPr/>
            <p:nvPr/>
          </p:nvSpPr>
          <p:spPr>
            <a:xfrm>
              <a:off x="2843941" y="4108094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9" name="object 789"/>
            <p:cNvSpPr/>
            <p:nvPr/>
          </p:nvSpPr>
          <p:spPr>
            <a:xfrm>
              <a:off x="3016807" y="4109747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0" name="object 790"/>
            <p:cNvSpPr/>
            <p:nvPr/>
          </p:nvSpPr>
          <p:spPr>
            <a:xfrm>
              <a:off x="3016650" y="410032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1" name="object 791"/>
            <p:cNvSpPr/>
            <p:nvPr/>
          </p:nvSpPr>
          <p:spPr>
            <a:xfrm>
              <a:off x="3101421" y="4101972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2" name="object 792"/>
            <p:cNvSpPr/>
            <p:nvPr/>
          </p:nvSpPr>
          <p:spPr>
            <a:xfrm>
              <a:off x="3101265" y="408625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3" name="object 793"/>
            <p:cNvSpPr/>
            <p:nvPr/>
          </p:nvSpPr>
          <p:spPr>
            <a:xfrm>
              <a:off x="3254554" y="408790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4" name="object 794"/>
            <p:cNvSpPr/>
            <p:nvPr/>
          </p:nvSpPr>
          <p:spPr>
            <a:xfrm>
              <a:off x="3254397" y="4078518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5" name="object 795"/>
            <p:cNvSpPr/>
            <p:nvPr/>
          </p:nvSpPr>
          <p:spPr>
            <a:xfrm>
              <a:off x="3338723" y="4080166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6" name="object 796"/>
            <p:cNvSpPr/>
            <p:nvPr/>
          </p:nvSpPr>
          <p:spPr>
            <a:xfrm>
              <a:off x="3338567" y="406444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7" name="object 797"/>
            <p:cNvSpPr/>
            <p:nvPr/>
          </p:nvSpPr>
          <p:spPr>
            <a:xfrm>
              <a:off x="3491856" y="406609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8" name="object 798"/>
            <p:cNvSpPr/>
            <p:nvPr/>
          </p:nvSpPr>
          <p:spPr>
            <a:xfrm>
              <a:off x="3491699" y="405667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9" name="object 799"/>
            <p:cNvSpPr/>
            <p:nvPr/>
          </p:nvSpPr>
          <p:spPr>
            <a:xfrm>
              <a:off x="3576471" y="4058320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0" name="object 800"/>
            <p:cNvSpPr/>
            <p:nvPr/>
          </p:nvSpPr>
          <p:spPr>
            <a:xfrm>
              <a:off x="3576313" y="404260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1" name="object 801"/>
            <p:cNvSpPr/>
            <p:nvPr/>
          </p:nvSpPr>
          <p:spPr>
            <a:xfrm>
              <a:off x="3729603" y="4044249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2" name="object 802"/>
            <p:cNvSpPr/>
            <p:nvPr/>
          </p:nvSpPr>
          <p:spPr>
            <a:xfrm>
              <a:off x="3729446" y="403483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3" name="object 803"/>
            <p:cNvSpPr/>
            <p:nvPr/>
          </p:nvSpPr>
          <p:spPr>
            <a:xfrm>
              <a:off x="3814217" y="4036475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4" name="object 804"/>
            <p:cNvSpPr/>
            <p:nvPr/>
          </p:nvSpPr>
          <p:spPr>
            <a:xfrm>
              <a:off x="3814061" y="402075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5" name="object 805"/>
            <p:cNvSpPr/>
            <p:nvPr/>
          </p:nvSpPr>
          <p:spPr>
            <a:xfrm>
              <a:off x="3967350" y="4022403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6" name="object 806"/>
            <p:cNvSpPr/>
            <p:nvPr/>
          </p:nvSpPr>
          <p:spPr>
            <a:xfrm>
              <a:off x="3967192" y="401298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7" name="object 807"/>
            <p:cNvSpPr/>
            <p:nvPr/>
          </p:nvSpPr>
          <p:spPr>
            <a:xfrm>
              <a:off x="4051965" y="401462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1638"/>
                  </a:moveTo>
                  <a:lnTo>
                    <a:pt x="3130" y="69837"/>
                  </a:lnTo>
                </a:path>
              </a:pathLst>
            </a:custGeom>
            <a:ln w="953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8" name="object 808"/>
            <p:cNvSpPr/>
            <p:nvPr/>
          </p:nvSpPr>
          <p:spPr>
            <a:xfrm>
              <a:off x="4051808" y="399891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9" name="object 809"/>
            <p:cNvSpPr/>
            <p:nvPr/>
          </p:nvSpPr>
          <p:spPr>
            <a:xfrm>
              <a:off x="4205098" y="4000558"/>
              <a:ext cx="6350" cy="68580"/>
            </a:xfrm>
            <a:custGeom>
              <a:avLst/>
              <a:gdLst/>
              <a:ahLst/>
              <a:cxnLst/>
              <a:rect l="l" t="t" r="r" b="b"/>
              <a:pathLst>
                <a:path w="6350" h="68579">
                  <a:moveTo>
                    <a:pt x="3130" y="-3276"/>
                  </a:moveTo>
                  <a:lnTo>
                    <a:pt x="3130" y="71475"/>
                  </a:lnTo>
                </a:path>
              </a:pathLst>
            </a:custGeom>
            <a:ln w="1281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0" name="object 810"/>
            <p:cNvSpPr/>
            <p:nvPr/>
          </p:nvSpPr>
          <p:spPr>
            <a:xfrm>
              <a:off x="4354814" y="3985134"/>
              <a:ext cx="6985" cy="71755"/>
            </a:xfrm>
            <a:custGeom>
              <a:avLst/>
              <a:gdLst/>
              <a:ahLst/>
              <a:cxnLst/>
              <a:rect l="l" t="t" r="r" b="b"/>
              <a:pathLst>
                <a:path w="6985" h="71754">
                  <a:moveTo>
                    <a:pt x="3282" y="-3276"/>
                  </a:moveTo>
                  <a:lnTo>
                    <a:pt x="3282" y="74777"/>
                  </a:lnTo>
                </a:path>
              </a:pathLst>
            </a:custGeom>
            <a:ln w="1311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1" name="object 811"/>
            <p:cNvSpPr/>
            <p:nvPr/>
          </p:nvSpPr>
          <p:spPr>
            <a:xfrm>
              <a:off x="4204940" y="3985436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2" name="object 812"/>
            <p:cNvSpPr/>
            <p:nvPr/>
          </p:nvSpPr>
          <p:spPr>
            <a:xfrm>
              <a:off x="2124222" y="4262198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3" name="object 813"/>
            <p:cNvSpPr/>
            <p:nvPr/>
          </p:nvSpPr>
          <p:spPr>
            <a:xfrm>
              <a:off x="2127481" y="4249330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4" name="object 814"/>
            <p:cNvSpPr/>
            <p:nvPr/>
          </p:nvSpPr>
          <p:spPr>
            <a:xfrm>
              <a:off x="2264458" y="425097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5" name="object 815"/>
            <p:cNvSpPr/>
            <p:nvPr/>
          </p:nvSpPr>
          <p:spPr>
            <a:xfrm>
              <a:off x="2264299" y="4241557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6" name="object 816"/>
            <p:cNvSpPr/>
            <p:nvPr/>
          </p:nvSpPr>
          <p:spPr>
            <a:xfrm>
              <a:off x="2349072" y="424320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7" name="object 817"/>
            <p:cNvSpPr/>
            <p:nvPr/>
          </p:nvSpPr>
          <p:spPr>
            <a:xfrm>
              <a:off x="2348914" y="422748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8" name="object 818"/>
            <p:cNvSpPr/>
            <p:nvPr/>
          </p:nvSpPr>
          <p:spPr>
            <a:xfrm>
              <a:off x="2502204" y="422913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9" name="object 819"/>
            <p:cNvSpPr/>
            <p:nvPr/>
          </p:nvSpPr>
          <p:spPr>
            <a:xfrm>
              <a:off x="2502047" y="421971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0" name="object 820"/>
            <p:cNvSpPr/>
            <p:nvPr/>
          </p:nvSpPr>
          <p:spPr>
            <a:xfrm>
              <a:off x="2586818" y="422135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1" name="object 821"/>
            <p:cNvSpPr/>
            <p:nvPr/>
          </p:nvSpPr>
          <p:spPr>
            <a:xfrm>
              <a:off x="2586661" y="4203238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2" name="object 822"/>
            <p:cNvSpPr/>
            <p:nvPr/>
          </p:nvSpPr>
          <p:spPr>
            <a:xfrm>
              <a:off x="2766053" y="420488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3" name="object 823"/>
            <p:cNvSpPr/>
            <p:nvPr/>
          </p:nvSpPr>
          <p:spPr>
            <a:xfrm>
              <a:off x="2765896" y="419546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4" name="object 824"/>
            <p:cNvSpPr/>
            <p:nvPr/>
          </p:nvSpPr>
          <p:spPr>
            <a:xfrm>
              <a:off x="2850668" y="419711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5" name="object 825"/>
            <p:cNvSpPr/>
            <p:nvPr/>
          </p:nvSpPr>
          <p:spPr>
            <a:xfrm>
              <a:off x="2850511" y="4179590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6" name="object 826"/>
            <p:cNvSpPr/>
            <p:nvPr/>
          </p:nvSpPr>
          <p:spPr>
            <a:xfrm>
              <a:off x="3023377" y="418124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7" name="object 827"/>
            <p:cNvSpPr/>
            <p:nvPr/>
          </p:nvSpPr>
          <p:spPr>
            <a:xfrm>
              <a:off x="3023219" y="417182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8" name="object 828"/>
            <p:cNvSpPr/>
            <p:nvPr/>
          </p:nvSpPr>
          <p:spPr>
            <a:xfrm>
              <a:off x="3107992" y="417346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9" name="object 829"/>
            <p:cNvSpPr/>
            <p:nvPr/>
          </p:nvSpPr>
          <p:spPr>
            <a:xfrm>
              <a:off x="3107834" y="415774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0" name="object 830"/>
            <p:cNvSpPr/>
            <p:nvPr/>
          </p:nvSpPr>
          <p:spPr>
            <a:xfrm>
              <a:off x="3261125" y="415939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1" name="object 831"/>
            <p:cNvSpPr/>
            <p:nvPr/>
          </p:nvSpPr>
          <p:spPr>
            <a:xfrm>
              <a:off x="3260967" y="4150016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2" name="object 832"/>
            <p:cNvSpPr/>
            <p:nvPr/>
          </p:nvSpPr>
          <p:spPr>
            <a:xfrm>
              <a:off x="3345294" y="415166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3" name="object 833"/>
            <p:cNvSpPr/>
            <p:nvPr/>
          </p:nvSpPr>
          <p:spPr>
            <a:xfrm>
              <a:off x="3345136" y="413594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4" name="object 834"/>
            <p:cNvSpPr/>
            <p:nvPr/>
          </p:nvSpPr>
          <p:spPr>
            <a:xfrm>
              <a:off x="3498414" y="413759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5" name="object 835"/>
            <p:cNvSpPr/>
            <p:nvPr/>
          </p:nvSpPr>
          <p:spPr>
            <a:xfrm>
              <a:off x="3498269" y="412817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6" name="object 836"/>
            <p:cNvSpPr/>
            <p:nvPr/>
          </p:nvSpPr>
          <p:spPr>
            <a:xfrm>
              <a:off x="3583029" y="412981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7" name="object 837"/>
            <p:cNvSpPr/>
            <p:nvPr/>
          </p:nvSpPr>
          <p:spPr>
            <a:xfrm>
              <a:off x="3582883" y="411409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8" name="object 838"/>
            <p:cNvSpPr/>
            <p:nvPr/>
          </p:nvSpPr>
          <p:spPr>
            <a:xfrm>
              <a:off x="3736173" y="411574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9" name="object 839"/>
            <p:cNvSpPr/>
            <p:nvPr/>
          </p:nvSpPr>
          <p:spPr>
            <a:xfrm>
              <a:off x="3736016" y="410632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0" name="object 840"/>
            <p:cNvSpPr/>
            <p:nvPr/>
          </p:nvSpPr>
          <p:spPr>
            <a:xfrm>
              <a:off x="3820788" y="410797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1" name="object 841"/>
            <p:cNvSpPr/>
            <p:nvPr/>
          </p:nvSpPr>
          <p:spPr>
            <a:xfrm>
              <a:off x="3820629" y="409225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2" name="object 842"/>
            <p:cNvSpPr/>
            <p:nvPr/>
          </p:nvSpPr>
          <p:spPr>
            <a:xfrm>
              <a:off x="3973921" y="409390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3" name="object 843"/>
            <p:cNvSpPr/>
            <p:nvPr/>
          </p:nvSpPr>
          <p:spPr>
            <a:xfrm>
              <a:off x="3973762" y="408448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4" name="object 844"/>
            <p:cNvSpPr/>
            <p:nvPr/>
          </p:nvSpPr>
          <p:spPr>
            <a:xfrm>
              <a:off x="4058536" y="408612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5" name="object 845"/>
            <p:cNvSpPr/>
            <p:nvPr/>
          </p:nvSpPr>
          <p:spPr>
            <a:xfrm>
              <a:off x="4058377" y="407040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6" name="object 846"/>
            <p:cNvSpPr/>
            <p:nvPr/>
          </p:nvSpPr>
          <p:spPr>
            <a:xfrm>
              <a:off x="4211667" y="407205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7" name="object 847"/>
            <p:cNvSpPr/>
            <p:nvPr/>
          </p:nvSpPr>
          <p:spPr>
            <a:xfrm>
              <a:off x="4361385" y="4056633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8" name="object 848"/>
            <p:cNvSpPr/>
            <p:nvPr/>
          </p:nvSpPr>
          <p:spPr>
            <a:xfrm>
              <a:off x="4211510" y="4056932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9" name="object 849"/>
            <p:cNvSpPr/>
            <p:nvPr/>
          </p:nvSpPr>
          <p:spPr>
            <a:xfrm>
              <a:off x="2130983" y="4335780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0" name="object 850"/>
            <p:cNvSpPr/>
            <p:nvPr/>
          </p:nvSpPr>
          <p:spPr>
            <a:xfrm>
              <a:off x="2134242" y="4322910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1" name="object 851"/>
            <p:cNvSpPr/>
            <p:nvPr/>
          </p:nvSpPr>
          <p:spPr>
            <a:xfrm>
              <a:off x="2271218" y="432456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2" name="object 852"/>
            <p:cNvSpPr/>
            <p:nvPr/>
          </p:nvSpPr>
          <p:spPr>
            <a:xfrm>
              <a:off x="2271061" y="431513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3" name="object 853"/>
            <p:cNvSpPr/>
            <p:nvPr/>
          </p:nvSpPr>
          <p:spPr>
            <a:xfrm>
              <a:off x="2355833" y="431678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4" name="object 854"/>
            <p:cNvSpPr/>
            <p:nvPr/>
          </p:nvSpPr>
          <p:spPr>
            <a:xfrm>
              <a:off x="2355674" y="430106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5" name="object 855"/>
            <p:cNvSpPr/>
            <p:nvPr/>
          </p:nvSpPr>
          <p:spPr>
            <a:xfrm>
              <a:off x="2508966" y="430271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6" name="object 856"/>
            <p:cNvSpPr/>
            <p:nvPr/>
          </p:nvSpPr>
          <p:spPr>
            <a:xfrm>
              <a:off x="2508807" y="429329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7" name="object 857"/>
            <p:cNvSpPr/>
            <p:nvPr/>
          </p:nvSpPr>
          <p:spPr>
            <a:xfrm>
              <a:off x="2593580" y="429493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8" name="object 858"/>
            <p:cNvSpPr/>
            <p:nvPr/>
          </p:nvSpPr>
          <p:spPr>
            <a:xfrm>
              <a:off x="2593422" y="4276818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9" name="object 859"/>
            <p:cNvSpPr/>
            <p:nvPr/>
          </p:nvSpPr>
          <p:spPr>
            <a:xfrm>
              <a:off x="2772815" y="427847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0" name="object 860"/>
            <p:cNvSpPr/>
            <p:nvPr/>
          </p:nvSpPr>
          <p:spPr>
            <a:xfrm>
              <a:off x="2772657" y="426904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1" name="object 861"/>
            <p:cNvSpPr/>
            <p:nvPr/>
          </p:nvSpPr>
          <p:spPr>
            <a:xfrm>
              <a:off x="2857430" y="427069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2" name="object 862"/>
            <p:cNvSpPr/>
            <p:nvPr/>
          </p:nvSpPr>
          <p:spPr>
            <a:xfrm>
              <a:off x="2857271" y="4253170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3" name="object 863"/>
            <p:cNvSpPr/>
            <p:nvPr/>
          </p:nvSpPr>
          <p:spPr>
            <a:xfrm>
              <a:off x="3030138" y="425482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4" name="object 864"/>
            <p:cNvSpPr/>
            <p:nvPr/>
          </p:nvSpPr>
          <p:spPr>
            <a:xfrm>
              <a:off x="3029981" y="424540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5" name="object 865"/>
            <p:cNvSpPr/>
            <p:nvPr/>
          </p:nvSpPr>
          <p:spPr>
            <a:xfrm>
              <a:off x="3114741" y="424705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6" name="object 866"/>
            <p:cNvSpPr/>
            <p:nvPr/>
          </p:nvSpPr>
          <p:spPr>
            <a:xfrm>
              <a:off x="3114594" y="423132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7" name="object 867"/>
            <p:cNvSpPr/>
            <p:nvPr/>
          </p:nvSpPr>
          <p:spPr>
            <a:xfrm>
              <a:off x="3267886" y="423298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8" name="object 868"/>
            <p:cNvSpPr/>
            <p:nvPr/>
          </p:nvSpPr>
          <p:spPr>
            <a:xfrm>
              <a:off x="3267729" y="4223596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9" name="object 869"/>
            <p:cNvSpPr/>
            <p:nvPr/>
          </p:nvSpPr>
          <p:spPr>
            <a:xfrm>
              <a:off x="3352043" y="422524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0" name="object 870"/>
            <p:cNvSpPr/>
            <p:nvPr/>
          </p:nvSpPr>
          <p:spPr>
            <a:xfrm>
              <a:off x="3351898" y="4209524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1" name="object 871"/>
            <p:cNvSpPr/>
            <p:nvPr/>
          </p:nvSpPr>
          <p:spPr>
            <a:xfrm>
              <a:off x="3505175" y="421117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2" name="object 872"/>
            <p:cNvSpPr/>
            <p:nvPr/>
          </p:nvSpPr>
          <p:spPr>
            <a:xfrm>
              <a:off x="3505029" y="420175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3" name="object 873"/>
            <p:cNvSpPr/>
            <p:nvPr/>
          </p:nvSpPr>
          <p:spPr>
            <a:xfrm>
              <a:off x="3589802" y="4203399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4" name="object 874"/>
            <p:cNvSpPr/>
            <p:nvPr/>
          </p:nvSpPr>
          <p:spPr>
            <a:xfrm>
              <a:off x="3589644" y="418767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5" name="object 875"/>
            <p:cNvSpPr/>
            <p:nvPr/>
          </p:nvSpPr>
          <p:spPr>
            <a:xfrm>
              <a:off x="3742922" y="418932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6" name="object 876"/>
            <p:cNvSpPr/>
            <p:nvPr/>
          </p:nvSpPr>
          <p:spPr>
            <a:xfrm>
              <a:off x="3742777" y="417990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7" name="object 877"/>
            <p:cNvSpPr/>
            <p:nvPr/>
          </p:nvSpPr>
          <p:spPr>
            <a:xfrm>
              <a:off x="3827537" y="418155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8" name="object 878"/>
            <p:cNvSpPr/>
            <p:nvPr/>
          </p:nvSpPr>
          <p:spPr>
            <a:xfrm>
              <a:off x="3827391" y="416583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9" name="object 879"/>
            <p:cNvSpPr/>
            <p:nvPr/>
          </p:nvSpPr>
          <p:spPr>
            <a:xfrm>
              <a:off x="3980670" y="416748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0" name="object 880"/>
            <p:cNvSpPr/>
            <p:nvPr/>
          </p:nvSpPr>
          <p:spPr>
            <a:xfrm>
              <a:off x="3980524" y="415806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1" name="object 881"/>
            <p:cNvSpPr/>
            <p:nvPr/>
          </p:nvSpPr>
          <p:spPr>
            <a:xfrm>
              <a:off x="4065296" y="415970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2" name="object 882"/>
            <p:cNvSpPr/>
            <p:nvPr/>
          </p:nvSpPr>
          <p:spPr>
            <a:xfrm>
              <a:off x="4065139" y="414398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3" name="object 883"/>
            <p:cNvSpPr/>
            <p:nvPr/>
          </p:nvSpPr>
          <p:spPr>
            <a:xfrm>
              <a:off x="4218416" y="414563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4" name="object 884"/>
            <p:cNvSpPr/>
            <p:nvPr/>
          </p:nvSpPr>
          <p:spPr>
            <a:xfrm>
              <a:off x="4368145" y="4130214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5" name="object 885"/>
            <p:cNvSpPr/>
            <p:nvPr/>
          </p:nvSpPr>
          <p:spPr>
            <a:xfrm>
              <a:off x="4218271" y="4130512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6" name="object 886"/>
            <p:cNvSpPr/>
            <p:nvPr/>
          </p:nvSpPr>
          <p:spPr>
            <a:xfrm>
              <a:off x="2137745" y="4409360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7" name="object 887"/>
            <p:cNvSpPr/>
            <p:nvPr/>
          </p:nvSpPr>
          <p:spPr>
            <a:xfrm>
              <a:off x="2141002" y="4396491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8" name="object 888"/>
            <p:cNvSpPr/>
            <p:nvPr/>
          </p:nvSpPr>
          <p:spPr>
            <a:xfrm>
              <a:off x="2277979" y="439814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9" name="object 889"/>
            <p:cNvSpPr/>
            <p:nvPr/>
          </p:nvSpPr>
          <p:spPr>
            <a:xfrm>
              <a:off x="2277821" y="438872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0" name="object 890"/>
            <p:cNvSpPr/>
            <p:nvPr/>
          </p:nvSpPr>
          <p:spPr>
            <a:xfrm>
              <a:off x="2362593" y="439036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1" name="object 891"/>
            <p:cNvSpPr/>
            <p:nvPr/>
          </p:nvSpPr>
          <p:spPr>
            <a:xfrm>
              <a:off x="2362436" y="437464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2" name="object 892"/>
            <p:cNvSpPr/>
            <p:nvPr/>
          </p:nvSpPr>
          <p:spPr>
            <a:xfrm>
              <a:off x="2515726" y="437629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3" name="object 893"/>
            <p:cNvSpPr/>
            <p:nvPr/>
          </p:nvSpPr>
          <p:spPr>
            <a:xfrm>
              <a:off x="2515569" y="436687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4" name="object 894"/>
            <p:cNvSpPr/>
            <p:nvPr/>
          </p:nvSpPr>
          <p:spPr>
            <a:xfrm>
              <a:off x="2600341" y="436852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5" name="object 895"/>
            <p:cNvSpPr/>
            <p:nvPr/>
          </p:nvSpPr>
          <p:spPr>
            <a:xfrm>
              <a:off x="2600184" y="4350399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6" name="object 896"/>
            <p:cNvSpPr/>
            <p:nvPr/>
          </p:nvSpPr>
          <p:spPr>
            <a:xfrm>
              <a:off x="2779576" y="435205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7" name="object 897"/>
            <p:cNvSpPr/>
            <p:nvPr/>
          </p:nvSpPr>
          <p:spPr>
            <a:xfrm>
              <a:off x="2779417" y="434262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8" name="object 898"/>
            <p:cNvSpPr/>
            <p:nvPr/>
          </p:nvSpPr>
          <p:spPr>
            <a:xfrm>
              <a:off x="2864178" y="434427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9" name="object 899"/>
            <p:cNvSpPr/>
            <p:nvPr/>
          </p:nvSpPr>
          <p:spPr>
            <a:xfrm>
              <a:off x="2864032" y="4326751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0" name="object 900"/>
            <p:cNvSpPr/>
            <p:nvPr/>
          </p:nvSpPr>
          <p:spPr>
            <a:xfrm>
              <a:off x="3036900" y="432840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1" name="object 901"/>
            <p:cNvSpPr/>
            <p:nvPr/>
          </p:nvSpPr>
          <p:spPr>
            <a:xfrm>
              <a:off x="3036742" y="431898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2" name="object 902"/>
            <p:cNvSpPr/>
            <p:nvPr/>
          </p:nvSpPr>
          <p:spPr>
            <a:xfrm>
              <a:off x="3121515" y="432063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3" name="object 903"/>
            <p:cNvSpPr/>
            <p:nvPr/>
          </p:nvSpPr>
          <p:spPr>
            <a:xfrm>
              <a:off x="3121356" y="430491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4" name="object 904"/>
            <p:cNvSpPr/>
            <p:nvPr/>
          </p:nvSpPr>
          <p:spPr>
            <a:xfrm>
              <a:off x="3274646" y="430656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5" name="object 905"/>
            <p:cNvSpPr/>
            <p:nvPr/>
          </p:nvSpPr>
          <p:spPr>
            <a:xfrm>
              <a:off x="3274489" y="4297177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6" name="object 906"/>
            <p:cNvSpPr/>
            <p:nvPr/>
          </p:nvSpPr>
          <p:spPr>
            <a:xfrm>
              <a:off x="3358817" y="429882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7" name="object 907"/>
            <p:cNvSpPr/>
            <p:nvPr/>
          </p:nvSpPr>
          <p:spPr>
            <a:xfrm>
              <a:off x="3358658" y="428310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8" name="object 908"/>
            <p:cNvSpPr/>
            <p:nvPr/>
          </p:nvSpPr>
          <p:spPr>
            <a:xfrm>
              <a:off x="3511948" y="428475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9" name="object 909"/>
            <p:cNvSpPr/>
            <p:nvPr/>
          </p:nvSpPr>
          <p:spPr>
            <a:xfrm>
              <a:off x="3511791" y="4275333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0" name="object 910"/>
            <p:cNvSpPr/>
            <p:nvPr/>
          </p:nvSpPr>
          <p:spPr>
            <a:xfrm>
              <a:off x="3596551" y="427698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1" name="object 911"/>
            <p:cNvSpPr/>
            <p:nvPr/>
          </p:nvSpPr>
          <p:spPr>
            <a:xfrm>
              <a:off x="3596406" y="426125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2" name="object 912"/>
            <p:cNvSpPr/>
            <p:nvPr/>
          </p:nvSpPr>
          <p:spPr>
            <a:xfrm>
              <a:off x="3749683" y="426290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3" name="object 913"/>
            <p:cNvSpPr/>
            <p:nvPr/>
          </p:nvSpPr>
          <p:spPr>
            <a:xfrm>
              <a:off x="3749539" y="425348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4" name="object 914"/>
            <p:cNvSpPr/>
            <p:nvPr/>
          </p:nvSpPr>
          <p:spPr>
            <a:xfrm>
              <a:off x="3834310" y="425513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5" name="object 915"/>
            <p:cNvSpPr/>
            <p:nvPr/>
          </p:nvSpPr>
          <p:spPr>
            <a:xfrm>
              <a:off x="3834152" y="4239413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6" name="object 916"/>
            <p:cNvSpPr/>
            <p:nvPr/>
          </p:nvSpPr>
          <p:spPr>
            <a:xfrm>
              <a:off x="3987443" y="424106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7" name="object 917"/>
            <p:cNvSpPr/>
            <p:nvPr/>
          </p:nvSpPr>
          <p:spPr>
            <a:xfrm>
              <a:off x="3987285" y="423164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8" name="object 918"/>
            <p:cNvSpPr/>
            <p:nvPr/>
          </p:nvSpPr>
          <p:spPr>
            <a:xfrm>
              <a:off x="4072045" y="423328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1638"/>
                  </a:moveTo>
                  <a:lnTo>
                    <a:pt x="3232" y="71920"/>
                  </a:lnTo>
                </a:path>
              </a:pathLst>
            </a:custGeom>
            <a:ln w="974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9" name="object 919"/>
            <p:cNvSpPr/>
            <p:nvPr/>
          </p:nvSpPr>
          <p:spPr>
            <a:xfrm>
              <a:off x="4071900" y="421756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0" name="object 920"/>
            <p:cNvSpPr/>
            <p:nvPr/>
          </p:nvSpPr>
          <p:spPr>
            <a:xfrm>
              <a:off x="4225190" y="421921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1" name="object 921"/>
            <p:cNvSpPr/>
            <p:nvPr/>
          </p:nvSpPr>
          <p:spPr>
            <a:xfrm>
              <a:off x="4374907" y="4203794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2" name="object 922"/>
            <p:cNvSpPr/>
            <p:nvPr/>
          </p:nvSpPr>
          <p:spPr>
            <a:xfrm>
              <a:off x="4225032" y="4204093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3" name="object 923"/>
            <p:cNvSpPr/>
            <p:nvPr/>
          </p:nvSpPr>
          <p:spPr>
            <a:xfrm>
              <a:off x="2144505" y="4482941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4" name="object 924"/>
            <p:cNvSpPr/>
            <p:nvPr/>
          </p:nvSpPr>
          <p:spPr>
            <a:xfrm>
              <a:off x="2147764" y="4470071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5" name="object 925"/>
            <p:cNvSpPr/>
            <p:nvPr/>
          </p:nvSpPr>
          <p:spPr>
            <a:xfrm>
              <a:off x="2284741" y="4471722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6" name="object 926"/>
            <p:cNvSpPr/>
            <p:nvPr/>
          </p:nvSpPr>
          <p:spPr>
            <a:xfrm>
              <a:off x="2284582" y="446230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7" name="object 927"/>
            <p:cNvSpPr/>
            <p:nvPr/>
          </p:nvSpPr>
          <p:spPr>
            <a:xfrm>
              <a:off x="2369355" y="446394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8" name="object 928"/>
            <p:cNvSpPr/>
            <p:nvPr/>
          </p:nvSpPr>
          <p:spPr>
            <a:xfrm>
              <a:off x="2369197" y="444822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9" name="object 929"/>
            <p:cNvSpPr/>
            <p:nvPr/>
          </p:nvSpPr>
          <p:spPr>
            <a:xfrm>
              <a:off x="2522487" y="444987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0" name="object 930"/>
            <p:cNvSpPr/>
            <p:nvPr/>
          </p:nvSpPr>
          <p:spPr>
            <a:xfrm>
              <a:off x="2522330" y="444045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1" name="object 931"/>
            <p:cNvSpPr/>
            <p:nvPr/>
          </p:nvSpPr>
          <p:spPr>
            <a:xfrm>
              <a:off x="2607103" y="444210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2" name="object 932"/>
            <p:cNvSpPr/>
            <p:nvPr/>
          </p:nvSpPr>
          <p:spPr>
            <a:xfrm>
              <a:off x="2606944" y="4423980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3" name="object 933"/>
            <p:cNvSpPr/>
            <p:nvPr/>
          </p:nvSpPr>
          <p:spPr>
            <a:xfrm>
              <a:off x="2786325" y="442563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4" name="object 934"/>
            <p:cNvSpPr/>
            <p:nvPr/>
          </p:nvSpPr>
          <p:spPr>
            <a:xfrm>
              <a:off x="2786179" y="441621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5" name="object 935"/>
            <p:cNvSpPr/>
            <p:nvPr/>
          </p:nvSpPr>
          <p:spPr>
            <a:xfrm>
              <a:off x="2870951" y="441785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6" name="object 936"/>
            <p:cNvSpPr/>
            <p:nvPr/>
          </p:nvSpPr>
          <p:spPr>
            <a:xfrm>
              <a:off x="2870794" y="4400333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7" name="object 937"/>
            <p:cNvSpPr/>
            <p:nvPr/>
          </p:nvSpPr>
          <p:spPr>
            <a:xfrm>
              <a:off x="3043661" y="4401986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8" name="object 938"/>
            <p:cNvSpPr/>
            <p:nvPr/>
          </p:nvSpPr>
          <p:spPr>
            <a:xfrm>
              <a:off x="3043502" y="439256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9" name="object 939"/>
            <p:cNvSpPr/>
            <p:nvPr/>
          </p:nvSpPr>
          <p:spPr>
            <a:xfrm>
              <a:off x="3128275" y="439421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0" name="object 940"/>
            <p:cNvSpPr/>
            <p:nvPr/>
          </p:nvSpPr>
          <p:spPr>
            <a:xfrm>
              <a:off x="3128117" y="437849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1" name="object 941"/>
            <p:cNvSpPr/>
            <p:nvPr/>
          </p:nvSpPr>
          <p:spPr>
            <a:xfrm>
              <a:off x="3281395" y="4380141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2" name="object 942"/>
            <p:cNvSpPr/>
            <p:nvPr/>
          </p:nvSpPr>
          <p:spPr>
            <a:xfrm>
              <a:off x="3281250" y="4370757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3" name="object 943"/>
            <p:cNvSpPr/>
            <p:nvPr/>
          </p:nvSpPr>
          <p:spPr>
            <a:xfrm>
              <a:off x="3365577" y="4372407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4" name="object 944"/>
            <p:cNvSpPr/>
            <p:nvPr/>
          </p:nvSpPr>
          <p:spPr>
            <a:xfrm>
              <a:off x="3365419" y="435668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5" name="object 945"/>
            <p:cNvSpPr/>
            <p:nvPr/>
          </p:nvSpPr>
          <p:spPr>
            <a:xfrm>
              <a:off x="3518710" y="435833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6" name="object 946"/>
            <p:cNvSpPr/>
            <p:nvPr/>
          </p:nvSpPr>
          <p:spPr>
            <a:xfrm>
              <a:off x="3518552" y="434891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7" name="object 947"/>
            <p:cNvSpPr/>
            <p:nvPr/>
          </p:nvSpPr>
          <p:spPr>
            <a:xfrm>
              <a:off x="3603325" y="435056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8" name="object 948"/>
            <p:cNvSpPr/>
            <p:nvPr/>
          </p:nvSpPr>
          <p:spPr>
            <a:xfrm>
              <a:off x="3603166" y="4334840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9" name="object 949"/>
            <p:cNvSpPr/>
            <p:nvPr/>
          </p:nvSpPr>
          <p:spPr>
            <a:xfrm>
              <a:off x="3756458" y="4336490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0" name="object 950"/>
            <p:cNvSpPr/>
            <p:nvPr/>
          </p:nvSpPr>
          <p:spPr>
            <a:xfrm>
              <a:off x="3756299" y="4327068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1" name="object 951"/>
            <p:cNvSpPr/>
            <p:nvPr/>
          </p:nvSpPr>
          <p:spPr>
            <a:xfrm>
              <a:off x="3841071" y="4328715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2" name="object 952"/>
            <p:cNvSpPr/>
            <p:nvPr/>
          </p:nvSpPr>
          <p:spPr>
            <a:xfrm>
              <a:off x="3840914" y="431299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3" name="object 953"/>
            <p:cNvSpPr/>
            <p:nvPr/>
          </p:nvSpPr>
          <p:spPr>
            <a:xfrm>
              <a:off x="3994191" y="4314643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32" y="-3276"/>
                  </a:moveTo>
                  <a:lnTo>
                    <a:pt x="3232" y="73558"/>
                  </a:lnTo>
                </a:path>
              </a:pathLst>
            </a:custGeom>
            <a:ln w="1301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4" name="object 954"/>
            <p:cNvSpPr/>
            <p:nvPr/>
          </p:nvSpPr>
          <p:spPr>
            <a:xfrm>
              <a:off x="3994047" y="430522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5" name="object 955"/>
            <p:cNvSpPr/>
            <p:nvPr/>
          </p:nvSpPr>
          <p:spPr>
            <a:xfrm>
              <a:off x="4078819" y="430686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1638"/>
                  </a:moveTo>
                  <a:lnTo>
                    <a:pt x="3225" y="71920"/>
                  </a:lnTo>
                </a:path>
              </a:pathLst>
            </a:custGeom>
            <a:ln w="972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6" name="object 956"/>
            <p:cNvSpPr/>
            <p:nvPr/>
          </p:nvSpPr>
          <p:spPr>
            <a:xfrm>
              <a:off x="4078660" y="429114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7" name="object 957"/>
            <p:cNvSpPr/>
            <p:nvPr/>
          </p:nvSpPr>
          <p:spPr>
            <a:xfrm>
              <a:off x="4231951" y="429279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8" name="object 958"/>
            <p:cNvSpPr/>
            <p:nvPr/>
          </p:nvSpPr>
          <p:spPr>
            <a:xfrm>
              <a:off x="4381668" y="4277375"/>
              <a:ext cx="6985" cy="73660"/>
            </a:xfrm>
            <a:custGeom>
              <a:avLst/>
              <a:gdLst/>
              <a:ahLst/>
              <a:cxnLst/>
              <a:rect l="l" t="t" r="r" b="b"/>
              <a:pathLst>
                <a:path w="6985" h="73660">
                  <a:moveTo>
                    <a:pt x="3378" y="-3276"/>
                  </a:moveTo>
                  <a:lnTo>
                    <a:pt x="3378" y="76860"/>
                  </a:lnTo>
                </a:path>
              </a:pathLst>
            </a:custGeom>
            <a:ln w="1330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9" name="object 959"/>
            <p:cNvSpPr/>
            <p:nvPr/>
          </p:nvSpPr>
          <p:spPr>
            <a:xfrm>
              <a:off x="4231793" y="4277675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0" name="object 960"/>
            <p:cNvSpPr/>
            <p:nvPr/>
          </p:nvSpPr>
          <p:spPr>
            <a:xfrm>
              <a:off x="2151268" y="4556524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1" name="object 961"/>
            <p:cNvSpPr/>
            <p:nvPr/>
          </p:nvSpPr>
          <p:spPr>
            <a:xfrm>
              <a:off x="2154525" y="4543652"/>
              <a:ext cx="137160" cy="12700"/>
            </a:xfrm>
            <a:custGeom>
              <a:avLst/>
              <a:gdLst/>
              <a:ahLst/>
              <a:cxnLst/>
              <a:rect l="l" t="t" r="r" b="b"/>
              <a:pathLst>
                <a:path w="137160" h="12700">
                  <a:moveTo>
                    <a:pt x="-1657" y="6286"/>
                  </a:moveTo>
                  <a:lnTo>
                    <a:pt x="138474" y="6286"/>
                  </a:lnTo>
                </a:path>
              </a:pathLst>
            </a:custGeom>
            <a:ln w="158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2" name="object 962"/>
            <p:cNvSpPr/>
            <p:nvPr/>
          </p:nvSpPr>
          <p:spPr>
            <a:xfrm>
              <a:off x="2154760" y="4617236"/>
              <a:ext cx="143510" cy="13335"/>
            </a:xfrm>
            <a:custGeom>
              <a:avLst/>
              <a:gdLst/>
              <a:ahLst/>
              <a:cxnLst/>
              <a:rect l="l" t="t" r="r" b="b"/>
              <a:pathLst>
                <a:path w="143510" h="13335">
                  <a:moveTo>
                    <a:pt x="-3314" y="6584"/>
                  </a:moveTo>
                  <a:lnTo>
                    <a:pt x="146659" y="6584"/>
                  </a:lnTo>
                </a:path>
              </a:pathLst>
            </a:custGeom>
            <a:ln w="1979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3" name="object 963"/>
            <p:cNvSpPr/>
            <p:nvPr/>
          </p:nvSpPr>
          <p:spPr>
            <a:xfrm>
              <a:off x="2291490" y="4545303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4" name="object 964"/>
            <p:cNvSpPr/>
            <p:nvPr/>
          </p:nvSpPr>
          <p:spPr>
            <a:xfrm>
              <a:off x="2291344" y="453588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5" name="object 965"/>
            <p:cNvSpPr/>
            <p:nvPr/>
          </p:nvSpPr>
          <p:spPr>
            <a:xfrm>
              <a:off x="2298105" y="4609462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6" name="object 966"/>
            <p:cNvSpPr/>
            <p:nvPr/>
          </p:nvSpPr>
          <p:spPr>
            <a:xfrm>
              <a:off x="2376105" y="4537528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1638"/>
                  </a:moveTo>
                  <a:lnTo>
                    <a:pt x="3155" y="70269"/>
                  </a:lnTo>
                </a:path>
              </a:pathLst>
            </a:custGeom>
            <a:ln w="958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7" name="object 967"/>
            <p:cNvSpPr/>
            <p:nvPr/>
          </p:nvSpPr>
          <p:spPr>
            <a:xfrm>
              <a:off x="2375959" y="4521807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8" name="object 968"/>
            <p:cNvSpPr/>
            <p:nvPr/>
          </p:nvSpPr>
          <p:spPr>
            <a:xfrm>
              <a:off x="2382719" y="459538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69" h="14604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9" name="object 969"/>
            <p:cNvSpPr/>
            <p:nvPr/>
          </p:nvSpPr>
          <p:spPr>
            <a:xfrm>
              <a:off x="2529238" y="4523458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0" name="object 970"/>
            <p:cNvSpPr/>
            <p:nvPr/>
          </p:nvSpPr>
          <p:spPr>
            <a:xfrm>
              <a:off x="2529091" y="451403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1" name="object 971"/>
            <p:cNvSpPr/>
            <p:nvPr/>
          </p:nvSpPr>
          <p:spPr>
            <a:xfrm>
              <a:off x="2535852" y="458761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2" name="object 972"/>
            <p:cNvSpPr/>
            <p:nvPr/>
          </p:nvSpPr>
          <p:spPr>
            <a:xfrm>
              <a:off x="2613851" y="4515683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1638"/>
                  </a:moveTo>
                  <a:lnTo>
                    <a:pt x="3155" y="70269"/>
                  </a:lnTo>
                </a:path>
              </a:pathLst>
            </a:custGeom>
            <a:ln w="958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3" name="object 973"/>
            <p:cNvSpPr/>
            <p:nvPr/>
          </p:nvSpPr>
          <p:spPr>
            <a:xfrm>
              <a:off x="2613705" y="4497560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1657" y="8235"/>
                  </a:moveTo>
                  <a:lnTo>
                    <a:pt x="180892" y="8235"/>
                  </a:lnTo>
                </a:path>
              </a:pathLst>
            </a:custGeom>
            <a:ln w="197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4" name="object 974"/>
            <p:cNvSpPr/>
            <p:nvPr/>
          </p:nvSpPr>
          <p:spPr>
            <a:xfrm>
              <a:off x="2620467" y="4571141"/>
              <a:ext cx="179705" cy="16510"/>
            </a:xfrm>
            <a:custGeom>
              <a:avLst/>
              <a:gdLst/>
              <a:ahLst/>
              <a:cxnLst/>
              <a:rect l="l" t="t" r="r" b="b"/>
              <a:pathLst>
                <a:path w="179705" h="16510">
                  <a:moveTo>
                    <a:pt x="-3314" y="8235"/>
                  </a:moveTo>
                  <a:lnTo>
                    <a:pt x="182549" y="8235"/>
                  </a:lnTo>
                </a:path>
              </a:pathLst>
            </a:custGeom>
            <a:ln w="231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5" name="object 975"/>
            <p:cNvSpPr/>
            <p:nvPr/>
          </p:nvSpPr>
          <p:spPr>
            <a:xfrm>
              <a:off x="2793086" y="4499214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6" name="object 976"/>
            <p:cNvSpPr/>
            <p:nvPr/>
          </p:nvSpPr>
          <p:spPr>
            <a:xfrm>
              <a:off x="2792940" y="448979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7" name="object 977"/>
            <p:cNvSpPr/>
            <p:nvPr/>
          </p:nvSpPr>
          <p:spPr>
            <a:xfrm>
              <a:off x="2799702" y="4563371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8" name="object 978"/>
            <p:cNvSpPr/>
            <p:nvPr/>
          </p:nvSpPr>
          <p:spPr>
            <a:xfrm>
              <a:off x="2877700" y="4491439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1638"/>
                  </a:moveTo>
                  <a:lnTo>
                    <a:pt x="3155" y="70269"/>
                  </a:lnTo>
                </a:path>
              </a:pathLst>
            </a:custGeom>
            <a:ln w="958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9" name="object 979"/>
            <p:cNvSpPr/>
            <p:nvPr/>
          </p:nvSpPr>
          <p:spPr>
            <a:xfrm>
              <a:off x="2877554" y="4473913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1657" y="7937"/>
                  </a:moveTo>
                  <a:lnTo>
                    <a:pt x="174364" y="7937"/>
                  </a:lnTo>
                </a:path>
              </a:pathLst>
            </a:custGeom>
            <a:ln w="191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0" name="object 980"/>
            <p:cNvSpPr/>
            <p:nvPr/>
          </p:nvSpPr>
          <p:spPr>
            <a:xfrm>
              <a:off x="2884316" y="4547494"/>
              <a:ext cx="172720" cy="15875"/>
            </a:xfrm>
            <a:custGeom>
              <a:avLst/>
              <a:gdLst/>
              <a:ahLst/>
              <a:cxnLst/>
              <a:rect l="l" t="t" r="r" b="b"/>
              <a:pathLst>
                <a:path w="172719" h="15875">
                  <a:moveTo>
                    <a:pt x="-3314" y="7937"/>
                  </a:moveTo>
                  <a:lnTo>
                    <a:pt x="176021" y="7937"/>
                  </a:lnTo>
                </a:path>
              </a:pathLst>
            </a:custGeom>
            <a:ln w="225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1" name="object 981"/>
            <p:cNvSpPr/>
            <p:nvPr/>
          </p:nvSpPr>
          <p:spPr>
            <a:xfrm>
              <a:off x="3050410" y="4475569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2" name="object 982"/>
            <p:cNvSpPr/>
            <p:nvPr/>
          </p:nvSpPr>
          <p:spPr>
            <a:xfrm>
              <a:off x="3050264" y="446614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3" name="object 983"/>
            <p:cNvSpPr/>
            <p:nvPr/>
          </p:nvSpPr>
          <p:spPr>
            <a:xfrm>
              <a:off x="3057025" y="4539726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4" name="object 984"/>
            <p:cNvSpPr/>
            <p:nvPr/>
          </p:nvSpPr>
          <p:spPr>
            <a:xfrm>
              <a:off x="3135025" y="4467794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1638"/>
                  </a:moveTo>
                  <a:lnTo>
                    <a:pt x="3155" y="70269"/>
                  </a:lnTo>
                </a:path>
              </a:pathLst>
            </a:custGeom>
            <a:ln w="958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5" name="object 985"/>
            <p:cNvSpPr/>
            <p:nvPr/>
          </p:nvSpPr>
          <p:spPr>
            <a:xfrm>
              <a:off x="3134879" y="445207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6" name="object 986"/>
            <p:cNvSpPr/>
            <p:nvPr/>
          </p:nvSpPr>
          <p:spPr>
            <a:xfrm>
              <a:off x="3141639" y="4525652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7" name="object 987"/>
            <p:cNvSpPr/>
            <p:nvPr/>
          </p:nvSpPr>
          <p:spPr>
            <a:xfrm>
              <a:off x="3288157" y="4453722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8" name="object 988"/>
            <p:cNvSpPr/>
            <p:nvPr/>
          </p:nvSpPr>
          <p:spPr>
            <a:xfrm>
              <a:off x="3288012" y="4444338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1657" y="3867"/>
                  </a:moveTo>
                  <a:lnTo>
                    <a:pt x="85832" y="3867"/>
                  </a:lnTo>
                </a:path>
              </a:pathLst>
            </a:custGeom>
            <a:ln w="1104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9" name="object 989"/>
            <p:cNvSpPr/>
            <p:nvPr/>
          </p:nvSpPr>
          <p:spPr>
            <a:xfrm>
              <a:off x="3294772" y="4517919"/>
              <a:ext cx="84455" cy="8255"/>
            </a:xfrm>
            <a:custGeom>
              <a:avLst/>
              <a:gdLst/>
              <a:ahLst/>
              <a:cxnLst/>
              <a:rect l="l" t="t" r="r" b="b"/>
              <a:pathLst>
                <a:path w="84454" h="8254">
                  <a:moveTo>
                    <a:pt x="-3314" y="3867"/>
                  </a:moveTo>
                  <a:lnTo>
                    <a:pt x="87477" y="3867"/>
                  </a:lnTo>
                </a:path>
              </a:pathLst>
            </a:custGeom>
            <a:ln w="14363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0" name="object 990"/>
            <p:cNvSpPr/>
            <p:nvPr/>
          </p:nvSpPr>
          <p:spPr>
            <a:xfrm>
              <a:off x="3372326" y="4445989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1638"/>
                  </a:moveTo>
                  <a:lnTo>
                    <a:pt x="3155" y="70269"/>
                  </a:lnTo>
                </a:path>
              </a:pathLst>
            </a:custGeom>
            <a:ln w="958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1" name="object 991"/>
            <p:cNvSpPr/>
            <p:nvPr/>
          </p:nvSpPr>
          <p:spPr>
            <a:xfrm>
              <a:off x="3372181" y="443026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2" name="object 992"/>
            <p:cNvSpPr/>
            <p:nvPr/>
          </p:nvSpPr>
          <p:spPr>
            <a:xfrm>
              <a:off x="3378941" y="4503848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3" name="object 993"/>
            <p:cNvSpPr/>
            <p:nvPr/>
          </p:nvSpPr>
          <p:spPr>
            <a:xfrm>
              <a:off x="3525460" y="4431918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4" name="object 994"/>
            <p:cNvSpPr/>
            <p:nvPr/>
          </p:nvSpPr>
          <p:spPr>
            <a:xfrm>
              <a:off x="3525313" y="442249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5" name="object 995"/>
            <p:cNvSpPr/>
            <p:nvPr/>
          </p:nvSpPr>
          <p:spPr>
            <a:xfrm>
              <a:off x="3532074" y="4496075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6" name="object 996"/>
            <p:cNvSpPr/>
            <p:nvPr/>
          </p:nvSpPr>
          <p:spPr>
            <a:xfrm>
              <a:off x="3610074" y="4424143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1638"/>
                  </a:moveTo>
                  <a:lnTo>
                    <a:pt x="3155" y="70269"/>
                  </a:lnTo>
                </a:path>
              </a:pathLst>
            </a:custGeom>
            <a:ln w="958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7" name="object 997"/>
            <p:cNvSpPr/>
            <p:nvPr/>
          </p:nvSpPr>
          <p:spPr>
            <a:xfrm>
              <a:off x="3609928" y="440842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8" name="object 998"/>
            <p:cNvSpPr/>
            <p:nvPr/>
          </p:nvSpPr>
          <p:spPr>
            <a:xfrm>
              <a:off x="3616689" y="4482001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9" name="object 999"/>
            <p:cNvSpPr/>
            <p:nvPr/>
          </p:nvSpPr>
          <p:spPr>
            <a:xfrm>
              <a:off x="3763206" y="4410071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0" name="object 1000"/>
            <p:cNvSpPr/>
            <p:nvPr/>
          </p:nvSpPr>
          <p:spPr>
            <a:xfrm>
              <a:off x="3763060" y="4400649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1" name="object 1001"/>
            <p:cNvSpPr/>
            <p:nvPr/>
          </p:nvSpPr>
          <p:spPr>
            <a:xfrm>
              <a:off x="3769822" y="4474230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2" name="object 1002"/>
            <p:cNvSpPr/>
            <p:nvPr/>
          </p:nvSpPr>
          <p:spPr>
            <a:xfrm>
              <a:off x="3847820" y="4402296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1638"/>
                  </a:moveTo>
                  <a:lnTo>
                    <a:pt x="3155" y="70269"/>
                  </a:lnTo>
                </a:path>
              </a:pathLst>
            </a:custGeom>
            <a:ln w="958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3" name="object 1003"/>
            <p:cNvSpPr/>
            <p:nvPr/>
          </p:nvSpPr>
          <p:spPr>
            <a:xfrm>
              <a:off x="3847675" y="4386575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4" name="object 1004"/>
            <p:cNvSpPr/>
            <p:nvPr/>
          </p:nvSpPr>
          <p:spPr>
            <a:xfrm>
              <a:off x="3854436" y="4460156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5" name="object 1005"/>
            <p:cNvSpPr/>
            <p:nvPr/>
          </p:nvSpPr>
          <p:spPr>
            <a:xfrm>
              <a:off x="4000953" y="4388226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6" name="object 1006"/>
            <p:cNvSpPr/>
            <p:nvPr/>
          </p:nvSpPr>
          <p:spPr>
            <a:xfrm>
              <a:off x="4000807" y="437880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1657" y="3886"/>
                  </a:moveTo>
                  <a:lnTo>
                    <a:pt x="86277" y="3886"/>
                  </a:lnTo>
                </a:path>
              </a:pathLst>
            </a:custGeom>
            <a:ln w="11087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7" name="object 1007"/>
            <p:cNvSpPr/>
            <p:nvPr/>
          </p:nvSpPr>
          <p:spPr>
            <a:xfrm>
              <a:off x="4007568" y="4452384"/>
              <a:ext cx="85090" cy="8255"/>
            </a:xfrm>
            <a:custGeom>
              <a:avLst/>
              <a:gdLst/>
              <a:ahLst/>
              <a:cxnLst/>
              <a:rect l="l" t="t" r="r" b="b"/>
              <a:pathLst>
                <a:path w="85089" h="8254">
                  <a:moveTo>
                    <a:pt x="-3314" y="3886"/>
                  </a:moveTo>
                  <a:lnTo>
                    <a:pt x="87934" y="3886"/>
                  </a:lnTo>
                </a:path>
              </a:pathLst>
            </a:custGeom>
            <a:ln w="14401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8" name="object 1008"/>
            <p:cNvSpPr/>
            <p:nvPr/>
          </p:nvSpPr>
          <p:spPr>
            <a:xfrm>
              <a:off x="4085568" y="4380451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1638"/>
                  </a:moveTo>
                  <a:lnTo>
                    <a:pt x="3155" y="70269"/>
                  </a:lnTo>
                </a:path>
              </a:pathLst>
            </a:custGeom>
            <a:ln w="9588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9" name="object 1009"/>
            <p:cNvSpPr/>
            <p:nvPr/>
          </p:nvSpPr>
          <p:spPr>
            <a:xfrm>
              <a:off x="4085422" y="436472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1657" y="7035"/>
                  </a:moveTo>
                  <a:lnTo>
                    <a:pt x="154793" y="7035"/>
                  </a:lnTo>
                </a:path>
              </a:pathLst>
            </a:custGeom>
            <a:ln w="17386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0" name="object 1010"/>
            <p:cNvSpPr/>
            <p:nvPr/>
          </p:nvSpPr>
          <p:spPr>
            <a:xfrm>
              <a:off x="4092183" y="443830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1" name="object 1011"/>
            <p:cNvSpPr/>
            <p:nvPr/>
          </p:nvSpPr>
          <p:spPr>
            <a:xfrm>
              <a:off x="4238701" y="4366380"/>
              <a:ext cx="6350" cy="69215"/>
            </a:xfrm>
            <a:custGeom>
              <a:avLst/>
              <a:gdLst/>
              <a:ahLst/>
              <a:cxnLst/>
              <a:rect l="l" t="t" r="r" b="b"/>
              <a:pathLst>
                <a:path w="6350" h="69214">
                  <a:moveTo>
                    <a:pt x="3155" y="-3276"/>
                  </a:moveTo>
                  <a:lnTo>
                    <a:pt x="3155" y="71907"/>
                  </a:lnTo>
                </a:path>
              </a:pathLst>
            </a:custGeom>
            <a:ln w="1286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2" name="object 1012"/>
            <p:cNvSpPr/>
            <p:nvPr/>
          </p:nvSpPr>
          <p:spPr>
            <a:xfrm>
              <a:off x="4388431" y="4350958"/>
              <a:ext cx="6985" cy="70485"/>
            </a:xfrm>
            <a:custGeom>
              <a:avLst/>
              <a:gdLst/>
              <a:ahLst/>
              <a:cxnLst/>
              <a:rect l="l" t="t" r="r" b="b"/>
              <a:pathLst>
                <a:path w="6985" h="70485">
                  <a:moveTo>
                    <a:pt x="3225" y="-3276"/>
                  </a:moveTo>
                  <a:lnTo>
                    <a:pt x="3225" y="73558"/>
                  </a:lnTo>
                </a:path>
              </a:pathLst>
            </a:custGeom>
            <a:ln w="13004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3" name="object 1013"/>
            <p:cNvSpPr/>
            <p:nvPr/>
          </p:nvSpPr>
          <p:spPr>
            <a:xfrm>
              <a:off x="4238555" y="4351255"/>
              <a:ext cx="146685" cy="13970"/>
            </a:xfrm>
            <a:custGeom>
              <a:avLst/>
              <a:gdLst/>
              <a:ahLst/>
              <a:cxnLst/>
              <a:rect l="l" t="t" r="r" b="b"/>
              <a:pathLst>
                <a:path w="146685" h="13970">
                  <a:moveTo>
                    <a:pt x="-1657" y="6737"/>
                  </a:moveTo>
                  <a:lnTo>
                    <a:pt x="148266" y="6737"/>
                  </a:lnTo>
                </a:path>
              </a:pathLst>
            </a:custGeom>
            <a:ln w="16789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4" name="object 1014"/>
            <p:cNvSpPr/>
            <p:nvPr/>
          </p:nvSpPr>
          <p:spPr>
            <a:xfrm>
              <a:off x="4245316" y="4424239"/>
              <a:ext cx="153670" cy="14604"/>
            </a:xfrm>
            <a:custGeom>
              <a:avLst/>
              <a:gdLst/>
              <a:ahLst/>
              <a:cxnLst/>
              <a:rect l="l" t="t" r="r" b="b"/>
              <a:pathLst>
                <a:path w="153670" h="14604">
                  <a:moveTo>
                    <a:pt x="-3314" y="7035"/>
                  </a:moveTo>
                  <a:lnTo>
                    <a:pt x="156451" y="7035"/>
                  </a:lnTo>
                </a:path>
              </a:pathLst>
            </a:custGeom>
            <a:ln w="20700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5" name="object 1015"/>
          <p:cNvSpPr txBox="1"/>
          <p:nvPr/>
        </p:nvSpPr>
        <p:spPr>
          <a:xfrm rot="15900000">
            <a:off x="1938260" y="2778519"/>
            <a:ext cx="205297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Ope</a:t>
            </a:r>
            <a:r>
              <a:rPr sz="350" b="1" dirty="0">
                <a:latin typeface="Calibri"/>
                <a:cs typeface="Calibri"/>
              </a:rPr>
              <a:t>ra</a:t>
            </a:r>
            <a:r>
              <a:rPr sz="350" b="1" spc="5" dirty="0">
                <a:latin typeface="Calibri"/>
                <a:cs typeface="Calibri"/>
              </a:rPr>
              <a:t>ting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16" name="object 1016"/>
          <p:cNvSpPr txBox="1"/>
          <p:nvPr/>
        </p:nvSpPr>
        <p:spPr>
          <a:xfrm rot="15900000">
            <a:off x="1987567" y="2773104"/>
            <a:ext cx="222606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Radius </a:t>
            </a:r>
            <a:r>
              <a:rPr sz="350" b="1" dirty="0">
                <a:latin typeface="Calibri"/>
                <a:cs typeface="Calibri"/>
              </a:rPr>
              <a:t>(</a:t>
            </a:r>
            <a:r>
              <a:rPr sz="350" b="1" spc="15" dirty="0">
                <a:latin typeface="Calibri"/>
                <a:cs typeface="Calibri"/>
              </a:rPr>
              <a:t>M)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17" name="object 1017"/>
          <p:cNvSpPr txBox="1"/>
          <p:nvPr/>
        </p:nvSpPr>
        <p:spPr>
          <a:xfrm rot="21300000">
            <a:off x="2167626" y="2483083"/>
            <a:ext cx="1849687" cy="6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0"/>
              </a:lnSpc>
            </a:pPr>
            <a:r>
              <a:rPr sz="500" b="1" spc="5" dirty="0">
                <a:solidFill>
                  <a:srgbClr val="FFFFFF"/>
                </a:solidFill>
                <a:latin typeface="Calibri"/>
                <a:cs typeface="Calibri"/>
              </a:rPr>
              <a:t>Main</a:t>
            </a:r>
            <a:r>
              <a:rPr sz="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b="1" spc="5" dirty="0">
                <a:solidFill>
                  <a:srgbClr val="FFFFFF"/>
                </a:solidFill>
                <a:latin typeface="Calibri"/>
                <a:cs typeface="Calibri"/>
              </a:rPr>
              <a:t>boom in</a:t>
            </a:r>
            <a:r>
              <a:rPr sz="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b="1" spc="-25" dirty="0">
                <a:solidFill>
                  <a:srgbClr val="FFFFFF"/>
                </a:solidFill>
                <a:latin typeface="Calibri"/>
                <a:cs typeface="Calibri"/>
              </a:rPr>
              <a:t>360O</a:t>
            </a:r>
            <a:r>
              <a:rPr sz="500" b="1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b="1" spc="5" dirty="0">
                <a:solidFill>
                  <a:srgbClr val="FFFFFF"/>
                </a:solidFill>
                <a:latin typeface="Calibri"/>
                <a:cs typeface="Calibri"/>
              </a:rPr>
              <a:t>work </a:t>
            </a:r>
            <a:r>
              <a:rPr sz="500" b="1" dirty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750" b="1" baseline="5555" dirty="0">
                <a:solidFill>
                  <a:srgbClr val="FFFFFF"/>
                </a:solidFill>
                <a:latin typeface="Calibri"/>
                <a:cs typeface="Calibri"/>
              </a:rPr>
              <a:t>ea</a:t>
            </a:r>
            <a:r>
              <a:rPr sz="750" b="1" spc="7" baseline="5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b="1" baseline="5555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750" b="1" spc="-7" baseline="5555" dirty="0">
                <a:solidFill>
                  <a:srgbClr val="FFFFFF"/>
                </a:solidFill>
                <a:latin typeface="Calibri"/>
                <a:cs typeface="Calibri"/>
              </a:rPr>
              <a:t>rated</a:t>
            </a:r>
            <a:r>
              <a:rPr sz="750" b="1" spc="7" baseline="5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b="1" baseline="5555" dirty="0">
                <a:solidFill>
                  <a:srgbClr val="FFFFFF"/>
                </a:solidFill>
                <a:latin typeface="Calibri"/>
                <a:cs typeface="Calibri"/>
              </a:rPr>
              <a:t>crane</a:t>
            </a:r>
            <a:r>
              <a:rPr sz="750" b="1" spc="7" baseline="5555" dirty="0">
                <a:solidFill>
                  <a:srgbClr val="FFFFFF"/>
                </a:solidFill>
                <a:latin typeface="Calibri"/>
                <a:cs typeface="Calibri"/>
              </a:rPr>
              <a:t> loads</a:t>
            </a:r>
            <a:r>
              <a:rPr sz="750" b="1" baseline="5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b="1" spc="7" baseline="5555" dirty="0">
                <a:solidFill>
                  <a:srgbClr val="FFFFFF"/>
                </a:solidFill>
                <a:latin typeface="Calibri"/>
                <a:cs typeface="Calibri"/>
              </a:rPr>
              <a:t>in kilograms</a:t>
            </a:r>
            <a:r>
              <a:rPr sz="750" b="1" baseline="5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b="1" spc="-7" baseline="5555" dirty="0">
                <a:solidFill>
                  <a:srgbClr val="FFFFFF"/>
                </a:solidFill>
                <a:latin typeface="Calibri"/>
                <a:cs typeface="Calibri"/>
              </a:rPr>
              <a:t>(KGs)</a:t>
            </a:r>
            <a:endParaRPr sz="750" baseline="5555">
              <a:latin typeface="Calibri"/>
              <a:cs typeface="Calibri"/>
            </a:endParaRPr>
          </a:p>
        </p:txBody>
      </p:sp>
      <p:sp>
        <p:nvSpPr>
          <p:cNvPr id="1018" name="object 1018"/>
          <p:cNvSpPr txBox="1"/>
          <p:nvPr/>
        </p:nvSpPr>
        <p:spPr>
          <a:xfrm rot="21300000">
            <a:off x="2733184" y="2568909"/>
            <a:ext cx="722696" cy="5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5"/>
              </a:lnSpc>
            </a:pPr>
            <a:r>
              <a:rPr sz="400" b="1" dirty="0">
                <a:latin typeface="Calibri"/>
                <a:cs typeface="Calibri"/>
              </a:rPr>
              <a:t>Powered</a:t>
            </a:r>
            <a:r>
              <a:rPr sz="400" b="1" spc="-10" dirty="0">
                <a:latin typeface="Calibri"/>
                <a:cs typeface="Calibri"/>
              </a:rPr>
              <a:t> </a:t>
            </a:r>
            <a:r>
              <a:rPr sz="400" b="1" spc="5" dirty="0">
                <a:latin typeface="Calibri"/>
                <a:cs typeface="Calibri"/>
              </a:rPr>
              <a:t>boom</a:t>
            </a:r>
            <a:r>
              <a:rPr sz="400" b="1" spc="-10" dirty="0">
                <a:latin typeface="Calibri"/>
                <a:cs typeface="Calibri"/>
              </a:rPr>
              <a:t> </a:t>
            </a:r>
            <a:r>
              <a:rPr sz="400" b="1" dirty="0">
                <a:latin typeface="Calibri"/>
                <a:cs typeface="Calibri"/>
              </a:rPr>
              <a:t>lengths</a:t>
            </a:r>
            <a:r>
              <a:rPr sz="400" b="1" spc="-10" dirty="0">
                <a:latin typeface="Calibri"/>
                <a:cs typeface="Calibri"/>
              </a:rPr>
              <a:t> </a:t>
            </a:r>
            <a:r>
              <a:rPr sz="400" b="1" spc="5" dirty="0">
                <a:latin typeface="Calibri"/>
                <a:cs typeface="Calibri"/>
              </a:rPr>
              <a:t>in</a:t>
            </a:r>
            <a:r>
              <a:rPr sz="400" b="1" spc="-5" dirty="0">
                <a:latin typeface="Calibri"/>
                <a:cs typeface="Calibri"/>
              </a:rPr>
              <a:t> </a:t>
            </a:r>
            <a:r>
              <a:rPr sz="400" b="1" dirty="0">
                <a:latin typeface="Calibri"/>
                <a:cs typeface="Calibri"/>
              </a:rPr>
              <a:t>metres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019" name="object 1019"/>
          <p:cNvSpPr txBox="1"/>
          <p:nvPr/>
        </p:nvSpPr>
        <p:spPr>
          <a:xfrm rot="15900000">
            <a:off x="4029852" y="2586329"/>
            <a:ext cx="205297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Ope</a:t>
            </a:r>
            <a:r>
              <a:rPr sz="350" b="1" dirty="0">
                <a:latin typeface="Calibri"/>
                <a:cs typeface="Calibri"/>
              </a:rPr>
              <a:t>ra</a:t>
            </a:r>
            <a:r>
              <a:rPr sz="350" b="1" spc="5" dirty="0">
                <a:latin typeface="Calibri"/>
                <a:cs typeface="Calibri"/>
              </a:rPr>
              <a:t>ting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0" name="object 1020"/>
          <p:cNvSpPr txBox="1"/>
          <p:nvPr/>
        </p:nvSpPr>
        <p:spPr>
          <a:xfrm rot="15900000">
            <a:off x="4079159" y="2580914"/>
            <a:ext cx="222606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Radius </a:t>
            </a:r>
            <a:r>
              <a:rPr sz="350" b="1" dirty="0">
                <a:latin typeface="Calibri"/>
                <a:cs typeface="Calibri"/>
              </a:rPr>
              <a:t>(</a:t>
            </a:r>
            <a:r>
              <a:rPr sz="350" b="1" spc="15" dirty="0">
                <a:latin typeface="Calibri"/>
                <a:cs typeface="Calibri"/>
              </a:rPr>
              <a:t>M)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1" name="object 1021"/>
          <p:cNvSpPr txBox="1"/>
          <p:nvPr/>
        </p:nvSpPr>
        <p:spPr>
          <a:xfrm rot="21300000">
            <a:off x="2214052" y="2750397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34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2" name="object 1022"/>
          <p:cNvSpPr txBox="1"/>
          <p:nvPr/>
        </p:nvSpPr>
        <p:spPr>
          <a:xfrm rot="21300000">
            <a:off x="2464853" y="2727354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36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3" name="object 1023"/>
          <p:cNvSpPr txBox="1"/>
          <p:nvPr/>
        </p:nvSpPr>
        <p:spPr>
          <a:xfrm rot="21300000">
            <a:off x="2710412" y="2703413"/>
            <a:ext cx="99240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40.5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4" name="object 1024"/>
          <p:cNvSpPr txBox="1"/>
          <p:nvPr/>
        </p:nvSpPr>
        <p:spPr>
          <a:xfrm rot="21300000">
            <a:off x="2972975" y="2680668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43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5" name="object 1025"/>
          <p:cNvSpPr txBox="1"/>
          <p:nvPr/>
        </p:nvSpPr>
        <p:spPr>
          <a:xfrm rot="21300000">
            <a:off x="3210520" y="2658843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46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6" name="object 1026"/>
          <p:cNvSpPr txBox="1"/>
          <p:nvPr/>
        </p:nvSpPr>
        <p:spPr>
          <a:xfrm rot="21300000">
            <a:off x="3448065" y="2637017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49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7" name="object 1027"/>
          <p:cNvSpPr txBox="1"/>
          <p:nvPr/>
        </p:nvSpPr>
        <p:spPr>
          <a:xfrm rot="21300000">
            <a:off x="3670799" y="2615174"/>
            <a:ext cx="99240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52.5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8" name="object 1028"/>
          <p:cNvSpPr txBox="1"/>
          <p:nvPr/>
        </p:nvSpPr>
        <p:spPr>
          <a:xfrm rot="21300000">
            <a:off x="3908547" y="2593330"/>
            <a:ext cx="99240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spc="10" dirty="0">
                <a:latin typeface="Calibri"/>
                <a:cs typeface="Calibri"/>
              </a:rPr>
              <a:t>55.5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29" name="object 1029"/>
          <p:cNvSpPr txBox="1"/>
          <p:nvPr/>
        </p:nvSpPr>
        <p:spPr>
          <a:xfrm rot="21300000">
            <a:off x="2257698" y="2878563"/>
            <a:ext cx="8947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dirty="0">
                <a:latin typeface="Calibri"/>
                <a:cs typeface="Calibri"/>
              </a:rPr>
              <a:t>K</a:t>
            </a:r>
            <a:r>
              <a:rPr sz="350" b="1" spc="10" dirty="0">
                <a:latin typeface="Calibri"/>
                <a:cs typeface="Calibri"/>
              </a:rPr>
              <a:t>Gs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0" name="object 1030"/>
          <p:cNvSpPr txBox="1"/>
          <p:nvPr/>
        </p:nvSpPr>
        <p:spPr>
          <a:xfrm rot="21300000">
            <a:off x="2508515" y="2855519"/>
            <a:ext cx="8947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dirty="0">
                <a:latin typeface="Calibri"/>
                <a:cs typeface="Calibri"/>
              </a:rPr>
              <a:t>K</a:t>
            </a:r>
            <a:r>
              <a:rPr sz="350" b="1" spc="10" dirty="0">
                <a:latin typeface="Calibri"/>
                <a:cs typeface="Calibri"/>
              </a:rPr>
              <a:t>Gs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1" name="object 1031"/>
          <p:cNvSpPr txBox="1"/>
          <p:nvPr/>
        </p:nvSpPr>
        <p:spPr>
          <a:xfrm rot="21300000">
            <a:off x="2769094" y="2831577"/>
            <a:ext cx="8947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dirty="0">
                <a:latin typeface="Calibri"/>
                <a:cs typeface="Calibri"/>
              </a:rPr>
              <a:t>K</a:t>
            </a:r>
            <a:r>
              <a:rPr sz="350" b="1" spc="10" dirty="0">
                <a:latin typeface="Calibri"/>
                <a:cs typeface="Calibri"/>
              </a:rPr>
              <a:t>Gs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2" name="object 1032"/>
          <p:cNvSpPr txBox="1"/>
          <p:nvPr/>
        </p:nvSpPr>
        <p:spPr>
          <a:xfrm rot="21300000">
            <a:off x="3016656" y="2808831"/>
            <a:ext cx="8947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dirty="0">
                <a:latin typeface="Calibri"/>
                <a:cs typeface="Calibri"/>
              </a:rPr>
              <a:t>K</a:t>
            </a:r>
            <a:r>
              <a:rPr sz="350" b="1" spc="10" dirty="0">
                <a:latin typeface="Calibri"/>
                <a:cs typeface="Calibri"/>
              </a:rPr>
              <a:t>Gs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3" name="object 1033"/>
          <p:cNvSpPr txBox="1"/>
          <p:nvPr/>
        </p:nvSpPr>
        <p:spPr>
          <a:xfrm rot="21300000">
            <a:off x="3253978" y="2787026"/>
            <a:ext cx="8947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dirty="0">
                <a:latin typeface="Calibri"/>
                <a:cs typeface="Calibri"/>
              </a:rPr>
              <a:t>K</a:t>
            </a:r>
            <a:r>
              <a:rPr sz="350" b="1" spc="10" dirty="0">
                <a:latin typeface="Calibri"/>
                <a:cs typeface="Calibri"/>
              </a:rPr>
              <a:t>Gs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4" name="object 1034"/>
          <p:cNvSpPr txBox="1"/>
          <p:nvPr/>
        </p:nvSpPr>
        <p:spPr>
          <a:xfrm rot="21300000">
            <a:off x="3491731" y="2765182"/>
            <a:ext cx="8947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dirty="0">
                <a:latin typeface="Calibri"/>
                <a:cs typeface="Calibri"/>
              </a:rPr>
              <a:t>K</a:t>
            </a:r>
            <a:r>
              <a:rPr sz="350" b="1" spc="10" dirty="0">
                <a:latin typeface="Calibri"/>
                <a:cs typeface="Calibri"/>
              </a:rPr>
              <a:t>Gs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5" name="object 1035"/>
          <p:cNvSpPr txBox="1"/>
          <p:nvPr/>
        </p:nvSpPr>
        <p:spPr>
          <a:xfrm rot="21300000">
            <a:off x="3729483" y="2743337"/>
            <a:ext cx="8947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dirty="0">
                <a:latin typeface="Calibri"/>
                <a:cs typeface="Calibri"/>
              </a:rPr>
              <a:t>K</a:t>
            </a:r>
            <a:r>
              <a:rPr sz="350" b="1" spc="10" dirty="0">
                <a:latin typeface="Calibri"/>
                <a:cs typeface="Calibri"/>
              </a:rPr>
              <a:t>Gs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6" name="object 1036"/>
          <p:cNvSpPr txBox="1"/>
          <p:nvPr/>
        </p:nvSpPr>
        <p:spPr>
          <a:xfrm rot="21300000">
            <a:off x="3967236" y="2721493"/>
            <a:ext cx="8947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b="1" dirty="0">
                <a:latin typeface="Calibri"/>
                <a:cs typeface="Calibri"/>
              </a:rPr>
              <a:t>K</a:t>
            </a:r>
            <a:r>
              <a:rPr sz="350" b="1" spc="10" dirty="0">
                <a:latin typeface="Calibri"/>
                <a:cs typeface="Calibri"/>
              </a:rPr>
              <a:t>Gs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7" name="object 1037"/>
          <p:cNvSpPr txBox="1"/>
          <p:nvPr/>
        </p:nvSpPr>
        <p:spPr>
          <a:xfrm rot="21300000">
            <a:off x="2806723" y="3344949"/>
            <a:ext cx="143224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800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8" name="object 1038"/>
          <p:cNvSpPr txBox="1"/>
          <p:nvPr/>
        </p:nvSpPr>
        <p:spPr>
          <a:xfrm rot="21300000">
            <a:off x="2815779" y="3396375"/>
            <a:ext cx="613456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19,600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78</a:t>
            </a:r>
            <a:r>
              <a:rPr sz="350" spc="9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19,500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78</a:t>
            </a:r>
            <a:r>
              <a:rPr sz="350" spc="8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19,400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39" name="object 1039"/>
          <p:cNvSpPr txBox="1"/>
          <p:nvPr/>
        </p:nvSpPr>
        <p:spPr>
          <a:xfrm rot="21300000">
            <a:off x="4150752" y="2778383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40" name="object 1040"/>
          <p:cNvSpPr txBox="1"/>
          <p:nvPr/>
        </p:nvSpPr>
        <p:spPr>
          <a:xfrm rot="21300000">
            <a:off x="4157513" y="2851947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41" name="object 1041"/>
          <p:cNvSpPr txBox="1"/>
          <p:nvPr/>
        </p:nvSpPr>
        <p:spPr>
          <a:xfrm rot="21300000">
            <a:off x="4164273" y="2925510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5.50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42" name="object 1042"/>
          <p:cNvSpPr txBox="1"/>
          <p:nvPr/>
        </p:nvSpPr>
        <p:spPr>
          <a:xfrm rot="21300000">
            <a:off x="4171033" y="2999074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43" name="object 1043"/>
          <p:cNvSpPr txBox="1"/>
          <p:nvPr/>
        </p:nvSpPr>
        <p:spPr>
          <a:xfrm rot="21300000">
            <a:off x="4177793" y="3072638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7.00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44" name="object 1044"/>
          <p:cNvSpPr txBox="1"/>
          <p:nvPr/>
        </p:nvSpPr>
        <p:spPr>
          <a:xfrm rot="21300000">
            <a:off x="4184506" y="3146206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8.00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45" name="object 1045"/>
          <p:cNvSpPr txBox="1"/>
          <p:nvPr/>
        </p:nvSpPr>
        <p:spPr>
          <a:xfrm rot="21300000">
            <a:off x="4191170" y="3219778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9.00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46" name="object 1046"/>
          <p:cNvSpPr txBox="1"/>
          <p:nvPr/>
        </p:nvSpPr>
        <p:spPr>
          <a:xfrm rot="21300000">
            <a:off x="4174857" y="3294461"/>
            <a:ext cx="120244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10.00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47" name="object 1047"/>
          <p:cNvSpPr txBox="1"/>
          <p:nvPr/>
        </p:nvSpPr>
        <p:spPr>
          <a:xfrm rot="21300000">
            <a:off x="2821010" y="3427263"/>
            <a:ext cx="1479088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350" spc="10" dirty="0">
                <a:latin typeface="Calibri"/>
                <a:cs typeface="Calibri"/>
              </a:rPr>
              <a:t>15,200</a:t>
            </a:r>
            <a:r>
              <a:rPr sz="350" spc="9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76 </a:t>
            </a:r>
            <a:r>
              <a:rPr sz="350" spc="1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15,100</a:t>
            </a:r>
            <a:r>
              <a:rPr sz="350" spc="9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76</a:t>
            </a:r>
            <a:r>
              <a:rPr sz="350" spc="10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15,000</a:t>
            </a:r>
            <a:r>
              <a:rPr sz="350" spc="9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78</a:t>
            </a:r>
            <a:r>
              <a:rPr sz="350" spc="10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14,</a:t>
            </a:r>
            <a:r>
              <a:rPr sz="525" spc="15" baseline="7936" dirty="0">
                <a:latin typeface="Calibri"/>
                <a:cs typeface="Calibri"/>
              </a:rPr>
              <a:t>900</a:t>
            </a:r>
            <a:r>
              <a:rPr sz="525" spc="135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77</a:t>
            </a:r>
            <a:r>
              <a:rPr sz="525" spc="150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14,800</a:t>
            </a:r>
            <a:r>
              <a:rPr sz="525" spc="135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78</a:t>
            </a:r>
            <a:r>
              <a:rPr sz="525" spc="150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14,700</a:t>
            </a:r>
            <a:r>
              <a:rPr sz="525" spc="97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12.00</a:t>
            </a:r>
            <a:endParaRPr sz="525" baseline="7936">
              <a:latin typeface="Calibri"/>
              <a:cs typeface="Calibri"/>
            </a:endParaRPr>
          </a:p>
        </p:txBody>
      </p:sp>
      <p:sp>
        <p:nvSpPr>
          <p:cNvPr id="1048" name="object 1048"/>
          <p:cNvSpPr txBox="1"/>
          <p:nvPr/>
        </p:nvSpPr>
        <p:spPr>
          <a:xfrm rot="21300000">
            <a:off x="2827484" y="3498755"/>
            <a:ext cx="1479088" cy="4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0"/>
              </a:lnSpc>
            </a:pPr>
            <a:r>
              <a:rPr sz="350" spc="10" dirty="0">
                <a:latin typeface="Calibri"/>
                <a:cs typeface="Calibri"/>
              </a:rPr>
              <a:t>12,300</a:t>
            </a:r>
            <a:r>
              <a:rPr sz="350" spc="9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74 </a:t>
            </a:r>
            <a:r>
              <a:rPr sz="350" spc="1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12,200</a:t>
            </a:r>
            <a:r>
              <a:rPr sz="350" spc="9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74</a:t>
            </a:r>
            <a:r>
              <a:rPr sz="350" spc="10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12,100</a:t>
            </a:r>
            <a:r>
              <a:rPr sz="350" spc="9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76</a:t>
            </a:r>
            <a:r>
              <a:rPr sz="350" spc="10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12,</a:t>
            </a:r>
            <a:r>
              <a:rPr sz="525" spc="15" baseline="7936" dirty="0">
                <a:latin typeface="Calibri"/>
                <a:cs typeface="Calibri"/>
              </a:rPr>
              <a:t>000</a:t>
            </a:r>
            <a:r>
              <a:rPr sz="525" spc="135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75</a:t>
            </a:r>
            <a:r>
              <a:rPr sz="525" spc="150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11,900</a:t>
            </a:r>
            <a:r>
              <a:rPr sz="525" spc="135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76</a:t>
            </a:r>
            <a:r>
              <a:rPr sz="525" spc="150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11,800</a:t>
            </a:r>
            <a:r>
              <a:rPr sz="525" spc="97" baseline="7936" dirty="0">
                <a:latin typeface="Calibri"/>
                <a:cs typeface="Calibri"/>
              </a:rPr>
              <a:t> </a:t>
            </a:r>
            <a:r>
              <a:rPr sz="525" spc="15" baseline="7936" dirty="0">
                <a:latin typeface="Calibri"/>
                <a:cs typeface="Calibri"/>
              </a:rPr>
              <a:t>14.00</a:t>
            </a:r>
            <a:endParaRPr sz="525" baseline="7936">
              <a:latin typeface="Calibri"/>
              <a:cs typeface="Calibri"/>
            </a:endParaRPr>
          </a:p>
        </p:txBody>
      </p:sp>
      <p:sp>
        <p:nvSpPr>
          <p:cNvPr id="1049" name="object 1049"/>
          <p:cNvSpPr txBox="1"/>
          <p:nvPr/>
        </p:nvSpPr>
        <p:spPr>
          <a:xfrm rot="21300000">
            <a:off x="2835151" y="3607287"/>
            <a:ext cx="683740" cy="46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"/>
              </a:lnSpc>
            </a:pPr>
            <a:r>
              <a:rPr sz="350" spc="10" dirty="0">
                <a:latin typeface="Calibri"/>
                <a:cs typeface="Calibri"/>
              </a:rPr>
              <a:t>10,200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71</a:t>
            </a:r>
            <a:r>
              <a:rPr sz="350" spc="9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10,100</a:t>
            </a:r>
            <a:r>
              <a:rPr sz="350" spc="8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71</a:t>
            </a:r>
            <a:r>
              <a:rPr sz="350" spc="9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10,000</a:t>
            </a:r>
            <a:r>
              <a:rPr sz="350" spc="8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74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0" name="object 1050"/>
          <p:cNvSpPr txBox="1"/>
          <p:nvPr/>
        </p:nvSpPr>
        <p:spPr>
          <a:xfrm rot="21300000">
            <a:off x="2053664" y="2971061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1" name="object 1051"/>
          <p:cNvSpPr txBox="1"/>
          <p:nvPr/>
        </p:nvSpPr>
        <p:spPr>
          <a:xfrm rot="21300000">
            <a:off x="2060424" y="3044625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2" name="object 1052"/>
          <p:cNvSpPr txBox="1"/>
          <p:nvPr/>
        </p:nvSpPr>
        <p:spPr>
          <a:xfrm rot="21300000">
            <a:off x="2067184" y="3118189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5.50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3" name="object 1053"/>
          <p:cNvSpPr txBox="1"/>
          <p:nvPr/>
        </p:nvSpPr>
        <p:spPr>
          <a:xfrm rot="21300000">
            <a:off x="2073945" y="3191752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4" name="object 1054"/>
          <p:cNvSpPr txBox="1"/>
          <p:nvPr/>
        </p:nvSpPr>
        <p:spPr>
          <a:xfrm rot="21300000">
            <a:off x="2080705" y="3265316"/>
            <a:ext cx="9868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7.00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5" name="object 1055"/>
          <p:cNvSpPr txBox="1"/>
          <p:nvPr/>
        </p:nvSpPr>
        <p:spPr>
          <a:xfrm rot="21300000">
            <a:off x="2091616" y="3327642"/>
            <a:ext cx="328148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8.00</a:t>
            </a:r>
            <a:r>
              <a:rPr sz="350" spc="6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80</a:t>
            </a:r>
            <a:r>
              <a:rPr sz="350" spc="6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22,900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6" name="object 1056"/>
          <p:cNvSpPr txBox="1"/>
          <p:nvPr/>
        </p:nvSpPr>
        <p:spPr>
          <a:xfrm rot="21300000">
            <a:off x="2098507" y="3397965"/>
            <a:ext cx="398615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9.00</a:t>
            </a:r>
            <a:r>
              <a:rPr sz="350" spc="7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78</a:t>
            </a:r>
            <a:r>
              <a:rPr sz="350" spc="7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23,000</a:t>
            </a:r>
            <a:r>
              <a:rPr sz="350" spc="7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78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7" name="object 1057"/>
          <p:cNvSpPr txBox="1"/>
          <p:nvPr/>
        </p:nvSpPr>
        <p:spPr>
          <a:xfrm rot="21300000">
            <a:off x="2080992" y="3472648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10.00</a:t>
            </a:r>
            <a:r>
              <a:rPr sz="350" spc="7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76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19,800</a:t>
            </a:r>
            <a:r>
              <a:rPr sz="350" spc="7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76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8" name="object 1058"/>
          <p:cNvSpPr txBox="1"/>
          <p:nvPr/>
        </p:nvSpPr>
        <p:spPr>
          <a:xfrm rot="21300000">
            <a:off x="2087465" y="3544139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12.00</a:t>
            </a:r>
            <a:r>
              <a:rPr sz="350" spc="7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73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15,400</a:t>
            </a:r>
            <a:r>
              <a:rPr sz="350" spc="7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74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59" name="object 1059"/>
          <p:cNvSpPr txBox="1"/>
          <p:nvPr/>
        </p:nvSpPr>
        <p:spPr>
          <a:xfrm rot="21300000">
            <a:off x="2093939" y="3615631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14.00</a:t>
            </a:r>
            <a:r>
              <a:rPr sz="350" spc="7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69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12,500</a:t>
            </a:r>
            <a:r>
              <a:rPr sz="350" spc="7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71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0" name="object 1060"/>
          <p:cNvSpPr txBox="1"/>
          <p:nvPr/>
        </p:nvSpPr>
        <p:spPr>
          <a:xfrm rot="21300000">
            <a:off x="2100412" y="3687122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16.00</a:t>
            </a:r>
            <a:r>
              <a:rPr sz="350" spc="7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65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10,400</a:t>
            </a:r>
            <a:r>
              <a:rPr sz="350" spc="7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67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1" name="object 1061"/>
          <p:cNvSpPr txBox="1"/>
          <p:nvPr/>
        </p:nvSpPr>
        <p:spPr>
          <a:xfrm rot="21300000">
            <a:off x="2106885" y="3758613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18.00  61</a:t>
            </a:r>
            <a:r>
              <a:rPr sz="350" dirty="0">
                <a:latin typeface="Calibri"/>
                <a:cs typeface="Calibri"/>
              </a:rPr>
              <a:t>     </a:t>
            </a:r>
            <a:r>
              <a:rPr sz="350" spc="-2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8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800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2" name="object 1062"/>
          <p:cNvSpPr txBox="1"/>
          <p:nvPr/>
        </p:nvSpPr>
        <p:spPr>
          <a:xfrm rot="21300000">
            <a:off x="2113359" y="3830106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20.00  57</a:t>
            </a:r>
            <a:r>
              <a:rPr sz="350" dirty="0">
                <a:latin typeface="Calibri"/>
                <a:cs typeface="Calibri"/>
              </a:rPr>
              <a:t>     </a:t>
            </a:r>
            <a:r>
              <a:rPr sz="350" spc="-2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7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3" name="object 1063"/>
          <p:cNvSpPr txBox="1"/>
          <p:nvPr/>
        </p:nvSpPr>
        <p:spPr>
          <a:xfrm rot="21300000">
            <a:off x="2119832" y="3901597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22.00  53</a:t>
            </a:r>
            <a:r>
              <a:rPr sz="350" dirty="0">
                <a:latin typeface="Calibri"/>
                <a:cs typeface="Calibri"/>
              </a:rPr>
              <a:t>     </a:t>
            </a:r>
            <a:r>
              <a:rPr sz="350" spc="-2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6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700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4" name="object 1064"/>
          <p:cNvSpPr txBox="1"/>
          <p:nvPr/>
        </p:nvSpPr>
        <p:spPr>
          <a:xfrm rot="21300000">
            <a:off x="2126305" y="3973088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24.00  49</a:t>
            </a:r>
            <a:r>
              <a:rPr sz="350" dirty="0">
                <a:latin typeface="Calibri"/>
                <a:cs typeface="Calibri"/>
              </a:rPr>
              <a:t>     </a:t>
            </a:r>
            <a:r>
              <a:rPr sz="350" spc="-2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900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51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5" name="object 1065"/>
          <p:cNvSpPr txBox="1"/>
          <p:nvPr/>
        </p:nvSpPr>
        <p:spPr>
          <a:xfrm rot="21300000">
            <a:off x="2132779" y="4044579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26.00  44</a:t>
            </a:r>
            <a:r>
              <a:rPr sz="350" dirty="0">
                <a:latin typeface="Calibri"/>
                <a:cs typeface="Calibri"/>
              </a:rPr>
              <a:t>     </a:t>
            </a:r>
            <a:r>
              <a:rPr sz="350" spc="-2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200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6" name="object 1066"/>
          <p:cNvSpPr txBox="1"/>
          <p:nvPr/>
        </p:nvSpPr>
        <p:spPr>
          <a:xfrm rot="21300000">
            <a:off x="2139252" y="4116071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28.00  35</a:t>
            </a:r>
            <a:r>
              <a:rPr sz="350" dirty="0">
                <a:latin typeface="Calibri"/>
                <a:cs typeface="Calibri"/>
              </a:rPr>
              <a:t>     </a:t>
            </a:r>
            <a:r>
              <a:rPr sz="350" spc="-2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700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7" name="object 1067"/>
          <p:cNvSpPr txBox="1"/>
          <p:nvPr/>
        </p:nvSpPr>
        <p:spPr>
          <a:xfrm rot="21300000">
            <a:off x="2145725" y="4187562"/>
            <a:ext cx="422573" cy="46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5"/>
              </a:lnSpc>
            </a:pPr>
            <a:r>
              <a:rPr sz="350" spc="10" dirty="0">
                <a:latin typeface="Calibri"/>
                <a:cs typeface="Calibri"/>
              </a:rPr>
              <a:t>30.00  31</a:t>
            </a:r>
            <a:r>
              <a:rPr sz="350" dirty="0">
                <a:latin typeface="Calibri"/>
                <a:cs typeface="Calibri"/>
              </a:rPr>
              <a:t>     </a:t>
            </a:r>
            <a:r>
              <a:rPr sz="350" spc="-2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200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33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8" name="object 1068"/>
          <p:cNvSpPr txBox="1"/>
          <p:nvPr/>
        </p:nvSpPr>
        <p:spPr>
          <a:xfrm rot="21300000">
            <a:off x="2513501" y="4244502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69" name="object 1069"/>
          <p:cNvSpPr txBox="1"/>
          <p:nvPr/>
        </p:nvSpPr>
        <p:spPr>
          <a:xfrm rot="21300000">
            <a:off x="2550709" y="3365345"/>
            <a:ext cx="210852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900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0" name="object 1070"/>
          <p:cNvSpPr txBox="1"/>
          <p:nvPr/>
        </p:nvSpPr>
        <p:spPr>
          <a:xfrm rot="21300000">
            <a:off x="2557422" y="3438913"/>
            <a:ext cx="210852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19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700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1" name="object 1071"/>
          <p:cNvSpPr txBox="1"/>
          <p:nvPr/>
        </p:nvSpPr>
        <p:spPr>
          <a:xfrm rot="21300000">
            <a:off x="2563895" y="3510404"/>
            <a:ext cx="210852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2" name="object 1072"/>
          <p:cNvSpPr txBox="1"/>
          <p:nvPr/>
        </p:nvSpPr>
        <p:spPr>
          <a:xfrm rot="21300000">
            <a:off x="2570368" y="3581896"/>
            <a:ext cx="210852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400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3" name="object 1073"/>
          <p:cNvSpPr txBox="1"/>
          <p:nvPr/>
        </p:nvSpPr>
        <p:spPr>
          <a:xfrm rot="21300000">
            <a:off x="2576842" y="3653387"/>
            <a:ext cx="210852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10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68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4" name="object 1074"/>
          <p:cNvSpPr txBox="1"/>
          <p:nvPr/>
        </p:nvSpPr>
        <p:spPr>
          <a:xfrm rot="21300000">
            <a:off x="2607257" y="3723764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8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700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64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5" name="object 1075"/>
          <p:cNvSpPr txBox="1"/>
          <p:nvPr/>
        </p:nvSpPr>
        <p:spPr>
          <a:xfrm rot="21300000">
            <a:off x="2613715" y="3795256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7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60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6" name="object 1076"/>
          <p:cNvSpPr txBox="1"/>
          <p:nvPr/>
        </p:nvSpPr>
        <p:spPr>
          <a:xfrm rot="21300000">
            <a:off x="2620204" y="3866746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58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7" name="object 1077"/>
          <p:cNvSpPr txBox="1"/>
          <p:nvPr/>
        </p:nvSpPr>
        <p:spPr>
          <a:xfrm rot="21300000">
            <a:off x="2626677" y="3938238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800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56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8" name="object 1078"/>
          <p:cNvSpPr txBox="1"/>
          <p:nvPr/>
        </p:nvSpPr>
        <p:spPr>
          <a:xfrm rot="21300000">
            <a:off x="2633150" y="4009729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100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54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79" name="object 1079"/>
          <p:cNvSpPr txBox="1"/>
          <p:nvPr/>
        </p:nvSpPr>
        <p:spPr>
          <a:xfrm rot="21300000">
            <a:off x="2639624" y="4081221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51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0" name="object 1080"/>
          <p:cNvSpPr txBox="1"/>
          <p:nvPr/>
        </p:nvSpPr>
        <p:spPr>
          <a:xfrm rot="21300000">
            <a:off x="2646097" y="4152712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100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48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1" name="object 1081"/>
          <p:cNvSpPr txBox="1"/>
          <p:nvPr/>
        </p:nvSpPr>
        <p:spPr>
          <a:xfrm rot="21300000">
            <a:off x="2652762" y="4226285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2" name="object 1082"/>
          <p:cNvSpPr txBox="1"/>
          <p:nvPr/>
        </p:nvSpPr>
        <p:spPr>
          <a:xfrm rot="21300000">
            <a:off x="2784031" y="4293831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34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3" name="object 1083"/>
          <p:cNvSpPr txBox="1"/>
          <p:nvPr/>
        </p:nvSpPr>
        <p:spPr>
          <a:xfrm rot="21300000">
            <a:off x="2790743" y="4367400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4" name="object 1084"/>
          <p:cNvSpPr txBox="1"/>
          <p:nvPr/>
        </p:nvSpPr>
        <p:spPr>
          <a:xfrm rot="21300000">
            <a:off x="2864566" y="3700122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8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5" name="object 1085"/>
          <p:cNvSpPr txBox="1"/>
          <p:nvPr/>
        </p:nvSpPr>
        <p:spPr>
          <a:xfrm rot="21300000">
            <a:off x="2871039" y="3771614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7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400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6" name="object 1086"/>
          <p:cNvSpPr txBox="1"/>
          <p:nvPr/>
        </p:nvSpPr>
        <p:spPr>
          <a:xfrm rot="21300000">
            <a:off x="2877513" y="3843106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7" name="object 1087"/>
          <p:cNvSpPr txBox="1"/>
          <p:nvPr/>
        </p:nvSpPr>
        <p:spPr>
          <a:xfrm rot="21300000">
            <a:off x="2883986" y="3914597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700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8" name="object 1088"/>
          <p:cNvSpPr txBox="1"/>
          <p:nvPr/>
        </p:nvSpPr>
        <p:spPr>
          <a:xfrm rot="21300000">
            <a:off x="2890459" y="3986088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000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89" name="object 1089"/>
          <p:cNvSpPr txBox="1"/>
          <p:nvPr/>
        </p:nvSpPr>
        <p:spPr>
          <a:xfrm rot="21300000">
            <a:off x="2896933" y="4057579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0" name="object 1090"/>
          <p:cNvSpPr txBox="1"/>
          <p:nvPr/>
        </p:nvSpPr>
        <p:spPr>
          <a:xfrm rot="21300000">
            <a:off x="2903406" y="4129071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000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1" name="object 1091"/>
          <p:cNvSpPr txBox="1"/>
          <p:nvPr/>
        </p:nvSpPr>
        <p:spPr>
          <a:xfrm rot="21300000">
            <a:off x="2910070" y="4202643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2" name="object 1092"/>
          <p:cNvSpPr txBox="1"/>
          <p:nvPr/>
        </p:nvSpPr>
        <p:spPr>
          <a:xfrm rot="21300000">
            <a:off x="2916783" y="4276211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200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3" name="object 1093"/>
          <p:cNvSpPr txBox="1"/>
          <p:nvPr/>
        </p:nvSpPr>
        <p:spPr>
          <a:xfrm rot="21300000">
            <a:off x="2923495" y="4349779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900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33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4" name="object 1094"/>
          <p:cNvSpPr txBox="1"/>
          <p:nvPr/>
        </p:nvSpPr>
        <p:spPr>
          <a:xfrm rot="21300000">
            <a:off x="3054764" y="4417326"/>
            <a:ext cx="69598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5" name="object 1095"/>
          <p:cNvSpPr txBox="1"/>
          <p:nvPr/>
        </p:nvSpPr>
        <p:spPr>
          <a:xfrm rot="21300000">
            <a:off x="3102303" y="3678288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8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6" name="object 1096"/>
          <p:cNvSpPr txBox="1"/>
          <p:nvPr/>
        </p:nvSpPr>
        <p:spPr>
          <a:xfrm rot="21300000">
            <a:off x="3108776" y="3749780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7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7" name="object 1097"/>
          <p:cNvSpPr txBox="1"/>
          <p:nvPr/>
        </p:nvSpPr>
        <p:spPr>
          <a:xfrm rot="21300000">
            <a:off x="3115234" y="3821273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400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8" name="object 1098"/>
          <p:cNvSpPr txBox="1"/>
          <p:nvPr/>
        </p:nvSpPr>
        <p:spPr>
          <a:xfrm rot="21300000">
            <a:off x="3121723" y="3892762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099" name="object 1099"/>
          <p:cNvSpPr txBox="1"/>
          <p:nvPr/>
        </p:nvSpPr>
        <p:spPr>
          <a:xfrm rot="21300000">
            <a:off x="3128196" y="3964254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900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0" name="object 1100"/>
          <p:cNvSpPr txBox="1"/>
          <p:nvPr/>
        </p:nvSpPr>
        <p:spPr>
          <a:xfrm rot="21300000">
            <a:off x="3134670" y="4035745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400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1" name="object 1101"/>
          <p:cNvSpPr txBox="1"/>
          <p:nvPr/>
        </p:nvSpPr>
        <p:spPr>
          <a:xfrm rot="21300000">
            <a:off x="3141143" y="4107237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900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2" name="object 1102"/>
          <p:cNvSpPr txBox="1"/>
          <p:nvPr/>
        </p:nvSpPr>
        <p:spPr>
          <a:xfrm rot="21300000">
            <a:off x="3147808" y="4180809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400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3" name="object 1103"/>
          <p:cNvSpPr txBox="1"/>
          <p:nvPr/>
        </p:nvSpPr>
        <p:spPr>
          <a:xfrm rot="21300000">
            <a:off x="3154520" y="4254377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100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4" name="object 1104"/>
          <p:cNvSpPr txBox="1"/>
          <p:nvPr/>
        </p:nvSpPr>
        <p:spPr>
          <a:xfrm rot="21300000">
            <a:off x="3161232" y="4327945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800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33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5" name="object 1105"/>
          <p:cNvSpPr txBox="1"/>
          <p:nvPr/>
        </p:nvSpPr>
        <p:spPr>
          <a:xfrm rot="21300000">
            <a:off x="3167945" y="4401514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400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29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6" name="object 1106"/>
          <p:cNvSpPr txBox="1"/>
          <p:nvPr/>
        </p:nvSpPr>
        <p:spPr>
          <a:xfrm rot="21300000">
            <a:off x="2149262" y="4275617"/>
            <a:ext cx="120244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32.00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7" name="object 1107"/>
          <p:cNvSpPr txBox="1"/>
          <p:nvPr/>
        </p:nvSpPr>
        <p:spPr>
          <a:xfrm rot="21300000">
            <a:off x="2155927" y="4349189"/>
            <a:ext cx="120244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34.00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8" name="object 1108"/>
          <p:cNvSpPr txBox="1"/>
          <p:nvPr/>
        </p:nvSpPr>
        <p:spPr>
          <a:xfrm rot="21300000">
            <a:off x="2162639" y="4422757"/>
            <a:ext cx="120244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36.00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09" name="object 1109"/>
          <p:cNvSpPr txBox="1"/>
          <p:nvPr/>
        </p:nvSpPr>
        <p:spPr>
          <a:xfrm rot="21300000">
            <a:off x="2169351" y="4496325"/>
            <a:ext cx="120244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38.00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0" name="object 1110"/>
          <p:cNvSpPr txBox="1"/>
          <p:nvPr/>
        </p:nvSpPr>
        <p:spPr>
          <a:xfrm rot="21300000">
            <a:off x="2176064" y="4569894"/>
            <a:ext cx="120244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40.00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1" name="object 1111"/>
          <p:cNvSpPr txBox="1"/>
          <p:nvPr/>
        </p:nvSpPr>
        <p:spPr>
          <a:xfrm rot="21300000">
            <a:off x="3339609" y="3656476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8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400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71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2" name="object 1112"/>
          <p:cNvSpPr txBox="1"/>
          <p:nvPr/>
        </p:nvSpPr>
        <p:spPr>
          <a:xfrm rot="21300000">
            <a:off x="3346082" y="3727967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7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200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3" name="object 1113"/>
          <p:cNvSpPr txBox="1"/>
          <p:nvPr/>
        </p:nvSpPr>
        <p:spPr>
          <a:xfrm rot="21300000">
            <a:off x="3352524" y="3799460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63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4" name="object 1114"/>
          <p:cNvSpPr txBox="1"/>
          <p:nvPr/>
        </p:nvSpPr>
        <p:spPr>
          <a:xfrm rot="21300000">
            <a:off x="3359029" y="3870951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5" name="object 1115"/>
          <p:cNvSpPr txBox="1"/>
          <p:nvPr/>
        </p:nvSpPr>
        <p:spPr>
          <a:xfrm rot="21300000">
            <a:off x="3365502" y="3942442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800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6" name="object 1116"/>
          <p:cNvSpPr txBox="1"/>
          <p:nvPr/>
        </p:nvSpPr>
        <p:spPr>
          <a:xfrm rot="21300000">
            <a:off x="3371975" y="4013933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7" name="object 1117"/>
          <p:cNvSpPr txBox="1"/>
          <p:nvPr/>
        </p:nvSpPr>
        <p:spPr>
          <a:xfrm rot="21300000">
            <a:off x="3378449" y="4085425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800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8" name="object 1118"/>
          <p:cNvSpPr txBox="1"/>
          <p:nvPr/>
        </p:nvSpPr>
        <p:spPr>
          <a:xfrm rot="21300000">
            <a:off x="3385113" y="4158997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19" name="object 1119"/>
          <p:cNvSpPr txBox="1"/>
          <p:nvPr/>
        </p:nvSpPr>
        <p:spPr>
          <a:xfrm rot="21300000">
            <a:off x="3391825" y="4232565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000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0" name="object 1120"/>
          <p:cNvSpPr txBox="1"/>
          <p:nvPr/>
        </p:nvSpPr>
        <p:spPr>
          <a:xfrm rot="21300000">
            <a:off x="3398538" y="4306133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700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1" name="object 1121"/>
          <p:cNvSpPr txBox="1"/>
          <p:nvPr/>
        </p:nvSpPr>
        <p:spPr>
          <a:xfrm rot="21300000">
            <a:off x="3405235" y="4379702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33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2" name="object 1122"/>
          <p:cNvSpPr txBox="1"/>
          <p:nvPr/>
        </p:nvSpPr>
        <p:spPr>
          <a:xfrm rot="21300000">
            <a:off x="3411963" y="4453270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900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29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3" name="object 1123"/>
          <p:cNvSpPr txBox="1"/>
          <p:nvPr/>
        </p:nvSpPr>
        <p:spPr>
          <a:xfrm rot="21300000">
            <a:off x="3570872" y="3563142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9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900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4" name="object 1124"/>
          <p:cNvSpPr txBox="1"/>
          <p:nvPr/>
        </p:nvSpPr>
        <p:spPr>
          <a:xfrm rot="21300000">
            <a:off x="3577345" y="3634633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8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5" name="object 1125"/>
          <p:cNvSpPr txBox="1"/>
          <p:nvPr/>
        </p:nvSpPr>
        <p:spPr>
          <a:xfrm rot="21300000">
            <a:off x="3583819" y="3706124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7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100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66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6" name="object 1126"/>
          <p:cNvSpPr txBox="1"/>
          <p:nvPr/>
        </p:nvSpPr>
        <p:spPr>
          <a:xfrm rot="21300000">
            <a:off x="3590292" y="3777616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200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7" name="object 1127"/>
          <p:cNvSpPr txBox="1"/>
          <p:nvPr/>
        </p:nvSpPr>
        <p:spPr>
          <a:xfrm rot="21300000">
            <a:off x="3596750" y="3849108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58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8" name="object 1128"/>
          <p:cNvSpPr txBox="1"/>
          <p:nvPr/>
        </p:nvSpPr>
        <p:spPr>
          <a:xfrm rot="21300000">
            <a:off x="3603238" y="3920599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56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29" name="object 1129"/>
          <p:cNvSpPr txBox="1"/>
          <p:nvPr/>
        </p:nvSpPr>
        <p:spPr>
          <a:xfrm rot="21300000">
            <a:off x="3609712" y="3992090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150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54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0" name="object 1130"/>
          <p:cNvSpPr txBox="1"/>
          <p:nvPr/>
        </p:nvSpPr>
        <p:spPr>
          <a:xfrm rot="21300000">
            <a:off x="3616185" y="4063581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1" name="object 1131"/>
          <p:cNvSpPr txBox="1"/>
          <p:nvPr/>
        </p:nvSpPr>
        <p:spPr>
          <a:xfrm rot="21300000">
            <a:off x="3622850" y="4137155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150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2" name="object 1132"/>
          <p:cNvSpPr txBox="1"/>
          <p:nvPr/>
        </p:nvSpPr>
        <p:spPr>
          <a:xfrm rot="21300000">
            <a:off x="3629562" y="4210722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850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46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3" name="object 1133"/>
          <p:cNvSpPr txBox="1"/>
          <p:nvPr/>
        </p:nvSpPr>
        <p:spPr>
          <a:xfrm rot="21300000">
            <a:off x="3636274" y="4284290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41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4" name="object 1134"/>
          <p:cNvSpPr txBox="1"/>
          <p:nvPr/>
        </p:nvSpPr>
        <p:spPr>
          <a:xfrm rot="21300000">
            <a:off x="3642987" y="4357858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150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32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5" name="object 1135"/>
          <p:cNvSpPr txBox="1"/>
          <p:nvPr/>
        </p:nvSpPr>
        <p:spPr>
          <a:xfrm rot="21300000">
            <a:off x="3649684" y="4431427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750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28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6" name="object 1136"/>
          <p:cNvSpPr txBox="1"/>
          <p:nvPr/>
        </p:nvSpPr>
        <p:spPr>
          <a:xfrm rot="21300000">
            <a:off x="3808609" y="3541298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9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800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74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7" name="object 1137"/>
          <p:cNvSpPr txBox="1"/>
          <p:nvPr/>
        </p:nvSpPr>
        <p:spPr>
          <a:xfrm rot="21300000">
            <a:off x="3815082" y="3612790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8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200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71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8" name="object 1138"/>
          <p:cNvSpPr txBox="1"/>
          <p:nvPr/>
        </p:nvSpPr>
        <p:spPr>
          <a:xfrm rot="21300000">
            <a:off x="3821555" y="3684282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7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000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39" name="object 1139"/>
          <p:cNvSpPr txBox="1"/>
          <p:nvPr/>
        </p:nvSpPr>
        <p:spPr>
          <a:xfrm rot="21300000">
            <a:off x="3828029" y="3755773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050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63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0" name="object 1140"/>
          <p:cNvSpPr txBox="1"/>
          <p:nvPr/>
        </p:nvSpPr>
        <p:spPr>
          <a:xfrm rot="21300000">
            <a:off x="3834502" y="3827265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200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1" name="object 1141"/>
          <p:cNvSpPr txBox="1"/>
          <p:nvPr/>
        </p:nvSpPr>
        <p:spPr>
          <a:xfrm rot="21300000">
            <a:off x="3840975" y="3898756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2" name="object 1142"/>
          <p:cNvSpPr txBox="1"/>
          <p:nvPr/>
        </p:nvSpPr>
        <p:spPr>
          <a:xfrm rot="21300000">
            <a:off x="3847449" y="3970247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000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55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3" name="object 1143"/>
          <p:cNvSpPr txBox="1"/>
          <p:nvPr/>
        </p:nvSpPr>
        <p:spPr>
          <a:xfrm rot="21300000">
            <a:off x="3853922" y="4041738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53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4" name="object 1144"/>
          <p:cNvSpPr txBox="1"/>
          <p:nvPr/>
        </p:nvSpPr>
        <p:spPr>
          <a:xfrm rot="21300000">
            <a:off x="3860571" y="4115311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000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50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5" name="object 1145"/>
          <p:cNvSpPr txBox="1"/>
          <p:nvPr/>
        </p:nvSpPr>
        <p:spPr>
          <a:xfrm rot="21300000">
            <a:off x="3867299" y="4188879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650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47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6" name="object 1146"/>
          <p:cNvSpPr txBox="1"/>
          <p:nvPr/>
        </p:nvSpPr>
        <p:spPr>
          <a:xfrm rot="21300000">
            <a:off x="3874011" y="4262447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350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42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7" name="object 1147"/>
          <p:cNvSpPr txBox="1"/>
          <p:nvPr/>
        </p:nvSpPr>
        <p:spPr>
          <a:xfrm rot="21300000">
            <a:off x="3880724" y="4336015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950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33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8" name="object 1148"/>
          <p:cNvSpPr txBox="1"/>
          <p:nvPr/>
        </p:nvSpPr>
        <p:spPr>
          <a:xfrm rot="21300000">
            <a:off x="3887436" y="4409584"/>
            <a:ext cx="187463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</a:t>
            </a:r>
            <a:r>
              <a:rPr sz="350" dirty="0">
                <a:latin typeface="Calibri"/>
                <a:cs typeface="Calibri"/>
              </a:rPr>
              <a:t>,</a:t>
            </a:r>
            <a:r>
              <a:rPr sz="350" spc="10" dirty="0">
                <a:latin typeface="Calibri"/>
                <a:cs typeface="Calibri"/>
              </a:rPr>
              <a:t>550</a:t>
            </a:r>
            <a:r>
              <a:rPr sz="35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 29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49" name="object 1149"/>
          <p:cNvSpPr txBox="1"/>
          <p:nvPr/>
        </p:nvSpPr>
        <p:spPr>
          <a:xfrm rot="21300000">
            <a:off x="4047147" y="3515814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9,700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16.00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0" name="object 1150"/>
          <p:cNvSpPr txBox="1"/>
          <p:nvPr/>
        </p:nvSpPr>
        <p:spPr>
          <a:xfrm rot="21300000">
            <a:off x="4053621" y="3587305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8,100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18.00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1" name="object 1151"/>
          <p:cNvSpPr txBox="1"/>
          <p:nvPr/>
        </p:nvSpPr>
        <p:spPr>
          <a:xfrm rot="21300000">
            <a:off x="4060094" y="3658797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6,900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20.00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2" name="object 1152"/>
          <p:cNvSpPr txBox="1"/>
          <p:nvPr/>
        </p:nvSpPr>
        <p:spPr>
          <a:xfrm rot="21300000">
            <a:off x="4066568" y="3730288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5,900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22.00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3" name="object 1153"/>
          <p:cNvSpPr txBox="1"/>
          <p:nvPr/>
        </p:nvSpPr>
        <p:spPr>
          <a:xfrm rot="21300000">
            <a:off x="4073025" y="3801780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5,050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24.00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4" name="object 1154"/>
          <p:cNvSpPr txBox="1"/>
          <p:nvPr/>
        </p:nvSpPr>
        <p:spPr>
          <a:xfrm rot="21300000">
            <a:off x="4079514" y="3873271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4,350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26.00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5" name="object 1155"/>
          <p:cNvSpPr txBox="1"/>
          <p:nvPr/>
        </p:nvSpPr>
        <p:spPr>
          <a:xfrm rot="21300000">
            <a:off x="4085987" y="3944762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3,850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28.00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6" name="object 1156"/>
          <p:cNvSpPr txBox="1"/>
          <p:nvPr/>
        </p:nvSpPr>
        <p:spPr>
          <a:xfrm rot="21300000">
            <a:off x="4092461" y="4016254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3,350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30.00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7" name="object 1157"/>
          <p:cNvSpPr txBox="1"/>
          <p:nvPr/>
        </p:nvSpPr>
        <p:spPr>
          <a:xfrm rot="21300000">
            <a:off x="4099125" y="4089826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2,850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32.00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8" name="object 1158"/>
          <p:cNvSpPr txBox="1"/>
          <p:nvPr/>
        </p:nvSpPr>
        <p:spPr>
          <a:xfrm rot="21300000">
            <a:off x="4105838" y="4163394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2,450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34.00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59" name="object 1159"/>
          <p:cNvSpPr txBox="1"/>
          <p:nvPr/>
        </p:nvSpPr>
        <p:spPr>
          <a:xfrm rot="21300000">
            <a:off x="4112550" y="4236962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2,150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36.00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60" name="object 1160"/>
          <p:cNvSpPr txBox="1"/>
          <p:nvPr/>
        </p:nvSpPr>
        <p:spPr>
          <a:xfrm rot="21300000">
            <a:off x="4119262" y="4310530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1,750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38.00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61" name="object 1161"/>
          <p:cNvSpPr txBox="1"/>
          <p:nvPr/>
        </p:nvSpPr>
        <p:spPr>
          <a:xfrm rot="21300000">
            <a:off x="4125959" y="4384099"/>
            <a:ext cx="264901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spc="10" dirty="0">
                <a:latin typeface="Calibri"/>
                <a:cs typeface="Calibri"/>
              </a:rPr>
              <a:t>1,350</a:t>
            </a:r>
            <a:r>
              <a:rPr sz="350" spc="80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40.00</a:t>
            </a:r>
            <a:endParaRPr sz="350">
              <a:latin typeface="Calibri"/>
              <a:cs typeface="Calibri"/>
            </a:endParaRPr>
          </a:p>
        </p:txBody>
      </p:sp>
      <p:grpSp>
        <p:nvGrpSpPr>
          <p:cNvPr id="1162" name="object 1162"/>
          <p:cNvGrpSpPr/>
          <p:nvPr/>
        </p:nvGrpSpPr>
        <p:grpSpPr>
          <a:xfrm>
            <a:off x="2155333" y="2719514"/>
            <a:ext cx="1770380" cy="200660"/>
            <a:chOff x="2155333" y="2719514"/>
            <a:chExt cx="1770380" cy="200660"/>
          </a:xfrm>
        </p:grpSpPr>
        <p:sp>
          <p:nvSpPr>
            <p:cNvPr id="1163" name="object 1163"/>
            <p:cNvSpPr/>
            <p:nvPr/>
          </p:nvSpPr>
          <p:spPr>
            <a:xfrm>
              <a:off x="2156673" y="2913033"/>
              <a:ext cx="60960" cy="5715"/>
            </a:xfrm>
            <a:custGeom>
              <a:avLst/>
              <a:gdLst/>
              <a:ahLst/>
              <a:cxnLst/>
              <a:rect l="l" t="t" r="r" b="b"/>
              <a:pathLst>
                <a:path w="60960" h="5714">
                  <a:moveTo>
                    <a:pt x="-1339" y="2781"/>
                  </a:moveTo>
                  <a:lnTo>
                    <a:pt x="61842" y="2781"/>
                  </a:lnTo>
                </a:path>
              </a:pathLst>
            </a:custGeom>
            <a:ln w="8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4" name="object 1164"/>
            <p:cNvSpPr/>
            <p:nvPr/>
          </p:nvSpPr>
          <p:spPr>
            <a:xfrm>
              <a:off x="2157350" y="2877705"/>
              <a:ext cx="46355" cy="40005"/>
            </a:xfrm>
            <a:custGeom>
              <a:avLst/>
              <a:gdLst/>
              <a:ahLst/>
              <a:cxnLst/>
              <a:rect l="l" t="t" r="r" b="b"/>
              <a:pathLst>
                <a:path w="46355" h="40005">
                  <a:moveTo>
                    <a:pt x="0" y="39696"/>
                  </a:moveTo>
                  <a:lnTo>
                    <a:pt x="463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5" name="object 1165"/>
            <p:cNvSpPr/>
            <p:nvPr/>
          </p:nvSpPr>
          <p:spPr>
            <a:xfrm>
              <a:off x="2187309" y="2896885"/>
              <a:ext cx="6985" cy="12700"/>
            </a:xfrm>
            <a:custGeom>
              <a:avLst/>
              <a:gdLst/>
              <a:ahLst/>
              <a:cxnLst/>
              <a:rect l="l" t="t" r="r" b="b"/>
              <a:pathLst>
                <a:path w="6985" h="12700">
                  <a:moveTo>
                    <a:pt x="0" y="0"/>
                  </a:moveTo>
                  <a:lnTo>
                    <a:pt x="6667" y="4279"/>
                  </a:lnTo>
                  <a:lnTo>
                    <a:pt x="5041" y="121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6" name="object 1166"/>
            <p:cNvSpPr/>
            <p:nvPr/>
          </p:nvSpPr>
          <p:spPr>
            <a:xfrm>
              <a:off x="2392902" y="2891326"/>
              <a:ext cx="60960" cy="5715"/>
            </a:xfrm>
            <a:custGeom>
              <a:avLst/>
              <a:gdLst/>
              <a:ahLst/>
              <a:cxnLst/>
              <a:rect l="l" t="t" r="r" b="b"/>
              <a:pathLst>
                <a:path w="60960" h="5714">
                  <a:moveTo>
                    <a:pt x="-1339" y="2781"/>
                  </a:moveTo>
                  <a:lnTo>
                    <a:pt x="61842" y="2781"/>
                  </a:lnTo>
                </a:path>
              </a:pathLst>
            </a:custGeom>
            <a:ln w="8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7" name="object 1167"/>
            <p:cNvSpPr/>
            <p:nvPr/>
          </p:nvSpPr>
          <p:spPr>
            <a:xfrm>
              <a:off x="2393580" y="2855999"/>
              <a:ext cx="46355" cy="40005"/>
            </a:xfrm>
            <a:custGeom>
              <a:avLst/>
              <a:gdLst/>
              <a:ahLst/>
              <a:cxnLst/>
              <a:rect l="l" t="t" r="r" b="b"/>
              <a:pathLst>
                <a:path w="46355" h="40005">
                  <a:moveTo>
                    <a:pt x="0" y="39696"/>
                  </a:moveTo>
                  <a:lnTo>
                    <a:pt x="463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8" name="object 1168"/>
            <p:cNvSpPr/>
            <p:nvPr/>
          </p:nvSpPr>
          <p:spPr>
            <a:xfrm>
              <a:off x="2423539" y="2875178"/>
              <a:ext cx="6985" cy="12700"/>
            </a:xfrm>
            <a:custGeom>
              <a:avLst/>
              <a:gdLst/>
              <a:ahLst/>
              <a:cxnLst/>
              <a:rect l="l" t="t" r="r" b="b"/>
              <a:pathLst>
                <a:path w="6985" h="12700">
                  <a:moveTo>
                    <a:pt x="0" y="0"/>
                  </a:moveTo>
                  <a:lnTo>
                    <a:pt x="6667" y="4279"/>
                  </a:lnTo>
                  <a:lnTo>
                    <a:pt x="5041" y="121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9" name="object 1169"/>
            <p:cNvSpPr/>
            <p:nvPr/>
          </p:nvSpPr>
          <p:spPr>
            <a:xfrm>
              <a:off x="2655722" y="2867177"/>
              <a:ext cx="60960" cy="5715"/>
            </a:xfrm>
            <a:custGeom>
              <a:avLst/>
              <a:gdLst/>
              <a:ahLst/>
              <a:cxnLst/>
              <a:rect l="l" t="t" r="r" b="b"/>
              <a:pathLst>
                <a:path w="60960" h="5714">
                  <a:moveTo>
                    <a:pt x="-1339" y="2781"/>
                  </a:moveTo>
                  <a:lnTo>
                    <a:pt x="61842" y="2781"/>
                  </a:lnTo>
                </a:path>
              </a:pathLst>
            </a:custGeom>
            <a:ln w="8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0" name="object 1170"/>
            <p:cNvSpPr/>
            <p:nvPr/>
          </p:nvSpPr>
          <p:spPr>
            <a:xfrm>
              <a:off x="2656400" y="2831849"/>
              <a:ext cx="46355" cy="40005"/>
            </a:xfrm>
            <a:custGeom>
              <a:avLst/>
              <a:gdLst/>
              <a:ahLst/>
              <a:cxnLst/>
              <a:rect l="l" t="t" r="r" b="b"/>
              <a:pathLst>
                <a:path w="46355" h="40005">
                  <a:moveTo>
                    <a:pt x="0" y="39696"/>
                  </a:moveTo>
                  <a:lnTo>
                    <a:pt x="463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1" name="object 1171"/>
            <p:cNvSpPr/>
            <p:nvPr/>
          </p:nvSpPr>
          <p:spPr>
            <a:xfrm>
              <a:off x="2686359" y="2851029"/>
              <a:ext cx="6985" cy="12700"/>
            </a:xfrm>
            <a:custGeom>
              <a:avLst/>
              <a:gdLst/>
              <a:ahLst/>
              <a:cxnLst/>
              <a:rect l="l" t="t" r="r" b="b"/>
              <a:pathLst>
                <a:path w="6985" h="12700">
                  <a:moveTo>
                    <a:pt x="0" y="0"/>
                  </a:moveTo>
                  <a:lnTo>
                    <a:pt x="6667" y="4279"/>
                  </a:lnTo>
                  <a:lnTo>
                    <a:pt x="5041" y="121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2" name="object 1172"/>
            <p:cNvSpPr/>
            <p:nvPr/>
          </p:nvSpPr>
          <p:spPr>
            <a:xfrm>
              <a:off x="2918542" y="2843027"/>
              <a:ext cx="60960" cy="5715"/>
            </a:xfrm>
            <a:custGeom>
              <a:avLst/>
              <a:gdLst/>
              <a:ahLst/>
              <a:cxnLst/>
              <a:rect l="l" t="t" r="r" b="b"/>
              <a:pathLst>
                <a:path w="60960" h="5714">
                  <a:moveTo>
                    <a:pt x="-1339" y="2781"/>
                  </a:moveTo>
                  <a:lnTo>
                    <a:pt x="61842" y="2781"/>
                  </a:lnTo>
                </a:path>
              </a:pathLst>
            </a:custGeom>
            <a:ln w="8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3" name="object 1173"/>
            <p:cNvSpPr/>
            <p:nvPr/>
          </p:nvSpPr>
          <p:spPr>
            <a:xfrm>
              <a:off x="2919220" y="2807699"/>
              <a:ext cx="46355" cy="40005"/>
            </a:xfrm>
            <a:custGeom>
              <a:avLst/>
              <a:gdLst/>
              <a:ahLst/>
              <a:cxnLst/>
              <a:rect l="l" t="t" r="r" b="b"/>
              <a:pathLst>
                <a:path w="46355" h="40005">
                  <a:moveTo>
                    <a:pt x="0" y="39696"/>
                  </a:moveTo>
                  <a:lnTo>
                    <a:pt x="463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4" name="object 1174"/>
            <p:cNvSpPr/>
            <p:nvPr/>
          </p:nvSpPr>
          <p:spPr>
            <a:xfrm>
              <a:off x="2949180" y="2826879"/>
              <a:ext cx="6985" cy="12700"/>
            </a:xfrm>
            <a:custGeom>
              <a:avLst/>
              <a:gdLst/>
              <a:ahLst/>
              <a:cxnLst/>
              <a:rect l="l" t="t" r="r" b="b"/>
              <a:pathLst>
                <a:path w="6985" h="12700">
                  <a:moveTo>
                    <a:pt x="0" y="0"/>
                  </a:moveTo>
                  <a:lnTo>
                    <a:pt x="6667" y="4279"/>
                  </a:lnTo>
                  <a:lnTo>
                    <a:pt x="5041" y="121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5" name="object 1175"/>
            <p:cNvSpPr/>
            <p:nvPr/>
          </p:nvSpPr>
          <p:spPr>
            <a:xfrm>
              <a:off x="3154771" y="2821321"/>
              <a:ext cx="60960" cy="5715"/>
            </a:xfrm>
            <a:custGeom>
              <a:avLst/>
              <a:gdLst/>
              <a:ahLst/>
              <a:cxnLst/>
              <a:rect l="l" t="t" r="r" b="b"/>
              <a:pathLst>
                <a:path w="60960" h="5714">
                  <a:moveTo>
                    <a:pt x="-1339" y="2781"/>
                  </a:moveTo>
                  <a:lnTo>
                    <a:pt x="61842" y="2781"/>
                  </a:lnTo>
                </a:path>
              </a:pathLst>
            </a:custGeom>
            <a:ln w="8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6" name="object 1176"/>
            <p:cNvSpPr/>
            <p:nvPr/>
          </p:nvSpPr>
          <p:spPr>
            <a:xfrm>
              <a:off x="3155449" y="2785993"/>
              <a:ext cx="46355" cy="40005"/>
            </a:xfrm>
            <a:custGeom>
              <a:avLst/>
              <a:gdLst/>
              <a:ahLst/>
              <a:cxnLst/>
              <a:rect l="l" t="t" r="r" b="b"/>
              <a:pathLst>
                <a:path w="46355" h="40005">
                  <a:moveTo>
                    <a:pt x="0" y="39696"/>
                  </a:moveTo>
                  <a:lnTo>
                    <a:pt x="463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7" name="object 1177"/>
            <p:cNvSpPr/>
            <p:nvPr/>
          </p:nvSpPr>
          <p:spPr>
            <a:xfrm>
              <a:off x="3185408" y="2805173"/>
              <a:ext cx="6985" cy="12700"/>
            </a:xfrm>
            <a:custGeom>
              <a:avLst/>
              <a:gdLst/>
              <a:ahLst/>
              <a:cxnLst/>
              <a:rect l="l" t="t" r="r" b="b"/>
              <a:pathLst>
                <a:path w="6985" h="12700">
                  <a:moveTo>
                    <a:pt x="0" y="0"/>
                  </a:moveTo>
                  <a:lnTo>
                    <a:pt x="6667" y="4279"/>
                  </a:lnTo>
                  <a:lnTo>
                    <a:pt x="5041" y="121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8" name="object 1178"/>
            <p:cNvSpPr/>
            <p:nvPr/>
          </p:nvSpPr>
          <p:spPr>
            <a:xfrm>
              <a:off x="3391001" y="2799614"/>
              <a:ext cx="60960" cy="5715"/>
            </a:xfrm>
            <a:custGeom>
              <a:avLst/>
              <a:gdLst/>
              <a:ahLst/>
              <a:cxnLst/>
              <a:rect l="l" t="t" r="r" b="b"/>
              <a:pathLst>
                <a:path w="60960" h="5714">
                  <a:moveTo>
                    <a:pt x="-1339" y="2781"/>
                  </a:moveTo>
                  <a:lnTo>
                    <a:pt x="61842" y="2781"/>
                  </a:lnTo>
                </a:path>
              </a:pathLst>
            </a:custGeom>
            <a:ln w="8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9" name="object 1179"/>
            <p:cNvSpPr/>
            <p:nvPr/>
          </p:nvSpPr>
          <p:spPr>
            <a:xfrm>
              <a:off x="3391679" y="2764286"/>
              <a:ext cx="46355" cy="40005"/>
            </a:xfrm>
            <a:custGeom>
              <a:avLst/>
              <a:gdLst/>
              <a:ahLst/>
              <a:cxnLst/>
              <a:rect l="l" t="t" r="r" b="b"/>
              <a:pathLst>
                <a:path w="46354" h="40005">
                  <a:moveTo>
                    <a:pt x="0" y="39696"/>
                  </a:moveTo>
                  <a:lnTo>
                    <a:pt x="463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0" name="object 1180"/>
            <p:cNvSpPr/>
            <p:nvPr/>
          </p:nvSpPr>
          <p:spPr>
            <a:xfrm>
              <a:off x="3421637" y="2783466"/>
              <a:ext cx="6985" cy="12700"/>
            </a:xfrm>
            <a:custGeom>
              <a:avLst/>
              <a:gdLst/>
              <a:ahLst/>
              <a:cxnLst/>
              <a:rect l="l" t="t" r="r" b="b"/>
              <a:pathLst>
                <a:path w="6985" h="12700">
                  <a:moveTo>
                    <a:pt x="0" y="0"/>
                  </a:moveTo>
                  <a:lnTo>
                    <a:pt x="6667" y="4279"/>
                  </a:lnTo>
                  <a:lnTo>
                    <a:pt x="5041" y="121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1" name="object 1181"/>
            <p:cNvSpPr/>
            <p:nvPr/>
          </p:nvSpPr>
          <p:spPr>
            <a:xfrm>
              <a:off x="3627231" y="2777907"/>
              <a:ext cx="60960" cy="5715"/>
            </a:xfrm>
            <a:custGeom>
              <a:avLst/>
              <a:gdLst/>
              <a:ahLst/>
              <a:cxnLst/>
              <a:rect l="l" t="t" r="r" b="b"/>
              <a:pathLst>
                <a:path w="60960" h="5714">
                  <a:moveTo>
                    <a:pt x="-1339" y="2781"/>
                  </a:moveTo>
                  <a:lnTo>
                    <a:pt x="61842" y="2781"/>
                  </a:lnTo>
                </a:path>
              </a:pathLst>
            </a:custGeom>
            <a:ln w="8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2" name="object 1182"/>
            <p:cNvSpPr/>
            <p:nvPr/>
          </p:nvSpPr>
          <p:spPr>
            <a:xfrm>
              <a:off x="3627909" y="2742580"/>
              <a:ext cx="46355" cy="40005"/>
            </a:xfrm>
            <a:custGeom>
              <a:avLst/>
              <a:gdLst/>
              <a:ahLst/>
              <a:cxnLst/>
              <a:rect l="l" t="t" r="r" b="b"/>
              <a:pathLst>
                <a:path w="46354" h="40005">
                  <a:moveTo>
                    <a:pt x="0" y="39696"/>
                  </a:moveTo>
                  <a:lnTo>
                    <a:pt x="463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3" name="object 1183"/>
            <p:cNvSpPr/>
            <p:nvPr/>
          </p:nvSpPr>
          <p:spPr>
            <a:xfrm>
              <a:off x="3657868" y="2761761"/>
              <a:ext cx="6985" cy="12700"/>
            </a:xfrm>
            <a:custGeom>
              <a:avLst/>
              <a:gdLst/>
              <a:ahLst/>
              <a:cxnLst/>
              <a:rect l="l" t="t" r="r" b="b"/>
              <a:pathLst>
                <a:path w="6985" h="12700">
                  <a:moveTo>
                    <a:pt x="0" y="0"/>
                  </a:moveTo>
                  <a:lnTo>
                    <a:pt x="6667" y="4279"/>
                  </a:lnTo>
                  <a:lnTo>
                    <a:pt x="5041" y="121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4" name="object 1184"/>
            <p:cNvSpPr/>
            <p:nvPr/>
          </p:nvSpPr>
          <p:spPr>
            <a:xfrm>
              <a:off x="3863460" y="2756201"/>
              <a:ext cx="60960" cy="5715"/>
            </a:xfrm>
            <a:custGeom>
              <a:avLst/>
              <a:gdLst/>
              <a:ahLst/>
              <a:cxnLst/>
              <a:rect l="l" t="t" r="r" b="b"/>
              <a:pathLst>
                <a:path w="60960" h="5714">
                  <a:moveTo>
                    <a:pt x="-1339" y="2781"/>
                  </a:moveTo>
                  <a:lnTo>
                    <a:pt x="61842" y="2781"/>
                  </a:lnTo>
                </a:path>
              </a:pathLst>
            </a:custGeom>
            <a:ln w="8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5" name="object 1185"/>
            <p:cNvSpPr/>
            <p:nvPr/>
          </p:nvSpPr>
          <p:spPr>
            <a:xfrm>
              <a:off x="3864138" y="2720873"/>
              <a:ext cx="46355" cy="40005"/>
            </a:xfrm>
            <a:custGeom>
              <a:avLst/>
              <a:gdLst/>
              <a:ahLst/>
              <a:cxnLst/>
              <a:rect l="l" t="t" r="r" b="b"/>
              <a:pathLst>
                <a:path w="46354" h="40005">
                  <a:moveTo>
                    <a:pt x="0" y="39696"/>
                  </a:moveTo>
                  <a:lnTo>
                    <a:pt x="463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6" name="object 1186"/>
            <p:cNvSpPr/>
            <p:nvPr/>
          </p:nvSpPr>
          <p:spPr>
            <a:xfrm>
              <a:off x="3894098" y="2740053"/>
              <a:ext cx="6985" cy="12700"/>
            </a:xfrm>
            <a:custGeom>
              <a:avLst/>
              <a:gdLst/>
              <a:ahLst/>
              <a:cxnLst/>
              <a:rect l="l" t="t" r="r" b="b"/>
              <a:pathLst>
                <a:path w="6985" h="12700">
                  <a:moveTo>
                    <a:pt x="0" y="0"/>
                  </a:moveTo>
                  <a:lnTo>
                    <a:pt x="6667" y="4279"/>
                  </a:lnTo>
                  <a:lnTo>
                    <a:pt x="5041" y="121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87" name="object 1187"/>
          <p:cNvGrpSpPr/>
          <p:nvPr/>
        </p:nvGrpSpPr>
        <p:grpSpPr>
          <a:xfrm>
            <a:off x="0" y="0"/>
            <a:ext cx="7560309" cy="1977389"/>
            <a:chOff x="0" y="0"/>
            <a:chExt cx="7560309" cy="1977389"/>
          </a:xfrm>
        </p:grpSpPr>
        <p:pic>
          <p:nvPicPr>
            <p:cNvPr id="1188" name="object 118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59992" cy="1976793"/>
            </a:xfrm>
            <a:prstGeom prst="rect">
              <a:avLst/>
            </a:prstGeom>
          </p:spPr>
        </p:pic>
        <p:sp>
          <p:nvSpPr>
            <p:cNvPr id="1189" name="object 1189"/>
            <p:cNvSpPr/>
            <p:nvPr/>
          </p:nvSpPr>
          <p:spPr>
            <a:xfrm>
              <a:off x="0" y="406933"/>
              <a:ext cx="7328534" cy="1477010"/>
            </a:xfrm>
            <a:custGeom>
              <a:avLst/>
              <a:gdLst/>
              <a:ahLst/>
              <a:cxnLst/>
              <a:rect l="l" t="t" r="r" b="b"/>
              <a:pathLst>
                <a:path w="7328534" h="1477010">
                  <a:moveTo>
                    <a:pt x="0" y="0"/>
                  </a:moveTo>
                  <a:lnTo>
                    <a:pt x="7328433" y="0"/>
                  </a:lnTo>
                  <a:lnTo>
                    <a:pt x="7328433" y="1476755"/>
                  </a:lnTo>
                  <a:lnTo>
                    <a:pt x="0" y="1476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3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0" name="object 1190"/>
          <p:cNvSpPr txBox="1"/>
          <p:nvPr/>
        </p:nvSpPr>
        <p:spPr>
          <a:xfrm>
            <a:off x="4758728" y="3267811"/>
            <a:ext cx="1982470" cy="620395"/>
          </a:xfrm>
          <a:prstGeom prst="rect">
            <a:avLst/>
          </a:prstGeom>
          <a:ln w="25400">
            <a:solidFill>
              <a:srgbClr val="00305E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194945" marR="187960" algn="ctr">
              <a:lnSpc>
                <a:spcPts val="1140"/>
              </a:lnSpc>
              <a:spcBef>
                <a:spcPts val="735"/>
              </a:spcBef>
            </a:pPr>
            <a:r>
              <a:rPr sz="1000" b="1" spc="-30" dirty="0">
                <a:latin typeface="Franklin Gothic Demi"/>
                <a:cs typeface="Franklin Gothic Demi"/>
              </a:rPr>
              <a:t>NOTE: Please</a:t>
            </a:r>
            <a:r>
              <a:rPr sz="1000" b="1" spc="-25" dirty="0">
                <a:latin typeface="Franklin Gothic Demi"/>
                <a:cs typeface="Franklin Gothic Demi"/>
              </a:rPr>
              <a:t> read</a:t>
            </a:r>
            <a:r>
              <a:rPr sz="1000" b="1" spc="-30" dirty="0">
                <a:latin typeface="Franklin Gothic Demi"/>
                <a:cs typeface="Franklin Gothic Demi"/>
              </a:rPr>
              <a:t> </a:t>
            </a:r>
            <a:r>
              <a:rPr sz="1000" b="1" spc="-25" dirty="0">
                <a:latin typeface="Franklin Gothic Demi"/>
                <a:cs typeface="Franklin Gothic Demi"/>
              </a:rPr>
              <a:t>the other </a:t>
            </a:r>
            <a:r>
              <a:rPr sz="1000" b="1" spc="-20" dirty="0">
                <a:latin typeface="Franklin Gothic Demi"/>
                <a:cs typeface="Franklin Gothic Demi"/>
              </a:rPr>
              <a:t> </a:t>
            </a:r>
            <a:r>
              <a:rPr sz="1000" b="1" spc="-15" dirty="0">
                <a:latin typeface="Franklin Gothic Demi"/>
                <a:cs typeface="Franklin Gothic Demi"/>
              </a:rPr>
              <a:t>‘</a:t>
            </a:r>
            <a:r>
              <a:rPr sz="1000" b="1" spc="-50" dirty="0">
                <a:latin typeface="Franklin Gothic Demi"/>
                <a:cs typeface="Franklin Gothic Demi"/>
              </a:rPr>
              <a:t>R</a:t>
            </a:r>
            <a:r>
              <a:rPr sz="1000" b="1" spc="-30" dirty="0">
                <a:latin typeface="Franklin Gothic Demi"/>
                <a:cs typeface="Franklin Gothic Demi"/>
              </a:rPr>
              <a:t>ead</a:t>
            </a:r>
            <a:r>
              <a:rPr sz="1000" b="1" spc="-15" dirty="0">
                <a:latin typeface="Franklin Gothic Demi"/>
                <a:cs typeface="Franklin Gothic Demi"/>
              </a:rPr>
              <a:t>i</a:t>
            </a:r>
            <a:r>
              <a:rPr sz="1000" b="1" spc="-30" dirty="0">
                <a:latin typeface="Franklin Gothic Demi"/>
                <a:cs typeface="Franklin Gothic Demi"/>
              </a:rPr>
              <a:t>ng</a:t>
            </a:r>
            <a:r>
              <a:rPr sz="1000" b="1" spc="-25" dirty="0">
                <a:latin typeface="Franklin Gothic Demi"/>
                <a:cs typeface="Franklin Gothic Demi"/>
              </a:rPr>
              <a:t> L</a:t>
            </a:r>
            <a:r>
              <a:rPr sz="1000" b="1" spc="-30" dirty="0">
                <a:latin typeface="Franklin Gothic Demi"/>
                <a:cs typeface="Franklin Gothic Demi"/>
              </a:rPr>
              <a:t>oad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30" dirty="0">
                <a:latin typeface="Franklin Gothic Demi"/>
                <a:cs typeface="Franklin Gothic Demi"/>
              </a:rPr>
              <a:t>Ch</a:t>
            </a:r>
            <a:r>
              <a:rPr sz="1000" b="1" spc="-35" dirty="0">
                <a:latin typeface="Franklin Gothic Demi"/>
                <a:cs typeface="Franklin Gothic Demi"/>
              </a:rPr>
              <a:t>a</a:t>
            </a:r>
            <a:r>
              <a:rPr sz="1000" b="1" dirty="0">
                <a:latin typeface="Franklin Gothic Demi"/>
                <a:cs typeface="Franklin Gothic Demi"/>
              </a:rPr>
              <a:t>rt</a:t>
            </a:r>
            <a:r>
              <a:rPr sz="1000" b="1" spc="-40" dirty="0">
                <a:latin typeface="Franklin Gothic Demi"/>
                <a:cs typeface="Franklin Gothic Demi"/>
              </a:rPr>
              <a:t>s</a:t>
            </a:r>
            <a:r>
              <a:rPr sz="1000" b="1" spc="-15" dirty="0">
                <a:latin typeface="Franklin Gothic Demi"/>
                <a:cs typeface="Franklin Gothic Demi"/>
              </a:rPr>
              <a:t>’</a:t>
            </a:r>
            <a:r>
              <a:rPr sz="1000" b="1" spc="-25" dirty="0">
                <a:latin typeface="Franklin Gothic Demi"/>
                <a:cs typeface="Franklin Gothic Demi"/>
              </a:rPr>
              <a:t> s</a:t>
            </a:r>
            <a:r>
              <a:rPr sz="1000" b="1" spc="-30" dirty="0">
                <a:latin typeface="Franklin Gothic Demi"/>
                <a:cs typeface="Franklin Gothic Demi"/>
              </a:rPr>
              <a:t>e</a:t>
            </a:r>
            <a:r>
              <a:rPr sz="1000" b="1" spc="-15" dirty="0">
                <a:latin typeface="Franklin Gothic Demi"/>
                <a:cs typeface="Franklin Gothic Demi"/>
              </a:rPr>
              <a:t>c</a:t>
            </a:r>
            <a:r>
              <a:rPr sz="1000" b="1" spc="-10" dirty="0">
                <a:latin typeface="Franklin Gothic Demi"/>
                <a:cs typeface="Franklin Gothic Demi"/>
              </a:rPr>
              <a:t>t</a:t>
            </a:r>
            <a:r>
              <a:rPr sz="1000" b="1" spc="-15" dirty="0">
                <a:latin typeface="Franklin Gothic Demi"/>
                <a:cs typeface="Franklin Gothic Demi"/>
              </a:rPr>
              <a:t>i</a:t>
            </a:r>
            <a:r>
              <a:rPr sz="1000" b="1" spc="-25" dirty="0">
                <a:latin typeface="Franklin Gothic Demi"/>
                <a:cs typeface="Franklin Gothic Demi"/>
              </a:rPr>
              <a:t>on  before</a:t>
            </a:r>
            <a:r>
              <a:rPr sz="1000" b="1" spc="-35" dirty="0">
                <a:latin typeface="Franklin Gothic Demi"/>
                <a:cs typeface="Franklin Gothic Demi"/>
              </a:rPr>
              <a:t> </a:t>
            </a:r>
            <a:r>
              <a:rPr sz="1000" b="1" spc="-25" dirty="0">
                <a:latin typeface="Franklin Gothic Demi"/>
                <a:cs typeface="Franklin Gothic Demi"/>
              </a:rPr>
              <a:t>reading</a:t>
            </a:r>
            <a:r>
              <a:rPr sz="1000" b="1" spc="-35" dirty="0">
                <a:latin typeface="Franklin Gothic Demi"/>
                <a:cs typeface="Franklin Gothic Demi"/>
              </a:rPr>
              <a:t> </a:t>
            </a:r>
            <a:r>
              <a:rPr sz="1000" b="1" spc="-20" dirty="0">
                <a:latin typeface="Franklin Gothic Demi"/>
                <a:cs typeface="Franklin Gothic Demi"/>
              </a:rPr>
              <a:t>this</a:t>
            </a:r>
            <a:r>
              <a:rPr sz="1000" b="1" spc="-35" dirty="0">
                <a:latin typeface="Franklin Gothic Demi"/>
                <a:cs typeface="Franklin Gothic Demi"/>
              </a:rPr>
              <a:t> </a:t>
            </a:r>
            <a:r>
              <a:rPr sz="1000" b="1" spc="-20" dirty="0">
                <a:latin typeface="Franklin Gothic Demi"/>
                <a:cs typeface="Franklin Gothic Demi"/>
              </a:rPr>
              <a:t>section.</a:t>
            </a:r>
            <a:endParaRPr sz="1000">
              <a:latin typeface="Franklin Gothic Demi"/>
              <a:cs typeface="Franklin Gothic Demi"/>
            </a:endParaRPr>
          </a:p>
        </p:txBody>
      </p:sp>
      <p:sp>
        <p:nvSpPr>
          <p:cNvPr id="1192" name="object 1192"/>
          <p:cNvSpPr txBox="1"/>
          <p:nvPr/>
        </p:nvSpPr>
        <p:spPr>
          <a:xfrm>
            <a:off x="3679371" y="5085822"/>
            <a:ext cx="210185" cy="1123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600" dirty="0">
                <a:latin typeface="Franklin Gothic Medium"/>
                <a:cs typeface="Franklin Gothic Medium"/>
              </a:rPr>
              <a:t>15</a:t>
            </a:fld>
            <a:endParaRPr sz="600">
              <a:latin typeface="Franklin Gothic Medium"/>
              <a:cs typeface="Franklin Gothic Medium"/>
            </a:endParaRPr>
          </a:p>
        </p:txBody>
      </p:sp>
      <p:sp>
        <p:nvSpPr>
          <p:cNvPr id="1193" name="object 119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194" name="object 119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191" name="object 1191"/>
          <p:cNvSpPr txBox="1"/>
          <p:nvPr/>
        </p:nvSpPr>
        <p:spPr>
          <a:xfrm>
            <a:off x="0" y="432016"/>
            <a:ext cx="7200265" cy="132524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328930" rIns="0" bIns="0" rtlCol="0">
            <a:spAutoFit/>
          </a:bodyPr>
          <a:lstStyle/>
          <a:p>
            <a:pPr marL="3390900">
              <a:lnSpc>
                <a:spcPts val="4935"/>
              </a:lnSpc>
              <a:spcBef>
                <a:spcPts val="2590"/>
              </a:spcBef>
            </a:pPr>
            <a:r>
              <a:rPr sz="4200" b="1" dirty="0">
                <a:solidFill>
                  <a:srgbClr val="FFFFFF"/>
                </a:solidFill>
                <a:latin typeface="Bebas Neue Bold"/>
                <a:cs typeface="Bebas Neue Bold"/>
              </a:rPr>
              <a:t>READING</a:t>
            </a:r>
            <a:r>
              <a:rPr sz="4200" b="1" spc="-4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Bebas Neue Bold"/>
                <a:cs typeface="Bebas Neue Bold"/>
              </a:rPr>
              <a:t>LOAD</a:t>
            </a:r>
            <a:r>
              <a:rPr sz="4200" b="1" spc="-4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dirty="0">
                <a:solidFill>
                  <a:srgbClr val="FFFFFF"/>
                </a:solidFill>
                <a:latin typeface="Bebas Neue Bold"/>
                <a:cs typeface="Bebas Neue Bold"/>
              </a:rPr>
              <a:t>CHARTS</a:t>
            </a:r>
            <a:endParaRPr sz="4200">
              <a:latin typeface="Bebas Neue Bold"/>
              <a:cs typeface="Bebas Neue Bold"/>
            </a:endParaRPr>
          </a:p>
          <a:p>
            <a:pPr marR="172085" algn="r">
              <a:lnSpc>
                <a:spcPts val="2055"/>
              </a:lnSpc>
            </a:pPr>
            <a:r>
              <a:rPr sz="1800" b="1" dirty="0">
                <a:solidFill>
                  <a:srgbClr val="FFFFFF"/>
                </a:solidFill>
                <a:latin typeface="Bebas Neue Bold"/>
                <a:cs typeface="Bebas Neue Bold"/>
              </a:rPr>
              <a:t>For</a:t>
            </a:r>
            <a:r>
              <a:rPr sz="1800" b="1" spc="-2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1800" b="1" dirty="0">
                <a:solidFill>
                  <a:srgbClr val="FFFFFF"/>
                </a:solidFill>
                <a:latin typeface="Bebas Neue Bold"/>
                <a:cs typeface="Bebas Neue Bold"/>
              </a:rPr>
              <a:t>Cranes</a:t>
            </a:r>
            <a:r>
              <a:rPr sz="1800" b="1" spc="-2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Bebas Neue Bold"/>
                <a:cs typeface="Bebas Neue Bold"/>
              </a:rPr>
              <a:t>over</a:t>
            </a:r>
            <a:r>
              <a:rPr sz="1800" b="1" spc="-2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1800" b="1" dirty="0">
                <a:solidFill>
                  <a:srgbClr val="FFFFFF"/>
                </a:solidFill>
                <a:latin typeface="Bebas Neue Bold"/>
                <a:cs typeface="Bebas Neue Bold"/>
              </a:rPr>
              <a:t>100</a:t>
            </a:r>
            <a:r>
              <a:rPr sz="1800" b="1" spc="-2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1800" b="1" dirty="0">
                <a:solidFill>
                  <a:srgbClr val="FFFFFF"/>
                </a:solidFill>
                <a:latin typeface="Bebas Neue Bold"/>
                <a:cs typeface="Bebas Neue Bold"/>
              </a:rPr>
              <a:t>Tonnes</a:t>
            </a:r>
            <a:endParaRPr sz="1800">
              <a:latin typeface="Bebas Neue Bold"/>
              <a:cs typeface="Bebas Neue Bo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43476" y="2498681"/>
          <a:ext cx="6477000" cy="2893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3004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spc="-20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Configuration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The configuration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of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the crane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include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thing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like: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marR="883919" indent="-152400">
                        <a:lnSpc>
                          <a:spcPct val="101800"/>
                        </a:lnSpc>
                        <a:spcBef>
                          <a:spcPts val="570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outrigge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se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up  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(if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applicable)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marR="525780" indent="-153035">
                        <a:lnSpc>
                          <a:spcPct val="101899"/>
                        </a:lnSpc>
                        <a:spcBef>
                          <a:spcPts val="565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lengt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angl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the  mai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boom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indent="-153035">
                        <a:lnSpc>
                          <a:spcPct val="100000"/>
                        </a:lnSpc>
                        <a:spcBef>
                          <a:spcPts val="590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Operatin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g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radius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marR="715010" indent="-153035">
                        <a:lnSpc>
                          <a:spcPct val="101800"/>
                        </a:lnSpc>
                        <a:spcBef>
                          <a:spcPts val="565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Maximu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m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lin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loa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and 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winch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capacity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4635" indent="-153035">
                        <a:lnSpc>
                          <a:spcPct val="100000"/>
                        </a:lnSpc>
                        <a:spcBef>
                          <a:spcPts val="585"/>
                        </a:spcBef>
                        <a:buChar char="•"/>
                        <a:tabLst>
                          <a:tab pos="25527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Fl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y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ji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b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hoo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k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attachments.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dirty="0">
                          <a:latin typeface="Franklin Gothic Book"/>
                          <a:cs typeface="Franklin Gothic Book"/>
                        </a:rPr>
                        <a:t>©</a:t>
                      </a:r>
                      <a:r>
                        <a:rPr sz="6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600" dirty="0">
                          <a:latin typeface="Franklin Gothic Book"/>
                          <a:cs typeface="Franklin Gothic Book"/>
                        </a:rPr>
                        <a:t>Easy</a:t>
                      </a:r>
                      <a:r>
                        <a:rPr sz="6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600" dirty="0">
                          <a:latin typeface="Franklin Gothic Book"/>
                          <a:cs typeface="Franklin Gothic Book"/>
                        </a:rPr>
                        <a:t>Guides</a:t>
                      </a:r>
                      <a:r>
                        <a:rPr sz="600" spc="-5" dirty="0">
                          <a:latin typeface="Franklin Gothic Book"/>
                          <a:cs typeface="Franklin Gothic Book"/>
                        </a:rPr>
                        <a:t> Australia</a:t>
                      </a:r>
                      <a:r>
                        <a:rPr sz="600" spc="-10" dirty="0">
                          <a:latin typeface="Franklin Gothic Book"/>
                          <a:cs typeface="Franklin Gothic Book"/>
                        </a:rPr>
                        <a:t> Pty.</a:t>
                      </a:r>
                      <a:r>
                        <a:rPr sz="6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600" dirty="0">
                          <a:latin typeface="Franklin Gothic Book"/>
                          <a:cs typeface="Franklin Gothic Book"/>
                        </a:rPr>
                        <a:t>Ltd.</a:t>
                      </a:r>
                    </a:p>
                  </a:txBody>
                  <a:tcPr marL="0" marR="0" marT="7556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spc="-15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Important information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07314" marR="355600">
                        <a:lnSpc>
                          <a:spcPct val="101800"/>
                        </a:lnSpc>
                        <a:spcBef>
                          <a:spcPts val="53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Othe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importan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informatio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may 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include: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9715" indent="-153035">
                        <a:lnSpc>
                          <a:spcPct val="100000"/>
                        </a:lnSpc>
                        <a:spcBef>
                          <a:spcPts val="585"/>
                        </a:spcBef>
                        <a:buChar char="•"/>
                        <a:tabLst>
                          <a:tab pos="26035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Limitation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boo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m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angles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59715" marR="638175" indent="-152400">
                        <a:lnSpc>
                          <a:spcPct val="101899"/>
                        </a:lnSpc>
                        <a:spcBef>
                          <a:spcPts val="565"/>
                        </a:spcBef>
                        <a:buChar char="•"/>
                        <a:tabLst>
                          <a:tab pos="260350" algn="l"/>
                        </a:tabLst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Operational conditions.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Fo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exampl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win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speed.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-10" dirty="0">
                          <a:latin typeface="Franklin Gothic Medium"/>
                          <a:cs typeface="Franklin Gothic Medium"/>
                        </a:rPr>
                        <a:t>224</a:t>
                      </a:r>
                      <a:endParaRPr sz="600" dirty="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7556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spc="-15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Crane</a:t>
                      </a:r>
                      <a:r>
                        <a:rPr sz="1100" b="1" spc="-25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001544"/>
                          </a:solidFill>
                          <a:latin typeface="Arial"/>
                          <a:cs typeface="Arial"/>
                        </a:rPr>
                        <a:t>set-up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12395" marR="359410">
                        <a:lnSpc>
                          <a:spcPct val="101800"/>
                        </a:lnSpc>
                        <a:spcBef>
                          <a:spcPts val="530"/>
                        </a:spcBef>
                      </a:pPr>
                      <a:r>
                        <a:rPr sz="9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loa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char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refer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cran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that  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is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set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up: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indent="-153035">
                        <a:lnSpc>
                          <a:spcPct val="100000"/>
                        </a:lnSpc>
                        <a:spcBef>
                          <a:spcPts val="585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Accordin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g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to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-30" dirty="0">
                          <a:latin typeface="Open Sans"/>
                          <a:cs typeface="Open Sans"/>
                        </a:rPr>
                        <a:t>manufacturers specifications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indent="-153035">
                        <a:lnSpc>
                          <a:spcPct val="100000"/>
                        </a:lnSpc>
                        <a:spcBef>
                          <a:spcPts val="585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firm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,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leve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l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ground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indent="-153035">
                        <a:lnSpc>
                          <a:spcPct val="100000"/>
                        </a:lnSpc>
                        <a:spcBef>
                          <a:spcPts val="590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25" dirty="0">
                          <a:latin typeface="Open Sans"/>
                          <a:cs typeface="Open Sans"/>
                        </a:rPr>
                        <a:t>In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ideal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weather conditions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marR="335280" indent="-153035">
                        <a:lnSpc>
                          <a:spcPct val="101800"/>
                        </a:lnSpc>
                        <a:spcBef>
                          <a:spcPts val="565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Wit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outriggers/stabiliser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fully  extende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(wher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applicable)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 indent="-153035">
                        <a:lnSpc>
                          <a:spcPct val="100000"/>
                        </a:lnSpc>
                        <a:spcBef>
                          <a:spcPts val="590"/>
                        </a:spcBef>
                        <a:buChar char="•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Tyre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correctl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y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inflate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in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goo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condition.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 marL="112395" marR="219075">
                        <a:lnSpc>
                          <a:spcPct val="101800"/>
                        </a:lnSpc>
                        <a:spcBef>
                          <a:spcPts val="570"/>
                        </a:spcBef>
                      </a:pPr>
                      <a:r>
                        <a:rPr sz="900" b="1" spc="-5" dirty="0">
                          <a:latin typeface="Open Sans"/>
                          <a:cs typeface="Open Sans"/>
                        </a:rPr>
                        <a:t>Rea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al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l</a:t>
                      </a:r>
                      <a:r>
                        <a:rPr sz="900" b="1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informatio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the  </a:t>
                      </a:r>
                      <a:r>
                        <a:rPr sz="900" b="1" spc="-30" dirty="0">
                          <a:latin typeface="Open Sans"/>
                          <a:cs typeface="Open Sans"/>
                        </a:rPr>
                        <a:t>load chart.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13510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Franklin Gothic Book"/>
                          <a:cs typeface="Franklin Gothic Book"/>
                        </a:rPr>
                        <a:t>May</a:t>
                      </a:r>
                      <a:r>
                        <a:rPr sz="6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600" spc="-5" dirty="0">
                          <a:latin typeface="Franklin Gothic Book"/>
                          <a:cs typeface="Franklin Gothic Book"/>
                        </a:rPr>
                        <a:t>not</a:t>
                      </a:r>
                      <a:r>
                        <a:rPr sz="6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600" spc="-5" dirty="0">
                          <a:latin typeface="Franklin Gothic Book"/>
                          <a:cs typeface="Franklin Gothic Book"/>
                        </a:rPr>
                        <a:t>be</a:t>
                      </a:r>
                      <a:r>
                        <a:rPr sz="6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600" spc="-5" dirty="0">
                          <a:latin typeface="Franklin Gothic Book"/>
                          <a:cs typeface="Franklin Gothic Book"/>
                        </a:rPr>
                        <a:t>reproduced</a:t>
                      </a:r>
                      <a:endParaRPr sz="6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7556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635751" y="141378"/>
            <a:ext cx="224091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PERFORM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WORK/TASK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4005"/>
            <a:ext cx="7020559" cy="153035"/>
          </a:xfrm>
          <a:custGeom>
            <a:avLst/>
            <a:gdLst/>
            <a:ahLst/>
            <a:cxnLst/>
            <a:rect l="l" t="t" r="r" b="b"/>
            <a:pathLst>
              <a:path w="7020559" h="153035">
                <a:moveTo>
                  <a:pt x="7020001" y="0"/>
                </a:moveTo>
                <a:lnTo>
                  <a:pt x="0" y="0"/>
                </a:lnTo>
                <a:lnTo>
                  <a:pt x="0" y="152996"/>
                </a:lnTo>
                <a:lnTo>
                  <a:pt x="7020001" y="152996"/>
                </a:lnTo>
                <a:lnTo>
                  <a:pt x="7020001" y="0"/>
                </a:lnTo>
                <a:close/>
              </a:path>
            </a:pathLst>
          </a:custGeom>
          <a:solidFill>
            <a:srgbClr val="0030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3179" y="429577"/>
            <a:ext cx="6473825" cy="989330"/>
          </a:xfrm>
          <a:custGeom>
            <a:avLst/>
            <a:gdLst/>
            <a:ahLst/>
            <a:cxnLst/>
            <a:rect l="l" t="t" r="r" b="b"/>
            <a:pathLst>
              <a:path w="6473825" h="989330">
                <a:moveTo>
                  <a:pt x="6473647" y="0"/>
                </a:moveTo>
                <a:lnTo>
                  <a:pt x="0" y="0"/>
                </a:lnTo>
                <a:lnTo>
                  <a:pt x="0" y="989215"/>
                </a:lnTo>
                <a:lnTo>
                  <a:pt x="6473647" y="989215"/>
                </a:lnTo>
                <a:lnTo>
                  <a:pt x="6473647" y="0"/>
                </a:lnTo>
                <a:close/>
              </a:path>
            </a:pathLst>
          </a:custGeom>
          <a:solidFill>
            <a:srgbClr val="E7E8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2823" y="1726626"/>
            <a:ext cx="6184900" cy="65468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Load</a:t>
            </a:r>
            <a:r>
              <a:rPr sz="1400" b="1" spc="-3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chart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spc="-25" dirty="0">
                <a:latin typeface="Open Sans"/>
                <a:cs typeface="Open Sans"/>
              </a:rPr>
              <a:t>All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have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their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b="1" spc="-40" dirty="0">
                <a:latin typeface="Open Sans"/>
                <a:cs typeface="Open Sans"/>
              </a:rPr>
              <a:t>own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chart.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should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place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readable.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chart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gives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information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about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30" dirty="0">
                <a:latin typeface="Open Sans"/>
                <a:cs typeface="Open Sans"/>
              </a:rPr>
              <a:t>capacity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given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configuration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(set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up).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capacity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changes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depending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set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up.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43179" y="429577"/>
            <a:ext cx="6473825" cy="989330"/>
          </a:xfrm>
          <a:prstGeom prst="rect">
            <a:avLst/>
          </a:prstGeom>
          <a:ln w="6350">
            <a:solidFill>
              <a:srgbClr val="687A9E"/>
            </a:solidFill>
          </a:ln>
        </p:spPr>
        <p:txBody>
          <a:bodyPr vert="horz" wrap="square" lIns="0" tIns="6223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490"/>
              </a:spcBef>
            </a:pP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Introduction</a:t>
            </a:r>
            <a:r>
              <a:rPr sz="1400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load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charts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265" y="119282"/>
            <a:ext cx="64884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75785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 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3.1	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FOR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CRANES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UP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TO 100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TONNES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4226" y="468005"/>
            <a:ext cx="1120000" cy="1512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AC9993F-F3E8-4CCE-A88B-9A0E2C1671D8}"/>
              </a:ext>
            </a:extLst>
          </p:cNvPr>
          <p:cNvSpPr/>
          <p:nvPr/>
        </p:nvSpPr>
        <p:spPr>
          <a:xfrm>
            <a:off x="531313" y="1843996"/>
            <a:ext cx="6523537" cy="654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CE7224-1D75-410D-869B-09C9D60EA5A9}"/>
              </a:ext>
            </a:extLst>
          </p:cNvPr>
          <p:cNvSpPr/>
          <p:nvPr/>
        </p:nvSpPr>
        <p:spPr>
          <a:xfrm>
            <a:off x="543384" y="2533112"/>
            <a:ext cx="1939466" cy="257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1EAEF5-5711-4FDD-B0DC-826FF437B71D}"/>
              </a:ext>
            </a:extLst>
          </p:cNvPr>
          <p:cNvSpPr/>
          <p:nvPr/>
        </p:nvSpPr>
        <p:spPr>
          <a:xfrm>
            <a:off x="2807219" y="2572871"/>
            <a:ext cx="1928521" cy="1785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7E44F0-5F1C-425A-8013-8667F9A15ED9}"/>
              </a:ext>
            </a:extLst>
          </p:cNvPr>
          <p:cNvSpPr/>
          <p:nvPr/>
        </p:nvSpPr>
        <p:spPr>
          <a:xfrm>
            <a:off x="4948145" y="2572870"/>
            <a:ext cx="2064879" cy="257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2997" y="117014"/>
            <a:ext cx="21863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READING</a:t>
            </a:r>
            <a:r>
              <a:rPr sz="1100" b="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b="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LOAD</a:t>
            </a:r>
            <a:r>
              <a:rPr sz="1100" b="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CHARTS</a:t>
            </a:r>
            <a:r>
              <a:rPr sz="1100" b="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b="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OVER</a:t>
            </a:r>
            <a:r>
              <a:rPr sz="1100" b="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100T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0299" y="320310"/>
            <a:ext cx="6186805" cy="3482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latin typeface="Franklin Gothic Heavy"/>
                <a:cs typeface="Franklin Gothic Heavy"/>
              </a:rPr>
              <a:t>Introduction</a:t>
            </a:r>
            <a:r>
              <a:rPr sz="2600" b="1" spc="-10" dirty="0">
                <a:latin typeface="Franklin Gothic Heavy"/>
                <a:cs typeface="Franklin Gothic Heavy"/>
              </a:rPr>
              <a:t> </a:t>
            </a:r>
            <a:r>
              <a:rPr sz="2600" b="1" spc="-5" dirty="0">
                <a:latin typeface="Franklin Gothic Heavy"/>
                <a:cs typeface="Franklin Gothic Heavy"/>
              </a:rPr>
              <a:t>to load</a:t>
            </a:r>
            <a:r>
              <a:rPr sz="2600" b="1" spc="-10" dirty="0">
                <a:latin typeface="Franklin Gothic Heavy"/>
                <a:cs typeface="Franklin Gothic Heavy"/>
              </a:rPr>
              <a:t> </a:t>
            </a:r>
            <a:r>
              <a:rPr sz="2600" b="1" spc="10" dirty="0">
                <a:latin typeface="Franklin Gothic Heavy"/>
                <a:cs typeface="Franklin Gothic Heavy"/>
              </a:rPr>
              <a:t>charts</a:t>
            </a:r>
            <a:endParaRPr sz="2600" dirty="0">
              <a:latin typeface="Franklin Gothic Heavy"/>
              <a:cs typeface="Franklin Gothic Heavy"/>
            </a:endParaRPr>
          </a:p>
          <a:p>
            <a:pPr marL="12700">
              <a:lnSpc>
                <a:spcPct val="100000"/>
              </a:lnSpc>
              <a:spcBef>
                <a:spcPts val="2065"/>
              </a:spcBef>
            </a:pPr>
            <a:r>
              <a:rPr sz="900" dirty="0">
                <a:latin typeface="Open Sans"/>
                <a:cs typeface="Open Sans"/>
              </a:rPr>
              <a:t>All</a:t>
            </a:r>
            <a:r>
              <a:rPr sz="900" spc="-5" dirty="0">
                <a:latin typeface="Open Sans"/>
                <a:cs typeface="Open Sans"/>
              </a:rPr>
              <a:t> cranes </a:t>
            </a:r>
            <a:r>
              <a:rPr sz="900" dirty="0">
                <a:latin typeface="Open Sans"/>
                <a:cs typeface="Open Sans"/>
              </a:rPr>
              <a:t>have their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own load</a:t>
            </a:r>
            <a:r>
              <a:rPr sz="900" spc="-5" dirty="0">
                <a:latin typeface="Open Sans"/>
                <a:cs typeface="Open Sans"/>
              </a:rPr>
              <a:t> chart. The </a:t>
            </a:r>
            <a:r>
              <a:rPr sz="900" dirty="0">
                <a:latin typeface="Open Sans"/>
                <a:cs typeface="Open Sans"/>
              </a:rPr>
              <a:t>load</a:t>
            </a:r>
            <a:r>
              <a:rPr sz="900" spc="-5" dirty="0">
                <a:latin typeface="Open Sans"/>
                <a:cs typeface="Open Sans"/>
              </a:rPr>
              <a:t> chart</a:t>
            </a:r>
            <a:r>
              <a:rPr sz="900" dirty="0">
                <a:latin typeface="Open Sans"/>
                <a:cs typeface="Open Sans"/>
              </a:rPr>
              <a:t> gives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information</a:t>
            </a:r>
            <a:r>
              <a:rPr sz="900" spc="-5" dirty="0">
                <a:latin typeface="Open Sans"/>
                <a:cs typeface="Open Sans"/>
              </a:rPr>
              <a:t> about </a:t>
            </a:r>
            <a:r>
              <a:rPr sz="900" dirty="0">
                <a:latin typeface="Open Sans"/>
                <a:cs typeface="Open Sans"/>
              </a:rPr>
              <a:t>the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load </a:t>
            </a:r>
            <a:r>
              <a:rPr sz="900" spc="-5" dirty="0">
                <a:latin typeface="Open Sans"/>
                <a:cs typeface="Open Sans"/>
              </a:rPr>
              <a:t>capacity </a:t>
            </a:r>
            <a:r>
              <a:rPr sz="900" dirty="0">
                <a:latin typeface="Open Sans"/>
                <a:cs typeface="Open Sans"/>
              </a:rPr>
              <a:t>of the</a:t>
            </a:r>
            <a:r>
              <a:rPr sz="900" spc="-5" dirty="0">
                <a:latin typeface="Open Sans"/>
                <a:cs typeface="Open Sans"/>
              </a:rPr>
              <a:t> crane </a:t>
            </a:r>
            <a:r>
              <a:rPr sz="900" dirty="0">
                <a:latin typeface="Open Sans"/>
                <a:cs typeface="Open Sans"/>
              </a:rPr>
              <a:t>in a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given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spc="-5" dirty="0">
                <a:latin typeface="Open Sans"/>
                <a:cs typeface="Open Sans"/>
              </a:rPr>
              <a:t>configuration </a:t>
            </a:r>
            <a:r>
              <a:rPr sz="900" dirty="0">
                <a:latin typeface="Open Sans"/>
                <a:cs typeface="Open Sans"/>
              </a:rPr>
              <a:t>(set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up).</a:t>
            </a:r>
            <a:r>
              <a:rPr sz="900" spc="-5" dirty="0">
                <a:latin typeface="Open Sans"/>
                <a:cs typeface="Open Sans"/>
              </a:rPr>
              <a:t> The crane’s capacity changes </a:t>
            </a:r>
            <a:r>
              <a:rPr sz="900" dirty="0">
                <a:latin typeface="Open Sans"/>
                <a:cs typeface="Open Sans"/>
              </a:rPr>
              <a:t>depending on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how</a:t>
            </a:r>
            <a:r>
              <a:rPr sz="900" spc="-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the </a:t>
            </a:r>
            <a:r>
              <a:rPr sz="900" spc="-5" dirty="0">
                <a:latin typeface="Open Sans"/>
                <a:cs typeface="Open Sans"/>
              </a:rPr>
              <a:t>crane </a:t>
            </a:r>
            <a:r>
              <a:rPr sz="900" dirty="0">
                <a:latin typeface="Open Sans"/>
                <a:cs typeface="Open Sans"/>
              </a:rPr>
              <a:t>is</a:t>
            </a:r>
            <a:r>
              <a:rPr sz="900" spc="-5" dirty="0">
                <a:latin typeface="Open Sans"/>
                <a:cs typeface="Open Sans"/>
              </a:rPr>
              <a:t> set </a:t>
            </a:r>
            <a:r>
              <a:rPr sz="900" dirty="0">
                <a:latin typeface="Open Sans"/>
                <a:cs typeface="Open Sans"/>
              </a:rPr>
              <a:t>up.</a:t>
            </a: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900" spc="-5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configuration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of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the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crane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includes:</a:t>
            </a:r>
          </a:p>
          <a:p>
            <a:pPr marL="372745" indent="-180340">
              <a:lnSpc>
                <a:spcPct val="100000"/>
              </a:lnSpc>
              <a:spcBef>
                <a:spcPts val="990"/>
              </a:spcBef>
              <a:buChar char="•"/>
              <a:tabLst>
                <a:tab pos="372110" algn="l"/>
                <a:tab pos="372745" algn="l"/>
              </a:tabLst>
            </a:pPr>
            <a:r>
              <a:rPr sz="90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outrigger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set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up</a:t>
            </a:r>
          </a:p>
          <a:p>
            <a:pPr marL="372745" indent="-180340">
              <a:lnSpc>
                <a:spcPct val="100000"/>
              </a:lnSpc>
              <a:spcBef>
                <a:spcPts val="985"/>
              </a:spcBef>
              <a:buChar char="•"/>
              <a:tabLst>
                <a:tab pos="372110" algn="l"/>
                <a:tab pos="372745" algn="l"/>
              </a:tabLst>
            </a:pPr>
            <a:r>
              <a:rPr sz="90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length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and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angle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the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main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boom</a:t>
            </a:r>
          </a:p>
          <a:p>
            <a:pPr marL="372745" indent="-180340">
              <a:lnSpc>
                <a:spcPct val="100000"/>
              </a:lnSpc>
              <a:spcBef>
                <a:spcPts val="985"/>
              </a:spcBef>
              <a:buChar char="•"/>
              <a:tabLst>
                <a:tab pos="372110" algn="l"/>
                <a:tab pos="372745" algn="l"/>
              </a:tabLst>
            </a:pPr>
            <a:r>
              <a:rPr sz="900" spc="-5" dirty="0">
                <a:latin typeface="Open Sans"/>
                <a:cs typeface="Open Sans"/>
              </a:rPr>
              <a:t>maximum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line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and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winch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capacity</a:t>
            </a:r>
            <a:endParaRPr sz="900" dirty="0">
              <a:latin typeface="Open Sans"/>
              <a:cs typeface="Open Sans"/>
            </a:endParaRPr>
          </a:p>
          <a:p>
            <a:pPr marL="372745" indent="-180340">
              <a:lnSpc>
                <a:spcPct val="100000"/>
              </a:lnSpc>
              <a:spcBef>
                <a:spcPts val="990"/>
              </a:spcBef>
              <a:buChar char="•"/>
              <a:tabLst>
                <a:tab pos="372110" algn="l"/>
                <a:tab pos="372745" algn="l"/>
              </a:tabLst>
            </a:pPr>
            <a:r>
              <a:rPr sz="900" dirty="0">
                <a:latin typeface="Open Sans"/>
                <a:cs typeface="Open Sans"/>
              </a:rPr>
              <a:t>fly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jib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and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hook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attachments.</a:t>
            </a:r>
            <a:endParaRPr sz="900" dirty="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Open Sans"/>
              <a:buChar char="•"/>
            </a:pP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Open Sans"/>
                <a:cs typeface="Open Sans"/>
              </a:rPr>
              <a:t>Other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important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information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can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include:</a:t>
            </a:r>
          </a:p>
          <a:p>
            <a:pPr marL="372745" indent="-180340">
              <a:lnSpc>
                <a:spcPct val="100000"/>
              </a:lnSpc>
              <a:spcBef>
                <a:spcPts val="985"/>
              </a:spcBef>
              <a:buChar char="•"/>
              <a:tabLst>
                <a:tab pos="372110" algn="l"/>
                <a:tab pos="372745" algn="l"/>
              </a:tabLst>
            </a:pPr>
            <a:r>
              <a:rPr sz="900" spc="-5" dirty="0">
                <a:latin typeface="Open Sans"/>
                <a:cs typeface="Open Sans"/>
              </a:rPr>
              <a:t>specific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limitations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boom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angles</a:t>
            </a:r>
            <a:endParaRPr sz="900" dirty="0">
              <a:latin typeface="Open Sans"/>
              <a:cs typeface="Open Sans"/>
            </a:endParaRPr>
          </a:p>
          <a:p>
            <a:pPr marL="372745" indent="-180340">
              <a:lnSpc>
                <a:spcPct val="100000"/>
              </a:lnSpc>
              <a:spcBef>
                <a:spcPts val="990"/>
              </a:spcBef>
              <a:buChar char="•"/>
              <a:tabLst>
                <a:tab pos="372110" algn="l"/>
                <a:tab pos="372745" algn="l"/>
              </a:tabLst>
            </a:pPr>
            <a:r>
              <a:rPr sz="900" dirty="0">
                <a:latin typeface="Open Sans"/>
                <a:cs typeface="Open Sans"/>
              </a:rPr>
              <a:t>operational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condition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such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5" dirty="0">
                <a:latin typeface="Open Sans"/>
                <a:cs typeface="Open Sans"/>
              </a:rPr>
              <a:t>as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wind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dirty="0">
                <a:latin typeface="Open Sans"/>
                <a:cs typeface="Open Sans"/>
              </a:rPr>
              <a:t>speed.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900" b="1" spc="-5" dirty="0">
                <a:latin typeface="Open Sans"/>
                <a:cs typeface="Open Sans"/>
              </a:rPr>
              <a:t>Read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b="1" dirty="0">
                <a:latin typeface="Open Sans"/>
                <a:cs typeface="Open Sans"/>
              </a:rPr>
              <a:t>all</a:t>
            </a:r>
            <a:r>
              <a:rPr sz="900" b="1" spc="-5" dirty="0">
                <a:latin typeface="Open Sans"/>
                <a:cs typeface="Open Sans"/>
              </a:rPr>
              <a:t> of the information</a:t>
            </a:r>
            <a:r>
              <a:rPr sz="900" b="1" spc="-10" dirty="0">
                <a:latin typeface="Open Sans"/>
                <a:cs typeface="Open Sans"/>
              </a:rPr>
              <a:t> </a:t>
            </a:r>
            <a:r>
              <a:rPr sz="900" b="1" spc="-5" dirty="0">
                <a:latin typeface="Open Sans"/>
                <a:cs typeface="Open Sans"/>
              </a:rPr>
              <a:t>on the load</a:t>
            </a:r>
            <a:r>
              <a:rPr sz="900" b="1" spc="-10" dirty="0">
                <a:latin typeface="Open Sans"/>
                <a:cs typeface="Open Sans"/>
              </a:rPr>
              <a:t> </a:t>
            </a:r>
            <a:r>
              <a:rPr sz="900" b="1" spc="-5" dirty="0">
                <a:latin typeface="Open Sans"/>
                <a:cs typeface="Open Sans"/>
              </a:rPr>
              <a:t>chart.</a:t>
            </a:r>
            <a:endParaRPr sz="900" dirty="0">
              <a:latin typeface="Open Sans"/>
              <a:cs typeface="Open San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7861" y="1440015"/>
            <a:ext cx="2428530" cy="343265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679074" y="5085822"/>
            <a:ext cx="211454" cy="1123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600" dirty="0">
                <a:latin typeface="Franklin Gothic Medium"/>
                <a:cs typeface="Franklin Gothic Medium"/>
              </a:rPr>
              <a:t>17</a:t>
            </a:fld>
            <a:endParaRPr sz="6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D65592-19F6-4973-82F5-A962458E2228}"/>
              </a:ext>
            </a:extLst>
          </p:cNvPr>
          <p:cNvSpPr/>
          <p:nvPr/>
        </p:nvSpPr>
        <p:spPr>
          <a:xfrm>
            <a:off x="710109" y="786581"/>
            <a:ext cx="6285018" cy="4251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2CFB8D-0656-46CA-862F-C6D3806C3BF4}"/>
              </a:ext>
            </a:extLst>
          </p:cNvPr>
          <p:cNvSpPr/>
          <p:nvPr/>
        </p:nvSpPr>
        <p:spPr>
          <a:xfrm>
            <a:off x="781119" y="1383255"/>
            <a:ext cx="2692331" cy="2502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07821"/>
            <a:ext cx="7560309" cy="2502535"/>
          </a:xfrm>
          <a:custGeom>
            <a:avLst/>
            <a:gdLst/>
            <a:ahLst/>
            <a:cxnLst/>
            <a:rect l="l" t="t" r="r" b="b"/>
            <a:pathLst>
              <a:path w="7560309" h="2502535">
                <a:moveTo>
                  <a:pt x="7559992" y="0"/>
                </a:moveTo>
                <a:lnTo>
                  <a:pt x="0" y="0"/>
                </a:lnTo>
                <a:lnTo>
                  <a:pt x="0" y="2502103"/>
                </a:lnTo>
                <a:lnTo>
                  <a:pt x="7559992" y="2502103"/>
                </a:lnTo>
                <a:lnTo>
                  <a:pt x="7559992" y="0"/>
                </a:lnTo>
                <a:close/>
              </a:path>
            </a:pathLst>
          </a:custGeom>
          <a:solidFill>
            <a:srgbClr val="BFD6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1350010"/>
            <a:ext cx="7020559" cy="1818005"/>
          </a:xfrm>
          <a:prstGeom prst="rect">
            <a:avLst/>
          </a:prstGeom>
          <a:solidFill>
            <a:srgbClr val="001544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950">
              <a:latin typeface="Times New Roman"/>
              <a:cs typeface="Times New Roman"/>
            </a:endParaRPr>
          </a:p>
          <a:p>
            <a:pPr marR="136525" algn="r">
              <a:lnSpc>
                <a:spcPts val="3620"/>
              </a:lnSpc>
            </a:pPr>
            <a:r>
              <a:rPr sz="3200" spc="-105" dirty="0">
                <a:solidFill>
                  <a:srgbClr val="FFFFFF"/>
                </a:solidFill>
                <a:latin typeface="Arial"/>
                <a:cs typeface="Arial"/>
              </a:rPr>
              <a:t>Element</a:t>
            </a: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3200">
              <a:latin typeface="Arial"/>
              <a:cs typeface="Arial"/>
            </a:endParaRPr>
          </a:p>
          <a:p>
            <a:pPr marR="138430" algn="r">
              <a:lnSpc>
                <a:spcPts val="3620"/>
              </a:lnSpc>
            </a:pP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Pac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79074" y="5085822"/>
            <a:ext cx="211454" cy="1123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600" dirty="0">
                <a:latin typeface="Franklin Gothic Medium"/>
                <a:cs typeface="Franklin Gothic Medium"/>
              </a:rPr>
              <a:t>18</a:t>
            </a:fld>
            <a:endParaRPr sz="6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02861" y="117014"/>
            <a:ext cx="13868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PACK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UP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8010" y="1220559"/>
            <a:ext cx="2701429" cy="136023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7300" y="2667102"/>
            <a:ext cx="2987040" cy="514984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Apply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motion</a:t>
            </a:r>
            <a:r>
              <a:rPr sz="1400" b="1" spc="-1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locks</a:t>
            </a:r>
            <a:r>
              <a:rPr sz="1400" b="1" spc="-1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and</a:t>
            </a:r>
            <a:r>
              <a:rPr sz="1400" b="1" spc="-1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brakes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spc="-35" dirty="0">
                <a:latin typeface="Open Sans"/>
                <a:cs typeface="Open Sans"/>
              </a:rPr>
              <a:t>Chec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tha</a:t>
            </a:r>
            <a:r>
              <a:rPr sz="900" spc="-20" dirty="0">
                <a:latin typeface="Open Sans"/>
                <a:cs typeface="Open Sans"/>
              </a:rPr>
              <a:t>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hav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turned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</a:t>
            </a:r>
            <a:r>
              <a:rPr sz="900" spc="-30" dirty="0">
                <a:latin typeface="Open Sans"/>
                <a:cs typeface="Open Sans"/>
              </a:rPr>
              <a:t>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al</a:t>
            </a:r>
            <a:r>
              <a:rPr sz="900" spc="-15" dirty="0">
                <a:latin typeface="Open Sans"/>
                <a:cs typeface="Open Sans"/>
              </a:rPr>
              <a:t>l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motion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lock</a:t>
            </a:r>
            <a:r>
              <a:rPr sz="900" spc="-25" dirty="0">
                <a:latin typeface="Open Sans"/>
                <a:cs typeface="Open Sans"/>
              </a:rPr>
              <a:t>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brakes.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286625"/>
            <a:ext cx="2451100" cy="8661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Shut down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and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pack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up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18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part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book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 </a:t>
            </a:r>
            <a:r>
              <a:rPr sz="900" spc="-30" dirty="0">
                <a:latin typeface="Open Sans"/>
                <a:cs typeface="Open Sans"/>
              </a:rPr>
              <a:t>about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30" dirty="0">
                <a:latin typeface="Open Sans"/>
                <a:cs typeface="Open Sans"/>
              </a:rPr>
              <a:t>shut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down,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pac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u</a:t>
            </a:r>
            <a:r>
              <a:rPr sz="900" spc="-30" dirty="0">
                <a:latin typeface="Open Sans"/>
                <a:cs typeface="Open Sans"/>
              </a:rPr>
              <a:t>p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pu</a:t>
            </a:r>
            <a:r>
              <a:rPr sz="900" spc="-20" dirty="0">
                <a:latin typeface="Open Sans"/>
                <a:cs typeface="Open Sans"/>
              </a:rPr>
              <a:t>t </a:t>
            </a:r>
            <a:r>
              <a:rPr sz="900" spc="-35" dirty="0">
                <a:latin typeface="Open Sans"/>
                <a:cs typeface="Open Sans"/>
              </a:rPr>
              <a:t>awa</a:t>
            </a:r>
            <a:r>
              <a:rPr sz="900" spc="-25" dirty="0">
                <a:latin typeface="Open Sans"/>
                <a:cs typeface="Open Sans"/>
              </a:rPr>
              <a:t>y </a:t>
            </a:r>
            <a:r>
              <a:rPr sz="900" spc="-30" dirty="0">
                <a:latin typeface="Open Sans"/>
                <a:cs typeface="Open Sans"/>
              </a:rPr>
              <a:t>equipment.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00" spc="-20" dirty="0">
                <a:latin typeface="Open Sans"/>
                <a:cs typeface="Open Sans"/>
              </a:rPr>
              <a:t>It</a:t>
            </a:r>
            <a:r>
              <a:rPr sz="900" spc="-3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covers: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1127033"/>
            <a:ext cx="1825625" cy="87249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65100" indent="-153035">
              <a:lnSpc>
                <a:spcPct val="100000"/>
              </a:lnSpc>
              <a:spcBef>
                <a:spcPts val="685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Stowin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securin</a:t>
            </a:r>
            <a:r>
              <a:rPr sz="900" spc="-25" dirty="0">
                <a:latin typeface="Open Sans"/>
                <a:cs typeface="Open Sans"/>
              </a:rPr>
              <a:t>g </a:t>
            </a:r>
            <a:r>
              <a:rPr sz="900" spc="-35" dirty="0">
                <a:latin typeface="Open Sans"/>
                <a:cs typeface="Open Sans"/>
              </a:rPr>
              <a:t>equipment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Usin</a:t>
            </a:r>
            <a:r>
              <a:rPr sz="900" spc="-25" dirty="0">
                <a:latin typeface="Open Sans"/>
                <a:cs typeface="Open Sans"/>
              </a:rPr>
              <a:t>g </a:t>
            </a:r>
            <a:r>
              <a:rPr sz="900" spc="-30" dirty="0">
                <a:latin typeface="Open Sans"/>
                <a:cs typeface="Open Sans"/>
              </a:rPr>
              <a:t>motion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locks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90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Shuttin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dow</a:t>
            </a:r>
            <a:r>
              <a:rPr sz="900" spc="-30" dirty="0">
                <a:latin typeface="Open Sans"/>
                <a:cs typeface="Open Sans"/>
              </a:rPr>
              <a:t>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Post-operationa</a:t>
            </a:r>
            <a:r>
              <a:rPr sz="900" spc="-15" dirty="0">
                <a:latin typeface="Open Sans"/>
                <a:cs typeface="Open Sans"/>
              </a:rPr>
              <a:t>l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checks.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3300" y="286625"/>
            <a:ext cx="3343275" cy="10058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Stow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boom/jib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and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equipment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b="1" spc="-35" dirty="0">
                <a:latin typeface="Open Sans"/>
                <a:cs typeface="Open Sans"/>
              </a:rPr>
              <a:t>Stow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boom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shown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in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manufacturer’s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instructions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specifications.</a:t>
            </a:r>
            <a:endParaRPr sz="900">
              <a:latin typeface="Open Sans"/>
              <a:cs typeface="Open Sans"/>
            </a:endParaRPr>
          </a:p>
          <a:p>
            <a:pPr marL="12700" marR="5080">
              <a:lnSpc>
                <a:spcPct val="101800"/>
              </a:lnSpc>
              <a:spcBef>
                <a:spcPts val="565"/>
              </a:spcBef>
            </a:pPr>
            <a:r>
              <a:rPr sz="900" b="1" spc="-35" dirty="0">
                <a:latin typeface="Open Sans"/>
                <a:cs typeface="Open Sans"/>
              </a:rPr>
              <a:t>Remove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any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lifting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parts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from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boom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securely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attach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them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30" dirty="0">
                <a:latin typeface="Open Sans"/>
                <a:cs typeface="Open Sans"/>
              </a:rPr>
              <a:t> 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correct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position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vehicle.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40000" y="431957"/>
            <a:ext cx="6480175" cy="2204085"/>
            <a:chOff x="540000" y="431957"/>
            <a:chExt cx="6480175" cy="2204085"/>
          </a:xfrm>
        </p:grpSpPr>
        <p:sp>
          <p:nvSpPr>
            <p:cNvPr id="9" name="object 9"/>
            <p:cNvSpPr/>
            <p:nvPr/>
          </p:nvSpPr>
          <p:spPr>
            <a:xfrm>
              <a:off x="540000" y="2632430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71174" y="431957"/>
              <a:ext cx="0" cy="2197735"/>
            </a:xfrm>
            <a:custGeom>
              <a:avLst/>
              <a:gdLst/>
              <a:ahLst/>
              <a:cxnLst/>
              <a:rect l="l" t="t" r="r" b="b"/>
              <a:pathLst>
                <a:path h="2197735">
                  <a:moveTo>
                    <a:pt x="0" y="0"/>
                  </a:moveTo>
                  <a:lnTo>
                    <a:pt x="0" y="2197303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277999" y="2735489"/>
            <a:ext cx="2688000" cy="2289525"/>
            <a:chOff x="4277999" y="2735489"/>
            <a:chExt cx="2688000" cy="228952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77999" y="2735489"/>
              <a:ext cx="2688000" cy="219306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188652" y="3813434"/>
              <a:ext cx="1452880" cy="1211580"/>
            </a:xfrm>
            <a:custGeom>
              <a:avLst/>
              <a:gdLst/>
              <a:ahLst/>
              <a:cxnLst/>
              <a:rect l="l" t="t" r="r" b="b"/>
              <a:pathLst>
                <a:path w="1452879" h="1211579">
                  <a:moveTo>
                    <a:pt x="726147" y="1211160"/>
                  </a:moveTo>
                  <a:lnTo>
                    <a:pt x="778006" y="1209640"/>
                  </a:lnTo>
                  <a:lnTo>
                    <a:pt x="828880" y="1205148"/>
                  </a:lnTo>
                  <a:lnTo>
                    <a:pt x="878648" y="1197786"/>
                  </a:lnTo>
                  <a:lnTo>
                    <a:pt x="927185" y="1187656"/>
                  </a:lnTo>
                  <a:lnTo>
                    <a:pt x="974370" y="1174862"/>
                  </a:lnTo>
                  <a:lnTo>
                    <a:pt x="1020079" y="1159504"/>
                  </a:lnTo>
                  <a:lnTo>
                    <a:pt x="1064190" y="1141687"/>
                  </a:lnTo>
                  <a:lnTo>
                    <a:pt x="1106579" y="1121511"/>
                  </a:lnTo>
                  <a:lnTo>
                    <a:pt x="1147124" y="1099080"/>
                  </a:lnTo>
                  <a:lnTo>
                    <a:pt x="1185702" y="1074495"/>
                  </a:lnTo>
                  <a:lnTo>
                    <a:pt x="1222190" y="1047860"/>
                  </a:lnTo>
                  <a:lnTo>
                    <a:pt x="1256465" y="1019276"/>
                  </a:lnTo>
                  <a:lnTo>
                    <a:pt x="1288404" y="988846"/>
                  </a:lnTo>
                  <a:lnTo>
                    <a:pt x="1317884" y="956672"/>
                  </a:lnTo>
                  <a:lnTo>
                    <a:pt x="1344783" y="922856"/>
                  </a:lnTo>
                  <a:lnTo>
                    <a:pt x="1368978" y="887502"/>
                  </a:lnTo>
                  <a:lnTo>
                    <a:pt x="1390345" y="850710"/>
                  </a:lnTo>
                  <a:lnTo>
                    <a:pt x="1408763" y="812585"/>
                  </a:lnTo>
                  <a:lnTo>
                    <a:pt x="1424107" y="773227"/>
                  </a:lnTo>
                  <a:lnTo>
                    <a:pt x="1436255" y="732739"/>
                  </a:lnTo>
                  <a:lnTo>
                    <a:pt x="1445084" y="691225"/>
                  </a:lnTo>
                  <a:lnTo>
                    <a:pt x="1450472" y="648785"/>
                  </a:lnTo>
                  <a:lnTo>
                    <a:pt x="1452295" y="605523"/>
                  </a:lnTo>
                  <a:lnTo>
                    <a:pt x="1450472" y="562275"/>
                  </a:lnTo>
                  <a:lnTo>
                    <a:pt x="1445084" y="519848"/>
                  </a:lnTo>
                  <a:lnTo>
                    <a:pt x="1436255" y="478345"/>
                  </a:lnTo>
                  <a:lnTo>
                    <a:pt x="1424107" y="437869"/>
                  </a:lnTo>
                  <a:lnTo>
                    <a:pt x="1408763" y="398521"/>
                  </a:lnTo>
                  <a:lnTo>
                    <a:pt x="1390345" y="360404"/>
                  </a:lnTo>
                  <a:lnTo>
                    <a:pt x="1368978" y="323620"/>
                  </a:lnTo>
                  <a:lnTo>
                    <a:pt x="1344783" y="288272"/>
                  </a:lnTo>
                  <a:lnTo>
                    <a:pt x="1317884" y="254463"/>
                  </a:lnTo>
                  <a:lnTo>
                    <a:pt x="1288404" y="222294"/>
                  </a:lnTo>
                  <a:lnTo>
                    <a:pt x="1256465" y="191868"/>
                  </a:lnTo>
                  <a:lnTo>
                    <a:pt x="1222190" y="163288"/>
                  </a:lnTo>
                  <a:lnTo>
                    <a:pt x="1185702" y="136655"/>
                  </a:lnTo>
                  <a:lnTo>
                    <a:pt x="1147124" y="112073"/>
                  </a:lnTo>
                  <a:lnTo>
                    <a:pt x="1106579" y="89644"/>
                  </a:lnTo>
                  <a:lnTo>
                    <a:pt x="1064190" y="69470"/>
                  </a:lnTo>
                  <a:lnTo>
                    <a:pt x="1020079" y="51654"/>
                  </a:lnTo>
                  <a:lnTo>
                    <a:pt x="974370" y="36297"/>
                  </a:lnTo>
                  <a:lnTo>
                    <a:pt x="927185" y="23503"/>
                  </a:lnTo>
                  <a:lnTo>
                    <a:pt x="878648" y="13374"/>
                  </a:lnTo>
                  <a:lnTo>
                    <a:pt x="828880" y="6012"/>
                  </a:lnTo>
                  <a:lnTo>
                    <a:pt x="778006" y="1520"/>
                  </a:lnTo>
                  <a:lnTo>
                    <a:pt x="726147" y="0"/>
                  </a:lnTo>
                  <a:lnTo>
                    <a:pt x="674289" y="1520"/>
                  </a:lnTo>
                  <a:lnTo>
                    <a:pt x="623414" y="6012"/>
                  </a:lnTo>
                  <a:lnTo>
                    <a:pt x="573647" y="13374"/>
                  </a:lnTo>
                  <a:lnTo>
                    <a:pt x="525109" y="23503"/>
                  </a:lnTo>
                  <a:lnTo>
                    <a:pt x="477925" y="36297"/>
                  </a:lnTo>
                  <a:lnTo>
                    <a:pt x="432216" y="51654"/>
                  </a:lnTo>
                  <a:lnTo>
                    <a:pt x="388105" y="69470"/>
                  </a:lnTo>
                  <a:lnTo>
                    <a:pt x="345716" y="89644"/>
                  </a:lnTo>
                  <a:lnTo>
                    <a:pt x="305171" y="112073"/>
                  </a:lnTo>
                  <a:lnTo>
                    <a:pt x="266593" y="136655"/>
                  </a:lnTo>
                  <a:lnTo>
                    <a:pt x="230105" y="163288"/>
                  </a:lnTo>
                  <a:lnTo>
                    <a:pt x="195830" y="191868"/>
                  </a:lnTo>
                  <a:lnTo>
                    <a:pt x="163891" y="222294"/>
                  </a:lnTo>
                  <a:lnTo>
                    <a:pt x="134410" y="254463"/>
                  </a:lnTo>
                  <a:lnTo>
                    <a:pt x="107511" y="288272"/>
                  </a:lnTo>
                  <a:lnTo>
                    <a:pt x="83317" y="323620"/>
                  </a:lnTo>
                  <a:lnTo>
                    <a:pt x="61949" y="360404"/>
                  </a:lnTo>
                  <a:lnTo>
                    <a:pt x="43532" y="398521"/>
                  </a:lnTo>
                  <a:lnTo>
                    <a:pt x="28188" y="437869"/>
                  </a:lnTo>
                  <a:lnTo>
                    <a:pt x="16040" y="478345"/>
                  </a:lnTo>
                  <a:lnTo>
                    <a:pt x="7210" y="519848"/>
                  </a:lnTo>
                  <a:lnTo>
                    <a:pt x="1823" y="562275"/>
                  </a:lnTo>
                  <a:lnTo>
                    <a:pt x="0" y="605523"/>
                  </a:lnTo>
                  <a:lnTo>
                    <a:pt x="1823" y="648785"/>
                  </a:lnTo>
                  <a:lnTo>
                    <a:pt x="7210" y="691225"/>
                  </a:lnTo>
                  <a:lnTo>
                    <a:pt x="16040" y="732739"/>
                  </a:lnTo>
                  <a:lnTo>
                    <a:pt x="28188" y="773227"/>
                  </a:lnTo>
                  <a:lnTo>
                    <a:pt x="43532" y="812585"/>
                  </a:lnTo>
                  <a:lnTo>
                    <a:pt x="61949" y="850710"/>
                  </a:lnTo>
                  <a:lnTo>
                    <a:pt x="83317" y="887502"/>
                  </a:lnTo>
                  <a:lnTo>
                    <a:pt x="107511" y="922856"/>
                  </a:lnTo>
                  <a:lnTo>
                    <a:pt x="134410" y="956672"/>
                  </a:lnTo>
                  <a:lnTo>
                    <a:pt x="163891" y="988846"/>
                  </a:lnTo>
                  <a:lnTo>
                    <a:pt x="195830" y="1019276"/>
                  </a:lnTo>
                  <a:lnTo>
                    <a:pt x="230105" y="1047860"/>
                  </a:lnTo>
                  <a:lnTo>
                    <a:pt x="266593" y="1074495"/>
                  </a:lnTo>
                  <a:lnTo>
                    <a:pt x="305171" y="1099080"/>
                  </a:lnTo>
                  <a:lnTo>
                    <a:pt x="345716" y="1121511"/>
                  </a:lnTo>
                  <a:lnTo>
                    <a:pt x="388105" y="1141687"/>
                  </a:lnTo>
                  <a:lnTo>
                    <a:pt x="432216" y="1159504"/>
                  </a:lnTo>
                  <a:lnTo>
                    <a:pt x="477925" y="1174862"/>
                  </a:lnTo>
                  <a:lnTo>
                    <a:pt x="525109" y="1187656"/>
                  </a:lnTo>
                  <a:lnTo>
                    <a:pt x="573647" y="1197786"/>
                  </a:lnTo>
                  <a:lnTo>
                    <a:pt x="623414" y="1205148"/>
                  </a:lnTo>
                  <a:lnTo>
                    <a:pt x="674289" y="1209640"/>
                  </a:lnTo>
                  <a:lnTo>
                    <a:pt x="726147" y="1211160"/>
                  </a:lnTo>
                  <a:close/>
                </a:path>
              </a:pathLst>
            </a:custGeom>
            <a:ln w="38099">
              <a:solidFill>
                <a:srgbClr val="ED1D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27300" y="117014"/>
            <a:ext cx="686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4.1,</a:t>
            </a:r>
            <a:r>
              <a:rPr sz="1100" i="1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4.3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9074" y="5085822"/>
            <a:ext cx="211454" cy="1123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600" dirty="0">
                <a:latin typeface="Franklin Gothic Medium"/>
                <a:cs typeface="Franklin Gothic Medium"/>
              </a:rPr>
              <a:t>19</a:t>
            </a:fld>
            <a:endParaRPr sz="6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EE7F94-FFE1-438B-B83C-857538AD4920}"/>
              </a:ext>
            </a:extLst>
          </p:cNvPr>
          <p:cNvSpPr/>
          <p:nvPr/>
        </p:nvSpPr>
        <p:spPr>
          <a:xfrm>
            <a:off x="419957" y="376852"/>
            <a:ext cx="2650564" cy="2152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1A11D0-62F7-4DFE-8D47-E2B734ABCBE4}"/>
              </a:ext>
            </a:extLst>
          </p:cNvPr>
          <p:cNvSpPr/>
          <p:nvPr/>
        </p:nvSpPr>
        <p:spPr>
          <a:xfrm>
            <a:off x="3244994" y="376852"/>
            <a:ext cx="3962253" cy="21937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837787-4025-40D6-B121-479ADF1E7925}"/>
              </a:ext>
            </a:extLst>
          </p:cNvPr>
          <p:cNvSpPr/>
          <p:nvPr/>
        </p:nvSpPr>
        <p:spPr>
          <a:xfrm>
            <a:off x="419957" y="2662967"/>
            <a:ext cx="6634893" cy="2389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50010"/>
            <a:ext cx="7020559" cy="1818005"/>
          </a:xfrm>
          <a:custGeom>
            <a:avLst/>
            <a:gdLst/>
            <a:ahLst/>
            <a:cxnLst/>
            <a:rect l="l" t="t" r="r" b="b"/>
            <a:pathLst>
              <a:path w="7020559" h="1818005">
                <a:moveTo>
                  <a:pt x="7020001" y="0"/>
                </a:moveTo>
                <a:lnTo>
                  <a:pt x="0" y="0"/>
                </a:lnTo>
                <a:lnTo>
                  <a:pt x="0" y="1818005"/>
                </a:lnTo>
                <a:lnTo>
                  <a:pt x="7020001" y="1818005"/>
                </a:lnTo>
                <a:lnTo>
                  <a:pt x="7020001" y="0"/>
                </a:lnTo>
                <a:close/>
              </a:path>
            </a:pathLst>
          </a:custGeom>
          <a:solidFill>
            <a:srgbClr val="0015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4423" y="1550775"/>
            <a:ext cx="3742690" cy="13766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indent="1298575" algn="r">
              <a:lnSpc>
                <a:spcPts val="3400"/>
              </a:lnSpc>
              <a:spcBef>
                <a:spcPts val="580"/>
              </a:spcBef>
            </a:pPr>
            <a:r>
              <a:rPr sz="3200" b="0" spc="-90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r>
              <a:rPr sz="3200" b="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8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3200" b="0" spc="-100" dirty="0">
                <a:solidFill>
                  <a:srgbClr val="FFFFFF"/>
                </a:solidFill>
                <a:latin typeface="Arial"/>
                <a:cs typeface="Arial"/>
              </a:rPr>
              <a:t>Slewing Mobile</a:t>
            </a:r>
            <a:r>
              <a:rPr sz="3200" b="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110" dirty="0">
                <a:solidFill>
                  <a:srgbClr val="FFFFFF"/>
                </a:solidFill>
                <a:latin typeface="Arial"/>
                <a:cs typeface="Arial"/>
              </a:rPr>
              <a:t>Crane </a:t>
            </a:r>
            <a:r>
              <a:rPr sz="3200" b="0" spc="-8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90" dirty="0">
                <a:solidFill>
                  <a:srgbClr val="FFFFFF"/>
                </a:solidFill>
                <a:latin typeface="Arial"/>
                <a:cs typeface="Arial"/>
              </a:rPr>
              <a:t>(over</a:t>
            </a:r>
            <a:r>
              <a:rPr sz="3200" b="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105" dirty="0">
                <a:solidFill>
                  <a:srgbClr val="FFFFFF"/>
                </a:solidFill>
                <a:latin typeface="Arial"/>
                <a:cs typeface="Arial"/>
              </a:rPr>
              <a:t>100</a:t>
            </a:r>
            <a:r>
              <a:rPr sz="3200" b="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100" dirty="0">
                <a:solidFill>
                  <a:srgbClr val="FFFFFF"/>
                </a:solidFill>
                <a:latin typeface="Arial"/>
                <a:cs typeface="Arial"/>
              </a:rPr>
              <a:t>tonnes)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02861" y="117014"/>
            <a:ext cx="13868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PACK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UP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286625"/>
            <a:ext cx="3230880" cy="7264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Stow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and</a:t>
            </a:r>
            <a:r>
              <a:rPr sz="1400" b="1" spc="-1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secure</a:t>
            </a:r>
            <a:r>
              <a:rPr sz="1400" b="1" spc="-1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outriggers/stabilisers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spc="-35" dirty="0">
                <a:latin typeface="Open Sans"/>
                <a:cs typeface="Open Sans"/>
              </a:rPr>
              <a:t>Chec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tha</a:t>
            </a:r>
            <a:r>
              <a:rPr sz="900" spc="-20" dirty="0">
                <a:latin typeface="Open Sans"/>
                <a:cs typeface="Open Sans"/>
              </a:rPr>
              <a:t>t</a:t>
            </a:r>
            <a:r>
              <a:rPr sz="900" spc="-25" dirty="0">
                <a:latin typeface="Open Sans"/>
                <a:cs typeface="Open Sans"/>
              </a:rPr>
              <a:t> outriggers/stabilisers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stored</a:t>
            </a:r>
            <a:r>
              <a:rPr sz="900" spc="-25" dirty="0">
                <a:latin typeface="Open Sans"/>
                <a:cs typeface="Open Sans"/>
              </a:rPr>
              <a:t> safely </a:t>
            </a:r>
            <a:r>
              <a:rPr sz="900" spc="-30" dirty="0">
                <a:latin typeface="Open Sans"/>
                <a:cs typeface="Open Sans"/>
              </a:rPr>
              <a:t>fo</a:t>
            </a:r>
            <a:r>
              <a:rPr sz="900" spc="-20" dirty="0">
                <a:latin typeface="Open Sans"/>
                <a:cs typeface="Open Sans"/>
              </a:rPr>
              <a:t>r </a:t>
            </a:r>
            <a:r>
              <a:rPr sz="900" spc="-25" dirty="0">
                <a:latin typeface="Open Sans"/>
                <a:cs typeface="Open Sans"/>
              </a:rPr>
              <a:t>travel.</a:t>
            </a:r>
            <a:endParaRPr sz="9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00" spc="-30" dirty="0">
                <a:latin typeface="Open Sans"/>
                <a:cs typeface="Open Sans"/>
              </a:rPr>
              <a:t>To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secure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stow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outriggers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should:</a:t>
            </a:r>
            <a:endParaRPr sz="900">
              <a:latin typeface="Open Sans"/>
              <a:cs typeface="Open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9525" y="1125267"/>
          <a:ext cx="4014470" cy="3836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7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8194">
                <a:tc>
                  <a:txBody>
                    <a:bodyPr/>
                    <a:lstStyle/>
                    <a:p>
                      <a:pPr marL="272415" marR="318135" indent="-203200">
                        <a:lnSpc>
                          <a:spcPct val="105600"/>
                        </a:lnSpc>
                        <a:spcBef>
                          <a:spcPts val="55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1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.   </a:t>
                      </a:r>
                      <a:r>
                        <a:rPr sz="900" spc="-5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Us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control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rais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the 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outrigger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footplates.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6985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 marR="414655" indent="-203200">
                        <a:lnSpc>
                          <a:spcPct val="105600"/>
                        </a:lnSpc>
                        <a:spcBef>
                          <a:spcPts val="550"/>
                        </a:spcBef>
                      </a:pPr>
                      <a:r>
                        <a:rPr sz="900" spc="-5" dirty="0">
                          <a:latin typeface="Open Sans"/>
                          <a:cs typeface="Open Sans"/>
                        </a:rPr>
                        <a:t>2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.   </a:t>
                      </a:r>
                      <a:r>
                        <a:rPr sz="900" spc="-5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Us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control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5" dirty="0">
                          <a:latin typeface="Open Sans"/>
                          <a:cs typeface="Open Sans"/>
                        </a:rPr>
                        <a:t>retract 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the outriggers.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6985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194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spc="-25" dirty="0">
                          <a:latin typeface="Open Sans"/>
                          <a:cs typeface="Open Sans"/>
                        </a:rPr>
                        <a:t>3.</a:t>
                      </a:r>
                      <a:r>
                        <a:rPr sz="900" spc="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Pack </a:t>
                      </a:r>
                      <a:r>
                        <a:rPr sz="900" spc="-35" dirty="0">
                          <a:latin typeface="Open Sans"/>
                          <a:cs typeface="Open Sans"/>
                        </a:rPr>
                        <a:t>up</a:t>
                      </a:r>
                      <a:r>
                        <a:rPr sz="900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the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packing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timbers.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</a:txBody>
                  <a:tcPr marL="0" marR="0" marT="8128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spc="-25" dirty="0">
                          <a:latin typeface="Open Sans"/>
                          <a:cs typeface="Open Sans"/>
                        </a:rPr>
                        <a:t>4.</a:t>
                      </a:r>
                      <a:r>
                        <a:rPr sz="90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Clean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steel</a:t>
                      </a:r>
                      <a:r>
                        <a:rPr sz="9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-25" dirty="0">
                          <a:latin typeface="Open Sans"/>
                          <a:cs typeface="Open Sans"/>
                        </a:rPr>
                        <a:t>plates.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</a:txBody>
                  <a:tcPr marL="0" marR="0" marT="8128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60997" y="3548989"/>
            <a:ext cx="1538168" cy="110310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9464" y="1843900"/>
            <a:ext cx="1259243" cy="101702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99207" y="1814372"/>
            <a:ext cx="1928520" cy="104733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2627" y="3599065"/>
            <a:ext cx="1705948" cy="952428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633743" y="435180"/>
            <a:ext cx="2383155" cy="4530090"/>
          </a:xfrm>
          <a:prstGeom prst="rect">
            <a:avLst/>
          </a:prstGeom>
          <a:ln w="6350">
            <a:solidFill>
              <a:srgbClr val="687A9E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04775" marR="333375">
              <a:lnSpc>
                <a:spcPct val="100000"/>
              </a:lnSpc>
              <a:spcBef>
                <a:spcPts val="445"/>
              </a:spcBef>
            </a:pP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Stow and secure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plates </a:t>
            </a:r>
            <a:r>
              <a:rPr sz="1400" b="1" spc="-38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and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packing</a:t>
            </a:r>
            <a:endParaRPr sz="1400">
              <a:latin typeface="Arial"/>
              <a:cs typeface="Arial"/>
            </a:endParaRPr>
          </a:p>
          <a:p>
            <a:pPr marL="104775">
              <a:lnSpc>
                <a:spcPct val="100000"/>
              </a:lnSpc>
              <a:spcBef>
                <a:spcPts val="425"/>
              </a:spcBef>
            </a:pPr>
            <a:r>
              <a:rPr sz="900" b="1" spc="-30" dirty="0">
                <a:latin typeface="Open Sans"/>
                <a:cs typeface="Open Sans"/>
              </a:rPr>
              <a:t>Secure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al</a:t>
            </a:r>
            <a:r>
              <a:rPr sz="900" spc="-15" dirty="0">
                <a:latin typeface="Open Sans"/>
                <a:cs typeface="Open Sans"/>
              </a:rPr>
              <a:t>l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packin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properl</a:t>
            </a:r>
            <a:r>
              <a:rPr sz="900" spc="-25" dirty="0">
                <a:latin typeface="Open Sans"/>
                <a:cs typeface="Open Sans"/>
              </a:rPr>
              <a:t>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safely.</a:t>
            </a:r>
            <a:endParaRPr sz="900">
              <a:latin typeface="Open Sans"/>
              <a:cs typeface="Open Sans"/>
            </a:endParaRPr>
          </a:p>
          <a:p>
            <a:pPr marL="104775" marR="606425">
              <a:lnSpc>
                <a:spcPct val="101800"/>
              </a:lnSpc>
              <a:spcBef>
                <a:spcPts val="565"/>
              </a:spcBef>
            </a:pPr>
            <a:r>
              <a:rPr sz="900" spc="-35" dirty="0">
                <a:latin typeface="Open Sans"/>
                <a:cs typeface="Open Sans"/>
              </a:rPr>
              <a:t>Us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strap</a:t>
            </a:r>
            <a:r>
              <a:rPr sz="900" spc="-25" dirty="0">
                <a:latin typeface="Open Sans"/>
                <a:cs typeface="Open Sans"/>
              </a:rPr>
              <a:t>s </a:t>
            </a:r>
            <a:r>
              <a:rPr sz="900" spc="-35" dirty="0">
                <a:latin typeface="Open Sans"/>
                <a:cs typeface="Open Sans"/>
              </a:rPr>
              <a:t>o</a:t>
            </a:r>
            <a:r>
              <a:rPr sz="900" spc="-20" dirty="0">
                <a:latin typeface="Open Sans"/>
                <a:cs typeface="Open Sans"/>
              </a:rPr>
              <a:t>r </a:t>
            </a:r>
            <a:r>
              <a:rPr sz="900" spc="-25" dirty="0">
                <a:latin typeface="Open Sans"/>
                <a:cs typeface="Open Sans"/>
              </a:rPr>
              <a:t>ties t</a:t>
            </a:r>
            <a:r>
              <a:rPr sz="900" spc="-30" dirty="0">
                <a:latin typeface="Open Sans"/>
                <a:cs typeface="Open Sans"/>
              </a:rPr>
              <a:t>o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hold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packing  timbers </a:t>
            </a:r>
            <a:r>
              <a:rPr sz="900" spc="-35" dirty="0">
                <a:latin typeface="Open Sans"/>
                <a:cs typeface="Open Sans"/>
              </a:rPr>
              <a:t>down.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711572" y="1981911"/>
            <a:ext cx="2260600" cy="2442210"/>
            <a:chOff x="4711572" y="1981911"/>
            <a:chExt cx="2260600" cy="2442210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1572" y="1981911"/>
              <a:ext cx="2260434" cy="244160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058371" y="2028385"/>
              <a:ext cx="1567180" cy="1551940"/>
            </a:xfrm>
            <a:custGeom>
              <a:avLst/>
              <a:gdLst/>
              <a:ahLst/>
              <a:cxnLst/>
              <a:rect l="l" t="t" r="r" b="b"/>
              <a:pathLst>
                <a:path w="1567179" h="1551939">
                  <a:moveTo>
                    <a:pt x="783412" y="1551584"/>
                  </a:moveTo>
                  <a:lnTo>
                    <a:pt x="831135" y="1550168"/>
                  </a:lnTo>
                  <a:lnTo>
                    <a:pt x="878102" y="1545974"/>
                  </a:lnTo>
                  <a:lnTo>
                    <a:pt x="924230" y="1539084"/>
                  </a:lnTo>
                  <a:lnTo>
                    <a:pt x="969439" y="1529578"/>
                  </a:lnTo>
                  <a:lnTo>
                    <a:pt x="1013646" y="1517538"/>
                  </a:lnTo>
                  <a:lnTo>
                    <a:pt x="1056768" y="1503044"/>
                  </a:lnTo>
                  <a:lnTo>
                    <a:pt x="1098725" y="1486179"/>
                  </a:lnTo>
                  <a:lnTo>
                    <a:pt x="1139434" y="1467023"/>
                  </a:lnTo>
                  <a:lnTo>
                    <a:pt x="1178813" y="1445657"/>
                  </a:lnTo>
                  <a:lnTo>
                    <a:pt x="1216781" y="1422164"/>
                  </a:lnTo>
                  <a:lnTo>
                    <a:pt x="1253255" y="1396622"/>
                  </a:lnTo>
                  <a:lnTo>
                    <a:pt x="1288153" y="1369115"/>
                  </a:lnTo>
                  <a:lnTo>
                    <a:pt x="1321394" y="1339723"/>
                  </a:lnTo>
                  <a:lnTo>
                    <a:pt x="1352895" y="1308528"/>
                  </a:lnTo>
                  <a:lnTo>
                    <a:pt x="1382574" y="1275610"/>
                  </a:lnTo>
                  <a:lnTo>
                    <a:pt x="1410350" y="1241050"/>
                  </a:lnTo>
                  <a:lnTo>
                    <a:pt x="1436141" y="1204931"/>
                  </a:lnTo>
                  <a:lnTo>
                    <a:pt x="1459864" y="1167333"/>
                  </a:lnTo>
                  <a:lnTo>
                    <a:pt x="1481439" y="1128337"/>
                  </a:lnTo>
                  <a:lnTo>
                    <a:pt x="1500782" y="1088024"/>
                  </a:lnTo>
                  <a:lnTo>
                    <a:pt x="1517811" y="1046476"/>
                  </a:lnTo>
                  <a:lnTo>
                    <a:pt x="1532446" y="1003774"/>
                  </a:lnTo>
                  <a:lnTo>
                    <a:pt x="1544603" y="959999"/>
                  </a:lnTo>
                  <a:lnTo>
                    <a:pt x="1554202" y="915232"/>
                  </a:lnTo>
                  <a:lnTo>
                    <a:pt x="1561160" y="869554"/>
                  </a:lnTo>
                  <a:lnTo>
                    <a:pt x="1565394" y="823047"/>
                  </a:lnTo>
                  <a:lnTo>
                    <a:pt x="1566824" y="775792"/>
                  </a:lnTo>
                  <a:lnTo>
                    <a:pt x="1565394" y="728536"/>
                  </a:lnTo>
                  <a:lnTo>
                    <a:pt x="1561160" y="682029"/>
                  </a:lnTo>
                  <a:lnTo>
                    <a:pt x="1554202" y="636352"/>
                  </a:lnTo>
                  <a:lnTo>
                    <a:pt x="1544603" y="591585"/>
                  </a:lnTo>
                  <a:lnTo>
                    <a:pt x="1532446" y="547810"/>
                  </a:lnTo>
                  <a:lnTo>
                    <a:pt x="1517811" y="505107"/>
                  </a:lnTo>
                  <a:lnTo>
                    <a:pt x="1500782" y="463559"/>
                  </a:lnTo>
                  <a:lnTo>
                    <a:pt x="1481439" y="423247"/>
                  </a:lnTo>
                  <a:lnTo>
                    <a:pt x="1459864" y="384251"/>
                  </a:lnTo>
                  <a:lnTo>
                    <a:pt x="1436141" y="346652"/>
                  </a:lnTo>
                  <a:lnTo>
                    <a:pt x="1410350" y="310533"/>
                  </a:lnTo>
                  <a:lnTo>
                    <a:pt x="1382574" y="275974"/>
                  </a:lnTo>
                  <a:lnTo>
                    <a:pt x="1352895" y="243056"/>
                  </a:lnTo>
                  <a:lnTo>
                    <a:pt x="1321394" y="211860"/>
                  </a:lnTo>
                  <a:lnTo>
                    <a:pt x="1288153" y="182468"/>
                  </a:lnTo>
                  <a:lnTo>
                    <a:pt x="1253255" y="154961"/>
                  </a:lnTo>
                  <a:lnTo>
                    <a:pt x="1216781" y="129420"/>
                  </a:lnTo>
                  <a:lnTo>
                    <a:pt x="1178813" y="105926"/>
                  </a:lnTo>
                  <a:lnTo>
                    <a:pt x="1139434" y="84560"/>
                  </a:lnTo>
                  <a:lnTo>
                    <a:pt x="1098725" y="65404"/>
                  </a:lnTo>
                  <a:lnTo>
                    <a:pt x="1056768" y="48539"/>
                  </a:lnTo>
                  <a:lnTo>
                    <a:pt x="1013646" y="34046"/>
                  </a:lnTo>
                  <a:lnTo>
                    <a:pt x="969439" y="22006"/>
                  </a:lnTo>
                  <a:lnTo>
                    <a:pt x="924230" y="12500"/>
                  </a:lnTo>
                  <a:lnTo>
                    <a:pt x="878102" y="5609"/>
                  </a:lnTo>
                  <a:lnTo>
                    <a:pt x="831135" y="1415"/>
                  </a:lnTo>
                  <a:lnTo>
                    <a:pt x="783412" y="0"/>
                  </a:lnTo>
                  <a:lnTo>
                    <a:pt x="735689" y="1415"/>
                  </a:lnTo>
                  <a:lnTo>
                    <a:pt x="688722" y="5609"/>
                  </a:lnTo>
                  <a:lnTo>
                    <a:pt x="642593" y="12500"/>
                  </a:lnTo>
                  <a:lnTo>
                    <a:pt x="597384" y="22006"/>
                  </a:lnTo>
                  <a:lnTo>
                    <a:pt x="553178" y="34046"/>
                  </a:lnTo>
                  <a:lnTo>
                    <a:pt x="510055" y="48539"/>
                  </a:lnTo>
                  <a:lnTo>
                    <a:pt x="468098" y="65404"/>
                  </a:lnTo>
                  <a:lnTo>
                    <a:pt x="427389" y="84560"/>
                  </a:lnTo>
                  <a:lnTo>
                    <a:pt x="388010" y="105926"/>
                  </a:lnTo>
                  <a:lnTo>
                    <a:pt x="350042" y="129420"/>
                  </a:lnTo>
                  <a:lnTo>
                    <a:pt x="313569" y="154961"/>
                  </a:lnTo>
                  <a:lnTo>
                    <a:pt x="278670" y="182468"/>
                  </a:lnTo>
                  <a:lnTo>
                    <a:pt x="245430" y="211860"/>
                  </a:lnTo>
                  <a:lnTo>
                    <a:pt x="213929" y="243056"/>
                  </a:lnTo>
                  <a:lnTo>
                    <a:pt x="184249" y="275974"/>
                  </a:lnTo>
                  <a:lnTo>
                    <a:pt x="156473" y="310533"/>
                  </a:lnTo>
                  <a:lnTo>
                    <a:pt x="130682" y="346652"/>
                  </a:lnTo>
                  <a:lnTo>
                    <a:pt x="106959" y="384251"/>
                  </a:lnTo>
                  <a:lnTo>
                    <a:pt x="85385" y="423247"/>
                  </a:lnTo>
                  <a:lnTo>
                    <a:pt x="66042" y="463559"/>
                  </a:lnTo>
                  <a:lnTo>
                    <a:pt x="49012" y="505107"/>
                  </a:lnTo>
                  <a:lnTo>
                    <a:pt x="34377" y="547810"/>
                  </a:lnTo>
                  <a:lnTo>
                    <a:pt x="22220" y="591585"/>
                  </a:lnTo>
                  <a:lnTo>
                    <a:pt x="12621" y="636352"/>
                  </a:lnTo>
                  <a:lnTo>
                    <a:pt x="5664" y="682029"/>
                  </a:lnTo>
                  <a:lnTo>
                    <a:pt x="1429" y="728536"/>
                  </a:lnTo>
                  <a:lnTo>
                    <a:pt x="0" y="775792"/>
                  </a:lnTo>
                  <a:lnTo>
                    <a:pt x="1429" y="823047"/>
                  </a:lnTo>
                  <a:lnTo>
                    <a:pt x="5664" y="869554"/>
                  </a:lnTo>
                  <a:lnTo>
                    <a:pt x="12621" y="915232"/>
                  </a:lnTo>
                  <a:lnTo>
                    <a:pt x="22220" y="959999"/>
                  </a:lnTo>
                  <a:lnTo>
                    <a:pt x="34377" y="1003774"/>
                  </a:lnTo>
                  <a:lnTo>
                    <a:pt x="49012" y="1046476"/>
                  </a:lnTo>
                  <a:lnTo>
                    <a:pt x="66042" y="1088024"/>
                  </a:lnTo>
                  <a:lnTo>
                    <a:pt x="85385" y="1128337"/>
                  </a:lnTo>
                  <a:lnTo>
                    <a:pt x="106959" y="1167333"/>
                  </a:lnTo>
                  <a:lnTo>
                    <a:pt x="130682" y="1204931"/>
                  </a:lnTo>
                  <a:lnTo>
                    <a:pt x="156473" y="1241050"/>
                  </a:lnTo>
                  <a:lnTo>
                    <a:pt x="184249" y="1275610"/>
                  </a:lnTo>
                  <a:lnTo>
                    <a:pt x="213929" y="1308528"/>
                  </a:lnTo>
                  <a:lnTo>
                    <a:pt x="245430" y="1339723"/>
                  </a:lnTo>
                  <a:lnTo>
                    <a:pt x="278670" y="1369115"/>
                  </a:lnTo>
                  <a:lnTo>
                    <a:pt x="313569" y="1396622"/>
                  </a:lnTo>
                  <a:lnTo>
                    <a:pt x="350042" y="1422164"/>
                  </a:lnTo>
                  <a:lnTo>
                    <a:pt x="388010" y="1445657"/>
                  </a:lnTo>
                  <a:lnTo>
                    <a:pt x="427389" y="1467023"/>
                  </a:lnTo>
                  <a:lnTo>
                    <a:pt x="468098" y="1486179"/>
                  </a:lnTo>
                  <a:lnTo>
                    <a:pt x="510055" y="1503044"/>
                  </a:lnTo>
                  <a:lnTo>
                    <a:pt x="553178" y="1517538"/>
                  </a:lnTo>
                  <a:lnTo>
                    <a:pt x="597384" y="1529578"/>
                  </a:lnTo>
                  <a:lnTo>
                    <a:pt x="642593" y="1539084"/>
                  </a:lnTo>
                  <a:lnTo>
                    <a:pt x="688722" y="1545974"/>
                  </a:lnTo>
                  <a:lnTo>
                    <a:pt x="735689" y="1550168"/>
                  </a:lnTo>
                  <a:lnTo>
                    <a:pt x="783412" y="1551584"/>
                  </a:lnTo>
                  <a:close/>
                </a:path>
              </a:pathLst>
            </a:custGeom>
            <a:ln w="38099">
              <a:solidFill>
                <a:srgbClr val="ED1D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27300" y="117014"/>
            <a:ext cx="4241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4.4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79074" y="5085822"/>
            <a:ext cx="211454" cy="1123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600" dirty="0">
                <a:latin typeface="Franklin Gothic Medium"/>
                <a:cs typeface="Franklin Gothic Medium"/>
              </a:rPr>
              <a:t>20</a:t>
            </a:fld>
            <a:endParaRPr sz="60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968299-29AF-4E14-9E67-0AB8CC9C5E78}"/>
              </a:ext>
            </a:extLst>
          </p:cNvPr>
          <p:cNvSpPr/>
          <p:nvPr/>
        </p:nvSpPr>
        <p:spPr>
          <a:xfrm>
            <a:off x="509652" y="598708"/>
            <a:ext cx="3288670" cy="4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16E9DE-AD7C-48C1-8231-5BC8F2852DE6}"/>
              </a:ext>
            </a:extLst>
          </p:cNvPr>
          <p:cNvSpPr/>
          <p:nvPr/>
        </p:nvSpPr>
        <p:spPr>
          <a:xfrm>
            <a:off x="588419" y="1186423"/>
            <a:ext cx="1928521" cy="1785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CB9077-88C8-4733-B1DF-FE4F25A6DBD3}"/>
              </a:ext>
            </a:extLst>
          </p:cNvPr>
          <p:cNvSpPr/>
          <p:nvPr/>
        </p:nvSpPr>
        <p:spPr>
          <a:xfrm>
            <a:off x="2572939" y="1125267"/>
            <a:ext cx="1928521" cy="1785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AFF33C-F411-4748-8254-B32C2E706FCA}"/>
              </a:ext>
            </a:extLst>
          </p:cNvPr>
          <p:cNvSpPr/>
          <p:nvPr/>
        </p:nvSpPr>
        <p:spPr>
          <a:xfrm>
            <a:off x="584494" y="3074359"/>
            <a:ext cx="1928521" cy="1785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C6B05B-E4B9-4546-90E9-F03221A2A0C0}"/>
              </a:ext>
            </a:extLst>
          </p:cNvPr>
          <p:cNvSpPr/>
          <p:nvPr/>
        </p:nvSpPr>
        <p:spPr>
          <a:xfrm>
            <a:off x="2590844" y="3074359"/>
            <a:ext cx="1928521" cy="1785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16D0EC5-BDB5-4324-B398-539A1FA45068}"/>
              </a:ext>
            </a:extLst>
          </p:cNvPr>
          <p:cNvSpPr/>
          <p:nvPr/>
        </p:nvSpPr>
        <p:spPr>
          <a:xfrm>
            <a:off x="4698384" y="446695"/>
            <a:ext cx="2318514" cy="441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0363" y="117014"/>
            <a:ext cx="37788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SLEWING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MOBILE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CRANE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(over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100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tonnes)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70949"/>
            <a:ext cx="26015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What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a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slewing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mobile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crane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00" y="638516"/>
            <a:ext cx="5269865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900" spc="-30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slewing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mobile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is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powered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which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features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 </a:t>
            </a:r>
            <a:r>
              <a:rPr sz="900" spc="-35" dirty="0">
                <a:latin typeface="Open Sans"/>
                <a:cs typeface="Open Sans"/>
              </a:rPr>
              <a:t>boom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jib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that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slew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from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front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back.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 crane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is </a:t>
            </a:r>
            <a:r>
              <a:rPr sz="900" spc="-35" dirty="0">
                <a:latin typeface="Open Sans"/>
                <a:cs typeface="Open Sans"/>
              </a:rPr>
              <a:t>mounted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 vehicle.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0004" y="4572723"/>
            <a:ext cx="6480175" cy="389255"/>
          </a:xfrm>
          <a:prstGeom prst="rect">
            <a:avLst/>
          </a:prstGeom>
          <a:ln w="12700">
            <a:solidFill>
              <a:srgbClr val="00305E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405"/>
              </a:spcBef>
            </a:pPr>
            <a:r>
              <a:rPr sz="900" b="1" spc="-20" dirty="0">
                <a:latin typeface="Open Sans Semibold"/>
                <a:cs typeface="Open Sans Semibold"/>
              </a:rPr>
              <a:t>This</a:t>
            </a:r>
            <a:r>
              <a:rPr sz="900" b="1" spc="-15" dirty="0">
                <a:latin typeface="Open Sans Semibold"/>
                <a:cs typeface="Open Sans Semibold"/>
              </a:rPr>
              <a:t> </a:t>
            </a:r>
            <a:r>
              <a:rPr sz="900" b="1" spc="-20" dirty="0">
                <a:latin typeface="Open Sans Semibold"/>
                <a:cs typeface="Open Sans Semibold"/>
              </a:rPr>
              <a:t>learner</a:t>
            </a:r>
            <a:r>
              <a:rPr sz="900" b="1" spc="-15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resource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does</a:t>
            </a:r>
            <a:r>
              <a:rPr sz="900" b="1" spc="-10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not</a:t>
            </a:r>
            <a:r>
              <a:rPr sz="900" b="1" spc="-1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cover</a:t>
            </a:r>
            <a:r>
              <a:rPr sz="900" b="1" spc="-20" dirty="0">
                <a:latin typeface="Open Sans Semibold"/>
                <a:cs typeface="Open Sans Semibold"/>
              </a:rPr>
              <a:t> front-end</a:t>
            </a:r>
            <a:r>
              <a:rPr sz="900" b="1" spc="-1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loader,</a:t>
            </a:r>
            <a:r>
              <a:rPr sz="900" b="1" spc="-20" dirty="0">
                <a:latin typeface="Open Sans Semibold"/>
                <a:cs typeface="Open Sans Semibold"/>
              </a:rPr>
              <a:t> backhoe,</a:t>
            </a:r>
            <a:r>
              <a:rPr sz="900" b="1" spc="-15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excavator</a:t>
            </a:r>
            <a:r>
              <a:rPr sz="900" b="1" spc="-15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or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similar</a:t>
            </a:r>
            <a:r>
              <a:rPr sz="900" b="1" spc="-15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equipment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when</a:t>
            </a:r>
            <a:r>
              <a:rPr sz="900" b="1" spc="-10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configured</a:t>
            </a:r>
            <a:endParaRPr sz="900">
              <a:latin typeface="Open Sans Semibold"/>
              <a:cs typeface="Open Sans Semibold"/>
            </a:endParaRPr>
          </a:p>
          <a:p>
            <a:pPr marL="78105">
              <a:lnSpc>
                <a:spcPct val="100000"/>
              </a:lnSpc>
              <a:spcBef>
                <a:spcPts val="60"/>
              </a:spcBef>
            </a:pPr>
            <a:r>
              <a:rPr sz="900" b="1" spc="-30" dirty="0">
                <a:latin typeface="Open Sans Semibold"/>
                <a:cs typeface="Open Sans Semibold"/>
              </a:rPr>
              <a:t>(arranged </a:t>
            </a:r>
            <a:r>
              <a:rPr sz="900" b="1" spc="-25" dirty="0">
                <a:latin typeface="Open Sans Semibold"/>
                <a:cs typeface="Open Sans Semibold"/>
              </a:rPr>
              <a:t>or </a:t>
            </a:r>
            <a:r>
              <a:rPr sz="900" b="1" spc="-20" dirty="0">
                <a:latin typeface="Open Sans Semibold"/>
                <a:cs typeface="Open Sans Semibold"/>
              </a:rPr>
              <a:t>set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up)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20" dirty="0">
                <a:latin typeface="Open Sans Semibold"/>
                <a:cs typeface="Open Sans Semibold"/>
              </a:rPr>
              <a:t>for</a:t>
            </a:r>
            <a:r>
              <a:rPr sz="900" b="1" spc="-25" dirty="0">
                <a:latin typeface="Open Sans Semibold"/>
                <a:cs typeface="Open Sans Semibold"/>
              </a:rPr>
              <a:t> crane </a:t>
            </a:r>
            <a:r>
              <a:rPr sz="900" b="1" spc="-20" dirty="0">
                <a:latin typeface="Open Sans Semibold"/>
                <a:cs typeface="Open Sans Semibold"/>
              </a:rPr>
              <a:t>operations.</a:t>
            </a:r>
            <a:endParaRPr sz="900">
              <a:latin typeface="Open Sans Semibold"/>
              <a:cs typeface="Open Sans Semibold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9107" y="1129322"/>
            <a:ext cx="2618994" cy="142048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5994" y="1287344"/>
            <a:ext cx="1943950" cy="311025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13598" y="2647112"/>
            <a:ext cx="2750400" cy="1789036"/>
          </a:xfrm>
          <a:prstGeom prst="rect">
            <a:avLst/>
          </a:prstGeom>
        </p:spPr>
      </p:pic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39525" y="1024905"/>
          <a:ext cx="6483985" cy="34507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2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292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900" b="1" spc="-5" dirty="0">
                          <a:latin typeface="Open Sans"/>
                          <a:cs typeface="Open Sans"/>
                        </a:rPr>
                        <a:t>Slewin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g</a:t>
                      </a:r>
                      <a:r>
                        <a:rPr sz="900" b="1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mobil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900" b="1" spc="-2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crane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781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b="1" spc="-5" dirty="0">
                          <a:latin typeface="Open Sans"/>
                          <a:cs typeface="Open Sans"/>
                        </a:rPr>
                        <a:t>Crawle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crane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064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824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-5" dirty="0">
                          <a:latin typeface="Open Sans"/>
                          <a:cs typeface="Open Sans"/>
                        </a:rPr>
                        <a:t>Roug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terrai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slewin</a:t>
                      </a:r>
                      <a:r>
                        <a:rPr sz="900" b="1" dirty="0">
                          <a:latin typeface="Open Sans"/>
                          <a:cs typeface="Open Sans"/>
                        </a:rPr>
                        <a:t>g</a:t>
                      </a:r>
                      <a:r>
                        <a:rPr sz="900" b="1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5" dirty="0">
                          <a:latin typeface="Open Sans"/>
                          <a:cs typeface="Open Sans"/>
                        </a:rPr>
                        <a:t>crane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</a:txBody>
                  <a:tcPr marL="0" marR="0" marT="8128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064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E7D822-6A4D-4087-B465-A4C5930B48B4}"/>
              </a:ext>
            </a:extLst>
          </p:cNvPr>
          <p:cNvSpPr/>
          <p:nvPr/>
        </p:nvSpPr>
        <p:spPr>
          <a:xfrm>
            <a:off x="566751" y="1057504"/>
            <a:ext cx="4278300" cy="1516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594AF9-AB7E-426A-9D27-EDEB6E508884}"/>
              </a:ext>
            </a:extLst>
          </p:cNvPr>
          <p:cNvSpPr/>
          <p:nvPr/>
        </p:nvSpPr>
        <p:spPr>
          <a:xfrm>
            <a:off x="566750" y="2621622"/>
            <a:ext cx="4233179" cy="1827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6B551C-BB57-4349-8F90-CB680F17EE33}"/>
              </a:ext>
            </a:extLst>
          </p:cNvPr>
          <p:cNvSpPr/>
          <p:nvPr/>
        </p:nvSpPr>
        <p:spPr>
          <a:xfrm>
            <a:off x="4892428" y="1099256"/>
            <a:ext cx="1996820" cy="3298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B61510-EA0C-4318-8552-3FE7085E2CA5}"/>
              </a:ext>
            </a:extLst>
          </p:cNvPr>
          <p:cNvSpPr/>
          <p:nvPr/>
        </p:nvSpPr>
        <p:spPr>
          <a:xfrm>
            <a:off x="495908" y="4523631"/>
            <a:ext cx="6537068" cy="49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0363" y="117014"/>
            <a:ext cx="37788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SLEWING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MOBILE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CRANE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(over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100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tonnes)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70949"/>
            <a:ext cx="26308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Parts</a:t>
            </a:r>
            <a:r>
              <a:rPr sz="1400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a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slewing</a:t>
            </a:r>
            <a:r>
              <a:rPr sz="1400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mobile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crane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6036" y="756031"/>
            <a:ext cx="5794375" cy="4094479"/>
            <a:chOff x="576036" y="756031"/>
            <a:chExt cx="5794375" cy="409447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6036" y="756031"/>
              <a:ext cx="5794372" cy="409394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556516" y="1316653"/>
              <a:ext cx="356870" cy="81915"/>
            </a:xfrm>
            <a:custGeom>
              <a:avLst/>
              <a:gdLst/>
              <a:ahLst/>
              <a:cxnLst/>
              <a:rect l="l" t="t" r="r" b="b"/>
              <a:pathLst>
                <a:path w="356869" h="81915">
                  <a:moveTo>
                    <a:pt x="356793" y="0"/>
                  </a:moveTo>
                  <a:lnTo>
                    <a:pt x="0" y="81343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06860" y="1378715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5">
                  <a:moveTo>
                    <a:pt x="0" y="20091"/>
                  </a:moveTo>
                  <a:lnTo>
                    <a:pt x="69" y="30175"/>
                  </a:lnTo>
                  <a:lnTo>
                    <a:pt x="3868" y="39139"/>
                  </a:lnTo>
                  <a:lnTo>
                    <a:pt x="10756" y="46024"/>
                  </a:lnTo>
                  <a:lnTo>
                    <a:pt x="20091" y="49872"/>
                  </a:lnTo>
                  <a:lnTo>
                    <a:pt x="30184" y="49802"/>
                  </a:lnTo>
                  <a:lnTo>
                    <a:pt x="39142" y="46000"/>
                  </a:lnTo>
                  <a:lnTo>
                    <a:pt x="46017" y="39116"/>
                  </a:lnTo>
                  <a:lnTo>
                    <a:pt x="49860" y="29794"/>
                  </a:lnTo>
                  <a:lnTo>
                    <a:pt x="49798" y="19702"/>
                  </a:lnTo>
                  <a:lnTo>
                    <a:pt x="46016" y="10734"/>
                  </a:lnTo>
                  <a:lnTo>
                    <a:pt x="39146" y="3848"/>
                  </a:lnTo>
                  <a:lnTo>
                    <a:pt x="29819" y="0"/>
                  </a:lnTo>
                  <a:lnTo>
                    <a:pt x="19718" y="71"/>
                  </a:lnTo>
                  <a:lnTo>
                    <a:pt x="10742" y="3873"/>
                  </a:lnTo>
                  <a:lnTo>
                    <a:pt x="3850" y="10762"/>
                  </a:lnTo>
                  <a:lnTo>
                    <a:pt x="0" y="20091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898114" y="1215021"/>
            <a:ext cx="875665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Runnin</a:t>
            </a:r>
            <a:r>
              <a:rPr sz="900" spc="-25" dirty="0">
                <a:latin typeface="Open Sans"/>
                <a:cs typeface="Open Sans"/>
              </a:rPr>
              <a:t>g </a:t>
            </a:r>
            <a:r>
              <a:rPr sz="900" spc="-30" dirty="0">
                <a:latin typeface="Open Sans"/>
                <a:cs typeface="Open Sans"/>
              </a:rPr>
              <a:t>rope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953323" y="3125672"/>
            <a:ext cx="635635" cy="374650"/>
            <a:chOff x="5953323" y="3125672"/>
            <a:chExt cx="635635" cy="374650"/>
          </a:xfrm>
        </p:grpSpPr>
        <p:sp>
          <p:nvSpPr>
            <p:cNvPr id="10" name="object 10"/>
            <p:cNvSpPr/>
            <p:nvPr/>
          </p:nvSpPr>
          <p:spPr>
            <a:xfrm>
              <a:off x="5959438" y="3441597"/>
              <a:ext cx="51435" cy="51435"/>
            </a:xfrm>
            <a:custGeom>
              <a:avLst/>
              <a:gdLst/>
              <a:ahLst/>
              <a:cxnLst/>
              <a:rect l="l" t="t" r="r" b="b"/>
              <a:pathLst>
                <a:path w="51435" h="51435">
                  <a:moveTo>
                    <a:pt x="25653" y="0"/>
                  </a:moveTo>
                  <a:lnTo>
                    <a:pt x="15666" y="2017"/>
                  </a:lnTo>
                  <a:lnTo>
                    <a:pt x="7512" y="7516"/>
                  </a:lnTo>
                  <a:lnTo>
                    <a:pt x="2015" y="15671"/>
                  </a:lnTo>
                  <a:lnTo>
                    <a:pt x="0" y="25654"/>
                  </a:lnTo>
                  <a:lnTo>
                    <a:pt x="2015" y="35641"/>
                  </a:lnTo>
                  <a:lnTo>
                    <a:pt x="7512" y="43795"/>
                  </a:lnTo>
                  <a:lnTo>
                    <a:pt x="15666" y="49292"/>
                  </a:lnTo>
                  <a:lnTo>
                    <a:pt x="25653" y="51308"/>
                  </a:lnTo>
                  <a:lnTo>
                    <a:pt x="35641" y="49292"/>
                  </a:lnTo>
                  <a:lnTo>
                    <a:pt x="43795" y="43795"/>
                  </a:lnTo>
                  <a:lnTo>
                    <a:pt x="49292" y="35641"/>
                  </a:lnTo>
                  <a:lnTo>
                    <a:pt x="51307" y="25654"/>
                  </a:lnTo>
                  <a:lnTo>
                    <a:pt x="49292" y="15671"/>
                  </a:lnTo>
                  <a:lnTo>
                    <a:pt x="43795" y="7516"/>
                  </a:lnTo>
                  <a:lnTo>
                    <a:pt x="35641" y="2017"/>
                  </a:lnTo>
                  <a:lnTo>
                    <a:pt x="256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06699" y="3132022"/>
              <a:ext cx="575945" cy="324485"/>
            </a:xfrm>
            <a:custGeom>
              <a:avLst/>
              <a:gdLst/>
              <a:ahLst/>
              <a:cxnLst/>
              <a:rect l="l" t="t" r="r" b="b"/>
              <a:pathLst>
                <a:path w="575945" h="324485">
                  <a:moveTo>
                    <a:pt x="575322" y="0"/>
                  </a:moveTo>
                  <a:lnTo>
                    <a:pt x="0" y="324129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59673" y="3443689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0" y="29781"/>
                  </a:moveTo>
                  <a:lnTo>
                    <a:pt x="3834" y="39103"/>
                  </a:lnTo>
                  <a:lnTo>
                    <a:pt x="10691" y="45988"/>
                  </a:lnTo>
                  <a:lnTo>
                    <a:pt x="19632" y="49789"/>
                  </a:lnTo>
                  <a:lnTo>
                    <a:pt x="29718" y="49860"/>
                  </a:lnTo>
                  <a:lnTo>
                    <a:pt x="39060" y="46012"/>
                  </a:lnTo>
                  <a:lnTo>
                    <a:pt x="45966" y="39127"/>
                  </a:lnTo>
                  <a:lnTo>
                    <a:pt x="49783" y="30163"/>
                  </a:lnTo>
                  <a:lnTo>
                    <a:pt x="49860" y="20078"/>
                  </a:lnTo>
                  <a:lnTo>
                    <a:pt x="46009" y="10756"/>
                  </a:lnTo>
                  <a:lnTo>
                    <a:pt x="39117" y="3871"/>
                  </a:lnTo>
                  <a:lnTo>
                    <a:pt x="30141" y="70"/>
                  </a:lnTo>
                  <a:lnTo>
                    <a:pt x="20040" y="0"/>
                  </a:lnTo>
                  <a:lnTo>
                    <a:pt x="10713" y="3847"/>
                  </a:lnTo>
                  <a:lnTo>
                    <a:pt x="3843" y="10733"/>
                  </a:lnTo>
                  <a:lnTo>
                    <a:pt x="61" y="19697"/>
                  </a:lnTo>
                  <a:lnTo>
                    <a:pt x="0" y="29781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038608" y="2936418"/>
            <a:ext cx="977900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409"/>
              </a:spcBef>
            </a:pPr>
            <a:r>
              <a:rPr sz="900" spc="-35" dirty="0">
                <a:latin typeface="Open Sans"/>
                <a:cs typeface="Open Sans"/>
              </a:rPr>
              <a:t>Counte</a:t>
            </a:r>
            <a:r>
              <a:rPr sz="900" spc="-20" dirty="0">
                <a:latin typeface="Open Sans"/>
                <a:cs typeface="Open Sans"/>
              </a:rPr>
              <a:t>r </a:t>
            </a:r>
            <a:r>
              <a:rPr sz="900" spc="-30" dirty="0">
                <a:latin typeface="Open Sans"/>
                <a:cs typeface="Open Sans"/>
              </a:rPr>
              <a:t>weight</a:t>
            </a:r>
            <a:endParaRPr sz="900" dirty="0">
              <a:latin typeface="Open Sans"/>
              <a:cs typeface="Open Sans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06550" y="4724044"/>
            <a:ext cx="281585" cy="12429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5080927" y="4718291"/>
            <a:ext cx="1102360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Pigstyed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packing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656831" y="1918068"/>
            <a:ext cx="400050" cy="437515"/>
            <a:chOff x="3656831" y="1918068"/>
            <a:chExt cx="400050" cy="437515"/>
          </a:xfrm>
        </p:grpSpPr>
        <p:sp>
          <p:nvSpPr>
            <p:cNvPr id="17" name="object 17"/>
            <p:cNvSpPr/>
            <p:nvPr/>
          </p:nvSpPr>
          <p:spPr>
            <a:xfrm>
              <a:off x="3656831" y="2296802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4" h="52705">
                  <a:moveTo>
                    <a:pt x="26098" y="0"/>
                  </a:moveTo>
                  <a:lnTo>
                    <a:pt x="15939" y="2050"/>
                  </a:lnTo>
                  <a:lnTo>
                    <a:pt x="7643" y="7643"/>
                  </a:lnTo>
                  <a:lnTo>
                    <a:pt x="2050" y="15939"/>
                  </a:lnTo>
                  <a:lnTo>
                    <a:pt x="0" y="26098"/>
                  </a:lnTo>
                  <a:lnTo>
                    <a:pt x="2050" y="36257"/>
                  </a:lnTo>
                  <a:lnTo>
                    <a:pt x="7643" y="44553"/>
                  </a:lnTo>
                  <a:lnTo>
                    <a:pt x="15939" y="50146"/>
                  </a:lnTo>
                  <a:lnTo>
                    <a:pt x="26098" y="52197"/>
                  </a:lnTo>
                  <a:lnTo>
                    <a:pt x="36257" y="50146"/>
                  </a:lnTo>
                  <a:lnTo>
                    <a:pt x="44553" y="44553"/>
                  </a:lnTo>
                  <a:lnTo>
                    <a:pt x="50146" y="36257"/>
                  </a:lnTo>
                  <a:lnTo>
                    <a:pt x="52197" y="26098"/>
                  </a:lnTo>
                  <a:lnTo>
                    <a:pt x="50146" y="15939"/>
                  </a:lnTo>
                  <a:lnTo>
                    <a:pt x="44553" y="7643"/>
                  </a:lnTo>
                  <a:lnTo>
                    <a:pt x="36257" y="2050"/>
                  </a:lnTo>
                  <a:lnTo>
                    <a:pt x="260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705179" y="1924418"/>
              <a:ext cx="345440" cy="381000"/>
            </a:xfrm>
            <a:custGeom>
              <a:avLst/>
              <a:gdLst/>
              <a:ahLst/>
              <a:cxnLst/>
              <a:rect l="l" t="t" r="r" b="b"/>
              <a:pathLst>
                <a:path w="345439" h="381000">
                  <a:moveTo>
                    <a:pt x="344830" y="0"/>
                  </a:moveTo>
                  <a:lnTo>
                    <a:pt x="0" y="380606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63205" y="2298903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0" y="29794"/>
                  </a:moveTo>
                  <a:lnTo>
                    <a:pt x="3857" y="39114"/>
                  </a:lnTo>
                  <a:lnTo>
                    <a:pt x="10761" y="45996"/>
                  </a:lnTo>
                  <a:lnTo>
                    <a:pt x="19739" y="49796"/>
                  </a:lnTo>
                  <a:lnTo>
                    <a:pt x="29819" y="49872"/>
                  </a:lnTo>
                  <a:lnTo>
                    <a:pt x="39146" y="46024"/>
                  </a:lnTo>
                  <a:lnTo>
                    <a:pt x="46016" y="39139"/>
                  </a:lnTo>
                  <a:lnTo>
                    <a:pt x="49798" y="30175"/>
                  </a:lnTo>
                  <a:lnTo>
                    <a:pt x="49860" y="20091"/>
                  </a:lnTo>
                  <a:lnTo>
                    <a:pt x="46017" y="10762"/>
                  </a:lnTo>
                  <a:lnTo>
                    <a:pt x="39142" y="3873"/>
                  </a:lnTo>
                  <a:lnTo>
                    <a:pt x="30184" y="71"/>
                  </a:lnTo>
                  <a:lnTo>
                    <a:pt x="20091" y="0"/>
                  </a:lnTo>
                  <a:lnTo>
                    <a:pt x="10778" y="3842"/>
                  </a:lnTo>
                  <a:lnTo>
                    <a:pt x="3887" y="10729"/>
                  </a:lnTo>
                  <a:lnTo>
                    <a:pt x="76" y="19700"/>
                  </a:lnTo>
                  <a:lnTo>
                    <a:pt x="0" y="29794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053738" y="1799882"/>
            <a:ext cx="75628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409"/>
              </a:spcBef>
            </a:pPr>
            <a:r>
              <a:rPr sz="900" spc="-35" dirty="0">
                <a:latin typeface="Open Sans"/>
                <a:cs typeface="Open Sans"/>
              </a:rPr>
              <a:t>Boo</a:t>
            </a:r>
            <a:r>
              <a:rPr sz="900" spc="-45" dirty="0">
                <a:latin typeface="Open Sans"/>
                <a:cs typeface="Open Sans"/>
              </a:rPr>
              <a:t>m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</a:t>
            </a:r>
            <a:r>
              <a:rPr sz="900" spc="-20" dirty="0">
                <a:latin typeface="Open Sans"/>
                <a:cs typeface="Open Sans"/>
              </a:rPr>
              <a:t>r </a:t>
            </a:r>
            <a:r>
              <a:rPr sz="900" spc="-25" dirty="0">
                <a:latin typeface="Open Sans"/>
                <a:cs typeface="Open Sans"/>
              </a:rPr>
              <a:t>jib</a:t>
            </a:r>
            <a:endParaRPr sz="900" dirty="0">
              <a:latin typeface="Open Sans"/>
              <a:cs typeface="Open Sans"/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3646" y="1005144"/>
            <a:ext cx="232316" cy="139993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546354" y="843369"/>
            <a:ext cx="563880" cy="39052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05410" marR="97790" indent="42545">
              <a:lnSpc>
                <a:spcPct val="101800"/>
              </a:lnSpc>
              <a:spcBef>
                <a:spcPts val="409"/>
              </a:spcBef>
            </a:pPr>
            <a:r>
              <a:rPr sz="900" spc="-35" dirty="0">
                <a:latin typeface="Open Sans"/>
                <a:cs typeface="Open Sans"/>
              </a:rPr>
              <a:t>Head </a:t>
            </a:r>
            <a:r>
              <a:rPr sz="900" spc="-30" dirty="0">
                <a:latin typeface="Open Sans"/>
                <a:cs typeface="Open Sans"/>
              </a:rPr>
              <a:t> sheave</a:t>
            </a:r>
            <a:endParaRPr sz="900" dirty="0">
              <a:latin typeface="Open Sans"/>
              <a:cs typeface="Open Sans"/>
            </a:endParaRPr>
          </a:p>
        </p:txBody>
      </p:sp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76011" y="2941459"/>
            <a:ext cx="296468" cy="103050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655178" y="2811056"/>
            <a:ext cx="543560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38430">
              <a:lnSpc>
                <a:spcPct val="100000"/>
              </a:lnSpc>
              <a:spcBef>
                <a:spcPts val="409"/>
              </a:spcBef>
            </a:pPr>
            <a:r>
              <a:rPr sz="900" spc="-35" dirty="0">
                <a:latin typeface="Open Sans"/>
                <a:cs typeface="Open Sans"/>
              </a:rPr>
              <a:t>Hook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42179" y="2558909"/>
            <a:ext cx="341630" cy="232410"/>
            <a:chOff x="1342179" y="2558909"/>
            <a:chExt cx="341630" cy="232410"/>
          </a:xfrm>
        </p:grpSpPr>
        <p:sp>
          <p:nvSpPr>
            <p:cNvPr id="26" name="object 26"/>
            <p:cNvSpPr/>
            <p:nvPr/>
          </p:nvSpPr>
          <p:spPr>
            <a:xfrm>
              <a:off x="1344593" y="2736313"/>
              <a:ext cx="46990" cy="46990"/>
            </a:xfrm>
            <a:custGeom>
              <a:avLst/>
              <a:gdLst/>
              <a:ahLst/>
              <a:cxnLst/>
              <a:rect l="l" t="t" r="r" b="b"/>
              <a:pathLst>
                <a:path w="46990" h="46989">
                  <a:moveTo>
                    <a:pt x="23406" y="0"/>
                  </a:moveTo>
                  <a:lnTo>
                    <a:pt x="14294" y="1838"/>
                  </a:lnTo>
                  <a:lnTo>
                    <a:pt x="6854" y="6853"/>
                  </a:lnTo>
                  <a:lnTo>
                    <a:pt x="1839" y="14289"/>
                  </a:lnTo>
                  <a:lnTo>
                    <a:pt x="0" y="23393"/>
                  </a:lnTo>
                  <a:lnTo>
                    <a:pt x="1839" y="32504"/>
                  </a:lnTo>
                  <a:lnTo>
                    <a:pt x="6854" y="39944"/>
                  </a:lnTo>
                  <a:lnTo>
                    <a:pt x="14294" y="44960"/>
                  </a:lnTo>
                  <a:lnTo>
                    <a:pt x="23406" y="46799"/>
                  </a:lnTo>
                  <a:lnTo>
                    <a:pt x="32517" y="44960"/>
                  </a:lnTo>
                  <a:lnTo>
                    <a:pt x="39957" y="39944"/>
                  </a:lnTo>
                  <a:lnTo>
                    <a:pt x="44973" y="32504"/>
                  </a:lnTo>
                  <a:lnTo>
                    <a:pt x="46812" y="23393"/>
                  </a:lnTo>
                  <a:lnTo>
                    <a:pt x="44973" y="14289"/>
                  </a:lnTo>
                  <a:lnTo>
                    <a:pt x="39957" y="6853"/>
                  </a:lnTo>
                  <a:lnTo>
                    <a:pt x="32517" y="1838"/>
                  </a:lnTo>
                  <a:lnTo>
                    <a:pt x="234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94866" y="2565259"/>
              <a:ext cx="282575" cy="180975"/>
            </a:xfrm>
            <a:custGeom>
              <a:avLst/>
              <a:gdLst/>
              <a:ahLst/>
              <a:cxnLst/>
              <a:rect l="l" t="t" r="r" b="b"/>
              <a:pathLst>
                <a:path w="282575" h="180975">
                  <a:moveTo>
                    <a:pt x="282079" y="0"/>
                  </a:moveTo>
                  <a:lnTo>
                    <a:pt x="0" y="180505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48529" y="2734527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4">
                  <a:moveTo>
                    <a:pt x="49860" y="20078"/>
                  </a:moveTo>
                  <a:lnTo>
                    <a:pt x="46002" y="10756"/>
                  </a:lnTo>
                  <a:lnTo>
                    <a:pt x="39098" y="3871"/>
                  </a:lnTo>
                  <a:lnTo>
                    <a:pt x="30120" y="70"/>
                  </a:lnTo>
                  <a:lnTo>
                    <a:pt x="20040" y="0"/>
                  </a:lnTo>
                  <a:lnTo>
                    <a:pt x="10713" y="3847"/>
                  </a:lnTo>
                  <a:lnTo>
                    <a:pt x="3843" y="10733"/>
                  </a:lnTo>
                  <a:lnTo>
                    <a:pt x="61" y="19697"/>
                  </a:lnTo>
                  <a:lnTo>
                    <a:pt x="0" y="29781"/>
                  </a:lnTo>
                  <a:lnTo>
                    <a:pt x="3842" y="39103"/>
                  </a:lnTo>
                  <a:lnTo>
                    <a:pt x="10717" y="45988"/>
                  </a:lnTo>
                  <a:lnTo>
                    <a:pt x="19675" y="49789"/>
                  </a:lnTo>
                  <a:lnTo>
                    <a:pt x="29768" y="49860"/>
                  </a:lnTo>
                  <a:lnTo>
                    <a:pt x="39082" y="46012"/>
                  </a:lnTo>
                  <a:lnTo>
                    <a:pt x="45972" y="39127"/>
                  </a:lnTo>
                  <a:lnTo>
                    <a:pt x="49783" y="30163"/>
                  </a:lnTo>
                  <a:lnTo>
                    <a:pt x="49860" y="20078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670723" y="2442438"/>
            <a:ext cx="822960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409"/>
              </a:spcBef>
            </a:pPr>
            <a:r>
              <a:rPr sz="900" spc="-35" dirty="0">
                <a:latin typeface="Open Sans"/>
                <a:cs typeface="Open Sans"/>
              </a:rPr>
              <a:t>Hoo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block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096148" y="3620630"/>
            <a:ext cx="920115" cy="398780"/>
            <a:chOff x="6096148" y="3620630"/>
            <a:chExt cx="920115" cy="398780"/>
          </a:xfrm>
        </p:grpSpPr>
        <p:sp>
          <p:nvSpPr>
            <p:cNvPr id="31" name="object 31"/>
            <p:cNvSpPr/>
            <p:nvPr/>
          </p:nvSpPr>
          <p:spPr>
            <a:xfrm>
              <a:off x="6151962" y="3870011"/>
              <a:ext cx="421640" cy="111760"/>
            </a:xfrm>
            <a:custGeom>
              <a:avLst/>
              <a:gdLst/>
              <a:ahLst/>
              <a:cxnLst/>
              <a:rect l="l" t="t" r="r" b="b"/>
              <a:pathLst>
                <a:path w="421640" h="111760">
                  <a:moveTo>
                    <a:pt x="421081" y="0"/>
                  </a:moveTo>
                  <a:lnTo>
                    <a:pt x="0" y="111391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102498" y="3962962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0" y="29794"/>
                  </a:moveTo>
                  <a:lnTo>
                    <a:pt x="3857" y="39114"/>
                  </a:lnTo>
                  <a:lnTo>
                    <a:pt x="10761" y="45996"/>
                  </a:lnTo>
                  <a:lnTo>
                    <a:pt x="19739" y="49796"/>
                  </a:lnTo>
                  <a:lnTo>
                    <a:pt x="29819" y="49872"/>
                  </a:lnTo>
                  <a:lnTo>
                    <a:pt x="39146" y="46024"/>
                  </a:lnTo>
                  <a:lnTo>
                    <a:pt x="46016" y="39139"/>
                  </a:lnTo>
                  <a:lnTo>
                    <a:pt x="49798" y="30175"/>
                  </a:lnTo>
                  <a:lnTo>
                    <a:pt x="49860" y="20091"/>
                  </a:lnTo>
                  <a:lnTo>
                    <a:pt x="46017" y="10762"/>
                  </a:lnTo>
                  <a:lnTo>
                    <a:pt x="39142" y="3873"/>
                  </a:lnTo>
                  <a:lnTo>
                    <a:pt x="30184" y="71"/>
                  </a:lnTo>
                  <a:lnTo>
                    <a:pt x="20091" y="0"/>
                  </a:lnTo>
                  <a:lnTo>
                    <a:pt x="10778" y="3842"/>
                  </a:lnTo>
                  <a:lnTo>
                    <a:pt x="3887" y="10729"/>
                  </a:lnTo>
                  <a:lnTo>
                    <a:pt x="76" y="19700"/>
                  </a:lnTo>
                  <a:lnTo>
                    <a:pt x="0" y="29794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141402" y="3620630"/>
              <a:ext cx="875030" cy="245745"/>
            </a:xfrm>
            <a:custGeom>
              <a:avLst/>
              <a:gdLst/>
              <a:ahLst/>
              <a:cxnLst/>
              <a:rect l="l" t="t" r="r" b="b"/>
              <a:pathLst>
                <a:path w="875029" h="245745">
                  <a:moveTo>
                    <a:pt x="874509" y="0"/>
                  </a:moveTo>
                  <a:lnTo>
                    <a:pt x="0" y="0"/>
                  </a:lnTo>
                  <a:lnTo>
                    <a:pt x="0" y="245630"/>
                  </a:lnTo>
                  <a:lnTo>
                    <a:pt x="874509" y="245630"/>
                  </a:lnTo>
                  <a:lnTo>
                    <a:pt x="874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141402" y="3620630"/>
            <a:ext cx="875030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409"/>
              </a:spcBef>
            </a:pPr>
            <a:r>
              <a:rPr sz="900" spc="-35" dirty="0">
                <a:latin typeface="Open Sans"/>
                <a:cs typeface="Open Sans"/>
              </a:rPr>
              <a:t>Rea</a:t>
            </a:r>
            <a:r>
              <a:rPr sz="900" spc="-20" dirty="0">
                <a:latin typeface="Open Sans"/>
                <a:cs typeface="Open Sans"/>
              </a:rPr>
              <a:t>r</a:t>
            </a:r>
            <a:r>
              <a:rPr sz="900" spc="-4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outrigger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2978001" y="4284196"/>
            <a:ext cx="379095" cy="262255"/>
            <a:chOff x="2978001" y="4284196"/>
            <a:chExt cx="379095" cy="262255"/>
          </a:xfrm>
        </p:grpSpPr>
        <p:sp>
          <p:nvSpPr>
            <p:cNvPr id="36" name="object 36"/>
            <p:cNvSpPr/>
            <p:nvPr/>
          </p:nvSpPr>
          <p:spPr>
            <a:xfrm>
              <a:off x="2984351" y="4329416"/>
              <a:ext cx="320040" cy="210820"/>
            </a:xfrm>
            <a:custGeom>
              <a:avLst/>
              <a:gdLst/>
              <a:ahLst/>
              <a:cxnLst/>
              <a:rect l="l" t="t" r="r" b="b"/>
              <a:pathLst>
                <a:path w="320039" h="210820">
                  <a:moveTo>
                    <a:pt x="0" y="210197"/>
                  </a:moveTo>
                  <a:lnTo>
                    <a:pt x="319925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300608" y="4290546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49860" y="29781"/>
                  </a:moveTo>
                  <a:lnTo>
                    <a:pt x="46010" y="39101"/>
                  </a:lnTo>
                  <a:lnTo>
                    <a:pt x="39123" y="45985"/>
                  </a:lnTo>
                  <a:lnTo>
                    <a:pt x="30163" y="49789"/>
                  </a:lnTo>
                  <a:lnTo>
                    <a:pt x="20091" y="49872"/>
                  </a:lnTo>
                  <a:lnTo>
                    <a:pt x="10756" y="46023"/>
                  </a:lnTo>
                  <a:lnTo>
                    <a:pt x="3868" y="39133"/>
                  </a:lnTo>
                  <a:lnTo>
                    <a:pt x="69" y="30165"/>
                  </a:lnTo>
                  <a:lnTo>
                    <a:pt x="0" y="20078"/>
                  </a:lnTo>
                  <a:lnTo>
                    <a:pt x="3842" y="10756"/>
                  </a:lnTo>
                  <a:lnTo>
                    <a:pt x="10717" y="3871"/>
                  </a:lnTo>
                  <a:lnTo>
                    <a:pt x="19675" y="70"/>
                  </a:lnTo>
                  <a:lnTo>
                    <a:pt x="29768" y="0"/>
                  </a:lnTo>
                  <a:lnTo>
                    <a:pt x="39082" y="3842"/>
                  </a:lnTo>
                  <a:lnTo>
                    <a:pt x="45972" y="10728"/>
                  </a:lnTo>
                  <a:lnTo>
                    <a:pt x="49783" y="19695"/>
                  </a:lnTo>
                  <a:lnTo>
                    <a:pt x="49860" y="29781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099754" y="4416742"/>
            <a:ext cx="91376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Fron</a:t>
            </a:r>
            <a:r>
              <a:rPr sz="900" spc="-20" dirty="0">
                <a:latin typeface="Open Sans"/>
                <a:cs typeface="Open Sans"/>
              </a:rPr>
              <a:t>t</a:t>
            </a:r>
            <a:r>
              <a:rPr sz="900" spc="-3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outrigger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3413531" y="4359970"/>
            <a:ext cx="1090930" cy="593725"/>
            <a:chOff x="3413531" y="4359970"/>
            <a:chExt cx="1090930" cy="593725"/>
          </a:xfrm>
        </p:grpSpPr>
        <p:sp>
          <p:nvSpPr>
            <p:cNvPr id="40" name="object 40"/>
            <p:cNvSpPr/>
            <p:nvPr/>
          </p:nvSpPr>
          <p:spPr>
            <a:xfrm>
              <a:off x="4452936" y="4366105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533" y="0"/>
                  </a:moveTo>
                  <a:lnTo>
                    <a:pt x="14375" y="1850"/>
                  </a:lnTo>
                  <a:lnTo>
                    <a:pt x="6894" y="6894"/>
                  </a:lnTo>
                  <a:lnTo>
                    <a:pt x="1850" y="14375"/>
                  </a:lnTo>
                  <a:lnTo>
                    <a:pt x="0" y="23533"/>
                  </a:lnTo>
                  <a:lnTo>
                    <a:pt x="1850" y="32691"/>
                  </a:lnTo>
                  <a:lnTo>
                    <a:pt x="6894" y="40171"/>
                  </a:lnTo>
                  <a:lnTo>
                    <a:pt x="14375" y="45216"/>
                  </a:lnTo>
                  <a:lnTo>
                    <a:pt x="23533" y="47066"/>
                  </a:lnTo>
                  <a:lnTo>
                    <a:pt x="32691" y="45216"/>
                  </a:lnTo>
                  <a:lnTo>
                    <a:pt x="40171" y="40171"/>
                  </a:lnTo>
                  <a:lnTo>
                    <a:pt x="45216" y="32691"/>
                  </a:lnTo>
                  <a:lnTo>
                    <a:pt x="47066" y="23533"/>
                  </a:lnTo>
                  <a:lnTo>
                    <a:pt x="45216" y="14375"/>
                  </a:lnTo>
                  <a:lnTo>
                    <a:pt x="40171" y="6894"/>
                  </a:lnTo>
                  <a:lnTo>
                    <a:pt x="32691" y="1850"/>
                  </a:lnTo>
                  <a:lnTo>
                    <a:pt x="235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04940" y="4403238"/>
              <a:ext cx="645160" cy="335915"/>
            </a:xfrm>
            <a:custGeom>
              <a:avLst/>
              <a:gdLst/>
              <a:ahLst/>
              <a:cxnLst/>
              <a:rect l="l" t="t" r="r" b="b"/>
              <a:pathLst>
                <a:path w="645160" h="335914">
                  <a:moveTo>
                    <a:pt x="0" y="335407"/>
                  </a:moveTo>
                  <a:lnTo>
                    <a:pt x="644969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447213" y="436632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9742" y="5018"/>
                  </a:moveTo>
                  <a:lnTo>
                    <a:pt x="18796" y="590"/>
                  </a:lnTo>
                  <a:lnTo>
                    <a:pt x="28521" y="0"/>
                  </a:lnTo>
                  <a:lnTo>
                    <a:pt x="37762" y="3083"/>
                  </a:lnTo>
                  <a:lnTo>
                    <a:pt x="45365" y="9678"/>
                  </a:lnTo>
                  <a:lnTo>
                    <a:pt x="49800" y="18762"/>
                  </a:lnTo>
                  <a:lnTo>
                    <a:pt x="50403" y="28501"/>
                  </a:lnTo>
                  <a:lnTo>
                    <a:pt x="47321" y="37748"/>
                  </a:lnTo>
                  <a:lnTo>
                    <a:pt x="40705" y="45353"/>
                  </a:lnTo>
                  <a:lnTo>
                    <a:pt x="31621" y="49787"/>
                  </a:lnTo>
                  <a:lnTo>
                    <a:pt x="21882" y="50384"/>
                  </a:lnTo>
                  <a:lnTo>
                    <a:pt x="12635" y="47287"/>
                  </a:lnTo>
                  <a:lnTo>
                    <a:pt x="5030" y="40641"/>
                  </a:lnTo>
                  <a:lnTo>
                    <a:pt x="596" y="31608"/>
                  </a:lnTo>
                  <a:lnTo>
                    <a:pt x="0" y="21882"/>
                  </a:lnTo>
                  <a:lnTo>
                    <a:pt x="3096" y="12629"/>
                  </a:lnTo>
                  <a:lnTo>
                    <a:pt x="9742" y="5018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413531" y="4707559"/>
              <a:ext cx="972185" cy="245745"/>
            </a:xfrm>
            <a:custGeom>
              <a:avLst/>
              <a:gdLst/>
              <a:ahLst/>
              <a:cxnLst/>
              <a:rect l="l" t="t" r="r" b="b"/>
              <a:pathLst>
                <a:path w="972185" h="245745">
                  <a:moveTo>
                    <a:pt x="972121" y="0"/>
                  </a:moveTo>
                  <a:lnTo>
                    <a:pt x="0" y="0"/>
                  </a:lnTo>
                  <a:lnTo>
                    <a:pt x="0" y="245630"/>
                  </a:lnTo>
                  <a:lnTo>
                    <a:pt x="972121" y="245630"/>
                  </a:lnTo>
                  <a:lnTo>
                    <a:pt x="9721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3413531" y="4707559"/>
            <a:ext cx="97218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Outrigge</a:t>
            </a:r>
            <a:r>
              <a:rPr sz="900" spc="-20" dirty="0">
                <a:latin typeface="Open Sans"/>
                <a:cs typeface="Open Sans"/>
              </a:rPr>
              <a:t>r </a:t>
            </a:r>
            <a:r>
              <a:rPr sz="900" spc="-35" dirty="0">
                <a:latin typeface="Open Sans"/>
                <a:cs typeface="Open Sans"/>
              </a:rPr>
              <a:t>beam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078733" y="4140670"/>
            <a:ext cx="788670" cy="245745"/>
            <a:chOff x="6078733" y="4140670"/>
            <a:chExt cx="788670" cy="245745"/>
          </a:xfrm>
        </p:grpSpPr>
        <p:sp>
          <p:nvSpPr>
            <p:cNvPr id="46" name="object 46"/>
            <p:cNvSpPr/>
            <p:nvPr/>
          </p:nvSpPr>
          <p:spPr>
            <a:xfrm>
              <a:off x="6129035" y="4250970"/>
              <a:ext cx="713740" cy="48260"/>
            </a:xfrm>
            <a:custGeom>
              <a:avLst/>
              <a:gdLst/>
              <a:ahLst/>
              <a:cxnLst/>
              <a:rect l="l" t="t" r="r" b="b"/>
              <a:pathLst>
                <a:path w="713740" h="48260">
                  <a:moveTo>
                    <a:pt x="0" y="23863"/>
                  </a:moveTo>
                  <a:lnTo>
                    <a:pt x="287258" y="23863"/>
                  </a:lnTo>
                </a:path>
                <a:path w="713740" h="48260">
                  <a:moveTo>
                    <a:pt x="713687" y="0"/>
                  </a:moveTo>
                  <a:lnTo>
                    <a:pt x="713687" y="47726"/>
                  </a:lnTo>
                </a:path>
              </a:pathLst>
            </a:custGeom>
            <a:ln w="47726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085083" y="4231127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49860" y="29781"/>
                  </a:moveTo>
                  <a:lnTo>
                    <a:pt x="46017" y="39103"/>
                  </a:lnTo>
                  <a:lnTo>
                    <a:pt x="39142" y="45988"/>
                  </a:lnTo>
                  <a:lnTo>
                    <a:pt x="30184" y="49789"/>
                  </a:lnTo>
                  <a:lnTo>
                    <a:pt x="20091" y="49860"/>
                  </a:lnTo>
                  <a:lnTo>
                    <a:pt x="10778" y="46017"/>
                  </a:lnTo>
                  <a:lnTo>
                    <a:pt x="3887" y="39131"/>
                  </a:lnTo>
                  <a:lnTo>
                    <a:pt x="76" y="30164"/>
                  </a:lnTo>
                  <a:lnTo>
                    <a:pt x="0" y="20078"/>
                  </a:lnTo>
                  <a:lnTo>
                    <a:pt x="3857" y="10756"/>
                  </a:lnTo>
                  <a:lnTo>
                    <a:pt x="10761" y="3871"/>
                  </a:lnTo>
                  <a:lnTo>
                    <a:pt x="19739" y="70"/>
                  </a:lnTo>
                  <a:lnTo>
                    <a:pt x="29819" y="0"/>
                  </a:lnTo>
                  <a:lnTo>
                    <a:pt x="39146" y="3847"/>
                  </a:lnTo>
                  <a:lnTo>
                    <a:pt x="46016" y="10733"/>
                  </a:lnTo>
                  <a:lnTo>
                    <a:pt x="49798" y="19697"/>
                  </a:lnTo>
                  <a:lnTo>
                    <a:pt x="49860" y="29781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416294" y="4140670"/>
              <a:ext cx="424815" cy="245745"/>
            </a:xfrm>
            <a:custGeom>
              <a:avLst/>
              <a:gdLst/>
              <a:ahLst/>
              <a:cxnLst/>
              <a:rect l="l" t="t" r="r" b="b"/>
              <a:pathLst>
                <a:path w="424815" h="245745">
                  <a:moveTo>
                    <a:pt x="424497" y="0"/>
                  </a:moveTo>
                  <a:lnTo>
                    <a:pt x="0" y="0"/>
                  </a:lnTo>
                  <a:lnTo>
                    <a:pt x="0" y="245630"/>
                  </a:lnTo>
                  <a:lnTo>
                    <a:pt x="424497" y="245630"/>
                  </a:lnTo>
                  <a:lnTo>
                    <a:pt x="4244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6461912" y="4140670"/>
            <a:ext cx="42481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Jack</a:t>
            </a:r>
            <a:endParaRPr sz="900">
              <a:latin typeface="Open Sans"/>
              <a:cs typeface="Open Sans"/>
            </a:endParaRPr>
          </a:p>
        </p:txBody>
      </p:sp>
      <p:pic>
        <p:nvPicPr>
          <p:cNvPr id="50" name="object 5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12723" y="1789145"/>
            <a:ext cx="267595" cy="85178"/>
          </a:xfrm>
          <a:prstGeom prst="rect">
            <a:avLst/>
          </a:prstGeom>
        </p:spPr>
      </p:pic>
      <p:sp>
        <p:nvSpPr>
          <p:cNvPr id="51" name="object 51"/>
          <p:cNvSpPr txBox="1"/>
          <p:nvPr/>
        </p:nvSpPr>
        <p:spPr>
          <a:xfrm>
            <a:off x="1673148" y="1745145"/>
            <a:ext cx="680085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Hois</a:t>
            </a:r>
            <a:r>
              <a:rPr sz="900" spc="-20" dirty="0">
                <a:latin typeface="Open Sans"/>
                <a:cs typeface="Open Sans"/>
              </a:rPr>
              <a:t>t</a:t>
            </a:r>
            <a:r>
              <a:rPr sz="900" spc="-30" dirty="0">
                <a:latin typeface="Open Sans"/>
                <a:cs typeface="Open Sans"/>
              </a:rPr>
              <a:t> rope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5696049" y="2700867"/>
            <a:ext cx="106045" cy="593090"/>
            <a:chOff x="5696049" y="2700867"/>
            <a:chExt cx="106045" cy="593090"/>
          </a:xfrm>
        </p:grpSpPr>
        <p:sp>
          <p:nvSpPr>
            <p:cNvPr id="53" name="object 53"/>
            <p:cNvSpPr/>
            <p:nvPr/>
          </p:nvSpPr>
          <p:spPr>
            <a:xfrm>
              <a:off x="5744699" y="3234607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10" h="54610">
                  <a:moveTo>
                    <a:pt x="27000" y="0"/>
                  </a:moveTo>
                  <a:lnTo>
                    <a:pt x="16491" y="2122"/>
                  </a:lnTo>
                  <a:lnTo>
                    <a:pt x="7908" y="7908"/>
                  </a:lnTo>
                  <a:lnTo>
                    <a:pt x="2122" y="16491"/>
                  </a:lnTo>
                  <a:lnTo>
                    <a:pt x="0" y="27000"/>
                  </a:lnTo>
                  <a:lnTo>
                    <a:pt x="2122" y="37509"/>
                  </a:lnTo>
                  <a:lnTo>
                    <a:pt x="7908" y="46091"/>
                  </a:lnTo>
                  <a:lnTo>
                    <a:pt x="16491" y="51878"/>
                  </a:lnTo>
                  <a:lnTo>
                    <a:pt x="27000" y="54000"/>
                  </a:lnTo>
                  <a:lnTo>
                    <a:pt x="37509" y="51878"/>
                  </a:lnTo>
                  <a:lnTo>
                    <a:pt x="46091" y="46091"/>
                  </a:lnTo>
                  <a:lnTo>
                    <a:pt x="51878" y="37509"/>
                  </a:lnTo>
                  <a:lnTo>
                    <a:pt x="54000" y="27000"/>
                  </a:lnTo>
                  <a:lnTo>
                    <a:pt x="51878" y="16491"/>
                  </a:lnTo>
                  <a:lnTo>
                    <a:pt x="46091" y="7908"/>
                  </a:lnTo>
                  <a:lnTo>
                    <a:pt x="37509" y="2122"/>
                  </a:lnTo>
                  <a:lnTo>
                    <a:pt x="27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702399" y="2707217"/>
              <a:ext cx="65405" cy="530225"/>
            </a:xfrm>
            <a:custGeom>
              <a:avLst/>
              <a:gdLst/>
              <a:ahLst/>
              <a:cxnLst/>
              <a:rect l="l" t="t" r="r" b="b"/>
              <a:pathLst>
                <a:path w="65404" h="530225">
                  <a:moveTo>
                    <a:pt x="0" y="0"/>
                  </a:moveTo>
                  <a:lnTo>
                    <a:pt x="65087" y="530123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745659" y="3237612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0" y="29781"/>
                  </a:moveTo>
                  <a:lnTo>
                    <a:pt x="3850" y="39103"/>
                  </a:lnTo>
                  <a:lnTo>
                    <a:pt x="10742" y="45988"/>
                  </a:lnTo>
                  <a:lnTo>
                    <a:pt x="19718" y="49789"/>
                  </a:lnTo>
                  <a:lnTo>
                    <a:pt x="29819" y="49860"/>
                  </a:lnTo>
                  <a:lnTo>
                    <a:pt x="39146" y="46014"/>
                  </a:lnTo>
                  <a:lnTo>
                    <a:pt x="46016" y="39133"/>
                  </a:lnTo>
                  <a:lnTo>
                    <a:pt x="49798" y="30173"/>
                  </a:lnTo>
                  <a:lnTo>
                    <a:pt x="49860" y="20091"/>
                  </a:lnTo>
                  <a:lnTo>
                    <a:pt x="46017" y="10767"/>
                  </a:lnTo>
                  <a:lnTo>
                    <a:pt x="39142" y="3878"/>
                  </a:lnTo>
                  <a:lnTo>
                    <a:pt x="30184" y="72"/>
                  </a:lnTo>
                  <a:lnTo>
                    <a:pt x="20091" y="0"/>
                  </a:lnTo>
                  <a:lnTo>
                    <a:pt x="10756" y="3847"/>
                  </a:lnTo>
                  <a:lnTo>
                    <a:pt x="3868" y="10733"/>
                  </a:lnTo>
                  <a:lnTo>
                    <a:pt x="69" y="19697"/>
                  </a:lnTo>
                  <a:lnTo>
                    <a:pt x="0" y="29781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5385625" y="2490597"/>
            <a:ext cx="60261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45415">
              <a:lnSpc>
                <a:spcPct val="100000"/>
              </a:lnSpc>
              <a:spcBef>
                <a:spcPts val="409"/>
              </a:spcBef>
            </a:pPr>
            <a:r>
              <a:rPr sz="900" spc="-35" dirty="0">
                <a:latin typeface="Open Sans"/>
                <a:cs typeface="Open Sans"/>
              </a:rPr>
              <a:t>Winch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3982441" y="3239699"/>
            <a:ext cx="892175" cy="434340"/>
            <a:chOff x="3982441" y="3239699"/>
            <a:chExt cx="892175" cy="434340"/>
          </a:xfrm>
        </p:grpSpPr>
        <p:sp>
          <p:nvSpPr>
            <p:cNvPr id="58" name="object 58"/>
            <p:cNvSpPr/>
            <p:nvPr/>
          </p:nvSpPr>
          <p:spPr>
            <a:xfrm>
              <a:off x="4816796" y="3614295"/>
              <a:ext cx="51435" cy="51435"/>
            </a:xfrm>
            <a:custGeom>
              <a:avLst/>
              <a:gdLst/>
              <a:ahLst/>
              <a:cxnLst/>
              <a:rect l="l" t="t" r="r" b="b"/>
              <a:pathLst>
                <a:path w="51435" h="51435">
                  <a:moveTo>
                    <a:pt x="25628" y="0"/>
                  </a:moveTo>
                  <a:lnTo>
                    <a:pt x="15655" y="2012"/>
                  </a:lnTo>
                  <a:lnTo>
                    <a:pt x="7508" y="7502"/>
                  </a:lnTo>
                  <a:lnTo>
                    <a:pt x="2014" y="15644"/>
                  </a:lnTo>
                  <a:lnTo>
                    <a:pt x="0" y="25615"/>
                  </a:lnTo>
                  <a:lnTo>
                    <a:pt x="2014" y="35594"/>
                  </a:lnTo>
                  <a:lnTo>
                    <a:pt x="7508" y="43740"/>
                  </a:lnTo>
                  <a:lnTo>
                    <a:pt x="15655" y="49231"/>
                  </a:lnTo>
                  <a:lnTo>
                    <a:pt x="25628" y="51244"/>
                  </a:lnTo>
                  <a:lnTo>
                    <a:pt x="35601" y="49231"/>
                  </a:lnTo>
                  <a:lnTo>
                    <a:pt x="43748" y="43740"/>
                  </a:lnTo>
                  <a:lnTo>
                    <a:pt x="49242" y="35594"/>
                  </a:lnTo>
                  <a:lnTo>
                    <a:pt x="51257" y="25615"/>
                  </a:lnTo>
                  <a:lnTo>
                    <a:pt x="49242" y="15644"/>
                  </a:lnTo>
                  <a:lnTo>
                    <a:pt x="43748" y="7502"/>
                  </a:lnTo>
                  <a:lnTo>
                    <a:pt x="35601" y="2012"/>
                  </a:lnTo>
                  <a:lnTo>
                    <a:pt x="256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988791" y="3246049"/>
              <a:ext cx="831215" cy="386080"/>
            </a:xfrm>
            <a:custGeom>
              <a:avLst/>
              <a:gdLst/>
              <a:ahLst/>
              <a:cxnLst/>
              <a:rect l="l" t="t" r="r" b="b"/>
              <a:pathLst>
                <a:path w="831214" h="386079">
                  <a:moveTo>
                    <a:pt x="0" y="0"/>
                  </a:moveTo>
                  <a:lnTo>
                    <a:pt x="831011" y="385914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817864" y="3617719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0" y="29781"/>
                  </a:moveTo>
                  <a:lnTo>
                    <a:pt x="3850" y="39103"/>
                  </a:lnTo>
                  <a:lnTo>
                    <a:pt x="10742" y="45988"/>
                  </a:lnTo>
                  <a:lnTo>
                    <a:pt x="19718" y="49789"/>
                  </a:lnTo>
                  <a:lnTo>
                    <a:pt x="29819" y="49860"/>
                  </a:lnTo>
                  <a:lnTo>
                    <a:pt x="39132" y="46019"/>
                  </a:lnTo>
                  <a:lnTo>
                    <a:pt x="46023" y="39138"/>
                  </a:lnTo>
                  <a:lnTo>
                    <a:pt x="49834" y="30175"/>
                  </a:lnTo>
                  <a:lnTo>
                    <a:pt x="49911" y="20091"/>
                  </a:lnTo>
                  <a:lnTo>
                    <a:pt x="46053" y="10769"/>
                  </a:lnTo>
                  <a:lnTo>
                    <a:pt x="39149" y="3883"/>
                  </a:lnTo>
                  <a:lnTo>
                    <a:pt x="30171" y="78"/>
                  </a:lnTo>
                  <a:lnTo>
                    <a:pt x="20091" y="0"/>
                  </a:lnTo>
                  <a:lnTo>
                    <a:pt x="10756" y="3847"/>
                  </a:lnTo>
                  <a:lnTo>
                    <a:pt x="3868" y="10733"/>
                  </a:lnTo>
                  <a:lnTo>
                    <a:pt x="69" y="19697"/>
                  </a:lnTo>
                  <a:lnTo>
                    <a:pt x="0" y="29781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999435" y="3129813"/>
            <a:ext cx="1009015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Operator</a:t>
            </a:r>
            <a:r>
              <a:rPr sz="900" spc="-25" dirty="0">
                <a:latin typeface="Open Sans"/>
                <a:cs typeface="Open Sans"/>
              </a:rPr>
              <a:t>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cabin</a:t>
            </a:r>
            <a:endParaRPr sz="900" dirty="0">
              <a:latin typeface="Open Sans"/>
              <a:cs typeface="Open Sans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3273276" y="3611720"/>
            <a:ext cx="337185" cy="410209"/>
            <a:chOff x="3273276" y="3611720"/>
            <a:chExt cx="337185" cy="410209"/>
          </a:xfrm>
        </p:grpSpPr>
        <p:sp>
          <p:nvSpPr>
            <p:cNvPr id="63" name="object 63"/>
            <p:cNvSpPr/>
            <p:nvPr/>
          </p:nvSpPr>
          <p:spPr>
            <a:xfrm>
              <a:off x="3555356" y="3967203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533" y="0"/>
                  </a:moveTo>
                  <a:lnTo>
                    <a:pt x="14375" y="1850"/>
                  </a:lnTo>
                  <a:lnTo>
                    <a:pt x="6894" y="6894"/>
                  </a:lnTo>
                  <a:lnTo>
                    <a:pt x="1850" y="14375"/>
                  </a:lnTo>
                  <a:lnTo>
                    <a:pt x="0" y="23533"/>
                  </a:lnTo>
                  <a:lnTo>
                    <a:pt x="1850" y="32691"/>
                  </a:lnTo>
                  <a:lnTo>
                    <a:pt x="6894" y="40171"/>
                  </a:lnTo>
                  <a:lnTo>
                    <a:pt x="14375" y="45216"/>
                  </a:lnTo>
                  <a:lnTo>
                    <a:pt x="23533" y="47066"/>
                  </a:lnTo>
                  <a:lnTo>
                    <a:pt x="32691" y="45216"/>
                  </a:lnTo>
                  <a:lnTo>
                    <a:pt x="40171" y="40171"/>
                  </a:lnTo>
                  <a:lnTo>
                    <a:pt x="45216" y="32691"/>
                  </a:lnTo>
                  <a:lnTo>
                    <a:pt x="47066" y="23533"/>
                  </a:lnTo>
                  <a:lnTo>
                    <a:pt x="45216" y="14375"/>
                  </a:lnTo>
                  <a:lnTo>
                    <a:pt x="40171" y="6894"/>
                  </a:lnTo>
                  <a:lnTo>
                    <a:pt x="32691" y="1850"/>
                  </a:lnTo>
                  <a:lnTo>
                    <a:pt x="235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279626" y="3618070"/>
              <a:ext cx="283210" cy="352425"/>
            </a:xfrm>
            <a:custGeom>
              <a:avLst/>
              <a:gdLst/>
              <a:ahLst/>
              <a:cxnLst/>
              <a:rect l="l" t="t" r="r" b="b"/>
              <a:pathLst>
                <a:path w="283210" h="352425">
                  <a:moveTo>
                    <a:pt x="0" y="0"/>
                  </a:moveTo>
                  <a:lnTo>
                    <a:pt x="282917" y="35198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553278" y="396466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9717" y="5037"/>
                  </a:moveTo>
                  <a:lnTo>
                    <a:pt x="18793" y="602"/>
                  </a:lnTo>
                  <a:lnTo>
                    <a:pt x="28521" y="0"/>
                  </a:lnTo>
                  <a:lnTo>
                    <a:pt x="37765" y="3081"/>
                  </a:lnTo>
                  <a:lnTo>
                    <a:pt x="45391" y="9698"/>
                  </a:lnTo>
                  <a:lnTo>
                    <a:pt x="49796" y="18760"/>
                  </a:lnTo>
                  <a:lnTo>
                    <a:pt x="50377" y="28501"/>
                  </a:lnTo>
                  <a:lnTo>
                    <a:pt x="47275" y="37760"/>
                  </a:lnTo>
                  <a:lnTo>
                    <a:pt x="40628" y="45372"/>
                  </a:lnTo>
                  <a:lnTo>
                    <a:pt x="31575" y="49791"/>
                  </a:lnTo>
                  <a:lnTo>
                    <a:pt x="21856" y="50358"/>
                  </a:lnTo>
                  <a:lnTo>
                    <a:pt x="12630" y="47242"/>
                  </a:lnTo>
                  <a:lnTo>
                    <a:pt x="5056" y="40609"/>
                  </a:lnTo>
                  <a:lnTo>
                    <a:pt x="599" y="31563"/>
                  </a:lnTo>
                  <a:lnTo>
                    <a:pt x="0" y="21856"/>
                  </a:lnTo>
                  <a:lnTo>
                    <a:pt x="3093" y="12633"/>
                  </a:lnTo>
                  <a:lnTo>
                    <a:pt x="9717" y="5037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2443543" y="3495687"/>
            <a:ext cx="840105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409"/>
              </a:spcBef>
            </a:pPr>
            <a:r>
              <a:rPr sz="900" spc="-30" dirty="0">
                <a:latin typeface="Open Sans"/>
                <a:cs typeface="Open Sans"/>
              </a:rPr>
              <a:t>Driver</a:t>
            </a:r>
            <a:r>
              <a:rPr sz="900" spc="-25" dirty="0">
                <a:latin typeface="Open Sans"/>
                <a:cs typeface="Open Sans"/>
              </a:rPr>
              <a:t>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cabin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68" name="object 6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9" name="object 6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243989-FCD5-4EFE-ADA0-A038715180CF}"/>
              </a:ext>
            </a:extLst>
          </p:cNvPr>
          <p:cNvSpPr/>
          <p:nvPr/>
        </p:nvSpPr>
        <p:spPr>
          <a:xfrm>
            <a:off x="1780025" y="2857132"/>
            <a:ext cx="311167" cy="18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71A18BB-FEFA-48E4-BB72-72A70C779937}"/>
              </a:ext>
            </a:extLst>
          </p:cNvPr>
          <p:cNvSpPr/>
          <p:nvPr/>
        </p:nvSpPr>
        <p:spPr>
          <a:xfrm>
            <a:off x="1797714" y="2477657"/>
            <a:ext cx="555519" cy="162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DE12C36-337B-4FCA-AC55-2F529BD6A5EC}"/>
              </a:ext>
            </a:extLst>
          </p:cNvPr>
          <p:cNvSpPr/>
          <p:nvPr/>
        </p:nvSpPr>
        <p:spPr>
          <a:xfrm>
            <a:off x="1700075" y="1778642"/>
            <a:ext cx="606510" cy="191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CE3C71A-3D17-4395-9EE2-4EF0778513FC}"/>
              </a:ext>
            </a:extLst>
          </p:cNvPr>
          <p:cNvSpPr/>
          <p:nvPr/>
        </p:nvSpPr>
        <p:spPr>
          <a:xfrm>
            <a:off x="592055" y="887761"/>
            <a:ext cx="435705" cy="327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7585D6F-6127-469F-A4E6-23957AC3F9F8}"/>
              </a:ext>
            </a:extLst>
          </p:cNvPr>
          <p:cNvSpPr/>
          <p:nvPr/>
        </p:nvSpPr>
        <p:spPr>
          <a:xfrm>
            <a:off x="2972522" y="1269121"/>
            <a:ext cx="706384" cy="154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F2EF7F3-25A2-487E-BEB3-686CE092EE86}"/>
              </a:ext>
            </a:extLst>
          </p:cNvPr>
          <p:cNvSpPr/>
          <p:nvPr/>
        </p:nvSpPr>
        <p:spPr>
          <a:xfrm>
            <a:off x="4134533" y="1822972"/>
            <a:ext cx="634317" cy="167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9CBF851-4126-4258-A980-BE9C49CEF760}"/>
              </a:ext>
            </a:extLst>
          </p:cNvPr>
          <p:cNvSpPr/>
          <p:nvPr/>
        </p:nvSpPr>
        <p:spPr>
          <a:xfrm>
            <a:off x="5531348" y="2515422"/>
            <a:ext cx="311167" cy="18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3D5180D-B2F0-4C22-90C6-A7989B35D824}"/>
              </a:ext>
            </a:extLst>
          </p:cNvPr>
          <p:cNvSpPr/>
          <p:nvPr/>
        </p:nvSpPr>
        <p:spPr>
          <a:xfrm>
            <a:off x="6084578" y="2967898"/>
            <a:ext cx="895886" cy="182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FAE5272-5E59-40E1-89EC-500113B2FA88}"/>
              </a:ext>
            </a:extLst>
          </p:cNvPr>
          <p:cNvSpPr/>
          <p:nvPr/>
        </p:nvSpPr>
        <p:spPr>
          <a:xfrm>
            <a:off x="6202852" y="3653393"/>
            <a:ext cx="781629" cy="212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67EE36-327D-46D5-B769-71D5CCC9EAB0}"/>
              </a:ext>
            </a:extLst>
          </p:cNvPr>
          <p:cNvSpPr/>
          <p:nvPr/>
        </p:nvSpPr>
        <p:spPr>
          <a:xfrm>
            <a:off x="6494169" y="4178727"/>
            <a:ext cx="326509" cy="150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DD3D6AA-290D-41A2-AB7F-13E3A13FAE0A}"/>
              </a:ext>
            </a:extLst>
          </p:cNvPr>
          <p:cNvSpPr/>
          <p:nvPr/>
        </p:nvSpPr>
        <p:spPr>
          <a:xfrm>
            <a:off x="5156274" y="4768626"/>
            <a:ext cx="972761" cy="173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66A9C1A-9D52-453C-B769-07980CFFA9E4}"/>
              </a:ext>
            </a:extLst>
          </p:cNvPr>
          <p:cNvSpPr/>
          <p:nvPr/>
        </p:nvSpPr>
        <p:spPr>
          <a:xfrm>
            <a:off x="3486360" y="4744730"/>
            <a:ext cx="825290" cy="159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7643783-08DE-489D-A2B2-FAF33AC7F232}"/>
              </a:ext>
            </a:extLst>
          </p:cNvPr>
          <p:cNvSpPr/>
          <p:nvPr/>
        </p:nvSpPr>
        <p:spPr>
          <a:xfrm>
            <a:off x="2172635" y="4491354"/>
            <a:ext cx="799887" cy="12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EBE3D6C-516D-4098-B53D-27E31180198C}"/>
              </a:ext>
            </a:extLst>
          </p:cNvPr>
          <p:cNvSpPr/>
          <p:nvPr/>
        </p:nvSpPr>
        <p:spPr>
          <a:xfrm>
            <a:off x="2520389" y="3557885"/>
            <a:ext cx="711012" cy="146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3093170-04AB-4662-BB2F-9CB852B07775}"/>
              </a:ext>
            </a:extLst>
          </p:cNvPr>
          <p:cNvSpPr/>
          <p:nvPr/>
        </p:nvSpPr>
        <p:spPr>
          <a:xfrm>
            <a:off x="3078292" y="3159776"/>
            <a:ext cx="831215" cy="187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350010"/>
            <a:ext cx="7020559" cy="1818005"/>
          </a:xfrm>
          <a:prstGeom prst="rect">
            <a:avLst/>
          </a:prstGeom>
          <a:solidFill>
            <a:srgbClr val="001544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350">
              <a:latin typeface="Times New Roman"/>
              <a:cs typeface="Times New Roman"/>
            </a:endParaRPr>
          </a:p>
          <a:p>
            <a:pPr marL="4260850" marR="136525" indent="574040">
              <a:lnSpc>
                <a:spcPts val="3400"/>
              </a:lnSpc>
            </a:pPr>
            <a:r>
              <a:rPr sz="3200" b="0" spc="-105" dirty="0">
                <a:solidFill>
                  <a:srgbClr val="FFFFFF"/>
                </a:solidFill>
                <a:latin typeface="Arial"/>
                <a:cs typeface="Arial"/>
              </a:rPr>
              <a:t>Element </a:t>
            </a:r>
            <a:r>
              <a:rPr sz="3200" b="0" spc="-90" dirty="0">
                <a:solidFill>
                  <a:srgbClr val="FFFFFF"/>
                </a:solidFill>
                <a:latin typeface="Arial"/>
                <a:cs typeface="Arial"/>
              </a:rPr>
              <a:t>1 – </a:t>
            </a:r>
            <a:r>
              <a:rPr sz="3200" b="0" spc="-8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100" dirty="0">
                <a:solidFill>
                  <a:srgbClr val="FFFFFF"/>
                </a:solidFill>
                <a:latin typeface="Arial"/>
                <a:cs typeface="Arial"/>
              </a:rPr>
              <a:t>Pla</a:t>
            </a:r>
            <a:r>
              <a:rPr sz="3200" b="0" spc="-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110" dirty="0">
                <a:solidFill>
                  <a:srgbClr val="FFFFFF"/>
                </a:solidFill>
                <a:latin typeface="Arial"/>
                <a:cs typeface="Arial"/>
              </a:rPr>
              <a:t>wor</a:t>
            </a:r>
            <a:r>
              <a:rPr sz="3200" b="0" spc="-8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4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3200" b="0" spc="-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95" dirty="0">
                <a:solidFill>
                  <a:srgbClr val="FFFFFF"/>
                </a:solidFill>
                <a:latin typeface="Arial"/>
                <a:cs typeface="Arial"/>
              </a:rPr>
              <a:t>task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20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77055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 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—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WORK/TASK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6825" y="1172641"/>
            <a:ext cx="6496685" cy="3796029"/>
            <a:chOff x="536825" y="1172641"/>
            <a:chExt cx="6496685" cy="3796029"/>
          </a:xfrm>
        </p:grpSpPr>
        <p:sp>
          <p:nvSpPr>
            <p:cNvPr id="4" name="object 4"/>
            <p:cNvSpPr/>
            <p:nvPr/>
          </p:nvSpPr>
          <p:spPr>
            <a:xfrm>
              <a:off x="7026775" y="1178990"/>
              <a:ext cx="0" cy="3785235"/>
            </a:xfrm>
            <a:custGeom>
              <a:avLst/>
              <a:gdLst/>
              <a:ahLst/>
              <a:cxnLst/>
              <a:rect l="l" t="t" r="r" b="b"/>
              <a:pathLst>
                <a:path h="3785235">
                  <a:moveTo>
                    <a:pt x="0" y="378514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0000" y="4964740"/>
              <a:ext cx="6490335" cy="3175"/>
            </a:xfrm>
            <a:custGeom>
              <a:avLst/>
              <a:gdLst/>
              <a:ahLst/>
              <a:cxnLst/>
              <a:rect l="l" t="t" r="r" b="b"/>
              <a:pathLst>
                <a:path w="6490334" h="3175">
                  <a:moveTo>
                    <a:pt x="0" y="0"/>
                  </a:moveTo>
                  <a:lnTo>
                    <a:pt x="6489954" y="0"/>
                  </a:lnTo>
                </a:path>
                <a:path w="6490334" h="3175">
                  <a:moveTo>
                    <a:pt x="0" y="3174"/>
                  </a:moveTo>
                  <a:lnTo>
                    <a:pt x="6489954" y="3174"/>
                  </a:lnTo>
                </a:path>
              </a:pathLst>
            </a:custGeom>
            <a:ln w="3175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0000" y="1175816"/>
              <a:ext cx="6490335" cy="0"/>
            </a:xfrm>
            <a:custGeom>
              <a:avLst/>
              <a:gdLst/>
              <a:ahLst/>
              <a:cxnLst/>
              <a:rect l="l" t="t" r="r" b="b"/>
              <a:pathLst>
                <a:path w="6490334">
                  <a:moveTo>
                    <a:pt x="0" y="0"/>
                  </a:moveTo>
                  <a:lnTo>
                    <a:pt x="648995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3175" y="1178990"/>
              <a:ext cx="0" cy="3785235"/>
            </a:xfrm>
            <a:custGeom>
              <a:avLst/>
              <a:gdLst/>
              <a:ahLst/>
              <a:cxnLst/>
              <a:rect l="l" t="t" r="r" b="b"/>
              <a:pathLst>
                <a:path h="3785235">
                  <a:moveTo>
                    <a:pt x="0" y="378514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7300" y="371155"/>
            <a:ext cx="23691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Set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up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the 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crane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for</a:t>
            </a:r>
            <a:r>
              <a:rPr sz="1400" spc="-2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544"/>
                </a:solidFill>
                <a:latin typeface="Arial"/>
                <a:cs typeface="Arial"/>
              </a:rPr>
              <a:t>the task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7300" y="564199"/>
            <a:ext cx="4736465" cy="2056764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configuration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(set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up)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determines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how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much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0" dirty="0">
                <a:latin typeface="Open Sans"/>
                <a:cs typeface="Open Sans"/>
              </a:rPr>
              <a:t> lift.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00" spc="-30" dirty="0">
                <a:latin typeface="Open Sans"/>
                <a:cs typeface="Open Sans"/>
              </a:rPr>
              <a:t>Set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up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never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more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than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Safe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(SWL)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crane.</a:t>
            </a:r>
            <a:endParaRPr sz="900" dirty="0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1500" dirty="0">
              <a:latin typeface="Open Sans"/>
              <a:cs typeface="Open Sans"/>
            </a:endParaRPr>
          </a:p>
          <a:p>
            <a:pPr marL="129539">
              <a:lnSpc>
                <a:spcPct val="100000"/>
              </a:lnSpc>
              <a:spcBef>
                <a:spcPts val="5"/>
              </a:spcBef>
            </a:pPr>
            <a:r>
              <a:rPr sz="1000" b="1" spc="-30" dirty="0">
                <a:latin typeface="Open Sans Semibold"/>
                <a:cs typeface="Open Sans Semibold"/>
              </a:rPr>
              <a:t>Setting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40" dirty="0">
                <a:latin typeface="Open Sans Semibold"/>
                <a:cs typeface="Open Sans Semibold"/>
              </a:rPr>
              <a:t>u</a:t>
            </a:r>
            <a:r>
              <a:rPr sz="1000" b="1" spc="-35" dirty="0">
                <a:latin typeface="Open Sans Semibold"/>
                <a:cs typeface="Open Sans Semibold"/>
              </a:rPr>
              <a:t>p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th</a:t>
            </a:r>
            <a:r>
              <a:rPr sz="1000" b="1" spc="-30" dirty="0">
                <a:latin typeface="Open Sans Semibold"/>
                <a:cs typeface="Open Sans Semibold"/>
              </a:rPr>
              <a:t>e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cran</a:t>
            </a:r>
            <a:r>
              <a:rPr sz="1000" b="1" spc="-30" dirty="0">
                <a:latin typeface="Open Sans Semibold"/>
                <a:cs typeface="Open Sans Semibold"/>
              </a:rPr>
              <a:t>e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0" dirty="0">
                <a:latin typeface="Open Sans Semibold"/>
                <a:cs typeface="Open Sans Semibold"/>
              </a:rPr>
              <a:t>includes:</a:t>
            </a:r>
            <a:endParaRPr sz="1000" dirty="0">
              <a:latin typeface="Open Sans Semibold"/>
              <a:cs typeface="Open Sans Semibold"/>
            </a:endParaRPr>
          </a:p>
          <a:p>
            <a:pPr marL="281940" indent="-153035">
              <a:lnSpc>
                <a:spcPct val="100000"/>
              </a:lnSpc>
              <a:spcBef>
                <a:spcPts val="565"/>
              </a:spcBef>
              <a:buChar char="•"/>
              <a:tabLst>
                <a:tab pos="282575" algn="l"/>
              </a:tabLst>
            </a:pPr>
            <a:r>
              <a:rPr sz="900" spc="-30" dirty="0">
                <a:latin typeface="Open Sans"/>
                <a:cs typeface="Open Sans"/>
              </a:rPr>
              <a:t>Positioning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boom/jib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over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correctly</a:t>
            </a:r>
            <a:endParaRPr sz="900" dirty="0">
              <a:latin typeface="Open Sans"/>
              <a:cs typeface="Open Sans"/>
            </a:endParaRPr>
          </a:p>
          <a:p>
            <a:pPr marL="281940">
              <a:lnSpc>
                <a:spcPct val="100000"/>
              </a:lnSpc>
              <a:spcBef>
                <a:spcPts val="20"/>
              </a:spcBef>
            </a:pPr>
            <a:r>
              <a:rPr sz="900" spc="-25" dirty="0">
                <a:latin typeface="Open Sans"/>
                <a:cs typeface="Open Sans"/>
              </a:rPr>
              <a:t>–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boo</a:t>
            </a:r>
            <a:r>
              <a:rPr sz="900" spc="-45" dirty="0">
                <a:latin typeface="Open Sans"/>
                <a:cs typeface="Open Sans"/>
              </a:rPr>
              <a:t>m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length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radius</a:t>
            </a:r>
            <a:endParaRPr sz="900" dirty="0">
              <a:latin typeface="Open Sans"/>
              <a:cs typeface="Open Sans"/>
            </a:endParaRPr>
          </a:p>
          <a:p>
            <a:pPr marL="28194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282575" algn="l"/>
              </a:tabLst>
            </a:pPr>
            <a:r>
              <a:rPr sz="900" spc="-30" dirty="0">
                <a:latin typeface="Open Sans"/>
                <a:cs typeface="Open Sans"/>
              </a:rPr>
              <a:t>Working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out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 centre</a:t>
            </a:r>
            <a:r>
              <a:rPr sz="900" spc="-25" dirty="0">
                <a:latin typeface="Open Sans"/>
                <a:cs typeface="Open Sans"/>
              </a:rPr>
              <a:t> 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gravity</a:t>
            </a:r>
            <a:endParaRPr sz="900" dirty="0">
              <a:latin typeface="Open Sans"/>
              <a:cs typeface="Open Sans"/>
            </a:endParaRPr>
          </a:p>
          <a:p>
            <a:pPr marL="281940" indent="-153035">
              <a:lnSpc>
                <a:spcPct val="100000"/>
              </a:lnSpc>
              <a:spcBef>
                <a:spcPts val="590"/>
              </a:spcBef>
              <a:buChar char="•"/>
              <a:tabLst>
                <a:tab pos="282575" algn="l"/>
              </a:tabLst>
            </a:pPr>
            <a:r>
              <a:rPr sz="900" spc="-30" dirty="0">
                <a:latin typeface="Open Sans"/>
                <a:cs typeface="Open Sans"/>
              </a:rPr>
              <a:t>Looking</a:t>
            </a:r>
            <a:r>
              <a:rPr sz="900" spc="-25" dirty="0">
                <a:latin typeface="Open Sans"/>
                <a:cs typeface="Open Sans"/>
              </a:rPr>
              <a:t> at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chart</a:t>
            </a:r>
            <a:r>
              <a:rPr sz="900" spc="-25" dirty="0">
                <a:latin typeface="Open Sans"/>
                <a:cs typeface="Open Sans"/>
              </a:rPr>
              <a:t> 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support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endParaRPr sz="900" dirty="0">
              <a:latin typeface="Open Sans"/>
              <a:cs typeface="Open Sans"/>
            </a:endParaRPr>
          </a:p>
          <a:p>
            <a:pPr marL="28194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282575" algn="l"/>
              </a:tabLst>
            </a:pPr>
            <a:r>
              <a:rPr sz="900" spc="-30" dirty="0">
                <a:latin typeface="Open Sans"/>
                <a:cs typeface="Open Sans"/>
              </a:rPr>
              <a:t>Checking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rated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capacity</a:t>
            </a:r>
            <a:r>
              <a:rPr sz="900" spc="-25" dirty="0">
                <a:latin typeface="Open Sans"/>
                <a:cs typeface="Open Sans"/>
              </a:rPr>
              <a:t> 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 crane</a:t>
            </a:r>
            <a:endParaRPr sz="900" dirty="0">
              <a:latin typeface="Open Sans"/>
              <a:cs typeface="Open Sans"/>
            </a:endParaRPr>
          </a:p>
          <a:p>
            <a:pPr marL="28194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282575" algn="l"/>
              </a:tabLst>
            </a:pPr>
            <a:r>
              <a:rPr sz="900" spc="-30" dirty="0">
                <a:latin typeface="Open Sans"/>
                <a:cs typeface="Open Sans"/>
              </a:rPr>
              <a:t>Setting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up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counterweights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keep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balanced.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3813" y="2936659"/>
            <a:ext cx="3526154" cy="2028825"/>
          </a:xfrm>
          <a:custGeom>
            <a:avLst/>
            <a:gdLst/>
            <a:ahLst/>
            <a:cxnLst/>
            <a:rect l="l" t="t" r="r" b="b"/>
            <a:pathLst>
              <a:path w="3526154" h="2028825">
                <a:moveTo>
                  <a:pt x="3525685" y="0"/>
                </a:moveTo>
                <a:lnTo>
                  <a:pt x="0" y="0"/>
                </a:lnTo>
                <a:lnTo>
                  <a:pt x="0" y="2028685"/>
                </a:lnTo>
                <a:lnTo>
                  <a:pt x="3525685" y="2028685"/>
                </a:lnTo>
                <a:lnTo>
                  <a:pt x="3525685" y="0"/>
                </a:lnTo>
                <a:close/>
              </a:path>
            </a:pathLst>
          </a:custGeom>
          <a:solidFill>
            <a:srgbClr val="D5D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1771" y="2964108"/>
            <a:ext cx="1359535" cy="82169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900" b="1" spc="-30" dirty="0">
                <a:latin typeface="Open Sans"/>
                <a:cs typeface="Open Sans"/>
              </a:rPr>
              <a:t>Note:</a:t>
            </a:r>
            <a:endParaRPr sz="900">
              <a:latin typeface="Open Sans"/>
              <a:cs typeface="Open Sans"/>
            </a:endParaRPr>
          </a:p>
          <a:p>
            <a:pPr marL="12700" marR="5080">
              <a:lnSpc>
                <a:spcPct val="105600"/>
              </a:lnSpc>
              <a:spcBef>
                <a:spcPts val="285"/>
              </a:spcBef>
            </a:pPr>
            <a:r>
              <a:rPr sz="900" b="1" spc="-30" dirty="0">
                <a:latin typeface="Open Sans Semibold"/>
                <a:cs typeface="Open Sans Semibold"/>
              </a:rPr>
              <a:t>A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20" dirty="0">
                <a:latin typeface="Open Sans Semibold"/>
                <a:cs typeface="Open Sans Semibold"/>
              </a:rPr>
              <a:t>lic</a:t>
            </a:r>
            <a:r>
              <a:rPr sz="900" b="1" spc="-25" dirty="0">
                <a:latin typeface="Open Sans Semibold"/>
                <a:cs typeface="Open Sans Semibold"/>
              </a:rPr>
              <a:t>enc</a:t>
            </a:r>
            <a:r>
              <a:rPr sz="900" b="1" spc="-20" dirty="0">
                <a:latin typeface="Open Sans Semibold"/>
                <a:cs typeface="Open Sans Semibold"/>
              </a:rPr>
              <a:t>e</a:t>
            </a:r>
            <a:r>
              <a:rPr sz="900" b="1" spc="-30" dirty="0">
                <a:latin typeface="Open Sans Semibold"/>
                <a:cs typeface="Open Sans Semibold"/>
              </a:rPr>
              <a:t>d</a:t>
            </a:r>
            <a:r>
              <a:rPr sz="900" b="1" spc="-25" dirty="0">
                <a:latin typeface="Open Sans Semibold"/>
                <a:cs typeface="Open Sans Semibold"/>
              </a:rPr>
              <a:t> do</a:t>
            </a:r>
            <a:r>
              <a:rPr sz="900" b="1" spc="5" dirty="0">
                <a:latin typeface="Open Sans Semibold"/>
                <a:cs typeface="Open Sans Semibold"/>
              </a:rPr>
              <a:t>g</a:t>
            </a:r>
            <a:r>
              <a:rPr sz="900" b="1" spc="-30" dirty="0">
                <a:latin typeface="Open Sans Semibold"/>
                <a:cs typeface="Open Sans Semibold"/>
              </a:rPr>
              <a:t>g</a:t>
            </a:r>
            <a:r>
              <a:rPr sz="900" b="1" spc="-25" dirty="0">
                <a:latin typeface="Open Sans Semibold"/>
                <a:cs typeface="Open Sans Semibold"/>
              </a:rPr>
              <a:t>e</a:t>
            </a:r>
            <a:r>
              <a:rPr sz="900" b="1" spc="-20" dirty="0">
                <a:latin typeface="Open Sans Semibold"/>
                <a:cs typeface="Open Sans Semibold"/>
              </a:rPr>
              <a:t>r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10" dirty="0">
                <a:latin typeface="Open Sans Semibold"/>
                <a:cs typeface="Open Sans Semibold"/>
              </a:rPr>
              <a:t>i</a:t>
            </a:r>
            <a:r>
              <a:rPr sz="900" b="1" spc="-20" dirty="0">
                <a:latin typeface="Open Sans Semibold"/>
                <a:cs typeface="Open Sans Semibold"/>
              </a:rPr>
              <a:t>s  resp</a:t>
            </a:r>
            <a:r>
              <a:rPr sz="900" b="1" spc="-25" dirty="0">
                <a:latin typeface="Open Sans Semibold"/>
                <a:cs typeface="Open Sans Semibold"/>
              </a:rPr>
              <a:t>on</a:t>
            </a:r>
            <a:r>
              <a:rPr sz="900" b="1" spc="-20" dirty="0">
                <a:latin typeface="Open Sans Semibold"/>
                <a:cs typeface="Open Sans Semibold"/>
              </a:rPr>
              <a:t>sibl</a:t>
            </a:r>
            <a:r>
              <a:rPr sz="900" b="1" spc="-30" dirty="0">
                <a:latin typeface="Open Sans Semibold"/>
                <a:cs typeface="Open Sans Semibold"/>
              </a:rPr>
              <a:t>e</a:t>
            </a:r>
            <a:r>
              <a:rPr sz="900" b="1" spc="-20" dirty="0">
                <a:latin typeface="Open Sans Semibold"/>
                <a:cs typeface="Open Sans Semibold"/>
              </a:rPr>
              <a:t> for sele</a:t>
            </a:r>
            <a:r>
              <a:rPr sz="900" b="1" dirty="0">
                <a:latin typeface="Open Sans Semibold"/>
                <a:cs typeface="Open Sans Semibold"/>
              </a:rPr>
              <a:t>c</a:t>
            </a:r>
            <a:r>
              <a:rPr sz="900" b="1" spc="-20" dirty="0">
                <a:latin typeface="Open Sans Semibold"/>
                <a:cs typeface="Open Sans Semibold"/>
              </a:rPr>
              <a:t>ti</a:t>
            </a:r>
            <a:r>
              <a:rPr sz="900" b="1" spc="-25" dirty="0">
                <a:latin typeface="Open Sans Semibold"/>
                <a:cs typeface="Open Sans Semibold"/>
              </a:rPr>
              <a:t>n</a:t>
            </a:r>
            <a:r>
              <a:rPr sz="900" b="1" dirty="0">
                <a:latin typeface="Open Sans Semibold"/>
                <a:cs typeface="Open Sans Semibold"/>
              </a:rPr>
              <a:t>g</a:t>
            </a:r>
            <a:r>
              <a:rPr sz="900" b="1" spc="-15" dirty="0">
                <a:latin typeface="Open Sans Semibold"/>
                <a:cs typeface="Open Sans Semibold"/>
              </a:rPr>
              <a:t>,  i</a:t>
            </a:r>
            <a:r>
              <a:rPr sz="900" b="1" spc="-25" dirty="0">
                <a:latin typeface="Open Sans Semibold"/>
                <a:cs typeface="Open Sans Semibold"/>
              </a:rPr>
              <a:t>ns</a:t>
            </a:r>
            <a:r>
              <a:rPr sz="900" b="1" spc="-20" dirty="0">
                <a:latin typeface="Open Sans Semibold"/>
                <a:cs typeface="Open Sans Semibold"/>
              </a:rPr>
              <a:t>p</a:t>
            </a:r>
            <a:r>
              <a:rPr sz="900" b="1" spc="-25" dirty="0">
                <a:latin typeface="Open Sans Semibold"/>
                <a:cs typeface="Open Sans Semibold"/>
              </a:rPr>
              <a:t>e</a:t>
            </a:r>
            <a:r>
              <a:rPr sz="900" b="1" dirty="0">
                <a:latin typeface="Open Sans Semibold"/>
                <a:cs typeface="Open Sans Semibold"/>
              </a:rPr>
              <a:t>c</a:t>
            </a:r>
            <a:r>
              <a:rPr sz="900" b="1" spc="-20" dirty="0">
                <a:latin typeface="Open Sans Semibold"/>
                <a:cs typeface="Open Sans Semibold"/>
              </a:rPr>
              <a:t>ti</a:t>
            </a:r>
            <a:r>
              <a:rPr sz="900" b="1" spc="-25" dirty="0">
                <a:latin typeface="Open Sans Semibold"/>
                <a:cs typeface="Open Sans Semibold"/>
              </a:rPr>
              <a:t>ng </a:t>
            </a:r>
            <a:r>
              <a:rPr sz="900" b="1" spc="-30" dirty="0">
                <a:latin typeface="Open Sans Semibold"/>
                <a:cs typeface="Open Sans Semibold"/>
              </a:rPr>
              <a:t>a</a:t>
            </a:r>
            <a:r>
              <a:rPr sz="900" b="1" spc="-25" dirty="0">
                <a:latin typeface="Open Sans Semibold"/>
                <a:cs typeface="Open Sans Semibold"/>
              </a:rPr>
              <a:t>n</a:t>
            </a:r>
            <a:r>
              <a:rPr sz="900" b="1" spc="-30" dirty="0">
                <a:latin typeface="Open Sans Semibold"/>
                <a:cs typeface="Open Sans Semibold"/>
              </a:rPr>
              <a:t>d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20" dirty="0">
                <a:latin typeface="Open Sans Semibold"/>
                <a:cs typeface="Open Sans Semibold"/>
              </a:rPr>
              <a:t>se</a:t>
            </a:r>
            <a:r>
              <a:rPr sz="900" b="1" spc="5" dirty="0">
                <a:latin typeface="Open Sans Semibold"/>
                <a:cs typeface="Open Sans Semibold"/>
              </a:rPr>
              <a:t>t</a:t>
            </a:r>
            <a:r>
              <a:rPr sz="900" b="1" spc="-20" dirty="0">
                <a:latin typeface="Open Sans Semibold"/>
                <a:cs typeface="Open Sans Semibold"/>
              </a:rPr>
              <a:t>ti</a:t>
            </a:r>
            <a:r>
              <a:rPr sz="900" b="1" spc="-25" dirty="0">
                <a:latin typeface="Open Sans Semibold"/>
                <a:cs typeface="Open Sans Semibold"/>
              </a:rPr>
              <a:t>ng </a:t>
            </a:r>
            <a:r>
              <a:rPr sz="900" b="1" spc="-20" dirty="0">
                <a:latin typeface="Open Sans Semibold"/>
                <a:cs typeface="Open Sans Semibold"/>
              </a:rPr>
              <a:t>up  </a:t>
            </a:r>
            <a:r>
              <a:rPr sz="900" b="1" spc="-25" dirty="0">
                <a:latin typeface="Open Sans Semibold"/>
                <a:cs typeface="Open Sans Semibold"/>
              </a:rPr>
              <a:t>the </a:t>
            </a:r>
            <a:r>
              <a:rPr sz="900" b="1" spc="-15" dirty="0">
                <a:latin typeface="Open Sans Semibold"/>
                <a:cs typeface="Open Sans Semibold"/>
              </a:rPr>
              <a:t>lifting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gear.</a:t>
            </a:r>
            <a:endParaRPr sz="900">
              <a:latin typeface="Open Sans Semibold"/>
              <a:cs typeface="Open Sans Semibold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41159" y="1278005"/>
            <a:ext cx="6313805" cy="3690620"/>
            <a:chOff x="541159" y="1278005"/>
            <a:chExt cx="6313805" cy="3690620"/>
          </a:xfrm>
        </p:grpSpPr>
        <p:sp>
          <p:nvSpPr>
            <p:cNvPr id="13" name="object 13"/>
            <p:cNvSpPr/>
            <p:nvPr/>
          </p:nvSpPr>
          <p:spPr>
            <a:xfrm>
              <a:off x="543814" y="2936659"/>
              <a:ext cx="3526154" cy="2028825"/>
            </a:xfrm>
            <a:custGeom>
              <a:avLst/>
              <a:gdLst/>
              <a:ahLst/>
              <a:cxnLst/>
              <a:rect l="l" t="t" r="r" b="b"/>
              <a:pathLst>
                <a:path w="3526154" h="2028825">
                  <a:moveTo>
                    <a:pt x="0" y="2028685"/>
                  </a:moveTo>
                  <a:lnTo>
                    <a:pt x="3525685" y="2028685"/>
                  </a:lnTo>
                  <a:lnTo>
                    <a:pt x="3525685" y="0"/>
                  </a:lnTo>
                  <a:lnTo>
                    <a:pt x="0" y="0"/>
                  </a:lnTo>
                  <a:lnTo>
                    <a:pt x="0" y="2028685"/>
                  </a:lnTo>
                  <a:close/>
                </a:path>
              </a:pathLst>
            </a:custGeom>
            <a:ln w="5308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93034" y="3020644"/>
              <a:ext cx="1118019" cy="186072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793034" y="3020644"/>
              <a:ext cx="1118235" cy="1861185"/>
            </a:xfrm>
            <a:custGeom>
              <a:avLst/>
              <a:gdLst/>
              <a:ahLst/>
              <a:cxnLst/>
              <a:rect l="l" t="t" r="r" b="b"/>
              <a:pathLst>
                <a:path w="1118235" h="1861185">
                  <a:moveTo>
                    <a:pt x="0" y="1860727"/>
                  </a:moveTo>
                  <a:lnTo>
                    <a:pt x="1118019" y="1860727"/>
                  </a:lnTo>
                  <a:lnTo>
                    <a:pt x="1118019" y="0"/>
                  </a:lnTo>
                  <a:lnTo>
                    <a:pt x="0" y="0"/>
                  </a:lnTo>
                  <a:lnTo>
                    <a:pt x="0" y="1860727"/>
                  </a:lnTo>
                  <a:close/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10082" y="3017596"/>
              <a:ext cx="646147" cy="48280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0024" y="1278005"/>
              <a:ext cx="2494381" cy="3599999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2B7502-07D2-4CEE-9952-CF237B2EE348}"/>
              </a:ext>
            </a:extLst>
          </p:cNvPr>
          <p:cNvSpPr/>
          <p:nvPr/>
        </p:nvSpPr>
        <p:spPr>
          <a:xfrm>
            <a:off x="526165" y="1143000"/>
            <a:ext cx="6629566" cy="3851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F49EFA-1BCD-4063-B8F2-B622736D9ED1}"/>
              </a:ext>
            </a:extLst>
          </p:cNvPr>
          <p:cNvSpPr/>
          <p:nvPr/>
        </p:nvSpPr>
        <p:spPr>
          <a:xfrm>
            <a:off x="569265" y="2875107"/>
            <a:ext cx="3618377" cy="2084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91742" y="117014"/>
            <a:ext cx="19977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—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WORK/TASK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802" y="2786123"/>
            <a:ext cx="35985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Identify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 and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estimate the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weight of the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load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3802" y="2979167"/>
            <a:ext cx="3300095" cy="66103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65100" indent="-153035">
              <a:lnSpc>
                <a:spcPct val="100000"/>
              </a:lnSpc>
              <a:spcBef>
                <a:spcPts val="685"/>
              </a:spcBef>
              <a:buChar char="•"/>
              <a:tabLst>
                <a:tab pos="165735" algn="l"/>
              </a:tabLst>
            </a:pPr>
            <a:r>
              <a:rPr sz="900" spc="-35" dirty="0">
                <a:latin typeface="Open Sans"/>
                <a:cs typeface="Open Sans"/>
              </a:rPr>
              <a:t>Make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sure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know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weight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to </a:t>
            </a:r>
            <a:r>
              <a:rPr sz="900" spc="-20" dirty="0">
                <a:latin typeface="Open Sans"/>
                <a:cs typeface="Open Sans"/>
              </a:rPr>
              <a:t>lift.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Before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40" dirty="0">
                <a:latin typeface="Open Sans"/>
                <a:cs typeface="Open Sans"/>
              </a:rPr>
              <a:t>mov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5" dirty="0">
                <a:latin typeface="Open Sans"/>
                <a:cs typeface="Open Sans"/>
              </a:rPr>
              <a:t> a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,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fin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ou</a:t>
            </a:r>
            <a:r>
              <a:rPr sz="900" spc="-20" dirty="0">
                <a:latin typeface="Open Sans"/>
                <a:cs typeface="Open Sans"/>
              </a:rPr>
              <a:t>t it</a:t>
            </a:r>
            <a:r>
              <a:rPr sz="900" spc="-25" dirty="0">
                <a:latin typeface="Open Sans"/>
                <a:cs typeface="Open Sans"/>
              </a:rPr>
              <a:t>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weigh</a:t>
            </a:r>
            <a:r>
              <a:rPr sz="900" spc="-20" dirty="0">
                <a:latin typeface="Open Sans"/>
                <a:cs typeface="Open Sans"/>
              </a:rPr>
              <a:t>t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size.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90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Think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about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how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different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types</a:t>
            </a:r>
            <a:r>
              <a:rPr sz="900" spc="-25" dirty="0">
                <a:latin typeface="Open Sans"/>
                <a:cs typeface="Open Sans"/>
              </a:rPr>
              <a:t> 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affect </a:t>
            </a:r>
            <a:r>
              <a:rPr sz="900" spc="-30" dirty="0">
                <a:latin typeface="Open Sans"/>
                <a:cs typeface="Open Sans"/>
              </a:rPr>
              <a:t>your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crane.</a:t>
            </a:r>
            <a:endParaRPr sz="900" dirty="0">
              <a:latin typeface="Open Sans"/>
              <a:cs typeface="Open San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800" y="451805"/>
            <a:ext cx="1504793" cy="214049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7300" y="289964"/>
            <a:ext cx="3885565" cy="178498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Plan</a:t>
            </a:r>
            <a:r>
              <a:rPr sz="1400" b="1" spc="-3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the</a:t>
            </a:r>
            <a:r>
              <a:rPr sz="1400" b="1" spc="-25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1544"/>
                </a:solidFill>
                <a:latin typeface="Arial"/>
                <a:cs typeface="Arial"/>
              </a:rPr>
              <a:t>lift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spc="-30" dirty="0">
                <a:latin typeface="Open Sans"/>
                <a:cs typeface="Open Sans"/>
              </a:rPr>
              <a:t>This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section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covers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kinds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planning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will</a:t>
            </a:r>
            <a:r>
              <a:rPr sz="900" spc="-1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do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b="1" spc="-30" dirty="0">
                <a:latin typeface="Open Sans"/>
                <a:cs typeface="Open Sans"/>
              </a:rPr>
              <a:t>before</a:t>
            </a:r>
            <a:r>
              <a:rPr sz="900" b="1" spc="-10" dirty="0">
                <a:latin typeface="Open Sans"/>
                <a:cs typeface="Open Sans"/>
              </a:rPr>
              <a:t> </a:t>
            </a:r>
            <a:r>
              <a:rPr sz="900" b="1" spc="-35" dirty="0">
                <a:latin typeface="Open Sans"/>
                <a:cs typeface="Open Sans"/>
              </a:rPr>
              <a:t>moving</a:t>
            </a:r>
            <a:r>
              <a:rPr sz="900" b="1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load.</a:t>
            </a:r>
            <a:endParaRPr sz="9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00" spc="-30" dirty="0">
                <a:latin typeface="Open Sans"/>
                <a:cs typeface="Open Sans"/>
              </a:rPr>
              <a:t>Including: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90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Workin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ou</a:t>
            </a:r>
            <a:r>
              <a:rPr sz="900" spc="-20" dirty="0">
                <a:latin typeface="Open Sans"/>
                <a:cs typeface="Open Sans"/>
              </a:rPr>
              <a:t>t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weigh</a:t>
            </a:r>
            <a:r>
              <a:rPr sz="900" spc="-20" dirty="0">
                <a:latin typeface="Open Sans"/>
                <a:cs typeface="Open Sans"/>
              </a:rPr>
              <a:t>t </a:t>
            </a:r>
            <a:r>
              <a:rPr sz="900" spc="-35" dirty="0">
                <a:latin typeface="Open Sans"/>
                <a:cs typeface="Open Sans"/>
              </a:rPr>
              <a:t>o</a:t>
            </a:r>
            <a:r>
              <a:rPr sz="900" spc="-20" dirty="0">
                <a:latin typeface="Open Sans"/>
                <a:cs typeface="Open Sans"/>
              </a:rPr>
              <a:t>f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Choosin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crane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Readin</a:t>
            </a:r>
            <a:r>
              <a:rPr sz="900" spc="-25" dirty="0">
                <a:latin typeface="Open Sans"/>
                <a:cs typeface="Open Sans"/>
              </a:rPr>
              <a:t>g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charts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90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Plannin</a:t>
            </a:r>
            <a:r>
              <a:rPr sz="900" spc="-25" dirty="0">
                <a:latin typeface="Open Sans"/>
                <a:cs typeface="Open Sans"/>
              </a:rPr>
              <a:t>g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path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you’l</a:t>
            </a:r>
            <a:r>
              <a:rPr sz="900" spc="-15" dirty="0">
                <a:latin typeface="Open Sans"/>
                <a:cs typeface="Open Sans"/>
              </a:rPr>
              <a:t>l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take</a:t>
            </a:r>
            <a:endParaRPr sz="900" dirty="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Checkin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groun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conditions.</a:t>
            </a:r>
            <a:endParaRPr sz="900" dirty="0">
              <a:latin typeface="Open Sans"/>
              <a:cs typeface="Open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6502" y="2663982"/>
            <a:ext cx="6483985" cy="0"/>
          </a:xfrm>
          <a:custGeom>
            <a:avLst/>
            <a:gdLst/>
            <a:ahLst/>
            <a:cxnLst/>
            <a:rect l="l" t="t" r="r" b="b"/>
            <a:pathLst>
              <a:path w="6483984">
                <a:moveTo>
                  <a:pt x="0" y="0"/>
                </a:moveTo>
                <a:lnTo>
                  <a:pt x="6483502" y="0"/>
                </a:lnTo>
              </a:path>
            </a:pathLst>
          </a:custGeom>
          <a:ln w="6350">
            <a:solidFill>
              <a:srgbClr val="687A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5173217" y="2764815"/>
            <a:ext cx="1681480" cy="2206625"/>
            <a:chOff x="5173217" y="2764815"/>
            <a:chExt cx="1681480" cy="220662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1245" y="2767982"/>
              <a:ext cx="1620485" cy="218306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176392" y="2767990"/>
              <a:ext cx="1675130" cy="2200275"/>
            </a:xfrm>
            <a:custGeom>
              <a:avLst/>
              <a:gdLst/>
              <a:ahLst/>
              <a:cxnLst/>
              <a:rect l="l" t="t" r="r" b="b"/>
              <a:pathLst>
                <a:path w="1675129" h="2200275">
                  <a:moveTo>
                    <a:pt x="0" y="2200021"/>
                  </a:moveTo>
                  <a:lnTo>
                    <a:pt x="1674812" y="2200021"/>
                  </a:lnTo>
                  <a:lnTo>
                    <a:pt x="1674812" y="0"/>
                  </a:lnTo>
                  <a:lnTo>
                    <a:pt x="0" y="0"/>
                  </a:lnTo>
                  <a:lnTo>
                    <a:pt x="0" y="2200021"/>
                  </a:lnTo>
                  <a:close/>
                </a:path>
              </a:pathLst>
            </a:custGeom>
            <a:ln w="6350">
              <a:solidFill>
                <a:srgbClr val="6364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27300" y="117014"/>
            <a:ext cx="4210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451BAF-A502-4B6D-B8ED-BC5C05374DCA}"/>
              </a:ext>
            </a:extLst>
          </p:cNvPr>
          <p:cNvSpPr/>
          <p:nvPr/>
        </p:nvSpPr>
        <p:spPr>
          <a:xfrm>
            <a:off x="436914" y="414054"/>
            <a:ext cx="6483984" cy="2145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E8CF4D-2BF5-4CED-AD6E-DCD7544E44E0}"/>
              </a:ext>
            </a:extLst>
          </p:cNvPr>
          <p:cNvSpPr/>
          <p:nvPr/>
        </p:nvSpPr>
        <p:spPr>
          <a:xfrm>
            <a:off x="520289" y="2747388"/>
            <a:ext cx="6528688" cy="2283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91742" y="117014"/>
            <a:ext cx="19977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ELEMENT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—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PLAN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WORK/TASK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360701"/>
            <a:ext cx="2701925" cy="6451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Safe working load (SWL)/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100" b="1" spc="-20" dirty="0">
                <a:solidFill>
                  <a:srgbClr val="001544"/>
                </a:solidFill>
                <a:latin typeface="Arial"/>
                <a:cs typeface="Arial"/>
              </a:rPr>
              <a:t>Working</a:t>
            </a:r>
            <a:r>
              <a:rPr sz="1100" b="1" spc="-1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load</a:t>
            </a:r>
            <a:r>
              <a:rPr sz="1100" b="1" spc="-10" dirty="0">
                <a:solidFill>
                  <a:srgbClr val="001544"/>
                </a:solidFill>
                <a:latin typeface="Arial"/>
                <a:cs typeface="Arial"/>
              </a:rPr>
              <a:t> limit</a:t>
            </a: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 (WLL)</a:t>
            </a:r>
            <a:r>
              <a:rPr sz="1100" b="1" spc="-10" dirty="0">
                <a:solidFill>
                  <a:srgbClr val="00154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of</a:t>
            </a:r>
            <a:r>
              <a:rPr sz="1100" b="1" spc="-10" dirty="0">
                <a:solidFill>
                  <a:srgbClr val="001544"/>
                </a:solidFill>
                <a:latin typeface="Arial"/>
                <a:cs typeface="Arial"/>
              </a:rPr>
              <a:t> lifting </a:t>
            </a:r>
            <a:r>
              <a:rPr sz="1100" b="1" spc="-15" dirty="0">
                <a:solidFill>
                  <a:srgbClr val="001544"/>
                </a:solidFill>
                <a:latin typeface="Arial"/>
                <a:cs typeface="Arial"/>
              </a:rPr>
              <a:t>gear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900" spc="-30" dirty="0">
                <a:latin typeface="Open Sans"/>
                <a:cs typeface="Open Sans"/>
              </a:rPr>
              <a:t>To</a:t>
            </a:r>
            <a:r>
              <a:rPr sz="900" spc="-25" dirty="0">
                <a:latin typeface="Open Sans"/>
                <a:cs typeface="Open Sans"/>
              </a:rPr>
              <a:t> find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out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Safe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working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(SWL)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of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lifting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gear: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00" y="980177"/>
            <a:ext cx="2122805" cy="66103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65100" indent="-153035">
              <a:lnSpc>
                <a:spcPct val="100000"/>
              </a:lnSpc>
              <a:spcBef>
                <a:spcPts val="685"/>
              </a:spcBef>
              <a:buChar char="•"/>
              <a:tabLst>
                <a:tab pos="165735" algn="l"/>
              </a:tabLst>
            </a:pPr>
            <a:r>
              <a:rPr sz="900" spc="-35" dirty="0">
                <a:latin typeface="Open Sans"/>
                <a:cs typeface="Open Sans"/>
              </a:rPr>
              <a:t>Chec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tag</a:t>
            </a:r>
            <a:endParaRPr sz="90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5" dirty="0">
                <a:latin typeface="Open Sans"/>
                <a:cs typeface="Open Sans"/>
              </a:rPr>
              <a:t>Chec</a:t>
            </a:r>
            <a:r>
              <a:rPr sz="900" spc="-25" dirty="0">
                <a:latin typeface="Open Sans"/>
                <a:cs typeface="Open Sans"/>
              </a:rPr>
              <a:t>k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t</a:t>
            </a:r>
            <a:r>
              <a:rPr sz="900" spc="-30" dirty="0">
                <a:latin typeface="Open Sans"/>
                <a:cs typeface="Open Sans"/>
              </a:rPr>
              <a:t>o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if it i</a:t>
            </a:r>
            <a:r>
              <a:rPr sz="900" spc="-25" dirty="0">
                <a:latin typeface="Open Sans"/>
                <a:cs typeface="Open Sans"/>
              </a:rPr>
              <a:t>s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marke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o</a:t>
            </a:r>
            <a:r>
              <a:rPr sz="900" spc="-30" dirty="0">
                <a:latin typeface="Open Sans"/>
                <a:cs typeface="Open Sans"/>
              </a:rPr>
              <a:t>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sling</a:t>
            </a:r>
            <a:endParaRPr sz="90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90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Calculate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yourself.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1725756"/>
            <a:ext cx="11633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30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sling </a:t>
            </a:r>
            <a:r>
              <a:rPr sz="900" spc="-30" dirty="0">
                <a:latin typeface="Open Sans"/>
                <a:cs typeface="Open Sans"/>
              </a:rPr>
              <a:t>ta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b="1" spc="-40" dirty="0">
                <a:latin typeface="Open Sans"/>
                <a:cs typeface="Open Sans"/>
              </a:rPr>
              <a:t>mus</a:t>
            </a:r>
            <a:r>
              <a:rPr sz="900" b="1" spc="-20" dirty="0">
                <a:latin typeface="Open Sans"/>
                <a:cs typeface="Open Sans"/>
              </a:rPr>
              <a:t>t </a:t>
            </a:r>
            <a:r>
              <a:rPr sz="900" spc="-30" dirty="0">
                <a:latin typeface="Open Sans"/>
                <a:cs typeface="Open Sans"/>
              </a:rPr>
              <a:t>show: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1862916"/>
            <a:ext cx="1087755" cy="66103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65100" indent="-153035">
              <a:lnSpc>
                <a:spcPct val="100000"/>
              </a:lnSpc>
              <a:spcBef>
                <a:spcPts val="685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Workin</a:t>
            </a:r>
            <a:r>
              <a:rPr sz="900" spc="-25" dirty="0">
                <a:latin typeface="Open Sans"/>
                <a:cs typeface="Open Sans"/>
              </a:rPr>
              <a:t>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limit</a:t>
            </a:r>
            <a:endParaRPr sz="90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85"/>
              </a:spcBef>
              <a:buChar char="•"/>
              <a:tabLst>
                <a:tab pos="165735" algn="l"/>
              </a:tabLst>
            </a:pPr>
            <a:r>
              <a:rPr sz="900" spc="-35" dirty="0">
                <a:latin typeface="Open Sans"/>
                <a:cs typeface="Open Sans"/>
              </a:rPr>
              <a:t>Reev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factors</a:t>
            </a:r>
            <a:endParaRPr sz="900">
              <a:latin typeface="Open Sans"/>
              <a:cs typeface="Open Sans"/>
            </a:endParaRPr>
          </a:p>
          <a:p>
            <a:pPr marL="165100" indent="-153035">
              <a:lnSpc>
                <a:spcPct val="100000"/>
              </a:lnSpc>
              <a:spcBef>
                <a:spcPts val="590"/>
              </a:spcBef>
              <a:buChar char="•"/>
              <a:tabLst>
                <a:tab pos="165735" algn="l"/>
              </a:tabLst>
            </a:pPr>
            <a:r>
              <a:rPr sz="900" spc="-30" dirty="0">
                <a:latin typeface="Open Sans"/>
                <a:cs typeface="Open Sans"/>
              </a:rPr>
              <a:t>Angle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factors.</a:t>
            </a:r>
            <a:endParaRPr sz="900">
              <a:latin typeface="Open Sans"/>
              <a:cs typeface="Open Sans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8026" y="2750401"/>
            <a:ext cx="906208" cy="2211920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992047" y="2700007"/>
            <a:ext cx="1238250" cy="2262505"/>
            <a:chOff x="992047" y="2700007"/>
            <a:chExt cx="1238250" cy="226250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2047" y="2700007"/>
              <a:ext cx="1238037" cy="226231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988054" y="4077478"/>
              <a:ext cx="45085" cy="500380"/>
            </a:xfrm>
            <a:custGeom>
              <a:avLst/>
              <a:gdLst/>
              <a:ahLst/>
              <a:cxnLst/>
              <a:rect l="l" t="t" r="r" b="b"/>
              <a:pathLst>
                <a:path w="45085" h="500379">
                  <a:moveTo>
                    <a:pt x="0" y="500117"/>
                  </a:moveTo>
                  <a:lnTo>
                    <a:pt x="44970" y="500117"/>
                  </a:lnTo>
                </a:path>
                <a:path w="45085" h="500379">
                  <a:moveTo>
                    <a:pt x="22485" y="0"/>
                  </a:moveTo>
                  <a:lnTo>
                    <a:pt x="22485" y="248217"/>
                  </a:lnTo>
                </a:path>
              </a:pathLst>
            </a:custGeom>
            <a:ln w="12335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02932" y="403308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15510" y="48804"/>
                  </a:lnTo>
                  <a:lnTo>
                    <a:pt x="7437" y="43362"/>
                  </a:lnTo>
                  <a:lnTo>
                    <a:pt x="1995" y="35289"/>
                  </a:lnTo>
                  <a:lnTo>
                    <a:pt x="0" y="25400"/>
                  </a:lnTo>
                  <a:lnTo>
                    <a:pt x="1995" y="15510"/>
                  </a:lnTo>
                  <a:lnTo>
                    <a:pt x="7437" y="7437"/>
                  </a:lnTo>
                  <a:lnTo>
                    <a:pt x="15510" y="1995"/>
                  </a:lnTo>
                  <a:lnTo>
                    <a:pt x="25400" y="0"/>
                  </a:lnTo>
                  <a:lnTo>
                    <a:pt x="35289" y="1995"/>
                  </a:lnTo>
                  <a:lnTo>
                    <a:pt x="43362" y="7437"/>
                  </a:lnTo>
                  <a:lnTo>
                    <a:pt x="48804" y="15510"/>
                  </a:lnTo>
                  <a:lnTo>
                    <a:pt x="50800" y="25400"/>
                  </a:lnTo>
                  <a:lnTo>
                    <a:pt x="48804" y="35289"/>
                  </a:lnTo>
                  <a:lnTo>
                    <a:pt x="43362" y="43362"/>
                  </a:lnTo>
                  <a:lnTo>
                    <a:pt x="35289" y="48804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755694" y="435191"/>
            <a:ext cx="3265804" cy="4530090"/>
            <a:chOff x="3755694" y="435191"/>
            <a:chExt cx="3265804" cy="4530090"/>
          </a:xfrm>
        </p:grpSpPr>
        <p:sp>
          <p:nvSpPr>
            <p:cNvPr id="13" name="object 13"/>
            <p:cNvSpPr/>
            <p:nvPr/>
          </p:nvSpPr>
          <p:spPr>
            <a:xfrm>
              <a:off x="3755694" y="435191"/>
              <a:ext cx="3265804" cy="4530090"/>
            </a:xfrm>
            <a:custGeom>
              <a:avLst/>
              <a:gdLst/>
              <a:ahLst/>
              <a:cxnLst/>
              <a:rect l="l" t="t" r="r" b="b"/>
              <a:pathLst>
                <a:path w="3265804" h="4530090">
                  <a:moveTo>
                    <a:pt x="3265627" y="0"/>
                  </a:moveTo>
                  <a:lnTo>
                    <a:pt x="0" y="0"/>
                  </a:lnTo>
                  <a:lnTo>
                    <a:pt x="0" y="4529645"/>
                  </a:lnTo>
                  <a:lnTo>
                    <a:pt x="3265627" y="4529645"/>
                  </a:lnTo>
                  <a:lnTo>
                    <a:pt x="3265627" y="0"/>
                  </a:lnTo>
                  <a:close/>
                </a:path>
              </a:pathLst>
            </a:custGeom>
            <a:solidFill>
              <a:srgbClr val="D5D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70045" y="2667177"/>
              <a:ext cx="3039110" cy="1971039"/>
            </a:xfrm>
            <a:custGeom>
              <a:avLst/>
              <a:gdLst/>
              <a:ahLst/>
              <a:cxnLst/>
              <a:rect l="l" t="t" r="r" b="b"/>
              <a:pathLst>
                <a:path w="3039109" h="1971039">
                  <a:moveTo>
                    <a:pt x="3038779" y="0"/>
                  </a:moveTo>
                  <a:lnTo>
                    <a:pt x="0" y="0"/>
                  </a:lnTo>
                  <a:lnTo>
                    <a:pt x="0" y="1970481"/>
                  </a:lnTo>
                  <a:lnTo>
                    <a:pt x="3038779" y="1970481"/>
                  </a:lnTo>
                  <a:lnTo>
                    <a:pt x="3038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0045" y="2799005"/>
              <a:ext cx="2980651" cy="183865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870045" y="2667177"/>
              <a:ext cx="3039110" cy="1971039"/>
            </a:xfrm>
            <a:custGeom>
              <a:avLst/>
              <a:gdLst/>
              <a:ahLst/>
              <a:cxnLst/>
              <a:rect l="l" t="t" r="r" b="b"/>
              <a:pathLst>
                <a:path w="3039109" h="1971039">
                  <a:moveTo>
                    <a:pt x="0" y="1970481"/>
                  </a:moveTo>
                  <a:lnTo>
                    <a:pt x="3038779" y="1970481"/>
                  </a:lnTo>
                  <a:lnTo>
                    <a:pt x="3038779" y="0"/>
                  </a:lnTo>
                  <a:lnTo>
                    <a:pt x="0" y="0"/>
                  </a:lnTo>
                  <a:lnTo>
                    <a:pt x="0" y="1970481"/>
                  </a:lnTo>
                  <a:close/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755694" y="435191"/>
            <a:ext cx="3265804" cy="4530090"/>
          </a:xfrm>
          <a:prstGeom prst="rect">
            <a:avLst/>
          </a:prstGeom>
          <a:ln w="6350">
            <a:solidFill>
              <a:srgbClr val="687A9E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445"/>
              </a:spcBef>
            </a:pP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Check</a:t>
            </a:r>
            <a:r>
              <a:rPr sz="1400" b="1" spc="-15" dirty="0">
                <a:solidFill>
                  <a:srgbClr val="001544"/>
                </a:solidFill>
                <a:latin typeface="Arial"/>
                <a:cs typeface="Arial"/>
              </a:rPr>
              <a:t> lifting </a:t>
            </a:r>
            <a:r>
              <a:rPr sz="1400" b="1" spc="-20" dirty="0">
                <a:solidFill>
                  <a:srgbClr val="001544"/>
                </a:solidFill>
                <a:latin typeface="Arial"/>
                <a:cs typeface="Arial"/>
              </a:rPr>
              <a:t>equipment</a:t>
            </a:r>
            <a:endParaRPr sz="1400">
              <a:latin typeface="Arial"/>
              <a:cs typeface="Arial"/>
            </a:endParaRPr>
          </a:p>
          <a:p>
            <a:pPr marL="104775">
              <a:lnSpc>
                <a:spcPct val="100000"/>
              </a:lnSpc>
              <a:spcBef>
                <a:spcPts val="425"/>
              </a:spcBef>
            </a:pPr>
            <a:r>
              <a:rPr sz="900" spc="-25" dirty="0">
                <a:latin typeface="Open Sans"/>
                <a:cs typeface="Open Sans"/>
              </a:rPr>
              <a:t>Lifting </a:t>
            </a:r>
            <a:r>
              <a:rPr sz="900" spc="-35" dirty="0">
                <a:latin typeface="Open Sans"/>
                <a:cs typeface="Open Sans"/>
              </a:rPr>
              <a:t>equipmen</a:t>
            </a:r>
            <a:r>
              <a:rPr sz="900" spc="-20" dirty="0">
                <a:latin typeface="Open Sans"/>
                <a:cs typeface="Open Sans"/>
              </a:rPr>
              <a:t>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b="1" spc="-40" dirty="0">
                <a:latin typeface="Open Sans"/>
                <a:cs typeface="Open Sans"/>
              </a:rPr>
              <a:t>mus</a:t>
            </a:r>
            <a:r>
              <a:rPr sz="900" b="1" spc="-20" dirty="0">
                <a:latin typeface="Open Sans"/>
                <a:cs typeface="Open Sans"/>
              </a:rPr>
              <a:t>t </a:t>
            </a:r>
            <a:r>
              <a:rPr sz="900" spc="-35" dirty="0">
                <a:latin typeface="Open Sans"/>
                <a:cs typeface="Open Sans"/>
              </a:rPr>
              <a:t>b</a:t>
            </a:r>
            <a:r>
              <a:rPr sz="900" spc="-30" dirty="0">
                <a:latin typeface="Open Sans"/>
                <a:cs typeface="Open Sans"/>
              </a:rPr>
              <a:t>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checked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before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use.</a:t>
            </a:r>
            <a:endParaRPr sz="900">
              <a:latin typeface="Open Sans"/>
              <a:cs typeface="Open Sans"/>
            </a:endParaRPr>
          </a:p>
          <a:p>
            <a:pPr marL="104775" marR="303530">
              <a:lnSpc>
                <a:spcPct val="101800"/>
              </a:lnSpc>
              <a:spcBef>
                <a:spcPts val="565"/>
              </a:spcBef>
            </a:pPr>
            <a:r>
              <a:rPr sz="900" spc="-30" dirty="0">
                <a:latin typeface="Open Sans"/>
                <a:cs typeface="Open Sans"/>
              </a:rPr>
              <a:t>Using </a:t>
            </a:r>
            <a:r>
              <a:rPr sz="900" spc="-25" dirty="0">
                <a:latin typeface="Open Sans"/>
                <a:cs typeface="Open Sans"/>
              </a:rPr>
              <a:t>faulty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damaged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lifting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equipment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could</a:t>
            </a:r>
            <a:r>
              <a:rPr sz="900" spc="-25" dirty="0">
                <a:latin typeface="Open Sans"/>
                <a:cs typeface="Open Sans"/>
              </a:rPr>
              <a:t> result in </a:t>
            </a:r>
            <a:r>
              <a:rPr sz="900" spc="-2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load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damaged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falling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from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height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while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0" dirty="0">
                <a:latin typeface="Open Sans"/>
                <a:cs typeface="Open Sans"/>
              </a:rPr>
              <a:t>it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is 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being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moved.</a:t>
            </a:r>
            <a:endParaRPr sz="900">
              <a:latin typeface="Open Sans"/>
              <a:cs typeface="Open Sans"/>
            </a:endParaRPr>
          </a:p>
          <a:p>
            <a:pPr marL="104775" marR="351155">
              <a:lnSpc>
                <a:spcPct val="101800"/>
              </a:lnSpc>
              <a:spcBef>
                <a:spcPts val="570"/>
              </a:spcBef>
            </a:pPr>
            <a:r>
              <a:rPr sz="900" spc="-30" dirty="0">
                <a:latin typeface="Open Sans"/>
                <a:cs typeface="Open Sans"/>
              </a:rPr>
              <a:t>A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licenced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dogman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or</a:t>
            </a:r>
            <a:r>
              <a:rPr sz="900" spc="-15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rigger</a:t>
            </a:r>
            <a:r>
              <a:rPr sz="900" spc="-20" dirty="0">
                <a:latin typeface="Open Sans"/>
                <a:cs typeface="Open Sans"/>
              </a:rPr>
              <a:t> is </a:t>
            </a:r>
            <a:r>
              <a:rPr sz="900" b="1" spc="-30" dirty="0">
                <a:latin typeface="Open Sans"/>
                <a:cs typeface="Open Sans"/>
              </a:rPr>
              <a:t>responsible</a:t>
            </a:r>
            <a:r>
              <a:rPr sz="900" b="1" spc="-20" dirty="0">
                <a:latin typeface="Open Sans"/>
                <a:cs typeface="Open Sans"/>
              </a:rPr>
              <a:t> </a:t>
            </a:r>
            <a:r>
              <a:rPr sz="900" spc="-25" dirty="0">
                <a:latin typeface="Open Sans"/>
                <a:cs typeface="Open Sans"/>
              </a:rPr>
              <a:t>for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selecting </a:t>
            </a:r>
            <a:r>
              <a:rPr sz="900" spc="-215" dirty="0">
                <a:latin typeface="Open Sans"/>
                <a:cs typeface="Open Sans"/>
              </a:rPr>
              <a:t> </a:t>
            </a:r>
            <a:r>
              <a:rPr sz="900" spc="-35" dirty="0">
                <a:latin typeface="Open Sans"/>
                <a:cs typeface="Open Sans"/>
              </a:rPr>
              <a:t>an</a:t>
            </a:r>
            <a:r>
              <a:rPr sz="900" spc="-30" dirty="0">
                <a:latin typeface="Open Sans"/>
                <a:cs typeface="Open Sans"/>
              </a:rPr>
              <a:t>d</a:t>
            </a:r>
            <a:r>
              <a:rPr sz="900" spc="-25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checkin</a:t>
            </a:r>
            <a:r>
              <a:rPr sz="900" spc="-25" dirty="0">
                <a:latin typeface="Open Sans"/>
                <a:cs typeface="Open Sans"/>
              </a:rPr>
              <a:t>g </a:t>
            </a:r>
            <a:r>
              <a:rPr sz="900" spc="-30" dirty="0">
                <a:latin typeface="Open Sans"/>
                <a:cs typeface="Open Sans"/>
              </a:rPr>
              <a:t>the</a:t>
            </a:r>
            <a:r>
              <a:rPr sz="900" spc="-25" dirty="0">
                <a:latin typeface="Open Sans"/>
                <a:cs typeface="Open Sans"/>
              </a:rPr>
              <a:t> lifting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gear.</a:t>
            </a:r>
            <a:endParaRPr sz="900">
              <a:latin typeface="Open Sans"/>
              <a:cs typeface="Open Sans"/>
            </a:endParaRPr>
          </a:p>
          <a:p>
            <a:pPr marL="104775" marR="384175">
              <a:lnSpc>
                <a:spcPct val="101800"/>
              </a:lnSpc>
              <a:spcBef>
                <a:spcPts val="565"/>
              </a:spcBef>
            </a:pPr>
            <a:r>
              <a:rPr sz="900" b="1" spc="-30" dirty="0">
                <a:latin typeface="Open Sans Semibold"/>
                <a:cs typeface="Open Sans Semibold"/>
              </a:rPr>
              <a:t>As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the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crane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operator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you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are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responsible</a:t>
            </a:r>
            <a:r>
              <a:rPr sz="900" b="1" spc="-25" dirty="0">
                <a:latin typeface="Open Sans Semibold"/>
                <a:cs typeface="Open Sans Semibold"/>
              </a:rPr>
              <a:t> for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making </a:t>
            </a:r>
            <a:r>
              <a:rPr sz="900" b="1" spc="-21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sure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25" dirty="0">
                <a:latin typeface="Open Sans Semibold"/>
                <a:cs typeface="Open Sans Semibold"/>
              </a:rPr>
              <a:t>this </a:t>
            </a:r>
            <a:r>
              <a:rPr sz="900" b="1" spc="-35" dirty="0">
                <a:latin typeface="Open Sans Semibold"/>
                <a:cs typeface="Open Sans Semibold"/>
              </a:rPr>
              <a:t>ha</a:t>
            </a:r>
            <a:r>
              <a:rPr sz="900" b="1" spc="-25" dirty="0">
                <a:latin typeface="Open Sans Semibold"/>
                <a:cs typeface="Open Sans Semibold"/>
              </a:rPr>
              <a:t>s</a:t>
            </a:r>
            <a:r>
              <a:rPr sz="900" b="1" spc="-20" dirty="0">
                <a:latin typeface="Open Sans Semibold"/>
                <a:cs typeface="Open Sans Semibold"/>
              </a:rPr>
              <a:t> </a:t>
            </a:r>
            <a:r>
              <a:rPr sz="900" b="1" spc="-35" dirty="0">
                <a:latin typeface="Open Sans Semibold"/>
                <a:cs typeface="Open Sans Semibold"/>
              </a:rPr>
              <a:t>bee</a:t>
            </a:r>
            <a:r>
              <a:rPr sz="900" b="1" spc="-30" dirty="0">
                <a:latin typeface="Open Sans Semibold"/>
                <a:cs typeface="Open Sans Semibold"/>
              </a:rPr>
              <a:t>n</a:t>
            </a:r>
            <a:r>
              <a:rPr sz="900" b="1" spc="-25" dirty="0">
                <a:latin typeface="Open Sans Semibold"/>
                <a:cs typeface="Open Sans Semibold"/>
              </a:rPr>
              <a:t> </a:t>
            </a:r>
            <a:r>
              <a:rPr sz="900" b="1" spc="-30" dirty="0">
                <a:latin typeface="Open Sans Semibold"/>
                <a:cs typeface="Open Sans Semibold"/>
              </a:rPr>
              <a:t>done.</a:t>
            </a:r>
            <a:endParaRPr sz="900">
              <a:latin typeface="Open Sans Semibold"/>
              <a:cs typeface="Open Sans Semi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71396" y="4325696"/>
            <a:ext cx="657860" cy="245745"/>
          </a:xfrm>
          <a:prstGeom prst="rect">
            <a:avLst/>
          </a:prstGeom>
          <a:ln w="12801">
            <a:solidFill>
              <a:srgbClr val="687A9E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09"/>
              </a:spcBef>
            </a:pPr>
            <a:r>
              <a:rPr sz="900" spc="-25" dirty="0">
                <a:latin typeface="Open Sans"/>
                <a:cs typeface="Open Sans"/>
              </a:rPr>
              <a:t>Sling</a:t>
            </a:r>
            <a:r>
              <a:rPr sz="900" spc="-20" dirty="0">
                <a:latin typeface="Open Sans"/>
                <a:cs typeface="Open Sans"/>
              </a:rPr>
              <a:t> </a:t>
            </a:r>
            <a:r>
              <a:rPr sz="900" spc="-30" dirty="0">
                <a:latin typeface="Open Sans"/>
                <a:cs typeface="Open Sans"/>
              </a:rPr>
              <a:t>tag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71396" y="4325696"/>
            <a:ext cx="657860" cy="245745"/>
          </a:xfrm>
          <a:custGeom>
            <a:avLst/>
            <a:gdLst/>
            <a:ahLst/>
            <a:cxnLst/>
            <a:rect l="l" t="t" r="r" b="b"/>
            <a:pathLst>
              <a:path w="657860" h="245745">
                <a:moveTo>
                  <a:pt x="0" y="245732"/>
                </a:moveTo>
                <a:lnTo>
                  <a:pt x="657466" y="245732"/>
                </a:lnTo>
                <a:lnTo>
                  <a:pt x="657466" y="0"/>
                </a:lnTo>
                <a:lnTo>
                  <a:pt x="0" y="0"/>
                </a:lnTo>
                <a:lnTo>
                  <a:pt x="0" y="245732"/>
                </a:lnTo>
                <a:close/>
              </a:path>
            </a:pathLst>
          </a:custGeom>
          <a:ln w="12801">
            <a:solidFill>
              <a:srgbClr val="687A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.3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350010"/>
            <a:ext cx="7020559" cy="1818005"/>
          </a:xfrm>
          <a:prstGeom prst="rect">
            <a:avLst/>
          </a:prstGeom>
          <a:solidFill>
            <a:srgbClr val="001544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350">
              <a:latin typeface="Times New Roman"/>
              <a:cs typeface="Times New Roman"/>
            </a:endParaRPr>
          </a:p>
          <a:p>
            <a:pPr marL="3115310" marR="136525" indent="1718945">
              <a:lnSpc>
                <a:spcPts val="3400"/>
              </a:lnSpc>
            </a:pPr>
            <a:r>
              <a:rPr sz="3200" b="0" spc="-105" dirty="0">
                <a:solidFill>
                  <a:srgbClr val="FFFFFF"/>
                </a:solidFill>
                <a:latin typeface="Arial"/>
                <a:cs typeface="Arial"/>
              </a:rPr>
              <a:t>Element </a:t>
            </a:r>
            <a:r>
              <a:rPr sz="3200" b="0" spc="-90" dirty="0">
                <a:solidFill>
                  <a:srgbClr val="FFFFFF"/>
                </a:solidFill>
                <a:latin typeface="Arial"/>
                <a:cs typeface="Arial"/>
              </a:rPr>
              <a:t>2 – </a:t>
            </a:r>
            <a:r>
              <a:rPr sz="3200" b="0" spc="-8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105" dirty="0">
                <a:solidFill>
                  <a:srgbClr val="FFFFFF"/>
                </a:solidFill>
                <a:latin typeface="Arial"/>
                <a:cs typeface="Arial"/>
              </a:rPr>
              <a:t>Prepar</a:t>
            </a:r>
            <a:r>
              <a:rPr sz="3200" b="0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90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3200" b="0" spc="-5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110" dirty="0">
                <a:solidFill>
                  <a:srgbClr val="FFFFFF"/>
                </a:solidFill>
                <a:latin typeface="Arial"/>
                <a:cs typeface="Arial"/>
              </a:rPr>
              <a:t>wor</a:t>
            </a:r>
            <a:r>
              <a:rPr sz="3200" b="0" spc="-8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4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3200" b="0" spc="-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0" spc="-95" dirty="0">
                <a:solidFill>
                  <a:srgbClr val="FFFFFF"/>
                </a:solidFill>
                <a:latin typeface="Arial"/>
                <a:cs typeface="Arial"/>
              </a:rPr>
              <a:t>task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2752</Words>
  <Application>Microsoft Office PowerPoint</Application>
  <PresentationFormat>Custom</PresentationFormat>
  <Paragraphs>494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Bebas Neue</vt:lpstr>
      <vt:lpstr>Bebas Neue Bold</vt:lpstr>
      <vt:lpstr>Calibri</vt:lpstr>
      <vt:lpstr>Franklin Gothic Book</vt:lpstr>
      <vt:lpstr>Franklin Gothic Demi</vt:lpstr>
      <vt:lpstr>Franklin Gothic Heavy</vt:lpstr>
      <vt:lpstr>Franklin Gothic Medium</vt:lpstr>
      <vt:lpstr>Open Sans</vt:lpstr>
      <vt:lpstr>Open Sans Semibold</vt:lpstr>
      <vt:lpstr>Times New Roman</vt:lpstr>
      <vt:lpstr>Office Theme</vt:lpstr>
      <vt:lpstr>SLEWING MOBILE CRANE SAFETY AND LICENCE           GUIDE</vt:lpstr>
      <vt:lpstr>Introduction to  Slewing Mobile Crane  (over 100 tonnes)</vt:lpstr>
      <vt:lpstr>What is a slewing mobile crane</vt:lpstr>
      <vt:lpstr>Parts of a slewing mobile crane</vt:lpstr>
      <vt:lpstr> Element 1 –  Plan work / task</vt:lpstr>
      <vt:lpstr>Set up the crane for the task</vt:lpstr>
      <vt:lpstr>PowerPoint Presentation</vt:lpstr>
      <vt:lpstr>PowerPoint Presentation</vt:lpstr>
      <vt:lpstr> Element 2 –  Prepare for work / task</vt:lpstr>
      <vt:lpstr>Too dark</vt:lpstr>
      <vt:lpstr>Check the crane</vt:lpstr>
      <vt:lpstr> Element 3 –  Perform work / task</vt:lpstr>
      <vt:lpstr>PowerPoint Presentation</vt:lpstr>
      <vt:lpstr>How to read a load chart</vt:lpstr>
      <vt:lpstr>PowerPoint Presentation</vt:lpstr>
      <vt:lpstr>Introduction to load charts</vt:lpstr>
      <vt:lpstr>READING LOAD CHARTS OVER 100T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SLEWING MOBILE CRANE SAFETY AND LICENCE GUIDE</dc:title>
  <dc:creator>James</dc:creator>
  <cp:lastModifiedBy>james@easyguides.com.au</cp:lastModifiedBy>
  <cp:revision>49</cp:revision>
  <dcterms:created xsi:type="dcterms:W3CDTF">2021-04-26T05:42:28Z</dcterms:created>
  <dcterms:modified xsi:type="dcterms:W3CDTF">2021-05-03T00:50:20Z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2021-04-26T00:00:00Z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2021-04-26T00:00:00Z</vt:filetime>
  </property>
</Properties>
</file>