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07821"/>
            <a:ext cx="7560309" cy="2502535"/>
          </a:xfrm>
          <a:custGeom>
            <a:avLst/>
            <a:gdLst/>
            <a:ahLst/>
            <a:cxnLst/>
            <a:rect l="l" t="t" r="r" b="b"/>
            <a:pathLst>
              <a:path w="7560309" h="2502535">
                <a:moveTo>
                  <a:pt x="0" y="2502103"/>
                </a:moveTo>
                <a:lnTo>
                  <a:pt x="7559992" y="2502103"/>
                </a:lnTo>
                <a:lnTo>
                  <a:pt x="7559992" y="0"/>
                </a:lnTo>
                <a:lnTo>
                  <a:pt x="0" y="0"/>
                </a:lnTo>
                <a:lnTo>
                  <a:pt x="0" y="2502103"/>
                </a:lnTo>
                <a:close/>
              </a:path>
            </a:pathLst>
          </a:custGeom>
          <a:solidFill>
            <a:srgbClr val="BFD6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370949"/>
            <a:ext cx="71945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1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4904" y="1489833"/>
            <a:ext cx="6478270" cy="348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1250" y="5085822"/>
            <a:ext cx="16700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workaustralia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dard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0025"/>
          </a:xfrm>
          <a:custGeom>
            <a:avLst/>
            <a:gdLst/>
            <a:ahLst/>
            <a:cxnLst/>
            <a:rect l="l" t="t" r="r" b="b"/>
            <a:pathLst>
              <a:path w="7560309" h="1470025">
                <a:moveTo>
                  <a:pt x="0" y="1469656"/>
                </a:moveTo>
                <a:lnTo>
                  <a:pt x="7559992" y="1469656"/>
                </a:lnTo>
                <a:lnTo>
                  <a:pt x="7559992" y="0"/>
                </a:lnTo>
                <a:lnTo>
                  <a:pt x="0" y="0"/>
                </a:lnTo>
                <a:lnTo>
                  <a:pt x="0" y="1469656"/>
                </a:lnTo>
                <a:close/>
              </a:path>
            </a:pathLst>
          </a:custGeom>
          <a:solidFill>
            <a:srgbClr val="007A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000" y="3233629"/>
            <a:ext cx="3812999" cy="183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0091" y="1575344"/>
            <a:ext cx="4683125" cy="1238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62275">
              <a:lnSpc>
                <a:spcPct val="100000"/>
              </a:lnSpc>
              <a:spcBef>
                <a:spcPts val="480"/>
              </a:spcBef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support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0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000">
              <a:latin typeface="Open Sans Semibold"/>
              <a:cs typeface="Open Sans Semibold"/>
            </a:endParaRPr>
          </a:p>
          <a:p>
            <a:pPr marR="6350" algn="r">
              <a:lnSpc>
                <a:spcPct val="100000"/>
              </a:lnSpc>
              <a:spcBef>
                <a:spcPts val="770"/>
              </a:spcBef>
            </a:pP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TLILIC0013</a:t>
            </a:r>
            <a:endParaRPr sz="2000">
              <a:latin typeface="Open Sans"/>
              <a:cs typeface="Open Sans"/>
            </a:endParaRPr>
          </a:p>
          <a:p>
            <a:pPr marR="6350" algn="r">
              <a:lnSpc>
                <a:spcPct val="100000"/>
              </a:lnSpc>
            </a:pPr>
            <a:r>
              <a:rPr sz="2000" spc="-60" dirty="0">
                <a:solidFill>
                  <a:srgbClr val="001544"/>
                </a:solidFill>
                <a:latin typeface="Open Sans"/>
                <a:cs typeface="Open Sans"/>
              </a:rPr>
              <a:t>Licence </a:t>
            </a:r>
            <a:r>
              <a:rPr sz="2000" spc="-55" dirty="0">
                <a:solidFill>
                  <a:srgbClr val="001544"/>
                </a:solidFill>
                <a:latin typeface="Open Sans"/>
                <a:cs typeface="Open Sans"/>
              </a:rPr>
              <a:t>to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operate </a:t>
            </a:r>
            <a:r>
              <a:rPr sz="2000" spc="-60" dirty="0">
                <a:solidFill>
                  <a:srgbClr val="001544"/>
                </a:solidFill>
                <a:latin typeface="Open Sans"/>
                <a:cs typeface="Open Sans"/>
              </a:rPr>
              <a:t>a slewing </a:t>
            </a:r>
            <a:r>
              <a:rPr sz="2000" spc="-70" dirty="0">
                <a:solidFill>
                  <a:srgbClr val="001544"/>
                </a:solidFill>
                <a:latin typeface="Open Sans"/>
                <a:cs typeface="Open Sans"/>
              </a:rPr>
              <a:t>mobile</a:t>
            </a:r>
            <a:r>
              <a:rPr sz="2000" spc="20" dirty="0">
                <a:solidFill>
                  <a:srgbClr val="001544"/>
                </a:solidFill>
                <a:latin typeface="Open Sans"/>
                <a:cs typeface="Open Sans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crane</a:t>
            </a:r>
            <a:endParaRPr sz="2000">
              <a:latin typeface="Open Sans"/>
              <a:cs typeface="Open Sans"/>
            </a:endParaRPr>
          </a:p>
          <a:p>
            <a:pPr marR="5715" algn="r">
              <a:lnSpc>
                <a:spcPct val="100000"/>
              </a:lnSpc>
            </a:pPr>
            <a:r>
              <a:rPr sz="2000" spc="-60" dirty="0">
                <a:solidFill>
                  <a:srgbClr val="001544"/>
                </a:solidFill>
                <a:latin typeface="Open Sans"/>
                <a:cs typeface="Open Sans"/>
              </a:rPr>
              <a:t>(up </a:t>
            </a:r>
            <a:r>
              <a:rPr sz="2000" spc="-55" dirty="0">
                <a:solidFill>
                  <a:srgbClr val="001544"/>
                </a:solidFill>
                <a:latin typeface="Open Sans"/>
                <a:cs typeface="Open Sans"/>
              </a:rPr>
              <a:t>to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60</a:t>
            </a:r>
            <a:r>
              <a:rPr sz="2000" spc="-70" dirty="0">
                <a:solidFill>
                  <a:srgbClr val="001544"/>
                </a:solidFill>
                <a:latin typeface="Open Sans"/>
                <a:cs typeface="Open Sans"/>
              </a:rPr>
              <a:t> </a:t>
            </a:r>
            <a:r>
              <a:rPr sz="2000" spc="-65" dirty="0">
                <a:solidFill>
                  <a:srgbClr val="001544"/>
                </a:solidFill>
                <a:latin typeface="Open Sans"/>
                <a:cs typeface="Open Sans"/>
              </a:rPr>
              <a:t>tonnes)</a:t>
            </a:r>
            <a:endParaRPr sz="2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5322" y="3774811"/>
            <a:ext cx="6851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Produced</a:t>
            </a:r>
            <a:r>
              <a:rPr sz="900" spc="-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by: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99202" y="4068000"/>
            <a:ext cx="1709991" cy="766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870" y="283105"/>
            <a:ext cx="654939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10"/>
              </a:lnSpc>
              <a:spcBef>
                <a:spcPts val="100"/>
              </a:spcBef>
            </a:pPr>
            <a:r>
              <a:rPr sz="3600" b="0" spc="155" dirty="0">
                <a:solidFill>
                  <a:srgbClr val="FFF200"/>
                </a:solidFill>
                <a:latin typeface="Calibri"/>
                <a:cs typeface="Calibri"/>
              </a:rPr>
              <a:t>SLEWING </a:t>
            </a:r>
            <a:r>
              <a:rPr sz="3600" b="0" spc="125" dirty="0">
                <a:solidFill>
                  <a:srgbClr val="FFF200"/>
                </a:solidFill>
                <a:latin typeface="Calibri"/>
                <a:cs typeface="Calibri"/>
              </a:rPr>
              <a:t>MOBILE </a:t>
            </a:r>
            <a:r>
              <a:rPr sz="3600" b="0" spc="180" dirty="0">
                <a:solidFill>
                  <a:srgbClr val="FFF200"/>
                </a:solidFill>
                <a:latin typeface="Calibri"/>
                <a:cs typeface="Calibri"/>
              </a:rPr>
              <a:t>CRANE</a:t>
            </a:r>
            <a:r>
              <a:rPr sz="3600" b="0" spc="170" dirty="0">
                <a:solidFill>
                  <a:srgbClr val="FFF200"/>
                </a:solidFill>
                <a:latin typeface="Calibri"/>
                <a:cs typeface="Calibri"/>
              </a:rPr>
              <a:t> </a:t>
            </a:r>
            <a:r>
              <a:rPr sz="3600" b="0" spc="100" dirty="0">
                <a:solidFill>
                  <a:srgbClr val="FFF200"/>
                </a:solidFill>
                <a:latin typeface="Calibri"/>
                <a:cs typeface="Calibri"/>
              </a:rPr>
              <a:t>(60T)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90"/>
              </a:lnSpc>
            </a:pPr>
            <a:r>
              <a:rPr sz="4000" b="0" spc="265" dirty="0">
                <a:solidFill>
                  <a:srgbClr val="FFFFFF"/>
                </a:solidFill>
                <a:latin typeface="Calibri"/>
                <a:cs typeface="Calibri"/>
              </a:rPr>
              <a:t>SAFETY </a:t>
            </a:r>
            <a:r>
              <a:rPr sz="4000" b="0" spc="23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4000" b="0" spc="220" dirty="0">
                <a:solidFill>
                  <a:srgbClr val="FFFFFF"/>
                </a:solidFill>
                <a:latin typeface="Calibri"/>
                <a:cs typeface="Calibri"/>
              </a:rPr>
              <a:t>LICENCE</a:t>
            </a:r>
            <a:r>
              <a:rPr sz="4000" b="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204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78351" y="2022348"/>
            <a:ext cx="3335654" cy="1934845"/>
          </a:xfrm>
          <a:prstGeom prst="rect">
            <a:avLst/>
          </a:prstGeom>
          <a:solidFill>
            <a:srgbClr val="D5D8E4"/>
          </a:solidFill>
          <a:ln w="12700">
            <a:solidFill>
              <a:srgbClr val="3D578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49860" marR="146685">
              <a:lnSpc>
                <a:spcPct val="157400"/>
              </a:lnSpc>
              <a:spcBef>
                <a:spcPts val="810"/>
              </a:spcBef>
            </a:pPr>
            <a:r>
              <a:rPr sz="900" b="1" spc="-10" dirty="0">
                <a:solidFill>
                  <a:srgbClr val="231F20"/>
                </a:solidFill>
                <a:latin typeface="Open Sans Semibold"/>
                <a:cs typeface="Open Sans Semibold"/>
              </a:rPr>
              <a:t>“This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National Standard recognises the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importance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of 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quality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as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underpinning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principle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in providing 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skilled workers,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that the most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effective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form of  training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is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combination of informal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formal training  methods. 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It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requires training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assessment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to be  undertaken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Registered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Organisations</a:t>
            </a:r>
            <a:r>
              <a:rPr sz="900" b="1" spc="4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(RTOs).”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802" y="643210"/>
            <a:ext cx="3598545" cy="7645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Introduction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1899"/>
              </a:lnSpc>
              <a:spcBef>
                <a:spcPts val="53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April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2006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meeting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Council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Australian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Governments (COAG) 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all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states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territories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approved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‘National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Standard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Licensing  Persons Performing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Work’.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673" y="1638008"/>
            <a:ext cx="3006750" cy="297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0579" y="2684885"/>
            <a:ext cx="1706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National 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licensing</a:t>
            </a:r>
            <a:r>
              <a:rPr sz="1100" b="1" spc="-1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4802" y="378149"/>
            <a:ext cx="5725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National </a:t>
            </a:r>
            <a:r>
              <a:rPr spc="-25" dirty="0"/>
              <a:t>Vocational </a:t>
            </a:r>
            <a:r>
              <a:rPr spc="-15" dirty="0"/>
              <a:t>Education </a:t>
            </a:r>
            <a:r>
              <a:rPr spc="-20" dirty="0"/>
              <a:t>and </a:t>
            </a:r>
            <a:r>
              <a:rPr spc="-30" dirty="0"/>
              <a:t>Training </a:t>
            </a:r>
            <a:r>
              <a:rPr spc="-15" dirty="0"/>
              <a:t>(VET) Licensing</a:t>
            </a:r>
            <a:r>
              <a:rPr spc="25" dirty="0"/>
              <a:t> </a:t>
            </a:r>
            <a:r>
              <a:rPr spc="-20" dirty="0"/>
              <a:t>Pathway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302B1-190B-4F3E-B6FB-3B9CFA03294E}"/>
              </a:ext>
            </a:extLst>
          </p:cNvPr>
          <p:cNvSpPr/>
          <p:nvPr/>
        </p:nvSpPr>
        <p:spPr>
          <a:xfrm>
            <a:off x="510718" y="685004"/>
            <a:ext cx="3953331" cy="764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4E74E6-CC88-4754-8A9A-25668189B2FD}"/>
              </a:ext>
            </a:extLst>
          </p:cNvPr>
          <p:cNvSpPr/>
          <p:nvPr/>
        </p:nvSpPr>
        <p:spPr>
          <a:xfrm>
            <a:off x="552918" y="1618554"/>
            <a:ext cx="6730531" cy="299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3539553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3542722"/>
            <a:ext cx="0" cy="1422400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142210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0" y="4968005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0" y="0"/>
                </a:moveTo>
                <a:lnTo>
                  <a:pt x="284399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740" y="369349"/>
            <a:ext cx="3201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Doing </a:t>
            </a:r>
            <a:r>
              <a:rPr spc="-15" dirty="0"/>
              <a:t>high </a:t>
            </a:r>
            <a:r>
              <a:rPr spc="-20" dirty="0"/>
              <a:t>risk work </a:t>
            </a:r>
            <a:r>
              <a:rPr spc="-15" dirty="0"/>
              <a:t>without </a:t>
            </a:r>
            <a:r>
              <a:rPr spc="-20" dirty="0"/>
              <a:t>a </a:t>
            </a:r>
            <a:r>
              <a:rPr spc="-15" dirty="0"/>
              <a:t>licence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8740" y="636916"/>
            <a:ext cx="2702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can do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without holding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licence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if: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4615" y="920554"/>
            <a:ext cx="3235325" cy="195008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65405" marR="295910">
              <a:lnSpc>
                <a:spcPct val="101899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enrolled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relevant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registered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organisation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(RTO).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9392" y="920554"/>
            <a:ext cx="3235325" cy="195008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67310" marR="406400">
              <a:lnSpc>
                <a:spcPct val="101899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being supervised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by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person with that 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5067" y="1379366"/>
            <a:ext cx="2073458" cy="1433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8740" y="2909411"/>
            <a:ext cx="5812155" cy="51498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Evidence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of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competency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employer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ask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written evidence before you can do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work. You should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show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employer: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439" y="3611460"/>
            <a:ext cx="2672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527300" algn="l"/>
              </a:tabLst>
            </a:pPr>
            <a:r>
              <a:rPr sz="1350" spc="-52" baseline="3086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350" spc="-30" baseline="3086" dirty="0">
                <a:solidFill>
                  <a:srgbClr val="231F20"/>
                </a:solidFill>
                <a:latin typeface="Open Sans"/>
                <a:cs typeface="Open Sans"/>
              </a:rPr>
              <a:t>r</a:t>
            </a:r>
            <a:r>
              <a:rPr sz="1350" spc="-37" baseline="3086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350" spc="-44" baseline="3086" dirty="0">
                <a:solidFill>
                  <a:srgbClr val="231F20"/>
                </a:solidFill>
                <a:latin typeface="Open Sans"/>
                <a:cs typeface="Open Sans"/>
              </a:rPr>
              <a:t>licence</a:t>
            </a:r>
            <a:r>
              <a:rPr sz="1350" spc="-22" baseline="3086" dirty="0">
                <a:solidFill>
                  <a:srgbClr val="231F20"/>
                </a:solidFill>
                <a:latin typeface="Open Sans"/>
                <a:cs typeface="Open Sans"/>
              </a:rPr>
              <a:t>,</a:t>
            </a:r>
            <a:r>
              <a:rPr sz="1350" baseline="3086" dirty="0">
                <a:solidFill>
                  <a:srgbClr val="231F20"/>
                </a:solidFill>
                <a:latin typeface="Open Sans"/>
                <a:cs typeface="Open Sans"/>
              </a:rPr>
              <a:t>	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92565" y="3633880"/>
            <a:ext cx="1537223" cy="104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84000" y="3539553"/>
            <a:ext cx="3630295" cy="142875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82550" marR="1932939">
              <a:lnSpc>
                <a:spcPct val="101899"/>
              </a:lnSpc>
              <a:spcBef>
                <a:spcPts val="64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 evidence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registered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organisation.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02849" y="3666191"/>
            <a:ext cx="1559045" cy="1196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6399" y="1306804"/>
            <a:ext cx="2660228" cy="1511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D2F342-A7C8-4B79-B2C7-AF26B8AF2235}"/>
              </a:ext>
            </a:extLst>
          </p:cNvPr>
          <p:cNvSpPr/>
          <p:nvPr/>
        </p:nvSpPr>
        <p:spPr>
          <a:xfrm>
            <a:off x="588289" y="978968"/>
            <a:ext cx="3150020" cy="18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8B3402-43B2-449D-84A1-257D881B6571}"/>
              </a:ext>
            </a:extLst>
          </p:cNvPr>
          <p:cNvSpPr/>
          <p:nvPr/>
        </p:nvSpPr>
        <p:spPr>
          <a:xfrm>
            <a:off x="3792729" y="986912"/>
            <a:ext cx="3150020" cy="183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22A45C-DED2-455A-8944-3CDB7E9FC2E0}"/>
              </a:ext>
            </a:extLst>
          </p:cNvPr>
          <p:cNvSpPr/>
          <p:nvPr/>
        </p:nvSpPr>
        <p:spPr>
          <a:xfrm>
            <a:off x="516762" y="3271037"/>
            <a:ext cx="6538088" cy="1762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419" y="370949"/>
            <a:ext cx="2058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Maintaining</a:t>
            </a:r>
            <a:r>
              <a:rPr spc="-50" dirty="0"/>
              <a:t> </a:t>
            </a:r>
            <a:r>
              <a:rPr spc="-25" dirty="0"/>
              <a:t>competence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419" y="555522"/>
            <a:ext cx="627824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4300"/>
              </a:lnSpc>
              <a:spcBef>
                <a:spcPts val="100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experienced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date (maintain competent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current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skills). 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no longer competent,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(even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licence).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must:</a:t>
            </a:r>
            <a:endParaRPr sz="900">
              <a:latin typeface="Open Sans"/>
              <a:cs typeface="Open Sans"/>
            </a:endParaRPr>
          </a:p>
          <a:p>
            <a:pPr marL="12700" marR="4309745">
              <a:lnSpc>
                <a:spcPct val="154300"/>
              </a:lnSpc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Retrain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become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competent again  or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Give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back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9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Regulator.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2005" y="3063459"/>
            <a:ext cx="3046979" cy="1820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0490" y="2540730"/>
            <a:ext cx="1964689" cy="1748155"/>
          </a:xfrm>
          <a:custGeom>
            <a:avLst/>
            <a:gdLst/>
            <a:ahLst/>
            <a:cxnLst/>
            <a:rect l="l" t="t" r="r" b="b"/>
            <a:pathLst>
              <a:path w="1964689" h="1748154">
                <a:moveTo>
                  <a:pt x="1728910" y="1539327"/>
                </a:moveTo>
                <a:lnTo>
                  <a:pt x="910399" y="1539327"/>
                </a:lnTo>
                <a:lnTo>
                  <a:pt x="977349" y="1671663"/>
                </a:lnTo>
                <a:lnTo>
                  <a:pt x="1029806" y="1735337"/>
                </a:lnTo>
                <a:lnTo>
                  <a:pt x="1094895" y="1747955"/>
                </a:lnTo>
                <a:lnTo>
                  <a:pt x="1199743" y="1727122"/>
                </a:lnTo>
                <a:lnTo>
                  <a:pt x="1306573" y="1688022"/>
                </a:lnTo>
                <a:lnTo>
                  <a:pt x="1367700" y="1643199"/>
                </a:lnTo>
                <a:lnTo>
                  <a:pt x="1395385" y="1606298"/>
                </a:lnTo>
                <a:lnTo>
                  <a:pt x="1401889" y="1590965"/>
                </a:lnTo>
                <a:lnTo>
                  <a:pt x="1672259" y="1590965"/>
                </a:lnTo>
                <a:lnTo>
                  <a:pt x="1684387" y="1582216"/>
                </a:lnTo>
                <a:lnTo>
                  <a:pt x="1718411" y="1553820"/>
                </a:lnTo>
                <a:lnTo>
                  <a:pt x="1728910" y="1539327"/>
                </a:lnTo>
                <a:close/>
              </a:path>
              <a:path w="1964689" h="1748154">
                <a:moveTo>
                  <a:pt x="1672259" y="1590965"/>
                </a:moveTo>
                <a:lnTo>
                  <a:pt x="1401889" y="1590965"/>
                </a:lnTo>
                <a:lnTo>
                  <a:pt x="1492558" y="1638874"/>
                </a:lnTo>
                <a:lnTo>
                  <a:pt x="1547555" y="1657289"/>
                </a:lnTo>
                <a:lnTo>
                  <a:pt x="1589173" y="1648413"/>
                </a:lnTo>
                <a:lnTo>
                  <a:pt x="1639709" y="1614447"/>
                </a:lnTo>
                <a:lnTo>
                  <a:pt x="1672259" y="1590965"/>
                </a:lnTo>
                <a:close/>
              </a:path>
              <a:path w="1964689" h="1748154">
                <a:moveTo>
                  <a:pt x="1915962" y="1398471"/>
                </a:moveTo>
                <a:lnTo>
                  <a:pt x="525932" y="1398471"/>
                </a:lnTo>
                <a:lnTo>
                  <a:pt x="526235" y="1510197"/>
                </a:lnTo>
                <a:lnTo>
                  <a:pt x="543264" y="1570424"/>
                </a:lnTo>
                <a:lnTo>
                  <a:pt x="592254" y="1599841"/>
                </a:lnTo>
                <a:lnTo>
                  <a:pt x="688441" y="1619134"/>
                </a:lnTo>
                <a:lnTo>
                  <a:pt x="793352" y="1618547"/>
                </a:lnTo>
                <a:lnTo>
                  <a:pt x="861847" y="1589793"/>
                </a:lnTo>
                <a:lnTo>
                  <a:pt x="899128" y="1555758"/>
                </a:lnTo>
                <a:lnTo>
                  <a:pt x="910399" y="1539327"/>
                </a:lnTo>
                <a:lnTo>
                  <a:pt x="1728910" y="1539327"/>
                </a:lnTo>
                <a:lnTo>
                  <a:pt x="1741591" y="1521822"/>
                </a:lnTo>
                <a:lnTo>
                  <a:pt x="1753736" y="1478784"/>
                </a:lnTo>
                <a:lnTo>
                  <a:pt x="1754657" y="1417267"/>
                </a:lnTo>
                <a:lnTo>
                  <a:pt x="1905157" y="1417267"/>
                </a:lnTo>
                <a:lnTo>
                  <a:pt x="1915962" y="1398471"/>
                </a:lnTo>
                <a:close/>
              </a:path>
              <a:path w="1964689" h="1748154">
                <a:moveTo>
                  <a:pt x="1938175" y="1140255"/>
                </a:moveTo>
                <a:lnTo>
                  <a:pt x="260362" y="1140255"/>
                </a:lnTo>
                <a:lnTo>
                  <a:pt x="194528" y="1263720"/>
                </a:lnTo>
                <a:lnTo>
                  <a:pt x="179603" y="1335685"/>
                </a:lnTo>
                <a:lnTo>
                  <a:pt x="221904" y="1383882"/>
                </a:lnTo>
                <a:lnTo>
                  <a:pt x="327748" y="1436038"/>
                </a:lnTo>
                <a:lnTo>
                  <a:pt x="437303" y="1465819"/>
                </a:lnTo>
                <a:lnTo>
                  <a:pt x="496696" y="1448944"/>
                </a:lnTo>
                <a:lnTo>
                  <a:pt x="521162" y="1416225"/>
                </a:lnTo>
                <a:lnTo>
                  <a:pt x="525932" y="1398471"/>
                </a:lnTo>
                <a:lnTo>
                  <a:pt x="1915962" y="1398471"/>
                </a:lnTo>
                <a:lnTo>
                  <a:pt x="1921863" y="1388206"/>
                </a:lnTo>
                <a:lnTo>
                  <a:pt x="1944903" y="1285797"/>
                </a:lnTo>
                <a:lnTo>
                  <a:pt x="1945090" y="1160652"/>
                </a:lnTo>
                <a:lnTo>
                  <a:pt x="1938175" y="1140255"/>
                </a:lnTo>
                <a:close/>
              </a:path>
              <a:path w="1964689" h="1748154">
                <a:moveTo>
                  <a:pt x="1905157" y="1417267"/>
                </a:moveTo>
                <a:lnTo>
                  <a:pt x="1754657" y="1417267"/>
                </a:lnTo>
                <a:lnTo>
                  <a:pt x="1844576" y="1441616"/>
                </a:lnTo>
                <a:lnTo>
                  <a:pt x="1894366" y="1436038"/>
                </a:lnTo>
                <a:lnTo>
                  <a:pt x="1905157" y="1417267"/>
                </a:lnTo>
                <a:close/>
              </a:path>
              <a:path w="1964689" h="1748154">
                <a:moveTo>
                  <a:pt x="229890" y="458555"/>
                </a:moveTo>
                <a:lnTo>
                  <a:pt x="166225" y="461267"/>
                </a:lnTo>
                <a:lnTo>
                  <a:pt x="139719" y="494789"/>
                </a:lnTo>
                <a:lnTo>
                  <a:pt x="129565" y="567485"/>
                </a:lnTo>
                <a:lnTo>
                  <a:pt x="124582" y="631897"/>
                </a:lnTo>
                <a:lnTo>
                  <a:pt x="126831" y="678283"/>
                </a:lnTo>
                <a:lnTo>
                  <a:pt x="140687" y="714528"/>
                </a:lnTo>
                <a:lnTo>
                  <a:pt x="170527" y="748521"/>
                </a:lnTo>
                <a:lnTo>
                  <a:pt x="220725" y="788147"/>
                </a:lnTo>
                <a:lnTo>
                  <a:pt x="77292" y="823285"/>
                </a:lnTo>
                <a:lnTo>
                  <a:pt x="9662" y="857983"/>
                </a:lnTo>
                <a:lnTo>
                  <a:pt x="0" y="912929"/>
                </a:lnTo>
                <a:lnTo>
                  <a:pt x="30467" y="1008810"/>
                </a:lnTo>
                <a:lnTo>
                  <a:pt x="91473" y="1098667"/>
                </a:lnTo>
                <a:lnTo>
                  <a:pt x="167712" y="1136149"/>
                </a:lnTo>
                <a:lnTo>
                  <a:pt x="232803" y="1142823"/>
                </a:lnTo>
                <a:lnTo>
                  <a:pt x="260362" y="1140255"/>
                </a:lnTo>
                <a:lnTo>
                  <a:pt x="1938175" y="1140255"/>
                </a:lnTo>
                <a:lnTo>
                  <a:pt x="1910719" y="1059272"/>
                </a:lnTo>
                <a:lnTo>
                  <a:pt x="1869659" y="991340"/>
                </a:lnTo>
                <a:lnTo>
                  <a:pt x="1849780" y="966544"/>
                </a:lnTo>
                <a:lnTo>
                  <a:pt x="1929111" y="926061"/>
                </a:lnTo>
                <a:lnTo>
                  <a:pt x="1964226" y="889093"/>
                </a:lnTo>
                <a:lnTo>
                  <a:pt x="1962926" y="834513"/>
                </a:lnTo>
                <a:lnTo>
                  <a:pt x="1933016" y="741195"/>
                </a:lnTo>
                <a:lnTo>
                  <a:pt x="1908281" y="671859"/>
                </a:lnTo>
                <a:lnTo>
                  <a:pt x="1887068" y="621563"/>
                </a:lnTo>
                <a:lnTo>
                  <a:pt x="1865634" y="587438"/>
                </a:lnTo>
                <a:lnTo>
                  <a:pt x="1807134" y="556226"/>
                </a:lnTo>
                <a:lnTo>
                  <a:pt x="1762582" y="553400"/>
                </a:lnTo>
                <a:lnTo>
                  <a:pt x="1812779" y="478293"/>
                </a:lnTo>
                <a:lnTo>
                  <a:pt x="351523" y="478293"/>
                </a:lnTo>
                <a:lnTo>
                  <a:pt x="229890" y="458555"/>
                </a:lnTo>
                <a:close/>
              </a:path>
              <a:path w="1964689" h="1748154">
                <a:moveTo>
                  <a:pt x="396614" y="151407"/>
                </a:moveTo>
                <a:lnTo>
                  <a:pt x="360508" y="177010"/>
                </a:lnTo>
                <a:lnTo>
                  <a:pt x="327748" y="243546"/>
                </a:lnTo>
                <a:lnTo>
                  <a:pt x="303963" y="305819"/>
                </a:lnTo>
                <a:lnTo>
                  <a:pt x="294449" y="355247"/>
                </a:lnTo>
                <a:lnTo>
                  <a:pt x="299206" y="397013"/>
                </a:lnTo>
                <a:lnTo>
                  <a:pt x="318231" y="436301"/>
                </a:lnTo>
                <a:lnTo>
                  <a:pt x="351523" y="478293"/>
                </a:lnTo>
                <a:lnTo>
                  <a:pt x="1812779" y="478293"/>
                </a:lnTo>
                <a:lnTo>
                  <a:pt x="1817883" y="470655"/>
                </a:lnTo>
                <a:lnTo>
                  <a:pt x="1833427" y="419600"/>
                </a:lnTo>
                <a:lnTo>
                  <a:pt x="1806610" y="379107"/>
                </a:lnTo>
                <a:lnTo>
                  <a:pt x="1734832" y="328052"/>
                </a:lnTo>
                <a:lnTo>
                  <a:pt x="1646643" y="284332"/>
                </a:lnTo>
                <a:lnTo>
                  <a:pt x="1606241" y="276413"/>
                </a:lnTo>
                <a:lnTo>
                  <a:pt x="1512874" y="276413"/>
                </a:lnTo>
                <a:lnTo>
                  <a:pt x="1521758" y="210678"/>
                </a:lnTo>
                <a:lnTo>
                  <a:pt x="569531" y="210678"/>
                </a:lnTo>
                <a:lnTo>
                  <a:pt x="458732" y="163657"/>
                </a:lnTo>
                <a:lnTo>
                  <a:pt x="396614" y="151407"/>
                </a:lnTo>
                <a:close/>
              </a:path>
              <a:path w="1964689" h="1748154">
                <a:moveTo>
                  <a:pt x="1576290" y="270543"/>
                </a:moveTo>
                <a:lnTo>
                  <a:pt x="1529719" y="272598"/>
                </a:lnTo>
                <a:lnTo>
                  <a:pt x="1512874" y="276413"/>
                </a:lnTo>
                <a:lnTo>
                  <a:pt x="1606241" y="276413"/>
                </a:lnTo>
                <a:lnTo>
                  <a:pt x="1576290" y="270543"/>
                </a:lnTo>
                <a:close/>
              </a:path>
              <a:path w="1964689" h="1748154">
                <a:moveTo>
                  <a:pt x="952014" y="0"/>
                </a:moveTo>
                <a:lnTo>
                  <a:pt x="886864" y="1539"/>
                </a:lnTo>
                <a:lnTo>
                  <a:pt x="775639" y="36968"/>
                </a:lnTo>
                <a:lnTo>
                  <a:pt x="663169" y="91842"/>
                </a:lnTo>
                <a:lnTo>
                  <a:pt x="601238" y="148474"/>
                </a:lnTo>
                <a:lnTo>
                  <a:pt x="574980" y="192780"/>
                </a:lnTo>
                <a:lnTo>
                  <a:pt x="569531" y="210678"/>
                </a:lnTo>
                <a:lnTo>
                  <a:pt x="1521758" y="210678"/>
                </a:lnTo>
                <a:lnTo>
                  <a:pt x="1524018" y="193954"/>
                </a:lnTo>
                <a:lnTo>
                  <a:pt x="1512868" y="144949"/>
                </a:lnTo>
                <a:lnTo>
                  <a:pt x="1500274" y="135558"/>
                </a:lnTo>
                <a:lnTo>
                  <a:pt x="1045159" y="135558"/>
                </a:lnTo>
                <a:lnTo>
                  <a:pt x="996356" y="41591"/>
                </a:lnTo>
                <a:lnTo>
                  <a:pt x="952014" y="0"/>
                </a:lnTo>
                <a:close/>
              </a:path>
              <a:path w="1964689" h="1748154">
                <a:moveTo>
                  <a:pt x="1249163" y="52378"/>
                </a:moveTo>
                <a:lnTo>
                  <a:pt x="1145241" y="78051"/>
                </a:lnTo>
                <a:lnTo>
                  <a:pt x="1072533" y="116046"/>
                </a:lnTo>
                <a:lnTo>
                  <a:pt x="1045159" y="135558"/>
                </a:lnTo>
                <a:lnTo>
                  <a:pt x="1500274" y="135558"/>
                </a:lnTo>
                <a:lnTo>
                  <a:pt x="1466047" y="110032"/>
                </a:lnTo>
                <a:lnTo>
                  <a:pt x="1370177" y="69835"/>
                </a:lnTo>
                <a:lnTo>
                  <a:pt x="1249163" y="52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2832" y="2562174"/>
            <a:ext cx="1429654" cy="169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0490" y="2540730"/>
            <a:ext cx="1964689" cy="1748155"/>
          </a:xfrm>
          <a:custGeom>
            <a:avLst/>
            <a:gdLst/>
            <a:ahLst/>
            <a:cxnLst/>
            <a:rect l="l" t="t" r="r" b="b"/>
            <a:pathLst>
              <a:path w="1964689" h="1748154">
                <a:moveTo>
                  <a:pt x="220725" y="788147"/>
                </a:moveTo>
                <a:lnTo>
                  <a:pt x="77292" y="823285"/>
                </a:lnTo>
                <a:lnTo>
                  <a:pt x="9662" y="857983"/>
                </a:lnTo>
                <a:lnTo>
                  <a:pt x="0" y="912929"/>
                </a:lnTo>
                <a:lnTo>
                  <a:pt x="30467" y="1008810"/>
                </a:lnTo>
                <a:lnTo>
                  <a:pt x="91473" y="1098667"/>
                </a:lnTo>
                <a:lnTo>
                  <a:pt x="167712" y="1136149"/>
                </a:lnTo>
                <a:lnTo>
                  <a:pt x="232803" y="1142823"/>
                </a:lnTo>
                <a:lnTo>
                  <a:pt x="260362" y="1140255"/>
                </a:lnTo>
                <a:lnTo>
                  <a:pt x="194528" y="1263720"/>
                </a:lnTo>
                <a:lnTo>
                  <a:pt x="179603" y="1335685"/>
                </a:lnTo>
                <a:lnTo>
                  <a:pt x="221904" y="1383882"/>
                </a:lnTo>
                <a:lnTo>
                  <a:pt x="327748" y="1436038"/>
                </a:lnTo>
                <a:lnTo>
                  <a:pt x="437303" y="1465819"/>
                </a:lnTo>
                <a:lnTo>
                  <a:pt x="496696" y="1448944"/>
                </a:lnTo>
                <a:lnTo>
                  <a:pt x="521162" y="1416225"/>
                </a:lnTo>
                <a:lnTo>
                  <a:pt x="525932" y="1398471"/>
                </a:lnTo>
                <a:lnTo>
                  <a:pt x="526235" y="1510197"/>
                </a:lnTo>
                <a:lnTo>
                  <a:pt x="543264" y="1570424"/>
                </a:lnTo>
                <a:lnTo>
                  <a:pt x="592254" y="1599841"/>
                </a:lnTo>
                <a:lnTo>
                  <a:pt x="688441" y="1619134"/>
                </a:lnTo>
                <a:lnTo>
                  <a:pt x="793352" y="1618547"/>
                </a:lnTo>
                <a:lnTo>
                  <a:pt x="861847" y="1589793"/>
                </a:lnTo>
                <a:lnTo>
                  <a:pt x="899128" y="1555758"/>
                </a:lnTo>
                <a:lnTo>
                  <a:pt x="910399" y="1539327"/>
                </a:lnTo>
                <a:lnTo>
                  <a:pt x="977349" y="1671663"/>
                </a:lnTo>
                <a:lnTo>
                  <a:pt x="1029806" y="1735337"/>
                </a:lnTo>
                <a:lnTo>
                  <a:pt x="1094895" y="1747955"/>
                </a:lnTo>
                <a:lnTo>
                  <a:pt x="1199743" y="1727122"/>
                </a:lnTo>
                <a:lnTo>
                  <a:pt x="1306573" y="1688022"/>
                </a:lnTo>
                <a:lnTo>
                  <a:pt x="1367700" y="1643199"/>
                </a:lnTo>
                <a:lnTo>
                  <a:pt x="1395385" y="1606298"/>
                </a:lnTo>
                <a:lnTo>
                  <a:pt x="1401889" y="1590965"/>
                </a:lnTo>
                <a:lnTo>
                  <a:pt x="1492558" y="1638874"/>
                </a:lnTo>
                <a:lnTo>
                  <a:pt x="1547555" y="1657289"/>
                </a:lnTo>
                <a:lnTo>
                  <a:pt x="1589173" y="1648413"/>
                </a:lnTo>
                <a:lnTo>
                  <a:pt x="1639709" y="1614447"/>
                </a:lnTo>
                <a:lnTo>
                  <a:pt x="1684387" y="1582216"/>
                </a:lnTo>
                <a:lnTo>
                  <a:pt x="1718411" y="1553820"/>
                </a:lnTo>
                <a:lnTo>
                  <a:pt x="1741591" y="1521822"/>
                </a:lnTo>
                <a:lnTo>
                  <a:pt x="1753736" y="1478784"/>
                </a:lnTo>
                <a:lnTo>
                  <a:pt x="1754657" y="1417267"/>
                </a:lnTo>
                <a:lnTo>
                  <a:pt x="1844576" y="1441616"/>
                </a:lnTo>
                <a:lnTo>
                  <a:pt x="1894366" y="1436038"/>
                </a:lnTo>
                <a:lnTo>
                  <a:pt x="1921863" y="1388206"/>
                </a:lnTo>
                <a:lnTo>
                  <a:pt x="1944903" y="1285797"/>
                </a:lnTo>
                <a:lnTo>
                  <a:pt x="1945090" y="1160652"/>
                </a:lnTo>
                <a:lnTo>
                  <a:pt x="1910719" y="1059272"/>
                </a:lnTo>
                <a:lnTo>
                  <a:pt x="1869659" y="991340"/>
                </a:lnTo>
                <a:lnTo>
                  <a:pt x="1849780" y="966544"/>
                </a:lnTo>
                <a:lnTo>
                  <a:pt x="1929111" y="926061"/>
                </a:lnTo>
                <a:lnTo>
                  <a:pt x="1964226" y="889093"/>
                </a:lnTo>
                <a:lnTo>
                  <a:pt x="1962926" y="834513"/>
                </a:lnTo>
                <a:lnTo>
                  <a:pt x="1933016" y="741195"/>
                </a:lnTo>
                <a:lnTo>
                  <a:pt x="1908281" y="671859"/>
                </a:lnTo>
                <a:lnTo>
                  <a:pt x="1887068" y="621563"/>
                </a:lnTo>
                <a:lnTo>
                  <a:pt x="1865634" y="587438"/>
                </a:lnTo>
                <a:lnTo>
                  <a:pt x="1807134" y="556226"/>
                </a:lnTo>
                <a:lnTo>
                  <a:pt x="1762582" y="553400"/>
                </a:lnTo>
                <a:lnTo>
                  <a:pt x="1817883" y="470655"/>
                </a:lnTo>
                <a:lnTo>
                  <a:pt x="1833427" y="419600"/>
                </a:lnTo>
                <a:lnTo>
                  <a:pt x="1806610" y="379107"/>
                </a:lnTo>
                <a:lnTo>
                  <a:pt x="1734832" y="328052"/>
                </a:lnTo>
                <a:lnTo>
                  <a:pt x="1646643" y="284332"/>
                </a:lnTo>
                <a:lnTo>
                  <a:pt x="1576290" y="270543"/>
                </a:lnTo>
                <a:lnTo>
                  <a:pt x="1529719" y="272598"/>
                </a:lnTo>
                <a:lnTo>
                  <a:pt x="1512874" y="276413"/>
                </a:lnTo>
                <a:lnTo>
                  <a:pt x="1524018" y="193954"/>
                </a:lnTo>
                <a:lnTo>
                  <a:pt x="1512868" y="144949"/>
                </a:lnTo>
                <a:lnTo>
                  <a:pt x="1466047" y="110032"/>
                </a:lnTo>
                <a:lnTo>
                  <a:pt x="1370177" y="69835"/>
                </a:lnTo>
                <a:lnTo>
                  <a:pt x="1249163" y="52378"/>
                </a:lnTo>
                <a:lnTo>
                  <a:pt x="1145241" y="78051"/>
                </a:lnTo>
                <a:lnTo>
                  <a:pt x="1072533" y="116046"/>
                </a:lnTo>
                <a:lnTo>
                  <a:pt x="1045159" y="135558"/>
                </a:lnTo>
                <a:lnTo>
                  <a:pt x="996356" y="41591"/>
                </a:lnTo>
                <a:lnTo>
                  <a:pt x="952014" y="0"/>
                </a:lnTo>
                <a:lnTo>
                  <a:pt x="886864" y="1539"/>
                </a:lnTo>
                <a:lnTo>
                  <a:pt x="775639" y="36968"/>
                </a:lnTo>
                <a:lnTo>
                  <a:pt x="663169" y="91842"/>
                </a:lnTo>
                <a:lnTo>
                  <a:pt x="601238" y="148474"/>
                </a:lnTo>
                <a:lnTo>
                  <a:pt x="574980" y="192780"/>
                </a:lnTo>
                <a:lnTo>
                  <a:pt x="569531" y="210678"/>
                </a:lnTo>
                <a:lnTo>
                  <a:pt x="458732" y="163657"/>
                </a:lnTo>
                <a:lnTo>
                  <a:pt x="396614" y="151407"/>
                </a:lnTo>
                <a:lnTo>
                  <a:pt x="360508" y="177010"/>
                </a:lnTo>
                <a:lnTo>
                  <a:pt x="327748" y="243546"/>
                </a:lnTo>
                <a:lnTo>
                  <a:pt x="303963" y="305819"/>
                </a:lnTo>
                <a:lnTo>
                  <a:pt x="294449" y="355247"/>
                </a:lnTo>
                <a:lnTo>
                  <a:pt x="299206" y="397013"/>
                </a:lnTo>
                <a:lnTo>
                  <a:pt x="318231" y="436301"/>
                </a:lnTo>
                <a:lnTo>
                  <a:pt x="351523" y="478293"/>
                </a:lnTo>
                <a:lnTo>
                  <a:pt x="229890" y="458555"/>
                </a:lnTo>
                <a:lnTo>
                  <a:pt x="166225" y="461267"/>
                </a:lnTo>
                <a:lnTo>
                  <a:pt x="139719" y="494789"/>
                </a:lnTo>
                <a:lnTo>
                  <a:pt x="129565" y="567485"/>
                </a:lnTo>
                <a:lnTo>
                  <a:pt x="124582" y="631897"/>
                </a:lnTo>
                <a:lnTo>
                  <a:pt x="126831" y="678283"/>
                </a:lnTo>
                <a:lnTo>
                  <a:pt x="140687" y="714528"/>
                </a:lnTo>
                <a:lnTo>
                  <a:pt x="170527" y="748521"/>
                </a:lnTo>
                <a:lnTo>
                  <a:pt x="220725" y="788147"/>
                </a:lnTo>
                <a:close/>
              </a:path>
            </a:pathLst>
          </a:custGeom>
          <a:ln w="46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9678" y="2850544"/>
            <a:ext cx="233311" cy="166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0519" y="2768672"/>
            <a:ext cx="370205" cy="267970"/>
          </a:xfrm>
          <a:custGeom>
            <a:avLst/>
            <a:gdLst/>
            <a:ahLst/>
            <a:cxnLst/>
            <a:rect l="l" t="t" r="r" b="b"/>
            <a:pathLst>
              <a:path w="370204" h="267969">
                <a:moveTo>
                  <a:pt x="184848" y="267411"/>
                </a:moveTo>
                <a:lnTo>
                  <a:pt x="243272" y="260595"/>
                </a:lnTo>
                <a:lnTo>
                  <a:pt x="294014" y="241615"/>
                </a:lnTo>
                <a:lnTo>
                  <a:pt x="334030" y="212673"/>
                </a:lnTo>
                <a:lnTo>
                  <a:pt x="360272" y="175969"/>
                </a:lnTo>
                <a:lnTo>
                  <a:pt x="369697" y="133705"/>
                </a:lnTo>
                <a:lnTo>
                  <a:pt x="360272" y="91441"/>
                </a:lnTo>
                <a:lnTo>
                  <a:pt x="334030" y="54737"/>
                </a:lnTo>
                <a:lnTo>
                  <a:pt x="294014" y="25795"/>
                </a:lnTo>
                <a:lnTo>
                  <a:pt x="243272" y="6815"/>
                </a:lnTo>
                <a:lnTo>
                  <a:pt x="184848" y="0"/>
                </a:lnTo>
                <a:lnTo>
                  <a:pt x="126424" y="6815"/>
                </a:lnTo>
                <a:lnTo>
                  <a:pt x="75682" y="25795"/>
                </a:lnTo>
                <a:lnTo>
                  <a:pt x="35666" y="54737"/>
                </a:lnTo>
                <a:lnTo>
                  <a:pt x="9424" y="91441"/>
                </a:lnTo>
                <a:lnTo>
                  <a:pt x="0" y="133705"/>
                </a:lnTo>
                <a:lnTo>
                  <a:pt x="9424" y="175969"/>
                </a:lnTo>
                <a:lnTo>
                  <a:pt x="35666" y="212673"/>
                </a:lnTo>
                <a:lnTo>
                  <a:pt x="75682" y="241615"/>
                </a:lnTo>
                <a:lnTo>
                  <a:pt x="126424" y="260595"/>
                </a:lnTo>
                <a:lnTo>
                  <a:pt x="184848" y="267411"/>
                </a:lnTo>
                <a:close/>
              </a:path>
            </a:pathLst>
          </a:custGeom>
          <a:ln w="425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7246" y="2933630"/>
            <a:ext cx="147027" cy="121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3175" y="1961990"/>
            <a:ext cx="6480175" cy="300291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59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dogger has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desk job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several years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has not kept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his</a:t>
            </a:r>
            <a:r>
              <a:rPr sz="900" spc="1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experience.</a:t>
            </a:r>
            <a:endParaRPr sz="900">
              <a:latin typeface="Open Sans"/>
              <a:cs typeface="Open Sans"/>
            </a:endParaRPr>
          </a:p>
          <a:p>
            <a:pPr marL="73660">
              <a:lnSpc>
                <a:spcPct val="100000"/>
              </a:lnSpc>
              <a:spcBef>
                <a:spcPts val="30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retrain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doing any dogging work or he should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his 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back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1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regulator.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DBDAEE-7929-40D9-9278-8281E598D143}"/>
              </a:ext>
            </a:extLst>
          </p:cNvPr>
          <p:cNvSpPr/>
          <p:nvPr/>
        </p:nvSpPr>
        <p:spPr>
          <a:xfrm>
            <a:off x="524420" y="636526"/>
            <a:ext cx="6472774" cy="122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B8BD7E-A06F-4272-A64E-83511454E153}"/>
              </a:ext>
            </a:extLst>
          </p:cNvPr>
          <p:cNvSpPr/>
          <p:nvPr/>
        </p:nvSpPr>
        <p:spPr>
          <a:xfrm>
            <a:off x="524419" y="1932560"/>
            <a:ext cx="6530431" cy="3096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3175" y="918605"/>
            <a:ext cx="0" cy="2614295"/>
          </a:xfrm>
          <a:custGeom>
            <a:avLst/>
            <a:gdLst/>
            <a:ahLst/>
            <a:cxnLst/>
            <a:rect l="l" t="t" r="r" b="b"/>
            <a:pathLst>
              <a:path h="2614295">
                <a:moveTo>
                  <a:pt x="0" y="261385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3535630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34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0" y="915427"/>
            <a:ext cx="6486525" cy="0"/>
          </a:xfrm>
          <a:custGeom>
            <a:avLst/>
            <a:gdLst/>
            <a:ahLst/>
            <a:cxnLst/>
            <a:rect l="l" t="t" r="r" b="b"/>
            <a:pathLst>
              <a:path w="6486525">
                <a:moveTo>
                  <a:pt x="0" y="0"/>
                </a:moveTo>
                <a:lnTo>
                  <a:pt x="648634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175" y="918605"/>
            <a:ext cx="0" cy="2614295"/>
          </a:xfrm>
          <a:custGeom>
            <a:avLst/>
            <a:gdLst/>
            <a:ahLst/>
            <a:cxnLst/>
            <a:rect l="l" t="t" r="r" b="b"/>
            <a:pathLst>
              <a:path h="2614295">
                <a:moveTo>
                  <a:pt x="0" y="261385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34945" y="3753628"/>
            <a:ext cx="1509038" cy="1201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0899" y="376349"/>
            <a:ext cx="3143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Renewing </a:t>
            </a:r>
            <a:r>
              <a:rPr spc="-20" dirty="0"/>
              <a:t>your </a:t>
            </a:r>
            <a:r>
              <a:rPr spc="-15" dirty="0"/>
              <a:t>high </a:t>
            </a:r>
            <a:r>
              <a:rPr spc="-20" dirty="0"/>
              <a:t>risk work</a:t>
            </a:r>
            <a:r>
              <a:rPr spc="5" dirty="0"/>
              <a:t> </a:t>
            </a:r>
            <a:r>
              <a:rPr spc="-15" dirty="0"/>
              <a:t>licence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53358" y="3655441"/>
            <a:ext cx="3460750" cy="703580"/>
          </a:xfrm>
          <a:prstGeom prst="rect">
            <a:avLst/>
          </a:prstGeom>
          <a:solidFill>
            <a:srgbClr val="D5D8E4"/>
          </a:solidFill>
          <a:ln w="6350">
            <a:solidFill>
              <a:srgbClr val="3D5781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660"/>
              </a:spcBef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9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FORGET</a:t>
            </a:r>
            <a:endParaRPr sz="900">
              <a:latin typeface="Calibri"/>
              <a:cs typeface="Calibri"/>
            </a:endParaRPr>
          </a:p>
          <a:p>
            <a:pPr marL="111125" marR="788670">
              <a:lnSpc>
                <a:spcPct val="128099"/>
              </a:lnSpc>
              <a:spcBef>
                <a:spcPts val="285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renew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high</a:t>
            </a:r>
            <a:r>
              <a:rPr sz="9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risk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licence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every 5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years. 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Set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yourself a reminder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before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due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date.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8748" y="4490250"/>
            <a:ext cx="3465195" cy="462915"/>
          </a:xfrm>
          <a:prstGeom prst="rect">
            <a:avLst/>
          </a:prstGeom>
          <a:solidFill>
            <a:srgbClr val="D5D8E4"/>
          </a:solidFill>
          <a:ln w="6350">
            <a:solidFill>
              <a:srgbClr val="3D5781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11125" marR="746760">
              <a:lnSpc>
                <a:spcPct val="101899"/>
              </a:lnSpc>
              <a:spcBef>
                <a:spcPts val="640"/>
              </a:spcBef>
            </a:pP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If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change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your address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remember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notify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issuing 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authority of your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high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risk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work</a:t>
            </a:r>
            <a:r>
              <a:rPr sz="900" spc="-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licence.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899" y="643916"/>
            <a:ext cx="5717540" cy="271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every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r>
              <a:rPr sz="9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years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Open Sans"/>
              <a:cs typeface="Open Sans"/>
            </a:endParaRPr>
          </a:p>
          <a:p>
            <a:pPr marL="80645" marR="5080">
              <a:lnSpc>
                <a:spcPct val="101899"/>
              </a:lnSpc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renewed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within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12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months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of the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expiry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date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(24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months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WA). The regulator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send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reminder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the expiry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date,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so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keep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details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date with</a:t>
            </a:r>
            <a:r>
              <a:rPr sz="900" spc="10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them.</a:t>
            </a:r>
            <a:endParaRPr sz="900" dirty="0">
              <a:latin typeface="Open Sans"/>
              <a:cs typeface="Open Sans"/>
            </a:endParaRPr>
          </a:p>
          <a:p>
            <a:pPr marL="80645">
              <a:lnSpc>
                <a:spcPct val="100000"/>
              </a:lnSpc>
              <a:spcBef>
                <a:spcPts val="59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to:</a:t>
            </a:r>
            <a:endParaRPr sz="900" dirty="0">
              <a:latin typeface="Open Sans"/>
              <a:cs typeface="Open Sans"/>
            </a:endParaRPr>
          </a:p>
          <a:p>
            <a:pPr marL="233045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233679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complete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paperwork</a:t>
            </a:r>
            <a:endParaRPr sz="900" dirty="0">
              <a:latin typeface="Open Sans"/>
              <a:cs typeface="Open Sans"/>
            </a:endParaRPr>
          </a:p>
          <a:p>
            <a:pPr marL="233045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33679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provide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passport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size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photo</a:t>
            </a:r>
            <a:endParaRPr sz="900" dirty="0">
              <a:latin typeface="Open Sans"/>
              <a:cs typeface="Open Sans"/>
            </a:endParaRPr>
          </a:p>
          <a:p>
            <a:pPr marL="233045" indent="-153035">
              <a:lnSpc>
                <a:spcPct val="100000"/>
              </a:lnSpc>
              <a:spcBef>
                <a:spcPts val="585"/>
              </a:spcBef>
              <a:buChar char="•"/>
              <a:tabLst>
                <a:tab pos="233679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provide the correct types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identification</a:t>
            </a:r>
            <a:endParaRPr sz="900" dirty="0">
              <a:latin typeface="Open Sans"/>
              <a:cs typeface="Open Sans"/>
            </a:endParaRPr>
          </a:p>
          <a:p>
            <a:pPr marL="233045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33679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fee.</a:t>
            </a:r>
            <a:endParaRPr sz="900" dirty="0">
              <a:latin typeface="Open Sans"/>
              <a:cs typeface="Open Sans"/>
            </a:endParaRPr>
          </a:p>
          <a:p>
            <a:pPr marL="80645" marR="1275715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required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sign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declaration saying you are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still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competent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skills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current.</a:t>
            </a:r>
            <a:endParaRPr sz="900" dirty="0">
              <a:latin typeface="Open Sans"/>
              <a:cs typeface="Open Sans"/>
            </a:endParaRPr>
          </a:p>
          <a:p>
            <a:pPr marL="80645">
              <a:lnSpc>
                <a:spcPct val="100000"/>
              </a:lnSpc>
              <a:spcBef>
                <a:spcPts val="585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is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your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responsibility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before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expires.</a:t>
            </a:r>
            <a:endParaRPr sz="900" dirty="0">
              <a:latin typeface="Open Sans"/>
              <a:cs typeface="Open Sans"/>
            </a:endParaRPr>
          </a:p>
          <a:p>
            <a:pPr marL="80645" marR="1288415">
              <a:lnSpc>
                <a:spcPct val="101899"/>
              </a:lnSpc>
              <a:spcBef>
                <a:spcPts val="570"/>
              </a:spcBef>
            </a:pP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within 12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months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expiry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date,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existing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licence 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cannot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renewed. 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complete another course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assessment  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registered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organisation (RTO)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</a:t>
            </a:r>
            <a:r>
              <a:rPr sz="900" spc="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89029" y="2252095"/>
            <a:ext cx="1591895" cy="1086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90249" y="3086112"/>
            <a:ext cx="700405" cy="140335"/>
          </a:xfrm>
          <a:custGeom>
            <a:avLst/>
            <a:gdLst/>
            <a:ahLst/>
            <a:cxnLst/>
            <a:rect l="l" t="t" r="r" b="b"/>
            <a:pathLst>
              <a:path w="700404" h="140335">
                <a:moveTo>
                  <a:pt x="350050" y="140296"/>
                </a:moveTo>
                <a:lnTo>
                  <a:pt x="420598" y="138871"/>
                </a:lnTo>
                <a:lnTo>
                  <a:pt x="486307" y="134784"/>
                </a:lnTo>
                <a:lnTo>
                  <a:pt x="545768" y="128316"/>
                </a:lnTo>
                <a:lnTo>
                  <a:pt x="597574" y="119751"/>
                </a:lnTo>
                <a:lnTo>
                  <a:pt x="640318" y="109370"/>
                </a:lnTo>
                <a:lnTo>
                  <a:pt x="692988" y="84289"/>
                </a:lnTo>
                <a:lnTo>
                  <a:pt x="700100" y="70154"/>
                </a:lnTo>
                <a:lnTo>
                  <a:pt x="692988" y="56015"/>
                </a:lnTo>
                <a:lnTo>
                  <a:pt x="640318" y="30929"/>
                </a:lnTo>
                <a:lnTo>
                  <a:pt x="597574" y="20547"/>
                </a:lnTo>
                <a:lnTo>
                  <a:pt x="545768" y="11980"/>
                </a:lnTo>
                <a:lnTo>
                  <a:pt x="486307" y="5512"/>
                </a:lnTo>
                <a:lnTo>
                  <a:pt x="420598" y="1425"/>
                </a:lnTo>
                <a:lnTo>
                  <a:pt x="350050" y="0"/>
                </a:lnTo>
                <a:lnTo>
                  <a:pt x="279501" y="1425"/>
                </a:lnTo>
                <a:lnTo>
                  <a:pt x="213792" y="5512"/>
                </a:lnTo>
                <a:lnTo>
                  <a:pt x="154331" y="11980"/>
                </a:lnTo>
                <a:lnTo>
                  <a:pt x="102525" y="20547"/>
                </a:lnTo>
                <a:lnTo>
                  <a:pt x="59781" y="30929"/>
                </a:lnTo>
                <a:lnTo>
                  <a:pt x="7111" y="56015"/>
                </a:lnTo>
                <a:lnTo>
                  <a:pt x="0" y="70154"/>
                </a:lnTo>
                <a:lnTo>
                  <a:pt x="7111" y="84289"/>
                </a:lnTo>
                <a:lnTo>
                  <a:pt x="59781" y="109370"/>
                </a:lnTo>
                <a:lnTo>
                  <a:pt x="102525" y="119751"/>
                </a:lnTo>
                <a:lnTo>
                  <a:pt x="154331" y="128316"/>
                </a:lnTo>
                <a:lnTo>
                  <a:pt x="213792" y="134784"/>
                </a:lnTo>
                <a:lnTo>
                  <a:pt x="279501" y="138871"/>
                </a:lnTo>
                <a:lnTo>
                  <a:pt x="350050" y="140296"/>
                </a:lnTo>
                <a:close/>
              </a:path>
            </a:pathLst>
          </a:custGeom>
          <a:ln w="254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858EF5-1075-4B47-90ED-D1FD3364A633}"/>
              </a:ext>
            </a:extLst>
          </p:cNvPr>
          <p:cNvSpPr/>
          <p:nvPr/>
        </p:nvSpPr>
        <p:spPr>
          <a:xfrm>
            <a:off x="588288" y="978968"/>
            <a:ext cx="6390359" cy="241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5A79E3-9609-4E38-B72D-BF4E9F4DFCB7}"/>
              </a:ext>
            </a:extLst>
          </p:cNvPr>
          <p:cNvSpPr/>
          <p:nvPr/>
        </p:nvSpPr>
        <p:spPr>
          <a:xfrm>
            <a:off x="614643" y="3631322"/>
            <a:ext cx="6418343" cy="141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4780" y="3655979"/>
            <a:ext cx="1354439" cy="1184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3606" y="3123148"/>
            <a:ext cx="1845983" cy="131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19920000">
            <a:off x="5274424" y="3728315"/>
            <a:ext cx="1361404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2050" spc="-60" dirty="0">
                <a:solidFill>
                  <a:srgbClr val="EC3E3C"/>
                </a:solidFill>
                <a:latin typeface="Stencil"/>
                <a:cs typeface="Stencil"/>
              </a:rPr>
              <a:t>CANCELLED</a:t>
            </a:r>
            <a:endParaRPr sz="2050">
              <a:latin typeface="Stencil"/>
              <a:cs typeface="Stenci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87150" y="3229611"/>
            <a:ext cx="1395095" cy="774065"/>
          </a:xfrm>
          <a:custGeom>
            <a:avLst/>
            <a:gdLst/>
            <a:ahLst/>
            <a:cxnLst/>
            <a:rect l="l" t="t" r="r" b="b"/>
            <a:pathLst>
              <a:path w="1395095" h="774064">
                <a:moveTo>
                  <a:pt x="0" y="773836"/>
                </a:moveTo>
                <a:lnTo>
                  <a:pt x="1394993" y="0"/>
                </a:lnTo>
              </a:path>
            </a:pathLst>
          </a:custGeom>
          <a:ln w="44272">
            <a:solidFill>
              <a:srgbClr val="EC3E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4550" y="3562106"/>
            <a:ext cx="1395095" cy="774065"/>
          </a:xfrm>
          <a:custGeom>
            <a:avLst/>
            <a:gdLst/>
            <a:ahLst/>
            <a:cxnLst/>
            <a:rect l="l" t="t" r="r" b="b"/>
            <a:pathLst>
              <a:path w="1395095" h="774064">
                <a:moveTo>
                  <a:pt x="0" y="773836"/>
                </a:moveTo>
                <a:lnTo>
                  <a:pt x="1394993" y="0"/>
                </a:lnTo>
              </a:path>
            </a:pathLst>
          </a:custGeom>
          <a:ln w="44272">
            <a:solidFill>
              <a:srgbClr val="EC3E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2946345"/>
            <a:ext cx="25438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Penalties for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working</a:t>
            </a:r>
            <a:r>
              <a:rPr sz="1400" b="1" spc="-40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unsafely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3139372"/>
            <a:ext cx="2967990" cy="121348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be 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licence</a:t>
            </a:r>
            <a:endParaRPr sz="9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suspended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cancelled</a:t>
            </a:r>
            <a:endParaRPr sz="900" dirty="0">
              <a:latin typeface="Open Sans"/>
              <a:cs typeface="Open Sans"/>
            </a:endParaRPr>
          </a:p>
          <a:p>
            <a:pPr marL="165100" marR="5080" indent="-152400">
              <a:lnSpc>
                <a:spcPct val="101899"/>
              </a:lnSpc>
              <a:spcBef>
                <a:spcPts val="57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your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licence test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again to 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you can do the 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safely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competently.</a:t>
            </a:r>
            <a:endParaRPr sz="900" dirty="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685"/>
              </a:spcBef>
              <a:buChar char="•"/>
              <a:tabLst>
                <a:tab pos="189865" algn="l"/>
                <a:tab pos="1905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prosecuted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court.</a:t>
            </a:r>
            <a:endParaRPr sz="900" dirty="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405"/>
              </a:spcBef>
              <a:buChar char="•"/>
              <a:tabLst>
                <a:tab pos="189865" algn="l"/>
                <a:tab pos="1905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not be 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get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</a:t>
            </a:r>
            <a:r>
              <a:rPr sz="9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renewed.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7300" y="373148"/>
            <a:ext cx="4283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Your </a:t>
            </a:r>
            <a:r>
              <a:rPr spc="-15" dirty="0"/>
              <a:t>legal </a:t>
            </a:r>
            <a:r>
              <a:rPr spc="-20" dirty="0"/>
              <a:t>responsibility when doing </a:t>
            </a:r>
            <a:r>
              <a:rPr spc="-15" dirty="0"/>
              <a:t>high </a:t>
            </a:r>
            <a:r>
              <a:rPr spc="-20" dirty="0"/>
              <a:t>risk</a:t>
            </a:r>
            <a:r>
              <a:rPr spc="80" dirty="0"/>
              <a:t> </a:t>
            </a:r>
            <a:r>
              <a:rPr spc="-20" dirty="0"/>
              <a:t>work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652499"/>
            <a:ext cx="2797810" cy="836294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Work</a:t>
            </a:r>
            <a:r>
              <a:rPr sz="1100" b="1" spc="-1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1544"/>
                </a:solidFill>
                <a:latin typeface="Arial"/>
                <a:cs typeface="Arial"/>
              </a:rPr>
              <a:t>carefully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after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9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work does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354" y="2394026"/>
            <a:ext cx="6467475" cy="318135"/>
          </a:xfrm>
          <a:prstGeom prst="rect">
            <a:avLst/>
          </a:prstGeom>
          <a:solidFill>
            <a:srgbClr val="D5D8E4"/>
          </a:solidFill>
          <a:ln w="6350">
            <a:solidFill>
              <a:srgbClr val="3D5781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careful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whole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time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are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doing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high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risk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work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7877" y="836251"/>
            <a:ext cx="3259572" cy="1364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3030" y="944715"/>
            <a:ext cx="482396" cy="48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000" y="2860226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>
                <a:moveTo>
                  <a:pt x="0" y="0"/>
                </a:moveTo>
                <a:lnTo>
                  <a:pt x="647832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68E78-6096-4484-B2BA-3563AD789001}"/>
              </a:ext>
            </a:extLst>
          </p:cNvPr>
          <p:cNvSpPr/>
          <p:nvPr/>
        </p:nvSpPr>
        <p:spPr>
          <a:xfrm>
            <a:off x="504759" y="695646"/>
            <a:ext cx="6509069" cy="161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6FC8AB-E5CC-4865-8714-9F0CE90CBF6B}"/>
              </a:ext>
            </a:extLst>
          </p:cNvPr>
          <p:cNvSpPr/>
          <p:nvPr/>
        </p:nvSpPr>
        <p:spPr>
          <a:xfrm>
            <a:off x="504759" y="2374945"/>
            <a:ext cx="6528231" cy="39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0190C6-25BB-48E9-AD4C-7CE3D17E2A71}"/>
              </a:ext>
            </a:extLst>
          </p:cNvPr>
          <p:cNvSpPr/>
          <p:nvPr/>
        </p:nvSpPr>
        <p:spPr>
          <a:xfrm>
            <a:off x="546354" y="2833006"/>
            <a:ext cx="6509069" cy="211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6283" y="634030"/>
            <a:ext cx="1137638" cy="150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4" y="429006"/>
            <a:ext cx="1597660" cy="2217420"/>
          </a:xfrm>
          <a:custGeom>
            <a:avLst/>
            <a:gdLst/>
            <a:ahLst/>
            <a:cxnLst/>
            <a:rect l="l" t="t" r="r" b="b"/>
            <a:pathLst>
              <a:path w="1597660" h="2217420">
                <a:moveTo>
                  <a:pt x="0" y="2217000"/>
                </a:moveTo>
                <a:lnTo>
                  <a:pt x="1597494" y="2217000"/>
                </a:lnTo>
                <a:lnTo>
                  <a:pt x="1597494" y="0"/>
                </a:lnTo>
                <a:lnTo>
                  <a:pt x="0" y="0"/>
                </a:lnTo>
                <a:lnTo>
                  <a:pt x="0" y="221700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4" y="2733002"/>
            <a:ext cx="1597660" cy="2232025"/>
          </a:xfrm>
          <a:custGeom>
            <a:avLst/>
            <a:gdLst/>
            <a:ahLst/>
            <a:cxnLst/>
            <a:rect l="l" t="t" r="r" b="b"/>
            <a:pathLst>
              <a:path w="1597660" h="2232025">
                <a:moveTo>
                  <a:pt x="0" y="2231999"/>
                </a:moveTo>
                <a:lnTo>
                  <a:pt x="1597494" y="2231999"/>
                </a:lnTo>
                <a:lnTo>
                  <a:pt x="1597494" y="0"/>
                </a:lnTo>
                <a:lnTo>
                  <a:pt x="0" y="0"/>
                </a:lnTo>
                <a:lnTo>
                  <a:pt x="0" y="223199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6853" y="2129256"/>
            <a:ext cx="4744085" cy="462915"/>
          </a:xfrm>
          <a:custGeom>
            <a:avLst/>
            <a:gdLst/>
            <a:ahLst/>
            <a:cxnLst/>
            <a:rect l="l" t="t" r="r" b="b"/>
            <a:pathLst>
              <a:path w="4744084" h="462914">
                <a:moveTo>
                  <a:pt x="0" y="462394"/>
                </a:moveTo>
                <a:lnTo>
                  <a:pt x="4743805" y="462394"/>
                </a:lnTo>
                <a:lnTo>
                  <a:pt x="4743805" y="0"/>
                </a:lnTo>
                <a:lnTo>
                  <a:pt x="0" y="0"/>
                </a:lnTo>
                <a:lnTo>
                  <a:pt x="0" y="46239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6853" y="2129256"/>
            <a:ext cx="4744085" cy="462915"/>
          </a:xfrm>
          <a:custGeom>
            <a:avLst/>
            <a:gdLst/>
            <a:ahLst/>
            <a:cxnLst/>
            <a:rect l="l" t="t" r="r" b="b"/>
            <a:pathLst>
              <a:path w="4744084" h="462914">
                <a:moveTo>
                  <a:pt x="0" y="462394"/>
                </a:moveTo>
                <a:lnTo>
                  <a:pt x="4743805" y="462394"/>
                </a:lnTo>
                <a:lnTo>
                  <a:pt x="4743805" y="0"/>
                </a:lnTo>
                <a:lnTo>
                  <a:pt x="0" y="0"/>
                </a:lnTo>
                <a:lnTo>
                  <a:pt x="0" y="462394"/>
                </a:lnTo>
                <a:close/>
              </a:path>
            </a:pathLst>
          </a:custGeom>
          <a:ln w="6349">
            <a:solidFill>
              <a:srgbClr val="3D57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46803" y="3302800"/>
            <a:ext cx="2383196" cy="1554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0213" y="3247529"/>
            <a:ext cx="2105640" cy="1582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48550"/>
              </p:ext>
            </p:extLst>
          </p:nvPr>
        </p:nvGraphicFramePr>
        <p:xfrm>
          <a:off x="536825" y="428999"/>
          <a:ext cx="6476365" cy="4529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50825">
                        <a:lnSpc>
                          <a:spcPct val="101899"/>
                        </a:lnSpc>
                        <a:spcBef>
                          <a:spcPts val="75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 high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 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don’t have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licence?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10160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390" marR="2160905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Yes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, but only 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are enrolled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course with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Registered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training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organisation (RTO)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licence  you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supervised by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someone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licence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class 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high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you are</a:t>
                      </a:r>
                      <a:r>
                        <a:rPr sz="9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doing.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80975" marR="537845">
                        <a:lnSpc>
                          <a:spcPct val="105600"/>
                        </a:lnSpc>
                        <a:spcBef>
                          <a:spcPts val="695"/>
                        </a:spcBef>
                      </a:pP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Note: </a:t>
                      </a:r>
                      <a:r>
                        <a:rPr sz="9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Your 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PCBU/employer </a:t>
                      </a:r>
                      <a:r>
                        <a:rPr sz="9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will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not </a:t>
                      </a:r>
                      <a:r>
                        <a:rPr sz="9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let 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you do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high </a:t>
                      </a:r>
                      <a:r>
                        <a:rPr sz="9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risk licence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work </a:t>
                      </a:r>
                      <a:r>
                        <a:rPr sz="900" b="0" spc="-1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if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he or she  </a:t>
                      </a:r>
                      <a:r>
                        <a:rPr sz="9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believes 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you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are not</a:t>
                      </a:r>
                      <a:r>
                        <a:rPr sz="9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9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competent.</a:t>
                      </a:r>
                      <a:endParaRPr sz="900" b="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749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27965">
                        <a:lnSpc>
                          <a:spcPct val="101899"/>
                        </a:lnSpc>
                        <a:spcBef>
                          <a:spcPts val="82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employer might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ask  you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show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evidence of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competency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before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do high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  <a:p>
                      <a:pPr marL="107950" marR="213360">
                        <a:lnSpc>
                          <a:spcPct val="101899"/>
                        </a:lnSpc>
                        <a:spcBef>
                          <a:spcPts val="570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evidence might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need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9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show?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635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252729">
                        <a:lnSpc>
                          <a:spcPct val="101899"/>
                        </a:lnSpc>
                        <a:spcBef>
                          <a:spcPts val="6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might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show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employer  your high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</a:t>
                      </a:r>
                      <a:r>
                        <a:rPr sz="9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licence.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445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256540">
                        <a:lnSpc>
                          <a:spcPct val="101899"/>
                        </a:lnSpc>
                        <a:spcBef>
                          <a:spcPts val="66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might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show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employer that  you are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training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with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Registered training  organisation (RTO)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get the</a:t>
                      </a:r>
                      <a:r>
                        <a:rPr sz="9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licence.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8445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9D3BD5-B441-4111-B49C-88C7ACB6CD46}"/>
              </a:ext>
            </a:extLst>
          </p:cNvPr>
          <p:cNvSpPr/>
          <p:nvPr/>
        </p:nvSpPr>
        <p:spPr>
          <a:xfrm>
            <a:off x="2137663" y="453037"/>
            <a:ext cx="4875527" cy="2151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991054-225D-47F5-9238-03D46B23C1A2}"/>
              </a:ext>
            </a:extLst>
          </p:cNvPr>
          <p:cNvSpPr/>
          <p:nvPr/>
        </p:nvSpPr>
        <p:spPr>
          <a:xfrm>
            <a:off x="536826" y="2711115"/>
            <a:ext cx="1604017" cy="224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E73238-8787-4697-A6D9-4F55DC0F4B2D}"/>
              </a:ext>
            </a:extLst>
          </p:cNvPr>
          <p:cNvSpPr/>
          <p:nvPr/>
        </p:nvSpPr>
        <p:spPr>
          <a:xfrm>
            <a:off x="2137663" y="2732297"/>
            <a:ext cx="2228190" cy="217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116BA-8BD4-43B7-9B52-9F02777C4E73}"/>
              </a:ext>
            </a:extLst>
          </p:cNvPr>
          <p:cNvSpPr/>
          <p:nvPr/>
        </p:nvSpPr>
        <p:spPr>
          <a:xfrm>
            <a:off x="4481622" y="2748536"/>
            <a:ext cx="2469316" cy="217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4499" y="27985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6599" y="432174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3269" y="639688"/>
            <a:ext cx="2229174" cy="2057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96800" y="492911"/>
            <a:ext cx="1200785" cy="30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60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days!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DON’T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LEAVE IT TOO</a:t>
            </a:r>
            <a:r>
              <a:rPr sz="900" spc="-1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LATE!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004" y="429006"/>
            <a:ext cx="1597660" cy="2112373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3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435">
              <a:lnSpc>
                <a:spcPct val="101899"/>
              </a:lnSpc>
              <a:spcBef>
                <a:spcPts val="63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have passed your high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test.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  must now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 photo ID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submit  the Statement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Attainment  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Satisfactory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Assessment  from your Registered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organisation (RTO)  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assessor.</a:t>
            </a:r>
            <a:endParaRPr sz="900" dirty="0">
              <a:latin typeface="Open Sans"/>
              <a:cs typeface="Open Sans"/>
            </a:endParaRPr>
          </a:p>
          <a:p>
            <a:pPr marL="107950" marR="45720">
              <a:lnSpc>
                <a:spcPct val="101899"/>
              </a:lnSpc>
              <a:spcBef>
                <a:spcPts val="565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many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days do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have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put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application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in?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9420" y="3446212"/>
            <a:ext cx="1703116" cy="1034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4105" y="2995968"/>
            <a:ext cx="787045" cy="9765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8072" y="2983379"/>
            <a:ext cx="1152525" cy="1025525"/>
          </a:xfrm>
          <a:custGeom>
            <a:avLst/>
            <a:gdLst/>
            <a:ahLst/>
            <a:cxnLst/>
            <a:rect l="l" t="t" r="r" b="b"/>
            <a:pathLst>
              <a:path w="1152525" h="1025525">
                <a:moveTo>
                  <a:pt x="129487" y="462365"/>
                </a:moveTo>
                <a:lnTo>
                  <a:pt x="45340" y="482983"/>
                </a:lnTo>
                <a:lnTo>
                  <a:pt x="5665" y="503340"/>
                </a:lnTo>
                <a:lnTo>
                  <a:pt x="0" y="535573"/>
                </a:lnTo>
                <a:lnTo>
                  <a:pt x="17880" y="591816"/>
                </a:lnTo>
                <a:lnTo>
                  <a:pt x="53664" y="644531"/>
                </a:lnTo>
                <a:lnTo>
                  <a:pt x="98388" y="666521"/>
                </a:lnTo>
                <a:lnTo>
                  <a:pt x="136573" y="670437"/>
                </a:lnTo>
                <a:lnTo>
                  <a:pt x="152741" y="668931"/>
                </a:lnTo>
                <a:lnTo>
                  <a:pt x="114118" y="741358"/>
                </a:lnTo>
                <a:lnTo>
                  <a:pt x="105362" y="783575"/>
                </a:lnTo>
                <a:lnTo>
                  <a:pt x="130179" y="811850"/>
                </a:lnTo>
                <a:lnTo>
                  <a:pt x="192276" y="842451"/>
                </a:lnTo>
                <a:lnTo>
                  <a:pt x="256545" y="859925"/>
                </a:lnTo>
                <a:lnTo>
                  <a:pt x="291385" y="850026"/>
                </a:lnTo>
                <a:lnTo>
                  <a:pt x="305735" y="830832"/>
                </a:lnTo>
                <a:lnTo>
                  <a:pt x="308532" y="820416"/>
                </a:lnTo>
                <a:lnTo>
                  <a:pt x="308714" y="885954"/>
                </a:lnTo>
                <a:lnTo>
                  <a:pt x="318706" y="921284"/>
                </a:lnTo>
                <a:lnTo>
                  <a:pt x="347446" y="938544"/>
                </a:lnTo>
                <a:lnTo>
                  <a:pt x="403871" y="949867"/>
                </a:lnTo>
                <a:lnTo>
                  <a:pt x="465418" y="949522"/>
                </a:lnTo>
                <a:lnTo>
                  <a:pt x="505601" y="932651"/>
                </a:lnTo>
                <a:lnTo>
                  <a:pt x="527472" y="912682"/>
                </a:lnTo>
                <a:lnTo>
                  <a:pt x="534084" y="903043"/>
                </a:lnTo>
                <a:lnTo>
                  <a:pt x="573362" y="980681"/>
                </a:lnTo>
                <a:lnTo>
                  <a:pt x="604137" y="1018036"/>
                </a:lnTo>
                <a:lnTo>
                  <a:pt x="642322" y="1025438"/>
                </a:lnTo>
                <a:lnTo>
                  <a:pt x="703832" y="1013215"/>
                </a:lnTo>
                <a:lnTo>
                  <a:pt x="766505" y="990275"/>
                </a:lnTo>
                <a:lnTo>
                  <a:pt x="802366" y="963977"/>
                </a:lnTo>
                <a:lnTo>
                  <a:pt x="818609" y="942328"/>
                </a:lnTo>
                <a:lnTo>
                  <a:pt x="822425" y="933332"/>
                </a:lnTo>
                <a:lnTo>
                  <a:pt x="875611" y="961437"/>
                </a:lnTo>
                <a:lnTo>
                  <a:pt x="907872" y="972240"/>
                </a:lnTo>
                <a:lnTo>
                  <a:pt x="932286" y="967034"/>
                </a:lnTo>
                <a:lnTo>
                  <a:pt x="961934" y="947112"/>
                </a:lnTo>
                <a:lnTo>
                  <a:pt x="993725" y="924003"/>
                </a:lnTo>
                <a:lnTo>
                  <a:pt x="1015707" y="902701"/>
                </a:lnTo>
                <a:lnTo>
                  <a:pt x="1027662" y="874686"/>
                </a:lnTo>
                <a:lnTo>
                  <a:pt x="1029371" y="831440"/>
                </a:lnTo>
                <a:lnTo>
                  <a:pt x="1082121" y="845722"/>
                </a:lnTo>
                <a:lnTo>
                  <a:pt x="1111330" y="842449"/>
                </a:lnTo>
                <a:lnTo>
                  <a:pt x="1127462" y="814390"/>
                </a:lnTo>
                <a:lnTo>
                  <a:pt x="1140979" y="754313"/>
                </a:lnTo>
                <a:lnTo>
                  <a:pt x="1141089" y="680896"/>
                </a:lnTo>
                <a:lnTo>
                  <a:pt x="1120925" y="621422"/>
                </a:lnTo>
                <a:lnTo>
                  <a:pt x="1096837" y="581572"/>
                </a:lnTo>
                <a:lnTo>
                  <a:pt x="1085175" y="567026"/>
                </a:lnTo>
                <a:lnTo>
                  <a:pt x="1131715" y="543272"/>
                </a:lnTo>
                <a:lnTo>
                  <a:pt x="1152315" y="521582"/>
                </a:lnTo>
                <a:lnTo>
                  <a:pt x="1151553" y="489563"/>
                </a:lnTo>
                <a:lnTo>
                  <a:pt x="1134006" y="434819"/>
                </a:lnTo>
                <a:lnTo>
                  <a:pt x="1113152" y="378101"/>
                </a:lnTo>
                <a:lnTo>
                  <a:pt x="1094476" y="344619"/>
                </a:lnTo>
                <a:lnTo>
                  <a:pt x="1070568" y="328693"/>
                </a:lnTo>
                <a:lnTo>
                  <a:pt x="1034019" y="324646"/>
                </a:lnTo>
                <a:lnTo>
                  <a:pt x="1066462" y="276104"/>
                </a:lnTo>
                <a:lnTo>
                  <a:pt x="1059847" y="222400"/>
                </a:lnTo>
                <a:lnTo>
                  <a:pt x="1017738" y="192452"/>
                </a:lnTo>
                <a:lnTo>
                  <a:pt x="966001" y="166801"/>
                </a:lnTo>
                <a:lnTo>
                  <a:pt x="924728" y="158708"/>
                </a:lnTo>
                <a:lnTo>
                  <a:pt x="897407" y="159912"/>
                </a:lnTo>
                <a:lnTo>
                  <a:pt x="887525" y="162150"/>
                </a:lnTo>
                <a:lnTo>
                  <a:pt x="894068" y="113779"/>
                </a:lnTo>
                <a:lnTo>
                  <a:pt x="887529" y="85032"/>
                </a:lnTo>
                <a:lnTo>
                  <a:pt x="860062" y="64548"/>
                </a:lnTo>
                <a:lnTo>
                  <a:pt x="803819" y="40967"/>
                </a:lnTo>
                <a:lnTo>
                  <a:pt x="732824" y="30725"/>
                </a:lnTo>
                <a:lnTo>
                  <a:pt x="671856" y="45786"/>
                </a:lnTo>
                <a:lnTo>
                  <a:pt x="629201" y="68077"/>
                </a:lnTo>
                <a:lnTo>
                  <a:pt x="613141" y="79524"/>
                </a:lnTo>
                <a:lnTo>
                  <a:pt x="584510" y="24399"/>
                </a:lnTo>
                <a:lnTo>
                  <a:pt x="558496" y="0"/>
                </a:lnTo>
                <a:lnTo>
                  <a:pt x="520276" y="903"/>
                </a:lnTo>
                <a:lnTo>
                  <a:pt x="455026" y="21688"/>
                </a:lnTo>
                <a:lnTo>
                  <a:pt x="389049" y="53877"/>
                </a:lnTo>
                <a:lnTo>
                  <a:pt x="352715" y="87099"/>
                </a:lnTo>
                <a:lnTo>
                  <a:pt x="337308" y="113092"/>
                </a:lnTo>
                <a:lnTo>
                  <a:pt x="334110" y="123593"/>
                </a:lnTo>
                <a:lnTo>
                  <a:pt x="269114" y="96005"/>
                </a:lnTo>
                <a:lnTo>
                  <a:pt x="211494" y="103837"/>
                </a:lnTo>
                <a:lnTo>
                  <a:pt x="192276" y="142871"/>
                </a:lnTo>
                <a:lnTo>
                  <a:pt x="176140" y="187243"/>
                </a:lnTo>
                <a:lnTo>
                  <a:pt x="173088" y="221027"/>
                </a:lnTo>
                <a:lnTo>
                  <a:pt x="183116" y="250163"/>
                </a:lnTo>
                <a:lnTo>
                  <a:pt x="206221" y="280590"/>
                </a:lnTo>
                <a:lnTo>
                  <a:pt x="134863" y="269013"/>
                </a:lnTo>
                <a:lnTo>
                  <a:pt x="97513" y="270605"/>
                </a:lnTo>
                <a:lnTo>
                  <a:pt x="81964" y="290270"/>
                </a:lnTo>
                <a:lnTo>
                  <a:pt x="76007" y="332914"/>
                </a:lnTo>
                <a:lnTo>
                  <a:pt x="72921" y="378319"/>
                </a:lnTo>
                <a:lnTo>
                  <a:pt x="77463" y="409003"/>
                </a:lnTo>
                <a:lnTo>
                  <a:pt x="94647" y="434005"/>
                </a:lnTo>
                <a:lnTo>
                  <a:pt x="129487" y="46236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77869" y="3418599"/>
            <a:ext cx="136880" cy="97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1113" y="3369311"/>
            <a:ext cx="219379" cy="15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5263" y="3467346"/>
            <a:ext cx="86233" cy="710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0004" y="2858998"/>
            <a:ext cx="1597660" cy="1569789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906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78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4</a:t>
            </a:r>
            <a:endParaRPr sz="1100" dirty="0">
              <a:latin typeface="Franklin Gothic Demi"/>
              <a:cs typeface="Franklin Gothic Demi"/>
            </a:endParaRPr>
          </a:p>
          <a:p>
            <a:pPr marL="102870" marR="203835">
              <a:lnSpc>
                <a:spcPct val="101899"/>
              </a:lnSpc>
              <a:spcBef>
                <a:spcPts val="77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to  keep experienced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up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date (competent).</a:t>
            </a:r>
            <a:endParaRPr sz="900" dirty="0">
              <a:latin typeface="Open Sans"/>
              <a:cs typeface="Open Sans"/>
            </a:endParaRPr>
          </a:p>
          <a:p>
            <a:pPr marL="102870" marR="139700">
              <a:lnSpc>
                <a:spcPct val="101899"/>
              </a:lnSpc>
              <a:spcBef>
                <a:spcPts val="56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Can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use your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no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longer experienced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up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 date?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1299" y="2872860"/>
            <a:ext cx="2625725" cy="7575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No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. 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are no longer competent,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(even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have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licence).</a:t>
            </a:r>
            <a:endParaRPr sz="900">
              <a:latin typeface="Open Sans"/>
              <a:cs typeface="Open Sans"/>
            </a:endParaRPr>
          </a:p>
          <a:p>
            <a:pPr marL="12700" marR="493395">
              <a:lnSpc>
                <a:spcPct val="101899"/>
              </a:lnSpc>
              <a:spcBef>
                <a:spcPts val="2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retrain 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become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competent or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give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back 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to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WHS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Regulator.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17403" y="4463440"/>
            <a:ext cx="2981960" cy="390525"/>
          </a:xfrm>
          <a:custGeom>
            <a:avLst/>
            <a:gdLst/>
            <a:ahLst/>
            <a:cxnLst/>
            <a:rect l="l" t="t" r="r" b="b"/>
            <a:pathLst>
              <a:path w="2981959" h="390525">
                <a:moveTo>
                  <a:pt x="0" y="390398"/>
                </a:moveTo>
                <a:lnTo>
                  <a:pt x="2981667" y="390398"/>
                </a:lnTo>
                <a:lnTo>
                  <a:pt x="2981667" y="0"/>
                </a:lnTo>
                <a:lnTo>
                  <a:pt x="0" y="0"/>
                </a:lnTo>
                <a:lnTo>
                  <a:pt x="0" y="390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17403" y="4463440"/>
            <a:ext cx="2981960" cy="39052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266065" marR="258445" indent="34290">
              <a:lnSpc>
                <a:spcPct val="101899"/>
              </a:lnSpc>
              <a:spcBef>
                <a:spcPts val="35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For example,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dogger has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been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desk job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several years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has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kept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up</a:t>
            </a:r>
            <a:r>
              <a:rPr sz="900" spc="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experience.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E8A269-96C7-44EE-BDFE-A30BB4E01642}"/>
              </a:ext>
            </a:extLst>
          </p:cNvPr>
          <p:cNvSpPr/>
          <p:nvPr/>
        </p:nvSpPr>
        <p:spPr>
          <a:xfrm>
            <a:off x="2196799" y="480035"/>
            <a:ext cx="4702564" cy="2282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5E5A26-8F1D-4C8B-8E36-E29DE7BAD591}"/>
              </a:ext>
            </a:extLst>
          </p:cNvPr>
          <p:cNvSpPr/>
          <p:nvPr/>
        </p:nvSpPr>
        <p:spPr>
          <a:xfrm>
            <a:off x="380310" y="2845517"/>
            <a:ext cx="1763409" cy="2056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6AFF97-5D65-45DA-813D-952FED0E3BF6}"/>
              </a:ext>
            </a:extLst>
          </p:cNvPr>
          <p:cNvSpPr/>
          <p:nvPr/>
        </p:nvSpPr>
        <p:spPr>
          <a:xfrm>
            <a:off x="2137662" y="2845517"/>
            <a:ext cx="4878834" cy="2059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1572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6223" y="615557"/>
            <a:ext cx="2054841" cy="1683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95899" y="496861"/>
            <a:ext cx="2124075" cy="14243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89535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won’t be able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licence.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licence.</a:t>
            </a:r>
            <a:endParaRPr sz="900" dirty="0">
              <a:latin typeface="Open Sans"/>
              <a:cs typeface="Open Sans"/>
            </a:endParaRPr>
          </a:p>
          <a:p>
            <a:pPr marL="12700" marR="20066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course 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Registered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organisation (RTO)  then apply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 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new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licence.</a:t>
            </a:r>
            <a:endParaRPr sz="900" dirty="0">
              <a:latin typeface="Open Sans"/>
              <a:cs typeface="Open Sans"/>
            </a:endParaRPr>
          </a:p>
          <a:p>
            <a:pPr marL="12700" marR="5080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While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training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could do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work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but 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be supervised by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someone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licence 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are doing.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428409"/>
            <a:ext cx="1597660" cy="2223942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5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09220">
              <a:lnSpc>
                <a:spcPct val="101899"/>
              </a:lnSpc>
              <a:spcBef>
                <a:spcPts val="77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 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</a:t>
            </a:r>
            <a:r>
              <a:rPr sz="900" spc="-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every  5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years.</a:t>
            </a:r>
            <a:endParaRPr sz="900" dirty="0">
              <a:latin typeface="Open Sans"/>
              <a:cs typeface="Open Sans"/>
            </a:endParaRPr>
          </a:p>
          <a:p>
            <a:pPr marL="107950" marR="237490">
              <a:lnSpc>
                <a:spcPct val="101899"/>
              </a:lnSpc>
              <a:spcBef>
                <a:spcPts val="285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within 12</a:t>
            </a:r>
            <a:r>
              <a:rPr sz="900" spc="-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months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renewal date.</a:t>
            </a:r>
            <a:endParaRPr sz="900" dirty="0">
              <a:latin typeface="Open Sans"/>
              <a:cs typeface="Open Sans"/>
            </a:endParaRPr>
          </a:p>
          <a:p>
            <a:pPr marL="107950" marR="259079">
              <a:lnSpc>
                <a:spcPct val="101899"/>
              </a:lnSpc>
              <a:spcBef>
                <a:spcPts val="284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happen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you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don’t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renew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licence  within 12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months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 date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expires?</a:t>
            </a:r>
            <a:endParaRPr sz="900" dirty="0">
              <a:latin typeface="Open Sans"/>
              <a:cs typeface="Open Sans"/>
            </a:endParaRPr>
          </a:p>
          <a:p>
            <a:pPr marL="107950" marR="113664">
              <a:lnSpc>
                <a:spcPct val="101899"/>
              </a:lnSpc>
              <a:spcBef>
                <a:spcPts val="565"/>
              </a:spcBef>
            </a:pPr>
            <a:r>
              <a:rPr sz="9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Note: </a:t>
            </a:r>
            <a:r>
              <a:rPr sz="900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In </a:t>
            </a:r>
            <a:r>
              <a:rPr sz="9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Western </a:t>
            </a:r>
            <a:r>
              <a:rPr sz="9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Australia  </a:t>
            </a:r>
            <a:r>
              <a:rPr sz="900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this </a:t>
            </a:r>
            <a:r>
              <a:rPr sz="9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period </a:t>
            </a:r>
            <a:r>
              <a:rPr sz="900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24</a:t>
            </a:r>
            <a:r>
              <a:rPr sz="900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months.</a:t>
            </a:r>
            <a:endParaRPr sz="900" dirty="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1405" y="2430030"/>
            <a:ext cx="4653915" cy="318135"/>
          </a:xfrm>
          <a:prstGeom prst="rect">
            <a:avLst/>
          </a:prstGeom>
          <a:solidFill>
            <a:srgbClr val="D5D8E4"/>
          </a:solidFill>
          <a:ln w="12700">
            <a:solidFill>
              <a:srgbClr val="00305E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FORGET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–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Set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yourself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reminder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due</a:t>
            </a:r>
            <a:r>
              <a:rPr sz="9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date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997" y="2805096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6593" y="3384504"/>
            <a:ext cx="3382354" cy="1420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96800" y="2885460"/>
            <a:ext cx="4405630" cy="3022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45" dirty="0">
                <a:solidFill>
                  <a:srgbClr val="231F20"/>
                </a:solidFill>
                <a:latin typeface="Calibri"/>
                <a:cs typeface="Calibri"/>
              </a:rPr>
              <a:t>Work 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carefully.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Look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after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safety.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 work does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harm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900" spc="6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others.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004" y="2858401"/>
            <a:ext cx="1597660" cy="783997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652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76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6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11454">
              <a:lnSpc>
                <a:spcPct val="101899"/>
              </a:lnSpc>
              <a:spcBef>
                <a:spcPts val="775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What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legal  responsibility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when</a:t>
            </a:r>
            <a:r>
              <a:rPr sz="9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using 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high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risk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licence?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71203" y="3349307"/>
            <a:ext cx="482396" cy="481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D23E1D-DC25-475F-84BC-C116674D7C89}"/>
              </a:ext>
            </a:extLst>
          </p:cNvPr>
          <p:cNvSpPr/>
          <p:nvPr/>
        </p:nvSpPr>
        <p:spPr>
          <a:xfrm>
            <a:off x="2178050" y="470553"/>
            <a:ext cx="4820598" cy="229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7B86C0-AC49-46C4-A5F6-C8B56C1C52BC}"/>
              </a:ext>
            </a:extLst>
          </p:cNvPr>
          <p:cNvSpPr/>
          <p:nvPr/>
        </p:nvSpPr>
        <p:spPr>
          <a:xfrm>
            <a:off x="2178050" y="2848893"/>
            <a:ext cx="4820598" cy="208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4626" y="743489"/>
            <a:ext cx="2507576" cy="1785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9860000">
            <a:off x="4543403" y="1515485"/>
            <a:ext cx="2027784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85"/>
              </a:lnSpc>
            </a:pPr>
            <a:r>
              <a:rPr sz="3100" spc="-110" dirty="0">
                <a:solidFill>
                  <a:srgbClr val="EC3E3C"/>
                </a:solidFill>
                <a:latin typeface="Stencil"/>
                <a:cs typeface="Stencil"/>
              </a:rPr>
              <a:t>CANCELLED</a:t>
            </a:r>
            <a:endParaRPr sz="3100">
              <a:latin typeface="Stencil"/>
              <a:cs typeface="Stenci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3209" y="888121"/>
            <a:ext cx="1895475" cy="1051560"/>
          </a:xfrm>
          <a:custGeom>
            <a:avLst/>
            <a:gdLst/>
            <a:ahLst/>
            <a:cxnLst/>
            <a:rect l="l" t="t" r="r" b="b"/>
            <a:pathLst>
              <a:path w="1895475" h="1051560">
                <a:moveTo>
                  <a:pt x="0" y="1051191"/>
                </a:moveTo>
                <a:lnTo>
                  <a:pt x="1894941" y="0"/>
                </a:lnTo>
              </a:path>
            </a:pathLst>
          </a:custGeom>
          <a:ln w="60134">
            <a:solidFill>
              <a:srgbClr val="EC3E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7770" y="1339753"/>
            <a:ext cx="1895475" cy="1051560"/>
          </a:xfrm>
          <a:custGeom>
            <a:avLst/>
            <a:gdLst/>
            <a:ahLst/>
            <a:cxnLst/>
            <a:rect l="l" t="t" r="r" b="b"/>
            <a:pathLst>
              <a:path w="1895475" h="1051560">
                <a:moveTo>
                  <a:pt x="0" y="1051191"/>
                </a:moveTo>
                <a:lnTo>
                  <a:pt x="1894941" y="0"/>
                </a:lnTo>
              </a:path>
            </a:pathLst>
          </a:custGeom>
          <a:ln w="60134">
            <a:solidFill>
              <a:srgbClr val="EC3E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3978" y="2825587"/>
            <a:ext cx="2261174" cy="1987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8530"/>
              </p:ext>
            </p:extLst>
          </p:nvPr>
        </p:nvGraphicFramePr>
        <p:xfrm>
          <a:off x="460845" y="402171"/>
          <a:ext cx="6480810" cy="4529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7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0223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your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licence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suspended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900" spc="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cancelled.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699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827">
                <a:tc>
                  <a:txBody>
                    <a:bodyPr/>
                    <a:lstStyle/>
                    <a:p>
                      <a:pPr marL="107950" marR="137160">
                        <a:lnSpc>
                          <a:spcPct val="101899"/>
                        </a:lnSpc>
                        <a:spcBef>
                          <a:spcPts val="59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 be punished  (penalised)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doing  high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licence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safely.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are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900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number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things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a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health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07950" marR="330200">
                        <a:lnSpc>
                          <a:spcPct val="101899"/>
                        </a:lnSpc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safety regulator, 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</a:t>
                      </a:r>
                      <a:r>
                        <a:rPr sz="900" spc="-10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WorkSafe/  WorkCover, can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do.</a:t>
                      </a:r>
                      <a:endParaRPr sz="900">
                        <a:latin typeface="Open Sans"/>
                        <a:cs typeface="Open Sans"/>
                      </a:endParaRPr>
                    </a:p>
                    <a:p>
                      <a:pPr marL="107950" marR="673735">
                        <a:lnSpc>
                          <a:spcPct val="101899"/>
                        </a:lnSpc>
                        <a:spcBef>
                          <a:spcPts val="565"/>
                        </a:spcBef>
                      </a:pP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What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might the  punishment</a:t>
                      </a:r>
                      <a:r>
                        <a:rPr sz="900" spc="-1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be?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be able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renew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</a:t>
                      </a:r>
                      <a:r>
                        <a:rPr sz="9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licence.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8509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480310" algn="just">
                        <a:lnSpc>
                          <a:spcPct val="101899"/>
                        </a:lnSpc>
                        <a:spcBef>
                          <a:spcPts val="260"/>
                        </a:spcBef>
                      </a:pP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 your high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licence test 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again </a:t>
                      </a:r>
                      <a:r>
                        <a:rPr sz="9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you can do the work safely  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9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competently.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3302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676D0-4133-4A10-919C-FE15CCE4BEF2}"/>
              </a:ext>
            </a:extLst>
          </p:cNvPr>
          <p:cNvSpPr/>
          <p:nvPr/>
        </p:nvSpPr>
        <p:spPr>
          <a:xfrm>
            <a:off x="2113907" y="452048"/>
            <a:ext cx="4820598" cy="220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B1B9E4-00B4-4066-AD87-E6CA2F343ABC}"/>
              </a:ext>
            </a:extLst>
          </p:cNvPr>
          <p:cNvSpPr/>
          <p:nvPr/>
        </p:nvSpPr>
        <p:spPr>
          <a:xfrm>
            <a:off x="2128907" y="2685032"/>
            <a:ext cx="4761098" cy="220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77355"/>
              </p:ext>
            </p:extLst>
          </p:nvPr>
        </p:nvGraphicFramePr>
        <p:xfrm>
          <a:off x="536829" y="426965"/>
          <a:ext cx="6480810" cy="4529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07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0223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employer needs to provide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information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training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the unfamiliar</a:t>
                      </a:r>
                      <a:r>
                        <a:rPr sz="1000" spc="10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754">
                <a:tc>
                  <a:txBody>
                    <a:bodyPr/>
                    <a:lstStyle/>
                    <a:p>
                      <a:pPr marL="107950" marR="100330">
                        <a:lnSpc>
                          <a:spcPts val="1140"/>
                        </a:lnSpc>
                        <a:spcBef>
                          <a:spcPts val="3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Risk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Licence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slewing mobile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112395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going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 an unfamiliar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slewing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mobile crane.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 marR="200660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must your employer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the  unfamiliar mobile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slewing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953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employer needs to provide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instruction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supervision using the unfamiliar</a:t>
                      </a:r>
                      <a:r>
                        <a:rPr sz="1000" spc="1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87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2.1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18316" y="3117506"/>
            <a:ext cx="2508890" cy="174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1731" y="872077"/>
            <a:ext cx="2205422" cy="1695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1004" y="3019429"/>
            <a:ext cx="1178598" cy="1804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6001" y="3834434"/>
            <a:ext cx="424624" cy="1061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93CDD0-AF4D-4D2B-B1FC-3E8F949935FE}"/>
              </a:ext>
            </a:extLst>
          </p:cNvPr>
          <p:cNvSpPr/>
          <p:nvPr/>
        </p:nvSpPr>
        <p:spPr>
          <a:xfrm>
            <a:off x="2158052" y="452048"/>
            <a:ext cx="4820598" cy="220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87F4AF-79B9-40CA-9B63-F5B840B0A142}"/>
              </a:ext>
            </a:extLst>
          </p:cNvPr>
          <p:cNvSpPr/>
          <p:nvPr/>
        </p:nvSpPr>
        <p:spPr>
          <a:xfrm>
            <a:off x="2158052" y="2773266"/>
            <a:ext cx="4820598" cy="2135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16"/>
            <a:ext cx="7200265" cy="346075"/>
          </a:xfrm>
          <a:custGeom>
            <a:avLst/>
            <a:gdLst/>
            <a:ahLst/>
            <a:cxnLst/>
            <a:rect l="l" t="t" r="r" b="b"/>
            <a:pathLst>
              <a:path w="7200265" h="346075">
                <a:moveTo>
                  <a:pt x="0" y="345592"/>
                </a:moveTo>
                <a:lnTo>
                  <a:pt x="7199998" y="345592"/>
                </a:lnTo>
                <a:lnTo>
                  <a:pt x="7199998" y="0"/>
                </a:lnTo>
                <a:lnTo>
                  <a:pt x="0" y="0"/>
                </a:lnTo>
                <a:lnTo>
                  <a:pt x="0" y="345592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8563" y="1281727"/>
            <a:ext cx="3018790" cy="0"/>
          </a:xfrm>
          <a:custGeom>
            <a:avLst/>
            <a:gdLst/>
            <a:ahLst/>
            <a:cxnLst/>
            <a:rect l="l" t="t" r="r" b="b"/>
            <a:pathLst>
              <a:path w="3018790">
                <a:moveTo>
                  <a:pt x="0" y="0"/>
                </a:moveTo>
                <a:lnTo>
                  <a:pt x="3018256" y="0"/>
                </a:lnTo>
              </a:path>
            </a:pathLst>
          </a:custGeom>
          <a:ln w="7569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784" y="12817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8217" y="12817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63" y="1659407"/>
            <a:ext cx="3018790" cy="0"/>
          </a:xfrm>
          <a:custGeom>
            <a:avLst/>
            <a:gdLst/>
            <a:ahLst/>
            <a:cxnLst/>
            <a:rect l="l" t="t" r="r" b="b"/>
            <a:pathLst>
              <a:path w="3018790">
                <a:moveTo>
                  <a:pt x="0" y="0"/>
                </a:moveTo>
                <a:lnTo>
                  <a:pt x="3018256" y="0"/>
                </a:lnTo>
              </a:path>
            </a:pathLst>
          </a:custGeom>
          <a:ln w="7569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784" y="16594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8217" y="16594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63" y="2037087"/>
            <a:ext cx="3018790" cy="0"/>
          </a:xfrm>
          <a:custGeom>
            <a:avLst/>
            <a:gdLst/>
            <a:ahLst/>
            <a:cxnLst/>
            <a:rect l="l" t="t" r="r" b="b"/>
            <a:pathLst>
              <a:path w="3018790">
                <a:moveTo>
                  <a:pt x="0" y="0"/>
                </a:moveTo>
                <a:lnTo>
                  <a:pt x="3018256" y="0"/>
                </a:lnTo>
              </a:path>
            </a:pathLst>
          </a:custGeom>
          <a:ln w="7569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784" y="20370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8217" y="20370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997613"/>
            <a:ext cx="3157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82290" algn="l"/>
              </a:tabLst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Introduction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t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o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Slewin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g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Mobile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Cran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(up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t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o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6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0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)</a:t>
            </a:r>
            <a:r>
              <a:rPr sz="900" b="1" dirty="0">
                <a:solidFill>
                  <a:srgbClr val="231F20"/>
                </a:solidFill>
                <a:latin typeface="Open Sans Semibold"/>
                <a:cs typeface="Open Sans Semibold"/>
              </a:rPr>
              <a:t>	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7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7300" y="1375293"/>
            <a:ext cx="1676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High Risk Licensing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and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the</a:t>
            </a:r>
            <a:r>
              <a:rPr sz="900" b="1" spc="-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Law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5864" y="1375293"/>
            <a:ext cx="148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11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752972"/>
            <a:ext cx="1460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Element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1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–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Plan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 work</a:t>
            </a:r>
            <a:r>
              <a:rPr sz="900" b="1" spc="-9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/</a:t>
            </a:r>
            <a:r>
              <a:rPr sz="900" b="1" spc="-14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task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5864" y="1752972"/>
            <a:ext cx="1485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25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300" y="2130652"/>
            <a:ext cx="1824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Element 2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–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Prepare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for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work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/</a:t>
            </a:r>
            <a:r>
              <a:rPr sz="900" b="1" spc="-21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task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4405" y="2130652"/>
            <a:ext cx="210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107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300" y="2564212"/>
            <a:ext cx="16624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Element</a:t>
            </a:r>
            <a:r>
              <a:rPr sz="9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3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–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 Perform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 work</a:t>
            </a:r>
            <a:r>
              <a:rPr sz="900" b="1" spc="-9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/</a:t>
            </a:r>
            <a:r>
              <a:rPr sz="900" b="1" spc="-14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task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74405" y="2564212"/>
            <a:ext cx="210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179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7300" y="2997773"/>
            <a:ext cx="250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Reading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Load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Chart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– for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cranes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up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 60</a:t>
            </a:r>
            <a:r>
              <a:rPr sz="900" b="1" spc="1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tonnes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74405" y="2997773"/>
            <a:ext cx="210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227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300" y="3431333"/>
            <a:ext cx="10579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Element 4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–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Pack</a:t>
            </a:r>
            <a:r>
              <a:rPr sz="900" b="1" spc="-8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up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74405" y="3431333"/>
            <a:ext cx="2101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249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84762" y="961207"/>
            <a:ext cx="0" cy="4025265"/>
          </a:xfrm>
          <a:custGeom>
            <a:avLst/>
            <a:gdLst/>
            <a:ahLst/>
            <a:cxnLst/>
            <a:rect l="l" t="t" r="r" b="b"/>
            <a:pathLst>
              <a:path h="4025265">
                <a:moveTo>
                  <a:pt x="0" y="0"/>
                </a:moveTo>
                <a:lnTo>
                  <a:pt x="0" y="4024795"/>
                </a:lnTo>
              </a:path>
            </a:pathLst>
          </a:custGeom>
          <a:ln w="9525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50">
              <a:latin typeface="Times New Roman"/>
              <a:cs typeface="Times New Roman"/>
            </a:endParaRPr>
          </a:p>
          <a:p>
            <a:pPr marL="4260850" marR="135890" indent="573405">
              <a:lnSpc>
                <a:spcPts val="3400"/>
              </a:lnSpc>
            </a:pP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Element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1 – 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Plan work </a:t>
            </a:r>
            <a:r>
              <a:rPr sz="3200" b="0" spc="-4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b="0" spc="-7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0" dirty="0">
                <a:solidFill>
                  <a:srgbClr val="FFFFFF"/>
                </a:solidFill>
                <a:latin typeface="Arial"/>
                <a:cs typeface="Arial"/>
              </a:rPr>
              <a:t>task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50010"/>
            <a:ext cx="7020559" cy="1818005"/>
          </a:xfrm>
          <a:custGeom>
            <a:avLst/>
            <a:gdLst/>
            <a:ahLst/>
            <a:cxnLst/>
            <a:rect l="l" t="t" r="r" b="b"/>
            <a:pathLst>
              <a:path w="7020559" h="1818005">
                <a:moveTo>
                  <a:pt x="0" y="1818005"/>
                </a:moveTo>
                <a:lnTo>
                  <a:pt x="7020001" y="1818005"/>
                </a:lnTo>
                <a:lnTo>
                  <a:pt x="7020001" y="0"/>
                </a:lnTo>
                <a:lnTo>
                  <a:pt x="0" y="0"/>
                </a:lnTo>
                <a:lnTo>
                  <a:pt x="0" y="1818005"/>
                </a:lnTo>
                <a:close/>
              </a:path>
            </a:pathLst>
          </a:custGeom>
          <a:solidFill>
            <a:srgbClr val="001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4560" y="1550775"/>
            <a:ext cx="3743960" cy="13766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1298575" algn="r">
              <a:lnSpc>
                <a:spcPts val="3400"/>
              </a:lnSpc>
              <a:spcBef>
                <a:spcPts val="580"/>
              </a:spcBef>
            </a:pP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3200" b="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Slewing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10" dirty="0">
                <a:solidFill>
                  <a:srgbClr val="FFFFFF"/>
                </a:solidFill>
                <a:latin typeface="Arial"/>
                <a:cs typeface="Arial"/>
              </a:rPr>
              <a:t>Crane </a:t>
            </a:r>
            <a:r>
              <a:rPr sz="3200" b="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(up </a:t>
            </a:r>
            <a:r>
              <a:rPr sz="3200" b="0" spc="-7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32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tonnes)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1604" y="117014"/>
            <a:ext cx="3747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 (up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60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tonnes)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5099" y="1031260"/>
            <a:ext cx="0" cy="1570355"/>
          </a:xfrm>
          <a:custGeom>
            <a:avLst/>
            <a:gdLst/>
            <a:ahLst/>
            <a:cxnLst/>
            <a:rect l="l" t="t" r="r" b="b"/>
            <a:pathLst>
              <a:path h="1570355">
                <a:moveTo>
                  <a:pt x="0" y="156974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26300" y="1031260"/>
            <a:ext cx="0" cy="1570355"/>
          </a:xfrm>
          <a:custGeom>
            <a:avLst/>
            <a:gdLst/>
            <a:ahLst/>
            <a:cxnLst/>
            <a:rect l="l" t="t" r="r" b="b"/>
            <a:pathLst>
              <a:path h="1570355">
                <a:moveTo>
                  <a:pt x="0" y="156974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5099" y="2601008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4">
                <a:moveTo>
                  <a:pt x="0" y="187464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6300" y="2601008"/>
            <a:ext cx="0" cy="1875155"/>
          </a:xfrm>
          <a:custGeom>
            <a:avLst/>
            <a:gdLst/>
            <a:ahLst/>
            <a:cxnLst/>
            <a:rect l="l" t="t" r="r" b="b"/>
            <a:pathLst>
              <a:path h="1875154">
                <a:moveTo>
                  <a:pt x="0" y="187464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25" y="2601005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23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25" y="4478830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56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5099" y="4478830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25" y="1028080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56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2700" y="1031260"/>
            <a:ext cx="0" cy="1567180"/>
          </a:xfrm>
          <a:custGeom>
            <a:avLst/>
            <a:gdLst/>
            <a:ahLst/>
            <a:cxnLst/>
            <a:rect l="l" t="t" r="r" b="b"/>
            <a:pathLst>
              <a:path h="1567180">
                <a:moveTo>
                  <a:pt x="0" y="156657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5099" y="1028080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37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2700" y="2604183"/>
            <a:ext cx="0" cy="1871980"/>
          </a:xfrm>
          <a:custGeom>
            <a:avLst/>
            <a:gdLst/>
            <a:ahLst/>
            <a:cxnLst/>
            <a:rect l="l" t="t" r="r" b="b"/>
            <a:pathLst>
              <a:path h="1871979">
                <a:moveTo>
                  <a:pt x="0" y="187147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26009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What </a:t>
            </a:r>
            <a:r>
              <a:rPr spc="-15" dirty="0"/>
              <a:t>is </a:t>
            </a:r>
            <a:r>
              <a:rPr spc="-20" dirty="0"/>
              <a:t>a slewing mobile</a:t>
            </a:r>
            <a:r>
              <a:rPr spc="-35" dirty="0"/>
              <a:t> </a:t>
            </a:r>
            <a:r>
              <a:rPr spc="-20" dirty="0"/>
              <a:t>crane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0004" y="4572723"/>
            <a:ext cx="6480175" cy="389255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This learner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resource does not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cover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front-end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loader,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backhoe,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excavator or similar equipment </a:t>
            </a: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when</a:t>
            </a:r>
            <a:r>
              <a:rPr sz="900" b="1" spc="40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configured</a:t>
            </a:r>
            <a:endParaRPr sz="900">
              <a:latin typeface="Open Sans Semibold"/>
              <a:cs typeface="Open Sans Semibold"/>
            </a:endParaRPr>
          </a:p>
          <a:p>
            <a:pPr marL="78105">
              <a:lnSpc>
                <a:spcPct val="100000"/>
              </a:lnSpc>
              <a:spcBef>
                <a:spcPts val="60"/>
              </a:spcBef>
            </a:pPr>
            <a:r>
              <a:rPr sz="9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(arranged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or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set </a:t>
            </a:r>
            <a:r>
              <a:rPr sz="9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up) 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for </a:t>
            </a:r>
            <a:r>
              <a:rPr sz="9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crane</a:t>
            </a:r>
            <a:r>
              <a:rPr sz="9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 operations.</a:t>
            </a:r>
            <a:endParaRPr sz="900">
              <a:latin typeface="Open Sans Semibold"/>
              <a:cs typeface="Open Sans Semi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9107" y="1129322"/>
            <a:ext cx="2618994" cy="1420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52922" y="1317807"/>
            <a:ext cx="1819221" cy="3064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5768" y="2647112"/>
            <a:ext cx="2701721" cy="178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9300" y="2669461"/>
            <a:ext cx="12776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Rough 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terrain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slewing</a:t>
            </a:r>
            <a:r>
              <a:rPr sz="900" spc="-1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crane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7300" y="638516"/>
            <a:ext cx="5269865" cy="6210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8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 slewing mobile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powered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 which features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jib that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can slew from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front 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back.  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mounted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</a:t>
            </a:r>
            <a:r>
              <a:rPr sz="9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vehicle.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000" dirty="0">
              <a:latin typeface="Open Sans"/>
              <a:cs typeface="Open Sans"/>
            </a:endParaRPr>
          </a:p>
          <a:p>
            <a:pPr marL="84455">
              <a:lnSpc>
                <a:spcPct val="100000"/>
              </a:lnSpc>
              <a:tabLst>
                <a:tab pos="4417060" algn="l"/>
              </a:tabLst>
            </a:pP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Slewing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mobile</a:t>
            </a:r>
            <a:r>
              <a:rPr sz="90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crane	</a:t>
            </a:r>
            <a:r>
              <a:rPr sz="900" spc="-25" dirty="0">
                <a:solidFill>
                  <a:srgbClr val="231F20"/>
                </a:solidFill>
                <a:latin typeface="Calibri"/>
                <a:cs typeface="Calibri"/>
              </a:rPr>
              <a:t>Crawler</a:t>
            </a:r>
            <a:r>
              <a:rPr sz="9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crane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46C1FE-2011-4038-876E-529133F00D65}"/>
              </a:ext>
            </a:extLst>
          </p:cNvPr>
          <p:cNvSpPr/>
          <p:nvPr/>
        </p:nvSpPr>
        <p:spPr>
          <a:xfrm>
            <a:off x="468597" y="594019"/>
            <a:ext cx="5493935" cy="33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353A7C-2251-4D66-93E5-C48C7F629E39}"/>
              </a:ext>
            </a:extLst>
          </p:cNvPr>
          <p:cNvSpPr/>
          <p:nvPr/>
        </p:nvSpPr>
        <p:spPr>
          <a:xfrm>
            <a:off x="566751" y="1057504"/>
            <a:ext cx="4278300" cy="151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4101D6-16C9-416F-8645-126FFF8E6A4D}"/>
              </a:ext>
            </a:extLst>
          </p:cNvPr>
          <p:cNvSpPr/>
          <p:nvPr/>
        </p:nvSpPr>
        <p:spPr>
          <a:xfrm>
            <a:off x="566751" y="2643688"/>
            <a:ext cx="4278300" cy="1805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49F4BD-F39A-4198-95C4-0A7CA8F7A175}"/>
              </a:ext>
            </a:extLst>
          </p:cNvPr>
          <p:cNvSpPr/>
          <p:nvPr/>
        </p:nvSpPr>
        <p:spPr>
          <a:xfrm>
            <a:off x="4885147" y="1052599"/>
            <a:ext cx="2076667" cy="33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5C956F-23D2-440A-8C1D-4EAC70DF2779}"/>
              </a:ext>
            </a:extLst>
          </p:cNvPr>
          <p:cNvSpPr/>
          <p:nvPr/>
        </p:nvSpPr>
        <p:spPr>
          <a:xfrm>
            <a:off x="515717" y="4518845"/>
            <a:ext cx="6517261" cy="45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1604" y="117014"/>
            <a:ext cx="3747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 (up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tonnes)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2630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Parts of </a:t>
            </a:r>
            <a:r>
              <a:rPr spc="-20" dirty="0"/>
              <a:t>a slewing mobile</a:t>
            </a:r>
            <a:r>
              <a:rPr spc="-50" dirty="0"/>
              <a:t> </a:t>
            </a:r>
            <a:r>
              <a:rPr spc="-20" dirty="0"/>
              <a:t>crane</a:t>
            </a:r>
          </a:p>
        </p:txBody>
      </p:sp>
      <p:sp>
        <p:nvSpPr>
          <p:cNvPr id="4" name="object 4"/>
          <p:cNvSpPr/>
          <p:nvPr/>
        </p:nvSpPr>
        <p:spPr>
          <a:xfrm>
            <a:off x="737204" y="809730"/>
            <a:ext cx="5548783" cy="403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56516" y="1316653"/>
            <a:ext cx="356870" cy="81915"/>
          </a:xfrm>
          <a:custGeom>
            <a:avLst/>
            <a:gdLst/>
            <a:ahLst/>
            <a:cxnLst/>
            <a:rect l="l" t="t" r="r" b="b"/>
            <a:pathLst>
              <a:path w="356869" h="81915">
                <a:moveTo>
                  <a:pt x="356793" y="0"/>
                </a:moveTo>
                <a:lnTo>
                  <a:pt x="0" y="8134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6860" y="137871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5">
                <a:moveTo>
                  <a:pt x="0" y="20091"/>
                </a:moveTo>
                <a:lnTo>
                  <a:pt x="69" y="30175"/>
                </a:lnTo>
                <a:lnTo>
                  <a:pt x="3868" y="39139"/>
                </a:lnTo>
                <a:lnTo>
                  <a:pt x="10756" y="46024"/>
                </a:lnTo>
                <a:lnTo>
                  <a:pt x="20091" y="49872"/>
                </a:lnTo>
                <a:lnTo>
                  <a:pt x="30184" y="49802"/>
                </a:lnTo>
                <a:lnTo>
                  <a:pt x="39142" y="46000"/>
                </a:lnTo>
                <a:lnTo>
                  <a:pt x="46017" y="39116"/>
                </a:lnTo>
                <a:lnTo>
                  <a:pt x="49860" y="29794"/>
                </a:lnTo>
                <a:lnTo>
                  <a:pt x="49798" y="19702"/>
                </a:lnTo>
                <a:lnTo>
                  <a:pt x="46016" y="10734"/>
                </a:lnTo>
                <a:lnTo>
                  <a:pt x="39146" y="3848"/>
                </a:lnTo>
                <a:lnTo>
                  <a:pt x="29819" y="0"/>
                </a:lnTo>
                <a:lnTo>
                  <a:pt x="19718" y="71"/>
                </a:lnTo>
                <a:lnTo>
                  <a:pt x="10742" y="3873"/>
                </a:lnTo>
                <a:lnTo>
                  <a:pt x="3850" y="10762"/>
                </a:lnTo>
                <a:lnTo>
                  <a:pt x="0" y="2009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8114" y="1215021"/>
            <a:ext cx="8756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Running</a:t>
            </a:r>
            <a:r>
              <a:rPr sz="900" spc="-4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59438" y="34415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5653" y="0"/>
                </a:moveTo>
                <a:lnTo>
                  <a:pt x="15666" y="2017"/>
                </a:lnTo>
                <a:lnTo>
                  <a:pt x="7512" y="7516"/>
                </a:lnTo>
                <a:lnTo>
                  <a:pt x="2015" y="15671"/>
                </a:lnTo>
                <a:lnTo>
                  <a:pt x="0" y="25654"/>
                </a:lnTo>
                <a:lnTo>
                  <a:pt x="2015" y="35641"/>
                </a:lnTo>
                <a:lnTo>
                  <a:pt x="7512" y="43795"/>
                </a:lnTo>
                <a:lnTo>
                  <a:pt x="15666" y="49292"/>
                </a:lnTo>
                <a:lnTo>
                  <a:pt x="25653" y="51308"/>
                </a:lnTo>
                <a:lnTo>
                  <a:pt x="35641" y="49292"/>
                </a:lnTo>
                <a:lnTo>
                  <a:pt x="43795" y="43795"/>
                </a:lnTo>
                <a:lnTo>
                  <a:pt x="49292" y="35641"/>
                </a:lnTo>
                <a:lnTo>
                  <a:pt x="51307" y="25654"/>
                </a:lnTo>
                <a:lnTo>
                  <a:pt x="49292" y="15671"/>
                </a:lnTo>
                <a:lnTo>
                  <a:pt x="43795" y="7516"/>
                </a:lnTo>
                <a:lnTo>
                  <a:pt x="35641" y="2017"/>
                </a:lnTo>
                <a:lnTo>
                  <a:pt x="2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6700" y="3132022"/>
            <a:ext cx="575945" cy="324485"/>
          </a:xfrm>
          <a:custGeom>
            <a:avLst/>
            <a:gdLst/>
            <a:ahLst/>
            <a:cxnLst/>
            <a:rect l="l" t="t" r="r" b="b"/>
            <a:pathLst>
              <a:path w="575945" h="324485">
                <a:moveTo>
                  <a:pt x="575322" y="0"/>
                </a:moveTo>
                <a:lnTo>
                  <a:pt x="0" y="324129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9673" y="34436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34" y="39103"/>
                </a:lnTo>
                <a:lnTo>
                  <a:pt x="10691" y="45988"/>
                </a:lnTo>
                <a:lnTo>
                  <a:pt x="19632" y="49789"/>
                </a:lnTo>
                <a:lnTo>
                  <a:pt x="29718" y="49860"/>
                </a:lnTo>
                <a:lnTo>
                  <a:pt x="39060" y="46012"/>
                </a:lnTo>
                <a:lnTo>
                  <a:pt x="45966" y="39127"/>
                </a:lnTo>
                <a:lnTo>
                  <a:pt x="49783" y="30163"/>
                </a:lnTo>
                <a:lnTo>
                  <a:pt x="49860" y="20078"/>
                </a:lnTo>
                <a:lnTo>
                  <a:pt x="46009" y="10756"/>
                </a:lnTo>
                <a:lnTo>
                  <a:pt x="39117" y="3871"/>
                </a:lnTo>
                <a:lnTo>
                  <a:pt x="30141" y="70"/>
                </a:lnTo>
                <a:lnTo>
                  <a:pt x="20040" y="0"/>
                </a:lnTo>
                <a:lnTo>
                  <a:pt x="10713" y="3847"/>
                </a:lnTo>
                <a:lnTo>
                  <a:pt x="3843" y="10733"/>
                </a:lnTo>
                <a:lnTo>
                  <a:pt x="61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38608" y="2936418"/>
            <a:ext cx="97790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Counter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weight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06550" y="4724044"/>
            <a:ext cx="281585" cy="124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0927" y="4718291"/>
            <a:ext cx="11023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Pigstyed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packing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6831" y="2296802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4" h="52705">
                <a:moveTo>
                  <a:pt x="26098" y="0"/>
                </a:moveTo>
                <a:lnTo>
                  <a:pt x="15939" y="2050"/>
                </a:lnTo>
                <a:lnTo>
                  <a:pt x="7643" y="7643"/>
                </a:lnTo>
                <a:lnTo>
                  <a:pt x="2050" y="15939"/>
                </a:lnTo>
                <a:lnTo>
                  <a:pt x="0" y="26098"/>
                </a:lnTo>
                <a:lnTo>
                  <a:pt x="2050" y="36257"/>
                </a:lnTo>
                <a:lnTo>
                  <a:pt x="7643" y="44553"/>
                </a:lnTo>
                <a:lnTo>
                  <a:pt x="15939" y="50146"/>
                </a:lnTo>
                <a:lnTo>
                  <a:pt x="26098" y="52197"/>
                </a:lnTo>
                <a:lnTo>
                  <a:pt x="36257" y="50146"/>
                </a:lnTo>
                <a:lnTo>
                  <a:pt x="44553" y="44553"/>
                </a:lnTo>
                <a:lnTo>
                  <a:pt x="50146" y="36257"/>
                </a:lnTo>
                <a:lnTo>
                  <a:pt x="52197" y="26098"/>
                </a:lnTo>
                <a:lnTo>
                  <a:pt x="50146" y="15939"/>
                </a:lnTo>
                <a:lnTo>
                  <a:pt x="44553" y="7643"/>
                </a:lnTo>
                <a:lnTo>
                  <a:pt x="36257" y="2050"/>
                </a:lnTo>
                <a:lnTo>
                  <a:pt x="26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5179" y="1924418"/>
            <a:ext cx="345440" cy="381000"/>
          </a:xfrm>
          <a:custGeom>
            <a:avLst/>
            <a:gdLst/>
            <a:ahLst/>
            <a:cxnLst/>
            <a:rect l="l" t="t" r="r" b="b"/>
            <a:pathLst>
              <a:path w="345439" h="381000">
                <a:moveTo>
                  <a:pt x="344830" y="0"/>
                </a:moveTo>
                <a:lnTo>
                  <a:pt x="0" y="38060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3205" y="229890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7" y="39114"/>
                </a:lnTo>
                <a:lnTo>
                  <a:pt x="10761" y="45996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9"/>
                </a:lnTo>
                <a:lnTo>
                  <a:pt x="49798" y="30175"/>
                </a:lnTo>
                <a:lnTo>
                  <a:pt x="49860" y="20091"/>
                </a:lnTo>
                <a:lnTo>
                  <a:pt x="46017" y="10762"/>
                </a:lnTo>
                <a:lnTo>
                  <a:pt x="39142" y="3873"/>
                </a:lnTo>
                <a:lnTo>
                  <a:pt x="30184" y="71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9"/>
                </a:lnTo>
                <a:lnTo>
                  <a:pt x="76" y="19700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53738" y="1799882"/>
            <a:ext cx="7562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409"/>
              </a:spcBef>
            </a:pP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Boom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 jib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10234" y="990600"/>
            <a:ext cx="195728" cy="154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6354" y="843369"/>
            <a:ext cx="563880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05410" marR="98425" indent="42545">
              <a:lnSpc>
                <a:spcPct val="101899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Head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sheave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76011" y="2941459"/>
            <a:ext cx="296468" cy="103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55178" y="2811056"/>
            <a:ext cx="5435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44593" y="2736313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23406" y="0"/>
                </a:moveTo>
                <a:lnTo>
                  <a:pt x="14294" y="1838"/>
                </a:lnTo>
                <a:lnTo>
                  <a:pt x="6854" y="6853"/>
                </a:lnTo>
                <a:lnTo>
                  <a:pt x="1839" y="14289"/>
                </a:lnTo>
                <a:lnTo>
                  <a:pt x="0" y="23393"/>
                </a:lnTo>
                <a:lnTo>
                  <a:pt x="1839" y="32504"/>
                </a:lnTo>
                <a:lnTo>
                  <a:pt x="6854" y="39944"/>
                </a:lnTo>
                <a:lnTo>
                  <a:pt x="14294" y="44960"/>
                </a:lnTo>
                <a:lnTo>
                  <a:pt x="23406" y="46799"/>
                </a:lnTo>
                <a:lnTo>
                  <a:pt x="32517" y="44960"/>
                </a:lnTo>
                <a:lnTo>
                  <a:pt x="39957" y="39944"/>
                </a:lnTo>
                <a:lnTo>
                  <a:pt x="44973" y="32504"/>
                </a:lnTo>
                <a:lnTo>
                  <a:pt x="46812" y="23393"/>
                </a:lnTo>
                <a:lnTo>
                  <a:pt x="44973" y="14289"/>
                </a:lnTo>
                <a:lnTo>
                  <a:pt x="39957" y="6853"/>
                </a:lnTo>
                <a:lnTo>
                  <a:pt x="32517" y="1838"/>
                </a:lnTo>
                <a:lnTo>
                  <a:pt x="23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94866" y="2565259"/>
            <a:ext cx="282575" cy="180975"/>
          </a:xfrm>
          <a:custGeom>
            <a:avLst/>
            <a:gdLst/>
            <a:ahLst/>
            <a:cxnLst/>
            <a:rect l="l" t="t" r="r" b="b"/>
            <a:pathLst>
              <a:path w="282575" h="180975">
                <a:moveTo>
                  <a:pt x="282079" y="0"/>
                </a:moveTo>
                <a:lnTo>
                  <a:pt x="0" y="18050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8529" y="27345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5" h="50164">
                <a:moveTo>
                  <a:pt x="49860" y="20078"/>
                </a:moveTo>
                <a:lnTo>
                  <a:pt x="46002" y="10756"/>
                </a:lnTo>
                <a:lnTo>
                  <a:pt x="39098" y="3871"/>
                </a:lnTo>
                <a:lnTo>
                  <a:pt x="30120" y="70"/>
                </a:lnTo>
                <a:lnTo>
                  <a:pt x="20040" y="0"/>
                </a:lnTo>
                <a:lnTo>
                  <a:pt x="10713" y="3847"/>
                </a:lnTo>
                <a:lnTo>
                  <a:pt x="3843" y="10733"/>
                </a:lnTo>
                <a:lnTo>
                  <a:pt x="61" y="19697"/>
                </a:lnTo>
                <a:lnTo>
                  <a:pt x="0" y="29781"/>
                </a:lnTo>
                <a:lnTo>
                  <a:pt x="3842" y="39103"/>
                </a:lnTo>
                <a:lnTo>
                  <a:pt x="10717" y="45988"/>
                </a:lnTo>
                <a:lnTo>
                  <a:pt x="19675" y="49789"/>
                </a:lnTo>
                <a:lnTo>
                  <a:pt x="29768" y="49860"/>
                </a:lnTo>
                <a:lnTo>
                  <a:pt x="39082" y="46012"/>
                </a:lnTo>
                <a:lnTo>
                  <a:pt x="45972" y="39127"/>
                </a:lnTo>
                <a:lnTo>
                  <a:pt x="49783" y="30163"/>
                </a:lnTo>
                <a:lnTo>
                  <a:pt x="49860" y="2007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70723" y="2442438"/>
            <a:ext cx="82296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Hook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block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51962" y="3870011"/>
            <a:ext cx="421640" cy="111760"/>
          </a:xfrm>
          <a:custGeom>
            <a:avLst/>
            <a:gdLst/>
            <a:ahLst/>
            <a:cxnLst/>
            <a:rect l="l" t="t" r="r" b="b"/>
            <a:pathLst>
              <a:path w="421640" h="111760">
                <a:moveTo>
                  <a:pt x="421081" y="0"/>
                </a:moveTo>
                <a:lnTo>
                  <a:pt x="0" y="111391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2498" y="396296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7" y="39114"/>
                </a:lnTo>
                <a:lnTo>
                  <a:pt x="10761" y="45996"/>
                </a:lnTo>
                <a:lnTo>
                  <a:pt x="19739" y="49796"/>
                </a:lnTo>
                <a:lnTo>
                  <a:pt x="29819" y="49872"/>
                </a:lnTo>
                <a:lnTo>
                  <a:pt x="39146" y="46024"/>
                </a:lnTo>
                <a:lnTo>
                  <a:pt x="46016" y="39139"/>
                </a:lnTo>
                <a:lnTo>
                  <a:pt x="49798" y="30175"/>
                </a:lnTo>
                <a:lnTo>
                  <a:pt x="49860" y="20091"/>
                </a:lnTo>
                <a:lnTo>
                  <a:pt x="46017" y="10762"/>
                </a:lnTo>
                <a:lnTo>
                  <a:pt x="39142" y="3873"/>
                </a:lnTo>
                <a:lnTo>
                  <a:pt x="30184" y="71"/>
                </a:lnTo>
                <a:lnTo>
                  <a:pt x="20091" y="0"/>
                </a:lnTo>
                <a:lnTo>
                  <a:pt x="10778" y="3842"/>
                </a:lnTo>
                <a:lnTo>
                  <a:pt x="3887" y="10729"/>
                </a:lnTo>
                <a:lnTo>
                  <a:pt x="76" y="19700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141402" y="3620630"/>
            <a:ext cx="87503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Rear</a:t>
            </a:r>
            <a:r>
              <a:rPr sz="9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84351" y="4329416"/>
            <a:ext cx="320040" cy="210820"/>
          </a:xfrm>
          <a:custGeom>
            <a:avLst/>
            <a:gdLst/>
            <a:ahLst/>
            <a:cxnLst/>
            <a:rect l="l" t="t" r="r" b="b"/>
            <a:pathLst>
              <a:path w="320039" h="210820">
                <a:moveTo>
                  <a:pt x="0" y="210197"/>
                </a:moveTo>
                <a:lnTo>
                  <a:pt x="319925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00608" y="429054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10" y="39101"/>
                </a:lnTo>
                <a:lnTo>
                  <a:pt x="39123" y="45985"/>
                </a:lnTo>
                <a:lnTo>
                  <a:pt x="30163" y="49789"/>
                </a:lnTo>
                <a:lnTo>
                  <a:pt x="20091" y="49872"/>
                </a:lnTo>
                <a:lnTo>
                  <a:pt x="10756" y="46023"/>
                </a:lnTo>
                <a:lnTo>
                  <a:pt x="3868" y="39133"/>
                </a:lnTo>
                <a:lnTo>
                  <a:pt x="69" y="30165"/>
                </a:lnTo>
                <a:lnTo>
                  <a:pt x="0" y="20078"/>
                </a:lnTo>
                <a:lnTo>
                  <a:pt x="3842" y="10756"/>
                </a:lnTo>
                <a:lnTo>
                  <a:pt x="10717" y="3871"/>
                </a:lnTo>
                <a:lnTo>
                  <a:pt x="19675" y="70"/>
                </a:lnTo>
                <a:lnTo>
                  <a:pt x="29768" y="0"/>
                </a:lnTo>
                <a:lnTo>
                  <a:pt x="39082" y="3842"/>
                </a:lnTo>
                <a:lnTo>
                  <a:pt x="45972" y="10728"/>
                </a:lnTo>
                <a:lnTo>
                  <a:pt x="49783" y="19695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99754" y="4416742"/>
            <a:ext cx="9137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Front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52936" y="436610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533" y="0"/>
                </a:moveTo>
                <a:lnTo>
                  <a:pt x="14375" y="1850"/>
                </a:lnTo>
                <a:lnTo>
                  <a:pt x="6894" y="6894"/>
                </a:lnTo>
                <a:lnTo>
                  <a:pt x="1850" y="14375"/>
                </a:lnTo>
                <a:lnTo>
                  <a:pt x="0" y="23533"/>
                </a:lnTo>
                <a:lnTo>
                  <a:pt x="1850" y="32691"/>
                </a:lnTo>
                <a:lnTo>
                  <a:pt x="6894" y="40171"/>
                </a:lnTo>
                <a:lnTo>
                  <a:pt x="14375" y="45216"/>
                </a:lnTo>
                <a:lnTo>
                  <a:pt x="23533" y="47066"/>
                </a:lnTo>
                <a:lnTo>
                  <a:pt x="32691" y="45216"/>
                </a:lnTo>
                <a:lnTo>
                  <a:pt x="40171" y="40171"/>
                </a:lnTo>
                <a:lnTo>
                  <a:pt x="45216" y="32691"/>
                </a:lnTo>
                <a:lnTo>
                  <a:pt x="47066" y="23533"/>
                </a:lnTo>
                <a:lnTo>
                  <a:pt x="45216" y="14375"/>
                </a:lnTo>
                <a:lnTo>
                  <a:pt x="40171" y="6894"/>
                </a:lnTo>
                <a:lnTo>
                  <a:pt x="32691" y="1850"/>
                </a:lnTo>
                <a:lnTo>
                  <a:pt x="23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04940" y="4403238"/>
            <a:ext cx="645160" cy="335915"/>
          </a:xfrm>
          <a:custGeom>
            <a:avLst/>
            <a:gdLst/>
            <a:ahLst/>
            <a:cxnLst/>
            <a:rect l="l" t="t" r="r" b="b"/>
            <a:pathLst>
              <a:path w="645160" h="335914">
                <a:moveTo>
                  <a:pt x="0" y="335407"/>
                </a:moveTo>
                <a:lnTo>
                  <a:pt x="64496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7213" y="436632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9742" y="5018"/>
                </a:moveTo>
                <a:lnTo>
                  <a:pt x="18796" y="590"/>
                </a:lnTo>
                <a:lnTo>
                  <a:pt x="28521" y="0"/>
                </a:lnTo>
                <a:lnTo>
                  <a:pt x="37762" y="3083"/>
                </a:lnTo>
                <a:lnTo>
                  <a:pt x="45365" y="9678"/>
                </a:lnTo>
                <a:lnTo>
                  <a:pt x="49800" y="18762"/>
                </a:lnTo>
                <a:lnTo>
                  <a:pt x="50403" y="28501"/>
                </a:lnTo>
                <a:lnTo>
                  <a:pt x="47321" y="37748"/>
                </a:lnTo>
                <a:lnTo>
                  <a:pt x="40705" y="45353"/>
                </a:lnTo>
                <a:lnTo>
                  <a:pt x="31621" y="49787"/>
                </a:lnTo>
                <a:lnTo>
                  <a:pt x="21882" y="50384"/>
                </a:lnTo>
                <a:lnTo>
                  <a:pt x="12635" y="47287"/>
                </a:lnTo>
                <a:lnTo>
                  <a:pt x="5030" y="40641"/>
                </a:lnTo>
                <a:lnTo>
                  <a:pt x="596" y="31608"/>
                </a:lnTo>
                <a:lnTo>
                  <a:pt x="0" y="21882"/>
                </a:lnTo>
                <a:lnTo>
                  <a:pt x="3096" y="12629"/>
                </a:lnTo>
                <a:lnTo>
                  <a:pt x="9742" y="501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13531" y="4707559"/>
            <a:ext cx="9721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Outrigger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beam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42723" y="4250970"/>
            <a:ext cx="0" cy="48260"/>
          </a:xfrm>
          <a:custGeom>
            <a:avLst/>
            <a:gdLst/>
            <a:ahLst/>
            <a:cxnLst/>
            <a:rect l="l" t="t" r="r" b="b"/>
            <a:pathLst>
              <a:path h="48260">
                <a:moveTo>
                  <a:pt x="0" y="0"/>
                </a:moveTo>
                <a:lnTo>
                  <a:pt x="0" y="47726"/>
                </a:lnTo>
              </a:path>
            </a:pathLst>
          </a:custGeom>
          <a:ln w="47726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29035" y="4274834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4">
                <a:moveTo>
                  <a:pt x="0" y="0"/>
                </a:moveTo>
                <a:lnTo>
                  <a:pt x="287258" y="0"/>
                </a:lnTo>
              </a:path>
            </a:pathLst>
          </a:custGeom>
          <a:ln w="47726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85083" y="4231127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17" y="39103"/>
                </a:lnTo>
                <a:lnTo>
                  <a:pt x="39142" y="45988"/>
                </a:lnTo>
                <a:lnTo>
                  <a:pt x="30184" y="49789"/>
                </a:lnTo>
                <a:lnTo>
                  <a:pt x="20091" y="49860"/>
                </a:lnTo>
                <a:lnTo>
                  <a:pt x="10778" y="46017"/>
                </a:lnTo>
                <a:lnTo>
                  <a:pt x="3887" y="39131"/>
                </a:lnTo>
                <a:lnTo>
                  <a:pt x="76" y="30164"/>
                </a:lnTo>
                <a:lnTo>
                  <a:pt x="0" y="20078"/>
                </a:lnTo>
                <a:lnTo>
                  <a:pt x="3857" y="10756"/>
                </a:lnTo>
                <a:lnTo>
                  <a:pt x="10761" y="3871"/>
                </a:lnTo>
                <a:lnTo>
                  <a:pt x="19739" y="70"/>
                </a:lnTo>
                <a:lnTo>
                  <a:pt x="29819" y="0"/>
                </a:lnTo>
                <a:lnTo>
                  <a:pt x="39146" y="3847"/>
                </a:lnTo>
                <a:lnTo>
                  <a:pt x="46016" y="10733"/>
                </a:lnTo>
                <a:lnTo>
                  <a:pt x="49798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16294" y="4140670"/>
            <a:ext cx="424815" cy="245745"/>
          </a:xfrm>
          <a:custGeom>
            <a:avLst/>
            <a:gdLst/>
            <a:ahLst/>
            <a:cxnLst/>
            <a:rect l="l" t="t" r="r" b="b"/>
            <a:pathLst>
              <a:path w="424815" h="245745">
                <a:moveTo>
                  <a:pt x="0" y="245630"/>
                </a:moveTo>
                <a:lnTo>
                  <a:pt x="424497" y="245630"/>
                </a:lnTo>
                <a:lnTo>
                  <a:pt x="424497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16294" y="4140670"/>
            <a:ext cx="4248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Jack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12723" y="1789145"/>
            <a:ext cx="267595" cy="85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73148" y="1745145"/>
            <a:ext cx="68008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Hoist</a:t>
            </a:r>
            <a:r>
              <a:rPr sz="900" spc="-5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rope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44698" y="323460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10">
                <a:moveTo>
                  <a:pt x="27000" y="0"/>
                </a:move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2122" y="37509"/>
                </a:lnTo>
                <a:lnTo>
                  <a:pt x="7908" y="46091"/>
                </a:lnTo>
                <a:lnTo>
                  <a:pt x="16491" y="51878"/>
                </a:lnTo>
                <a:lnTo>
                  <a:pt x="27000" y="54000"/>
                </a:lnTo>
                <a:lnTo>
                  <a:pt x="37509" y="51878"/>
                </a:lnTo>
                <a:lnTo>
                  <a:pt x="46091" y="46091"/>
                </a:lnTo>
                <a:lnTo>
                  <a:pt x="51878" y="37509"/>
                </a:lnTo>
                <a:lnTo>
                  <a:pt x="54000" y="27000"/>
                </a:lnTo>
                <a:lnTo>
                  <a:pt x="51878" y="16491"/>
                </a:lnTo>
                <a:lnTo>
                  <a:pt x="46091" y="7908"/>
                </a:lnTo>
                <a:lnTo>
                  <a:pt x="37509" y="2122"/>
                </a:lnTo>
                <a:lnTo>
                  <a:pt x="27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02399" y="2707217"/>
            <a:ext cx="65405" cy="530225"/>
          </a:xfrm>
          <a:custGeom>
            <a:avLst/>
            <a:gdLst/>
            <a:ahLst/>
            <a:cxnLst/>
            <a:rect l="l" t="t" r="r" b="b"/>
            <a:pathLst>
              <a:path w="65404" h="530225">
                <a:moveTo>
                  <a:pt x="0" y="0"/>
                </a:moveTo>
                <a:lnTo>
                  <a:pt x="65087" y="530123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45658" y="323761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03"/>
                </a:lnTo>
                <a:lnTo>
                  <a:pt x="10742" y="45988"/>
                </a:lnTo>
                <a:lnTo>
                  <a:pt x="19718" y="49789"/>
                </a:lnTo>
                <a:lnTo>
                  <a:pt x="29819" y="49860"/>
                </a:lnTo>
                <a:lnTo>
                  <a:pt x="39146" y="46014"/>
                </a:lnTo>
                <a:lnTo>
                  <a:pt x="46016" y="39133"/>
                </a:lnTo>
                <a:lnTo>
                  <a:pt x="49798" y="30173"/>
                </a:lnTo>
                <a:lnTo>
                  <a:pt x="49860" y="20091"/>
                </a:lnTo>
                <a:lnTo>
                  <a:pt x="46017" y="10767"/>
                </a:lnTo>
                <a:lnTo>
                  <a:pt x="39142" y="3878"/>
                </a:lnTo>
                <a:lnTo>
                  <a:pt x="30184" y="72"/>
                </a:lnTo>
                <a:lnTo>
                  <a:pt x="20091" y="0"/>
                </a:lnTo>
                <a:lnTo>
                  <a:pt x="10756" y="3847"/>
                </a:lnTo>
                <a:lnTo>
                  <a:pt x="3868" y="10733"/>
                </a:lnTo>
                <a:lnTo>
                  <a:pt x="69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385625" y="2490597"/>
            <a:ext cx="6026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409"/>
              </a:spcBef>
            </a:pP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Winch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816796" y="361429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5628" y="0"/>
                </a:moveTo>
                <a:lnTo>
                  <a:pt x="15655" y="2012"/>
                </a:lnTo>
                <a:lnTo>
                  <a:pt x="7508" y="7502"/>
                </a:lnTo>
                <a:lnTo>
                  <a:pt x="2014" y="15644"/>
                </a:lnTo>
                <a:lnTo>
                  <a:pt x="0" y="25615"/>
                </a:lnTo>
                <a:lnTo>
                  <a:pt x="2014" y="35594"/>
                </a:lnTo>
                <a:lnTo>
                  <a:pt x="7508" y="43740"/>
                </a:lnTo>
                <a:lnTo>
                  <a:pt x="15655" y="49231"/>
                </a:lnTo>
                <a:lnTo>
                  <a:pt x="25628" y="51244"/>
                </a:lnTo>
                <a:lnTo>
                  <a:pt x="35601" y="49231"/>
                </a:lnTo>
                <a:lnTo>
                  <a:pt x="43748" y="43740"/>
                </a:lnTo>
                <a:lnTo>
                  <a:pt x="49242" y="35594"/>
                </a:lnTo>
                <a:lnTo>
                  <a:pt x="51257" y="25615"/>
                </a:lnTo>
                <a:lnTo>
                  <a:pt x="49242" y="15644"/>
                </a:lnTo>
                <a:lnTo>
                  <a:pt x="43748" y="7502"/>
                </a:lnTo>
                <a:lnTo>
                  <a:pt x="35601" y="2012"/>
                </a:lnTo>
                <a:lnTo>
                  <a:pt x="2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88791" y="3246049"/>
            <a:ext cx="831215" cy="386080"/>
          </a:xfrm>
          <a:custGeom>
            <a:avLst/>
            <a:gdLst/>
            <a:ahLst/>
            <a:cxnLst/>
            <a:rect l="l" t="t" r="r" b="b"/>
            <a:pathLst>
              <a:path w="831214" h="386079">
                <a:moveTo>
                  <a:pt x="0" y="0"/>
                </a:moveTo>
                <a:lnTo>
                  <a:pt x="831011" y="385914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17864" y="361771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50" y="39103"/>
                </a:lnTo>
                <a:lnTo>
                  <a:pt x="10742" y="45988"/>
                </a:lnTo>
                <a:lnTo>
                  <a:pt x="19718" y="49789"/>
                </a:lnTo>
                <a:lnTo>
                  <a:pt x="29819" y="49860"/>
                </a:lnTo>
                <a:lnTo>
                  <a:pt x="39132" y="46019"/>
                </a:lnTo>
                <a:lnTo>
                  <a:pt x="46023" y="39138"/>
                </a:lnTo>
                <a:lnTo>
                  <a:pt x="49834" y="30175"/>
                </a:lnTo>
                <a:lnTo>
                  <a:pt x="49911" y="20091"/>
                </a:lnTo>
                <a:lnTo>
                  <a:pt x="46053" y="10769"/>
                </a:lnTo>
                <a:lnTo>
                  <a:pt x="39149" y="3883"/>
                </a:lnTo>
                <a:lnTo>
                  <a:pt x="30171" y="78"/>
                </a:lnTo>
                <a:lnTo>
                  <a:pt x="20091" y="0"/>
                </a:lnTo>
                <a:lnTo>
                  <a:pt x="10756" y="3847"/>
                </a:lnTo>
                <a:lnTo>
                  <a:pt x="3868" y="10733"/>
                </a:lnTo>
                <a:lnTo>
                  <a:pt x="69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999435" y="3129813"/>
            <a:ext cx="10090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Operators</a:t>
            </a:r>
            <a:r>
              <a:rPr sz="900" spc="-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cabin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555356" y="396720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533" y="0"/>
                </a:moveTo>
                <a:lnTo>
                  <a:pt x="14375" y="1850"/>
                </a:lnTo>
                <a:lnTo>
                  <a:pt x="6894" y="6894"/>
                </a:lnTo>
                <a:lnTo>
                  <a:pt x="1850" y="14375"/>
                </a:lnTo>
                <a:lnTo>
                  <a:pt x="0" y="23533"/>
                </a:lnTo>
                <a:lnTo>
                  <a:pt x="1850" y="32691"/>
                </a:lnTo>
                <a:lnTo>
                  <a:pt x="6894" y="40171"/>
                </a:lnTo>
                <a:lnTo>
                  <a:pt x="14375" y="45216"/>
                </a:lnTo>
                <a:lnTo>
                  <a:pt x="23533" y="47066"/>
                </a:lnTo>
                <a:lnTo>
                  <a:pt x="32691" y="45216"/>
                </a:lnTo>
                <a:lnTo>
                  <a:pt x="40171" y="40171"/>
                </a:lnTo>
                <a:lnTo>
                  <a:pt x="45216" y="32691"/>
                </a:lnTo>
                <a:lnTo>
                  <a:pt x="47066" y="23533"/>
                </a:lnTo>
                <a:lnTo>
                  <a:pt x="45216" y="14375"/>
                </a:lnTo>
                <a:lnTo>
                  <a:pt x="40171" y="6894"/>
                </a:lnTo>
                <a:lnTo>
                  <a:pt x="32691" y="1850"/>
                </a:lnTo>
                <a:lnTo>
                  <a:pt x="23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79626" y="3618070"/>
            <a:ext cx="283210" cy="352425"/>
          </a:xfrm>
          <a:custGeom>
            <a:avLst/>
            <a:gdLst/>
            <a:ahLst/>
            <a:cxnLst/>
            <a:rect l="l" t="t" r="r" b="b"/>
            <a:pathLst>
              <a:path w="283210" h="352425">
                <a:moveTo>
                  <a:pt x="0" y="0"/>
                </a:moveTo>
                <a:lnTo>
                  <a:pt x="282917" y="35198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53278" y="396466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9717" y="5037"/>
                </a:moveTo>
                <a:lnTo>
                  <a:pt x="18793" y="602"/>
                </a:lnTo>
                <a:lnTo>
                  <a:pt x="28521" y="0"/>
                </a:lnTo>
                <a:lnTo>
                  <a:pt x="37765" y="3081"/>
                </a:lnTo>
                <a:lnTo>
                  <a:pt x="45391" y="9698"/>
                </a:lnTo>
                <a:lnTo>
                  <a:pt x="49796" y="18760"/>
                </a:lnTo>
                <a:lnTo>
                  <a:pt x="50377" y="28501"/>
                </a:lnTo>
                <a:lnTo>
                  <a:pt x="47275" y="37760"/>
                </a:lnTo>
                <a:lnTo>
                  <a:pt x="40628" y="45372"/>
                </a:lnTo>
                <a:lnTo>
                  <a:pt x="31575" y="49791"/>
                </a:lnTo>
                <a:lnTo>
                  <a:pt x="21856" y="50358"/>
                </a:lnTo>
                <a:lnTo>
                  <a:pt x="12630" y="47242"/>
                </a:lnTo>
                <a:lnTo>
                  <a:pt x="5056" y="40609"/>
                </a:lnTo>
                <a:lnTo>
                  <a:pt x="599" y="31563"/>
                </a:lnTo>
                <a:lnTo>
                  <a:pt x="0" y="21856"/>
                </a:lnTo>
                <a:lnTo>
                  <a:pt x="3093" y="12633"/>
                </a:lnTo>
                <a:lnTo>
                  <a:pt x="9717" y="5037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443543" y="3495687"/>
            <a:ext cx="84010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Drivers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cabin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CE2F424-A65C-4B38-82FB-8FF1FB113142}"/>
              </a:ext>
            </a:extLst>
          </p:cNvPr>
          <p:cNvSpPr/>
          <p:nvPr/>
        </p:nvSpPr>
        <p:spPr>
          <a:xfrm>
            <a:off x="527300" y="800113"/>
            <a:ext cx="6679950" cy="416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1604" y="117014"/>
            <a:ext cx="3747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SLEWING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MOBILE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CRANE (up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</a:t>
            </a:r>
            <a:r>
              <a:rPr sz="1100" spc="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tonnes)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179" y="2490355"/>
            <a:ext cx="6473825" cy="2471420"/>
          </a:xfrm>
          <a:custGeom>
            <a:avLst/>
            <a:gdLst/>
            <a:ahLst/>
            <a:cxnLst/>
            <a:rect l="l" t="t" r="r" b="b"/>
            <a:pathLst>
              <a:path w="6473825" h="2471420">
                <a:moveTo>
                  <a:pt x="0" y="2471305"/>
                </a:moveTo>
                <a:lnTo>
                  <a:pt x="6473647" y="2471305"/>
                </a:lnTo>
                <a:lnTo>
                  <a:pt x="6473647" y="0"/>
                </a:lnTo>
                <a:lnTo>
                  <a:pt x="0" y="0"/>
                </a:lnTo>
                <a:lnTo>
                  <a:pt x="0" y="24713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3179" y="2490355"/>
            <a:ext cx="6473825" cy="2471420"/>
          </a:xfrm>
          <a:prstGeom prst="rect">
            <a:avLst/>
          </a:prstGeom>
          <a:ln w="6350">
            <a:solidFill>
              <a:srgbClr val="00305E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11125" marR="2193925">
              <a:lnSpc>
                <a:spcPct val="101899"/>
              </a:lnSpc>
              <a:spcBef>
                <a:spcPts val="64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hold the correct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licence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be enrolled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course with an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RTO and under 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supervision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licenced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dogman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perform any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tasks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listed</a:t>
            </a:r>
            <a:r>
              <a:rPr sz="900" spc="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above.</a:t>
            </a:r>
            <a:endParaRPr sz="900" dirty="0">
              <a:latin typeface="Open Sans"/>
              <a:cs typeface="Open Sans"/>
            </a:endParaRPr>
          </a:p>
          <a:p>
            <a:pPr marL="111125">
              <a:lnSpc>
                <a:spcPct val="100000"/>
              </a:lnSpc>
              <a:spcBef>
                <a:spcPts val="590"/>
              </a:spcBef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this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book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term </a:t>
            </a:r>
            <a:r>
              <a:rPr sz="900" spc="5" dirty="0">
                <a:solidFill>
                  <a:srgbClr val="231F20"/>
                </a:solidFill>
                <a:latin typeface="Calibri"/>
                <a:cs typeface="Calibri"/>
              </a:rPr>
              <a:t>dogger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900" dirty="0">
                <a:solidFill>
                  <a:srgbClr val="231F20"/>
                </a:solidFill>
                <a:latin typeface="Calibri"/>
                <a:cs typeface="Calibri"/>
              </a:rPr>
              <a:t>dogman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also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means</a:t>
            </a:r>
            <a:r>
              <a:rPr sz="9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rigger</a:t>
            </a:r>
            <a:r>
              <a:rPr sz="900" spc="-5" dirty="0">
                <a:solidFill>
                  <a:srgbClr val="231F20"/>
                </a:solidFill>
                <a:latin typeface="Open Sans"/>
                <a:cs typeface="Open Sans"/>
              </a:rPr>
              <a:t>.</a:t>
            </a:r>
            <a:endParaRPr sz="9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370949"/>
            <a:ext cx="22625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What </a:t>
            </a:r>
            <a:r>
              <a:rPr spc="-15" dirty="0"/>
              <a:t>is </a:t>
            </a:r>
            <a:r>
              <a:rPr spc="-20" dirty="0"/>
              <a:t>a dogger/dogman?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563976"/>
            <a:ext cx="3939540" cy="171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83590">
              <a:lnSpc>
                <a:spcPct val="154300"/>
              </a:lnSpc>
              <a:spcBef>
                <a:spcPts val="100"/>
              </a:spcBef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crane operator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closely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with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dogman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(dogger).  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dogman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responsible</a:t>
            </a:r>
            <a:r>
              <a:rPr sz="9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Selecting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inspecting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lifting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gear/equipment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100" algn="l"/>
              </a:tabLst>
            </a:pP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Slinging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loads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Guiding/directing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crane operator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movement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</a:t>
            </a:r>
            <a:r>
              <a:rPr sz="9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out the weight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of a</a:t>
            </a:r>
            <a:r>
              <a:rPr sz="9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90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out the best ways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sling a</a:t>
            </a:r>
            <a:r>
              <a:rPr sz="9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load</a:t>
            </a:r>
            <a:endParaRPr sz="90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85"/>
              </a:spcBef>
              <a:buChar char="•"/>
              <a:tabLst>
                <a:tab pos="165100" algn="l"/>
              </a:tabLst>
            </a:pP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Working with the crane operator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900" spc="-35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sure the crane </a:t>
            </a:r>
            <a:r>
              <a:rPr sz="900" spc="-20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right for </a:t>
            </a:r>
            <a:r>
              <a:rPr sz="9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900" spc="8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Open Sans"/>
                <a:cs typeface="Open Sans"/>
              </a:rPr>
              <a:t>job.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704" y="3214179"/>
            <a:ext cx="1289050" cy="1627505"/>
          </a:xfrm>
          <a:custGeom>
            <a:avLst/>
            <a:gdLst/>
            <a:ahLst/>
            <a:cxnLst/>
            <a:rect l="l" t="t" r="r" b="b"/>
            <a:pathLst>
              <a:path w="1289050" h="1627504">
                <a:moveTo>
                  <a:pt x="0" y="1627301"/>
                </a:moveTo>
                <a:lnTo>
                  <a:pt x="1288567" y="1627301"/>
                </a:lnTo>
                <a:lnTo>
                  <a:pt x="1288567" y="0"/>
                </a:lnTo>
                <a:lnTo>
                  <a:pt x="0" y="0"/>
                </a:lnTo>
                <a:lnTo>
                  <a:pt x="0" y="162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704" y="3226714"/>
            <a:ext cx="1288567" cy="1463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704" y="3214179"/>
            <a:ext cx="1289050" cy="1627505"/>
          </a:xfrm>
          <a:custGeom>
            <a:avLst/>
            <a:gdLst/>
            <a:ahLst/>
            <a:cxnLst/>
            <a:rect l="l" t="t" r="r" b="b"/>
            <a:pathLst>
              <a:path w="1289050" h="1627504">
                <a:moveTo>
                  <a:pt x="0" y="1627301"/>
                </a:moveTo>
                <a:lnTo>
                  <a:pt x="1288567" y="1627301"/>
                </a:lnTo>
                <a:lnTo>
                  <a:pt x="1288567" y="0"/>
                </a:lnTo>
                <a:lnTo>
                  <a:pt x="0" y="0"/>
                </a:lnTo>
                <a:lnTo>
                  <a:pt x="0" y="1627301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7135" y="3217100"/>
            <a:ext cx="2963113" cy="162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7135" y="3217100"/>
            <a:ext cx="2963545" cy="1621790"/>
          </a:xfrm>
          <a:custGeom>
            <a:avLst/>
            <a:gdLst/>
            <a:ahLst/>
            <a:cxnLst/>
            <a:rect l="l" t="t" r="r" b="b"/>
            <a:pathLst>
              <a:path w="2963545" h="1621789">
                <a:moveTo>
                  <a:pt x="0" y="1621459"/>
                </a:moveTo>
                <a:lnTo>
                  <a:pt x="2963113" y="1621459"/>
                </a:lnTo>
                <a:lnTo>
                  <a:pt x="2963113" y="0"/>
                </a:lnTo>
                <a:lnTo>
                  <a:pt x="0" y="0"/>
                </a:lnTo>
                <a:lnTo>
                  <a:pt x="0" y="1621459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2802" y="432005"/>
            <a:ext cx="1799824" cy="197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4073" y="3214179"/>
            <a:ext cx="1435735" cy="1627505"/>
          </a:xfrm>
          <a:custGeom>
            <a:avLst/>
            <a:gdLst/>
            <a:ahLst/>
            <a:cxnLst/>
            <a:rect l="l" t="t" r="r" b="b"/>
            <a:pathLst>
              <a:path w="1435734" h="1627504">
                <a:moveTo>
                  <a:pt x="1435227" y="1627301"/>
                </a:moveTo>
                <a:lnTo>
                  <a:pt x="0" y="1627301"/>
                </a:lnTo>
                <a:lnTo>
                  <a:pt x="0" y="0"/>
                </a:lnTo>
                <a:lnTo>
                  <a:pt x="1435227" y="0"/>
                </a:lnTo>
                <a:lnTo>
                  <a:pt x="1435227" y="162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9970" y="3510067"/>
            <a:ext cx="1387798" cy="11709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64073" y="3214179"/>
            <a:ext cx="1435735" cy="1627505"/>
          </a:xfrm>
          <a:custGeom>
            <a:avLst/>
            <a:gdLst/>
            <a:ahLst/>
            <a:cxnLst/>
            <a:rect l="l" t="t" r="r" b="b"/>
            <a:pathLst>
              <a:path w="1435734" h="1627504">
                <a:moveTo>
                  <a:pt x="1435227" y="1627301"/>
                </a:moveTo>
                <a:lnTo>
                  <a:pt x="0" y="1627301"/>
                </a:lnTo>
                <a:lnTo>
                  <a:pt x="0" y="0"/>
                </a:lnTo>
                <a:lnTo>
                  <a:pt x="1435227" y="0"/>
                </a:lnTo>
                <a:lnTo>
                  <a:pt x="1435227" y="1627301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26A085-A6FA-43D2-8F58-809276D03C1A}"/>
              </a:ext>
            </a:extLst>
          </p:cNvPr>
          <p:cNvSpPr/>
          <p:nvPr/>
        </p:nvSpPr>
        <p:spPr>
          <a:xfrm>
            <a:off x="527300" y="644273"/>
            <a:ext cx="4317750" cy="177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002873-9461-41AE-8019-CC1DE7BD4BF4}"/>
              </a:ext>
            </a:extLst>
          </p:cNvPr>
          <p:cNvSpPr/>
          <p:nvPr/>
        </p:nvSpPr>
        <p:spPr>
          <a:xfrm>
            <a:off x="4997450" y="431674"/>
            <a:ext cx="2017750" cy="2041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22AE95-4D3C-4C07-AE46-E1EB6C9B21A5}"/>
              </a:ext>
            </a:extLst>
          </p:cNvPr>
          <p:cNvSpPr/>
          <p:nvPr/>
        </p:nvSpPr>
        <p:spPr>
          <a:xfrm>
            <a:off x="630930" y="2537477"/>
            <a:ext cx="6361696" cy="2364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50010"/>
            <a:ext cx="7020559" cy="1818005"/>
          </a:xfrm>
          <a:prstGeom prst="rect">
            <a:avLst/>
          </a:prstGeom>
          <a:solidFill>
            <a:srgbClr val="001544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imes New Roman"/>
              <a:cs typeface="Times New Roman"/>
            </a:endParaRPr>
          </a:p>
          <a:p>
            <a:pPr marL="1332230">
              <a:lnSpc>
                <a:spcPct val="100000"/>
              </a:lnSpc>
            </a:pPr>
            <a:r>
              <a:rPr sz="3200" b="0" spc="-10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3200" b="0" spc="-95" dirty="0">
                <a:solidFill>
                  <a:srgbClr val="FFFFFF"/>
                </a:solidFill>
                <a:latin typeface="Arial"/>
                <a:cs typeface="Arial"/>
              </a:rPr>
              <a:t>Risk Licensing </a:t>
            </a:r>
            <a:r>
              <a:rPr sz="3200" b="0" spc="-1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b="0" spc="-8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0" spc="-120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08526"/>
            <a:ext cx="3255645" cy="864869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Duty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of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care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45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means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responsibility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ensure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could be affected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your</a:t>
            </a:r>
            <a:r>
              <a:rPr sz="1000" spc="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actions.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applies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0899" y="1634330"/>
            <a:ext cx="815975" cy="9677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38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Managers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Designers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Importers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Suppliers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Inspectors.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789726"/>
            <a:ext cx="2682240" cy="5035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25" dirty="0">
                <a:solidFill>
                  <a:srgbClr val="001544"/>
                </a:solidFill>
                <a:latin typeface="Arial"/>
                <a:cs typeface="Arial"/>
              </a:rPr>
              <a:t>PCBU’s/Employer’s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duty of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 care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law,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 you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must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3303296"/>
            <a:ext cx="3131185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99695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without risk to  health or safety 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</a:t>
            </a:r>
            <a:endParaRPr sz="1000">
              <a:latin typeface="Open Sans"/>
              <a:cs typeface="Open Sans"/>
            </a:endParaRPr>
          </a:p>
          <a:p>
            <a:pPr marL="190500" marR="5080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 information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 so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 done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 safely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 safe plant,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 and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structures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put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systems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place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safely</a:t>
            </a:r>
            <a:endParaRPr sz="1000">
              <a:latin typeface="Open Sans"/>
              <a:cs typeface="Open Sans"/>
            </a:endParaRPr>
          </a:p>
          <a:p>
            <a:pPr marL="190500" marR="253365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provide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ways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plant, structures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substances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used,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handled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stored</a:t>
            </a:r>
            <a:r>
              <a:rPr sz="10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safely.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facilities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good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condition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1574" y="435880"/>
            <a:ext cx="0" cy="4532630"/>
          </a:xfrm>
          <a:custGeom>
            <a:avLst/>
            <a:gdLst/>
            <a:ahLst/>
            <a:cxnLst/>
            <a:rect l="l" t="t" r="r" b="b"/>
            <a:pathLst>
              <a:path h="4532630">
                <a:moveTo>
                  <a:pt x="0" y="0"/>
                </a:moveTo>
                <a:lnTo>
                  <a:pt x="0" y="4532122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083656"/>
            <a:ext cx="3401695" cy="65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Employers/persons conducting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business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undertaking  (PCBU)</a:t>
            </a:r>
            <a:endParaRPr sz="1000">
              <a:latin typeface="Open Sans"/>
              <a:cs typeface="Open Sans"/>
            </a:endParaRPr>
          </a:p>
          <a:p>
            <a:pPr marL="190500" indent="-177800">
              <a:lnSpc>
                <a:spcPts val="1125"/>
              </a:lnSpc>
              <a:spcBef>
                <a:spcPts val="28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‘Workers’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includes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who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1000">
              <a:latin typeface="Open Sans"/>
              <a:cs typeface="Open Sans"/>
            </a:endParaRPr>
          </a:p>
          <a:p>
            <a:pPr marL="185420">
              <a:lnSpc>
                <a:spcPts val="1125"/>
              </a:lnSpc>
            </a:pP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–</a:t>
            </a:r>
            <a:r>
              <a:rPr sz="1000" b="1" spc="6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100" y="1710830"/>
            <a:ext cx="1983105" cy="9296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320"/>
              </a:spcBef>
              <a:buFont typeface="Franklin Gothic Demi"/>
              <a:buChar char="–"/>
              <a:tabLst>
                <a:tab pos="1524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contractors</a:t>
            </a:r>
            <a:endParaRPr sz="1000" dirty="0">
              <a:latin typeface="Franklin Gothic Book"/>
              <a:cs typeface="Franklin Gothic Book"/>
            </a:endParaRPr>
          </a:p>
          <a:p>
            <a:pPr marL="152400" indent="-139700">
              <a:lnSpc>
                <a:spcPct val="100000"/>
              </a:lnSpc>
              <a:spcBef>
                <a:spcPts val="225"/>
              </a:spcBef>
              <a:buFont typeface="Franklin Gothic Demi"/>
              <a:buChar char="–"/>
              <a:tabLst>
                <a:tab pos="1524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sub-contractors</a:t>
            </a:r>
            <a:endParaRPr sz="1000" dirty="0">
              <a:latin typeface="Franklin Gothic Book"/>
              <a:cs typeface="Franklin Gothic Book"/>
            </a:endParaRPr>
          </a:p>
          <a:p>
            <a:pPr marL="152400" indent="-139700">
              <a:lnSpc>
                <a:spcPct val="100000"/>
              </a:lnSpc>
              <a:spcBef>
                <a:spcPts val="225"/>
              </a:spcBef>
              <a:buFont typeface="Franklin Gothic Demi"/>
              <a:buChar char="–"/>
              <a:tabLst>
                <a:tab pos="1524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outworkers</a:t>
            </a:r>
            <a:endParaRPr sz="1000" dirty="0">
              <a:latin typeface="Franklin Gothic Book"/>
              <a:cs typeface="Franklin Gothic Book"/>
            </a:endParaRPr>
          </a:p>
          <a:p>
            <a:pPr marL="152400" indent="-139700">
              <a:lnSpc>
                <a:spcPct val="100000"/>
              </a:lnSpc>
              <a:spcBef>
                <a:spcPts val="220"/>
              </a:spcBef>
              <a:buFont typeface="Franklin Gothic Demi"/>
              <a:buChar char="–"/>
              <a:tabLst>
                <a:tab pos="1524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</a:t>
            </a:r>
            <a:endParaRPr sz="1000" dirty="0">
              <a:latin typeface="Franklin Gothic Book"/>
              <a:cs typeface="Franklin Gothic Book"/>
            </a:endParaRPr>
          </a:p>
          <a:p>
            <a:pPr marL="152400" indent="-139700">
              <a:lnSpc>
                <a:spcPct val="100000"/>
              </a:lnSpc>
              <a:spcBef>
                <a:spcPts val="225"/>
              </a:spcBef>
              <a:buFont typeface="Franklin Gothic Demi"/>
              <a:buChar char="–"/>
              <a:tabLst>
                <a:tab pos="1524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volunteers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6380" y="4780369"/>
            <a:ext cx="2967355" cy="239395"/>
          </a:xfrm>
          <a:prstGeom prst="rect">
            <a:avLst/>
          </a:prstGeom>
          <a:solidFill>
            <a:srgbClr val="D5D8E4"/>
          </a:solidFill>
          <a:ln w="6350">
            <a:solidFill>
              <a:srgbClr val="00305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Note: PCBU means </a:t>
            </a: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employer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this</a:t>
            </a:r>
            <a:r>
              <a:rPr sz="1000" spc="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publication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33700" y="305727"/>
            <a:ext cx="2973070" cy="10814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Worker’s </a:t>
            </a: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duty of</a:t>
            </a:r>
            <a:r>
              <a:rPr sz="1400" b="1" spc="-5" dirty="0">
                <a:solidFill>
                  <a:srgbClr val="001544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544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law,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must:</a:t>
            </a:r>
            <a:endParaRPr sz="1000">
              <a:latin typeface="Franklin Gothic Book"/>
              <a:cs typeface="Franklin Gothic Book"/>
            </a:endParaRPr>
          </a:p>
          <a:p>
            <a:pPr marL="119380" indent="-107314">
              <a:lnSpc>
                <a:spcPct val="100000"/>
              </a:lnSpc>
              <a:spcBef>
                <a:spcPts val="505"/>
              </a:spcBef>
              <a:buChar char="•"/>
              <a:tabLst>
                <a:tab pos="120014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</a:t>
            </a:r>
            <a:endParaRPr sz="1000">
              <a:latin typeface="Franklin Gothic Book"/>
              <a:cs typeface="Franklin Gothic Book"/>
            </a:endParaRPr>
          </a:p>
          <a:p>
            <a:pPr marL="120014" marR="5080" indent="-120014">
              <a:lnSpc>
                <a:spcPts val="1140"/>
              </a:lnSpc>
              <a:spcBef>
                <a:spcPts val="595"/>
              </a:spcBef>
              <a:buChar char="•"/>
              <a:tabLst>
                <a:tab pos="120014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people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because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things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forget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3700" y="1433635"/>
            <a:ext cx="2983865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229235" indent="-177800">
              <a:lnSpc>
                <a:spcPct val="100000"/>
              </a:lnSpc>
              <a:spcBef>
                <a:spcPts val="10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best to follow workplace,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(WHS)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/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Occupational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(OHS)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requirement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from your</a:t>
            </a:r>
            <a:r>
              <a:rPr sz="1000" spc="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PCBU/employer</a:t>
            </a:r>
            <a:endParaRPr sz="1000">
              <a:latin typeface="Open Sans"/>
              <a:cs typeface="Open Sans"/>
            </a:endParaRPr>
          </a:p>
          <a:p>
            <a:pPr marL="190500" marR="66040" indent="-177800">
              <a:lnSpc>
                <a:spcPct val="100000"/>
              </a:lnSpc>
              <a:spcBef>
                <a:spcPts val="280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Don’t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misuse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anything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provided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at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/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OHS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either deliberately or</a:t>
            </a:r>
            <a:r>
              <a:rPr sz="10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recklessly.</a:t>
            </a:r>
            <a:endParaRPr sz="1000">
              <a:latin typeface="Open Sans"/>
              <a:cs typeface="Open Sans"/>
            </a:endParaRPr>
          </a:p>
          <a:p>
            <a:pPr marL="190500" marR="5080" indent="-177800">
              <a:lnSpc>
                <a:spcPct val="100000"/>
              </a:lnSpc>
              <a:spcBef>
                <a:spcPts val="285"/>
              </a:spcBef>
              <a:buChar char="•"/>
              <a:tabLst>
                <a:tab pos="189865" algn="l"/>
                <a:tab pos="19050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 work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believe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hazard would be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 serious risk 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or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0000" y="2728375"/>
            <a:ext cx="3404870" cy="0"/>
          </a:xfrm>
          <a:custGeom>
            <a:avLst/>
            <a:gdLst/>
            <a:ahLst/>
            <a:cxnLst/>
            <a:rect l="l" t="t" r="r" b="b"/>
            <a:pathLst>
              <a:path w="3404870">
                <a:moveTo>
                  <a:pt x="0" y="0"/>
                </a:moveTo>
                <a:lnTo>
                  <a:pt x="340475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5819" y="3358807"/>
            <a:ext cx="1580027" cy="1384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6875" y="2681726"/>
            <a:ext cx="2959735" cy="64833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15" dirty="0">
                <a:solidFill>
                  <a:srgbClr val="001544"/>
                </a:solidFill>
                <a:latin typeface="Arial"/>
                <a:cs typeface="Arial"/>
              </a:rPr>
              <a:t>Penalties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70"/>
              </a:lnSpc>
              <a:spcBef>
                <a:spcPts val="370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PCBU/employer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government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imprison you 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failing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44749" y="2728375"/>
            <a:ext cx="3075305" cy="0"/>
          </a:xfrm>
          <a:custGeom>
            <a:avLst/>
            <a:gdLst/>
            <a:ahLst/>
            <a:cxnLst/>
            <a:rect l="l" t="t" r="r" b="b"/>
            <a:pathLst>
              <a:path w="3075304">
                <a:moveTo>
                  <a:pt x="0" y="0"/>
                </a:moveTo>
                <a:lnTo>
                  <a:pt x="307525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18E5BA-1FCF-4826-B497-A851D6CE05C1}"/>
              </a:ext>
            </a:extLst>
          </p:cNvPr>
          <p:cNvSpPr/>
          <p:nvPr/>
        </p:nvSpPr>
        <p:spPr>
          <a:xfrm>
            <a:off x="510719" y="534335"/>
            <a:ext cx="3335552" cy="2132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12428C-BEE4-411C-93A3-3DADA3AC530F}"/>
              </a:ext>
            </a:extLst>
          </p:cNvPr>
          <p:cNvSpPr/>
          <p:nvPr/>
        </p:nvSpPr>
        <p:spPr>
          <a:xfrm>
            <a:off x="3973226" y="676381"/>
            <a:ext cx="3335552" cy="2005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E07C8B-4478-49D4-9DA6-F2771903C86F}"/>
              </a:ext>
            </a:extLst>
          </p:cNvPr>
          <p:cNvSpPr/>
          <p:nvPr/>
        </p:nvSpPr>
        <p:spPr>
          <a:xfrm>
            <a:off x="425116" y="3146469"/>
            <a:ext cx="3335552" cy="1822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9A7CD2-37DE-425D-9783-1F16836C8DEB}"/>
              </a:ext>
            </a:extLst>
          </p:cNvPr>
          <p:cNvSpPr/>
          <p:nvPr/>
        </p:nvSpPr>
        <p:spPr>
          <a:xfrm>
            <a:off x="4004302" y="3002750"/>
            <a:ext cx="3335552" cy="2044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140" y="117014"/>
            <a:ext cx="2221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HIGH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RISK LICENSING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AND THE</a:t>
            </a:r>
            <a:r>
              <a:rPr sz="11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LAW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108318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7F8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1086351"/>
            <a:ext cx="0" cy="3878579"/>
          </a:xfrm>
          <a:custGeom>
            <a:avLst/>
            <a:gdLst/>
            <a:ahLst/>
            <a:cxnLst/>
            <a:rect l="l" t="t" r="r" b="b"/>
            <a:pathLst>
              <a:path h="3878579">
                <a:moveTo>
                  <a:pt x="0" y="3878478"/>
                </a:moveTo>
                <a:lnTo>
                  <a:pt x="0" y="0"/>
                </a:lnTo>
              </a:path>
            </a:pathLst>
          </a:custGeom>
          <a:ln w="6350">
            <a:solidFill>
              <a:srgbClr val="7F8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1086351"/>
            <a:ext cx="0" cy="3878579"/>
          </a:xfrm>
          <a:custGeom>
            <a:avLst/>
            <a:gdLst/>
            <a:ahLst/>
            <a:cxnLst/>
            <a:rect l="l" t="t" r="r" b="b"/>
            <a:pathLst>
              <a:path h="3878579">
                <a:moveTo>
                  <a:pt x="0" y="3878478"/>
                </a:moveTo>
                <a:lnTo>
                  <a:pt x="0" y="0"/>
                </a:lnTo>
              </a:path>
            </a:pathLst>
          </a:custGeom>
          <a:ln w="6350">
            <a:solidFill>
              <a:srgbClr val="7F8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4968005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7F8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83699" y="3006984"/>
            <a:ext cx="2643317" cy="1835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620630"/>
            <a:ext cx="6415405" cy="38324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the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aware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guidelines, 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operating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operation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general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500" dirty="0">
              <a:latin typeface="Franklin Gothic Book"/>
              <a:cs typeface="Franklin Gothic Book"/>
            </a:endParaRPr>
          </a:p>
          <a:p>
            <a:pPr marL="8445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 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refer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1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 dirty="0">
              <a:latin typeface="Franklin Gothic Book"/>
              <a:cs typeface="Franklin Gothic Book"/>
            </a:endParaRPr>
          </a:p>
          <a:p>
            <a:pPr marL="262255" indent="-178435">
              <a:lnSpc>
                <a:spcPct val="100000"/>
              </a:lnSpc>
              <a:buChar char="•"/>
              <a:tabLst>
                <a:tab pos="262255" algn="l"/>
                <a:tab pos="2628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Manufacturers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instructions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operator’s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manual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570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job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565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Specific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policies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procedures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570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OHS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/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workplace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representatives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565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Plans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managers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850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Codes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practice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565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Guidelines for the safe operation of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forklifts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attachments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570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/OHS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policy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765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Acts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Regulations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(OHS/WHS)</a:t>
            </a:r>
            <a:endParaRPr sz="1000" dirty="0">
              <a:latin typeface="Open Sans"/>
              <a:cs typeface="Open Sans"/>
            </a:endParaRPr>
          </a:p>
          <a:p>
            <a:pPr marL="262255">
              <a:lnSpc>
                <a:spcPct val="100000"/>
              </a:lnSpc>
              <a:spcBef>
                <a:spcPts val="20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These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can be found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at </a:t>
            </a:r>
            <a:r>
              <a:rPr sz="1000" spc="-35" dirty="0">
                <a:solidFill>
                  <a:srgbClr val="001544"/>
                </a:solidFill>
                <a:latin typeface="Franklin Gothic Demi"/>
                <a:cs typeface="Franklin Gothic Demi"/>
                <a:hlinkClick r:id="rId3"/>
              </a:rPr>
              <a:t>www.safeworkaustralia.com</a:t>
            </a:r>
            <a:r>
              <a:rPr sz="1000" spc="30" dirty="0">
                <a:solidFill>
                  <a:srgbClr val="001544"/>
                </a:solidFill>
                <a:latin typeface="Franklin Gothic Demi"/>
                <a:cs typeface="Franklin Gothic Demi"/>
                <a:hlinkClick r:id="rId3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endParaRPr sz="1000" dirty="0">
              <a:latin typeface="Open Sans"/>
              <a:cs typeface="Open Sans"/>
            </a:endParaRPr>
          </a:p>
          <a:p>
            <a:pPr marL="262255">
              <a:lnSpc>
                <a:spcPct val="10000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state/territory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Regulators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website.</a:t>
            </a:r>
            <a:endParaRPr sz="1000" dirty="0">
              <a:latin typeface="Open Sans"/>
              <a:cs typeface="Open Sans"/>
            </a:endParaRPr>
          </a:p>
          <a:p>
            <a:pPr marL="262255" indent="-178435">
              <a:lnSpc>
                <a:spcPct val="100000"/>
              </a:lnSpc>
              <a:spcBef>
                <a:spcPts val="670"/>
              </a:spcBef>
              <a:buChar char="•"/>
              <a:tabLst>
                <a:tab pos="262255" algn="l"/>
                <a:tab pos="2628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industry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standards</a:t>
            </a:r>
            <a:endParaRPr sz="1000" dirty="0">
              <a:latin typeface="Open Sans"/>
              <a:cs typeface="Open Sans"/>
            </a:endParaRPr>
          </a:p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search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at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001544"/>
                </a:solidFill>
                <a:latin typeface="Franklin Gothic Demi"/>
                <a:cs typeface="Franklin Gothic Demi"/>
                <a:hlinkClick r:id="rId4"/>
              </a:rPr>
              <a:t>www.standards.org.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300" y="320549"/>
            <a:ext cx="395795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OHS </a:t>
            </a:r>
            <a:r>
              <a:rPr spc="-10" dirty="0"/>
              <a:t>/ </a:t>
            </a:r>
            <a:r>
              <a:rPr spc="-25" dirty="0"/>
              <a:t>WHS </a:t>
            </a:r>
            <a:r>
              <a:rPr spc="-15" dirty="0"/>
              <a:t>Guidelines, instructions </a:t>
            </a:r>
            <a:r>
              <a:rPr spc="-20" dirty="0"/>
              <a:t>and</a:t>
            </a:r>
            <a:r>
              <a:rPr spc="-10" dirty="0"/>
              <a:t> </a:t>
            </a:r>
            <a:r>
              <a:rPr spc="-15" dirty="0"/>
              <a:t>people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F9763A-D43A-4678-969E-7F44C60FE027}"/>
              </a:ext>
            </a:extLst>
          </p:cNvPr>
          <p:cNvSpPr/>
          <p:nvPr/>
        </p:nvSpPr>
        <p:spPr>
          <a:xfrm>
            <a:off x="510718" y="534336"/>
            <a:ext cx="6415405" cy="43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9B3773-376A-4162-B2B6-8E767D963248}"/>
              </a:ext>
            </a:extLst>
          </p:cNvPr>
          <p:cNvSpPr/>
          <p:nvPr/>
        </p:nvSpPr>
        <p:spPr>
          <a:xfrm>
            <a:off x="585644" y="1117501"/>
            <a:ext cx="6304361" cy="379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2401</Words>
  <Application>Microsoft Office PowerPoint</Application>
  <PresentationFormat>Custom</PresentationFormat>
  <Paragraphs>285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Franklin Gothic Book</vt:lpstr>
      <vt:lpstr>Franklin Gothic Demi</vt:lpstr>
      <vt:lpstr>Franklin Gothic Medium</vt:lpstr>
      <vt:lpstr>Open Sans</vt:lpstr>
      <vt:lpstr>Open Sans Semibold</vt:lpstr>
      <vt:lpstr>Stencil</vt:lpstr>
      <vt:lpstr>Times New Roman</vt:lpstr>
      <vt:lpstr>Office Theme</vt:lpstr>
      <vt:lpstr>SLEWING MOBILE CRANE (60T) SAFETY AND LICENCE GUIDE</vt:lpstr>
      <vt:lpstr>PowerPoint Presentation</vt:lpstr>
      <vt:lpstr>Introduction to  Slewing Mobile Crane  (up to 60 tonnes)</vt:lpstr>
      <vt:lpstr>What is a slewing mobile crane</vt:lpstr>
      <vt:lpstr>Parts of a slewing mobile crane</vt:lpstr>
      <vt:lpstr>What is a dogger/dogman?</vt:lpstr>
      <vt:lpstr> High Risk Licensing and the Law</vt:lpstr>
      <vt:lpstr>PowerPoint Presentation</vt:lpstr>
      <vt:lpstr>OHS / WHS Guidelines, instructions and people</vt:lpstr>
      <vt:lpstr>National Vocational Education and Training (VET) Licensing Pathway</vt:lpstr>
      <vt:lpstr>Doing high risk work without a licence</vt:lpstr>
      <vt:lpstr>Maintaining competence</vt:lpstr>
      <vt:lpstr>Renewing your high risk work licence</vt:lpstr>
      <vt:lpstr>Your legal responsibility when doing high risk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Element 1 –  Plan work /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SLEWING MOBILE CRANE (60T) SAFETY AND LICENCE GUIDE</dc:title>
  <cp:lastModifiedBy>qk663</cp:lastModifiedBy>
  <cp:revision>41</cp:revision>
  <dcterms:created xsi:type="dcterms:W3CDTF">2020-07-04T02:20:37Z</dcterms:created>
  <dcterms:modified xsi:type="dcterms:W3CDTF">2020-07-06T06:25:19Z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2020-07-04T00:00:00Z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2020-07-04T00:00:00Z</vt:filetime>
  </property>
</Properties>
</file>