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3" r:id="rId14"/>
    <p:sldId id="294" r:id="rId15"/>
    <p:sldId id="295" r:id="rId16"/>
    <p:sldId id="297" r:id="rId17"/>
    <p:sldId id="298" r:id="rId18"/>
    <p:sldId id="301" r:id="rId19"/>
    <p:sldId id="302" r:id="rId20"/>
    <p:sldId id="306" r:id="rId21"/>
    <p:sldId id="308" r:id="rId22"/>
    <p:sldId id="309" r:id="rId23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4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3168"/>
        <p:guide pos="44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 u="dash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0" y="2502103"/>
                </a:moveTo>
                <a:lnTo>
                  <a:pt x="7559992" y="2502103"/>
                </a:lnTo>
                <a:lnTo>
                  <a:pt x="7559992" y="0"/>
                </a:lnTo>
                <a:lnTo>
                  <a:pt x="0" y="0"/>
                </a:lnTo>
                <a:lnTo>
                  <a:pt x="0" y="2502103"/>
                </a:lnTo>
                <a:close/>
              </a:path>
            </a:pathLst>
          </a:custGeom>
          <a:solidFill>
            <a:srgbClr val="BF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70949"/>
            <a:ext cx="359791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9292" y="1966186"/>
            <a:ext cx="3085465" cy="2279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 u="dash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13950" y="5085822"/>
            <a:ext cx="14160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/>
        </p:nvSpPr>
        <p:spPr>
          <a:xfrm>
            <a:off x="1564515" y="3774393"/>
            <a:ext cx="1209027" cy="685800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/>
          <p:cNvSpPr/>
          <p:nvPr/>
        </p:nvSpPr>
        <p:spPr>
          <a:xfrm>
            <a:off x="2385868" y="2856188"/>
            <a:ext cx="1828800" cy="685800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7560309" cy="1470025"/>
          </a:xfrm>
          <a:custGeom>
            <a:avLst/>
            <a:gdLst/>
            <a:ahLst/>
            <a:cxnLst/>
            <a:rect l="l" t="t" r="r" b="b"/>
            <a:pathLst>
              <a:path w="7560309" h="1470025">
                <a:moveTo>
                  <a:pt x="0" y="1469656"/>
                </a:moveTo>
                <a:lnTo>
                  <a:pt x="7559992" y="1469656"/>
                </a:lnTo>
                <a:lnTo>
                  <a:pt x="7559992" y="0"/>
                </a:lnTo>
                <a:lnTo>
                  <a:pt x="0" y="0"/>
                </a:lnTo>
                <a:lnTo>
                  <a:pt x="0" y="1469656"/>
                </a:lnTo>
                <a:close/>
              </a:path>
            </a:pathLst>
          </a:custGeom>
          <a:solidFill>
            <a:srgbClr val="007A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882" y="1623431"/>
            <a:ext cx="2377209" cy="1162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4090" y="1676400"/>
            <a:ext cx="4088633" cy="8002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TLILIC0010</a:t>
            </a:r>
            <a:br>
              <a:rPr lang="en-GB"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spc="-6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 </a:t>
            </a:r>
            <a:r>
              <a:rPr sz="1600" spc="-5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</a:t>
            </a:r>
            <a:r>
              <a:rPr sz="1600" spc="-6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1600" spc="-6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slewing </a:t>
            </a:r>
            <a:r>
              <a:rPr sz="1600" spc="-7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sz="1600" spc="2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crane</a:t>
            </a:r>
            <a:br>
              <a:rPr lang="en-GB"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spc="-6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 </a:t>
            </a:r>
            <a:r>
              <a:rPr sz="1600" spc="-5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600" spc="-70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5" dirty="0">
                <a:solidFill>
                  <a:srgbClr val="001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tonnes)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804700" y="152400"/>
            <a:ext cx="558208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/>
            <a:r>
              <a:rPr lang="en-GB" sz="3200" b="1" spc="7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SLEWING MOBILE CRANE</a:t>
            </a:r>
            <a:br>
              <a:rPr lang="en-GB" sz="3200" b="1" spc="7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spc="7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 to 20 tonnes)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/>
            <a:r>
              <a:rPr sz="2400" b="1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sz="24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400" b="1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sz="2400" b="1" spc="3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338282" y="4341162"/>
            <a:ext cx="1001568" cy="44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5818358" y="2872242"/>
            <a:ext cx="1209027" cy="685800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>
            <a:off x="4396644" y="2867889"/>
            <a:ext cx="1218045" cy="685800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 txBox="1">
            <a:spLocks/>
          </p:cNvSpPr>
          <p:nvPr/>
        </p:nvSpPr>
        <p:spPr>
          <a:xfrm>
            <a:off x="4408632" y="2934723"/>
            <a:ext cx="12180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High Risk Licensing and the Law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4392359" y="3786491"/>
            <a:ext cx="1209027" cy="873808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 txBox="1">
            <a:spLocks/>
          </p:cNvSpPr>
          <p:nvPr/>
        </p:nvSpPr>
        <p:spPr>
          <a:xfrm>
            <a:off x="5801617" y="2941650"/>
            <a:ext cx="12047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GB" sz="12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ELEMENT 1</a:t>
            </a:r>
            <a:endParaRPr lang="en-AU" sz="12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19" name="object 6"/>
          <p:cNvSpPr txBox="1">
            <a:spLocks/>
          </p:cNvSpPr>
          <p:nvPr/>
        </p:nvSpPr>
        <p:spPr>
          <a:xfrm>
            <a:off x="5797332" y="3193311"/>
            <a:ext cx="120902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Plan work/task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22" name="object 6"/>
          <p:cNvSpPr txBox="1">
            <a:spLocks/>
          </p:cNvSpPr>
          <p:nvPr/>
        </p:nvSpPr>
        <p:spPr>
          <a:xfrm>
            <a:off x="2385868" y="2909745"/>
            <a:ext cx="1814692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Introduction to</a:t>
            </a:r>
            <a:b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Slewing Mobile Crane</a:t>
            </a:r>
            <a:b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(up to 20 tonnes)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23" name="object 6"/>
          <p:cNvSpPr txBox="1">
            <a:spLocks/>
          </p:cNvSpPr>
          <p:nvPr/>
        </p:nvSpPr>
        <p:spPr>
          <a:xfrm>
            <a:off x="0" y="4920435"/>
            <a:ext cx="18109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© </a:t>
            </a:r>
            <a:r>
              <a:rPr lang="en-GB" sz="8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Copyright Easy Guides </a:t>
            </a:r>
            <a:r>
              <a:rPr lang="en-GB" sz="8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Australia</a:t>
            </a:r>
            <a:endParaRPr lang="en-GB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6"/>
          <p:cNvSpPr txBox="1">
            <a:spLocks/>
          </p:cNvSpPr>
          <p:nvPr/>
        </p:nvSpPr>
        <p:spPr>
          <a:xfrm>
            <a:off x="1568800" y="3837710"/>
            <a:ext cx="12047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ELEMENT 2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25" name="object 6"/>
          <p:cNvSpPr txBox="1">
            <a:spLocks/>
          </p:cNvSpPr>
          <p:nvPr/>
        </p:nvSpPr>
        <p:spPr>
          <a:xfrm>
            <a:off x="1564515" y="4033952"/>
            <a:ext cx="1209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Prepare for work/task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4396644" y="3835953"/>
            <a:ext cx="12047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GB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READING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27" name="object 6"/>
          <p:cNvSpPr txBox="1">
            <a:spLocks/>
          </p:cNvSpPr>
          <p:nvPr/>
        </p:nvSpPr>
        <p:spPr>
          <a:xfrm>
            <a:off x="4392359" y="4210026"/>
            <a:ext cx="1209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For cranes </a:t>
            </a:r>
            <a:b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up to 20 tonnes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1978" y="4864618"/>
            <a:ext cx="2258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85"/>
              </a:spcBef>
            </a:pPr>
            <a:r>
              <a:rPr lang="en-AU" sz="10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Edition 1: </a:t>
            </a:r>
            <a:r>
              <a:rPr lang="en-AU" sz="10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Version 1 - May 2019</a:t>
            </a:r>
            <a:endParaRPr lang="en-AU" sz="1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2"/>
          <p:cNvSpPr/>
          <p:nvPr/>
        </p:nvSpPr>
        <p:spPr>
          <a:xfrm>
            <a:off x="5837083" y="3789219"/>
            <a:ext cx="1195640" cy="685800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/>
          <p:cNvSpPr txBox="1">
            <a:spLocks/>
          </p:cNvSpPr>
          <p:nvPr/>
        </p:nvSpPr>
        <p:spPr>
          <a:xfrm>
            <a:off x="5822147" y="3863950"/>
            <a:ext cx="12047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ELEMENT 4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2" name="object 6"/>
          <p:cNvSpPr txBox="1">
            <a:spLocks/>
          </p:cNvSpPr>
          <p:nvPr/>
        </p:nvSpPr>
        <p:spPr>
          <a:xfrm>
            <a:off x="5832765" y="4101757"/>
            <a:ext cx="1199958" cy="20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Pack up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4" name="object 6"/>
          <p:cNvSpPr txBox="1">
            <a:spLocks/>
          </p:cNvSpPr>
          <p:nvPr/>
        </p:nvSpPr>
        <p:spPr>
          <a:xfrm>
            <a:off x="4389717" y="4015698"/>
            <a:ext cx="12047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GB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LOAD CHART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5" name="object 2"/>
          <p:cNvSpPr/>
          <p:nvPr/>
        </p:nvSpPr>
        <p:spPr>
          <a:xfrm>
            <a:off x="3004921" y="3774394"/>
            <a:ext cx="1195640" cy="685800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"/>
          <p:cNvSpPr txBox="1">
            <a:spLocks/>
          </p:cNvSpPr>
          <p:nvPr/>
        </p:nvSpPr>
        <p:spPr>
          <a:xfrm>
            <a:off x="2996072" y="3841357"/>
            <a:ext cx="12047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ELEMENT 3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7" name="object 6"/>
          <p:cNvSpPr txBox="1">
            <a:spLocks/>
          </p:cNvSpPr>
          <p:nvPr/>
        </p:nvSpPr>
        <p:spPr>
          <a:xfrm>
            <a:off x="2996072" y="4030518"/>
            <a:ext cx="12047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GB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Perform work/task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35" name="Action Button: Custom 34">
            <a:hlinkClick r:id="rId4" action="ppaction://hlinksldjump" highlightClick="1"/>
          </p:cNvPr>
          <p:cNvSpPr/>
          <p:nvPr/>
        </p:nvSpPr>
        <p:spPr>
          <a:xfrm>
            <a:off x="2382983" y="2854036"/>
            <a:ext cx="1828799" cy="678871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Action Button: Custom 33">
            <a:hlinkClick r:id="rId5" action="ppaction://hlinksldjump" highlightClick="1"/>
          </p:cNvPr>
          <p:cNvSpPr/>
          <p:nvPr/>
        </p:nvSpPr>
        <p:spPr>
          <a:xfrm>
            <a:off x="5832765" y="2884653"/>
            <a:ext cx="1191490" cy="68982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Action Button: Custom 32">
            <a:hlinkClick r:id="rId6" action="ppaction://hlinksldjump" highlightClick="1"/>
          </p:cNvPr>
          <p:cNvSpPr/>
          <p:nvPr/>
        </p:nvSpPr>
        <p:spPr>
          <a:xfrm>
            <a:off x="4400633" y="2872241"/>
            <a:ext cx="1226044" cy="702231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Action Button: Custom 35">
            <a:hlinkClick r:id="" action="ppaction://noaction" highlightClick="1"/>
          </p:cNvPr>
          <p:cNvSpPr/>
          <p:nvPr/>
        </p:nvSpPr>
        <p:spPr>
          <a:xfrm>
            <a:off x="1568800" y="3774393"/>
            <a:ext cx="1196552" cy="68580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Action Button: Custom 47">
            <a:hlinkClick r:id="" action="ppaction://noaction" highlightClick="1"/>
          </p:cNvPr>
          <p:cNvSpPr/>
          <p:nvPr/>
        </p:nvSpPr>
        <p:spPr>
          <a:xfrm>
            <a:off x="3013365" y="3789219"/>
            <a:ext cx="1177636" cy="69272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Action Button: Custom 36">
            <a:hlinkClick r:id="" action="ppaction://noaction" highlightClick="1"/>
          </p:cNvPr>
          <p:cNvSpPr/>
          <p:nvPr/>
        </p:nvSpPr>
        <p:spPr>
          <a:xfrm>
            <a:off x="4384111" y="3789218"/>
            <a:ext cx="1247928" cy="872837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5832765" y="3789217"/>
            <a:ext cx="1207798" cy="67097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871" y="1125905"/>
            <a:ext cx="6477635" cy="1226185"/>
          </a:xfrm>
          <a:custGeom>
            <a:avLst/>
            <a:gdLst/>
            <a:ahLst/>
            <a:cxnLst/>
            <a:rect l="l" t="t" r="r" b="b"/>
            <a:pathLst>
              <a:path w="6477634" h="1226185">
                <a:moveTo>
                  <a:pt x="0" y="0"/>
                </a:moveTo>
                <a:lnTo>
                  <a:pt x="6477254" y="0"/>
                </a:lnTo>
                <a:lnTo>
                  <a:pt x="6477254" y="1225829"/>
                </a:lnTo>
                <a:lnTo>
                  <a:pt x="0" y="1225829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875" y="2354905"/>
            <a:ext cx="0" cy="2607310"/>
          </a:xfrm>
          <a:custGeom>
            <a:avLst/>
            <a:gdLst/>
            <a:ahLst/>
            <a:cxnLst/>
            <a:rect l="l" t="t" r="r" b="b"/>
            <a:pathLst>
              <a:path h="2607310">
                <a:moveTo>
                  <a:pt x="0" y="260675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3125" y="2354905"/>
            <a:ext cx="0" cy="2607310"/>
          </a:xfrm>
          <a:custGeom>
            <a:avLst/>
            <a:gdLst/>
            <a:ahLst/>
            <a:cxnLst/>
            <a:rect l="l" t="t" r="r" b="b"/>
            <a:pathLst>
              <a:path h="2607310">
                <a:moveTo>
                  <a:pt x="0" y="260675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700" y="4964831"/>
            <a:ext cx="6483985" cy="0"/>
          </a:xfrm>
          <a:custGeom>
            <a:avLst/>
            <a:gdLst/>
            <a:ahLst/>
            <a:cxnLst/>
            <a:rect l="l" t="t" r="r" b="b"/>
            <a:pathLst>
              <a:path w="6483984">
                <a:moveTo>
                  <a:pt x="0" y="0"/>
                </a:moveTo>
                <a:lnTo>
                  <a:pt x="6483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700" y="1125903"/>
            <a:ext cx="6483985" cy="0"/>
          </a:xfrm>
          <a:custGeom>
            <a:avLst/>
            <a:gdLst/>
            <a:ahLst/>
            <a:cxnLst/>
            <a:rect l="l" t="t" r="r" b="b"/>
            <a:pathLst>
              <a:path w="6483984">
                <a:moveTo>
                  <a:pt x="0" y="0"/>
                </a:moveTo>
                <a:lnTo>
                  <a:pt x="6483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875" y="1129077"/>
            <a:ext cx="0" cy="1219835"/>
          </a:xfrm>
          <a:custGeom>
            <a:avLst/>
            <a:gdLst/>
            <a:ahLst/>
            <a:cxnLst/>
            <a:rect l="l" t="t" r="r" b="b"/>
            <a:pathLst>
              <a:path h="1219835">
                <a:moveTo>
                  <a:pt x="0" y="1219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3125" y="1129077"/>
            <a:ext cx="0" cy="1219835"/>
          </a:xfrm>
          <a:custGeom>
            <a:avLst/>
            <a:gdLst/>
            <a:ahLst/>
            <a:cxnLst/>
            <a:rect l="l" t="t" r="r" b="b"/>
            <a:pathLst>
              <a:path h="1219835">
                <a:moveTo>
                  <a:pt x="0" y="1219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700" y="2351731"/>
            <a:ext cx="6483985" cy="0"/>
          </a:xfrm>
          <a:custGeom>
            <a:avLst/>
            <a:gdLst/>
            <a:ahLst/>
            <a:cxnLst/>
            <a:rect l="l" t="t" r="r" b="b"/>
            <a:pathLst>
              <a:path w="6483984">
                <a:moveTo>
                  <a:pt x="0" y="0"/>
                </a:moveTo>
                <a:lnTo>
                  <a:pt x="6483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3699" y="298480"/>
            <a:ext cx="3711575" cy="4953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Packing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 formula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calculate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area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square metres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699" y="842580"/>
            <a:ext cx="1273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mass</a:t>
            </a:r>
            <a:r>
              <a:rPr sz="900" spc="-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(Cm)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379" y="857668"/>
            <a:ext cx="3564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har char="•"/>
              <a:tabLst>
                <a:tab pos="165735" algn="l"/>
                <a:tab pos="14014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loads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mass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(L)	•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bearing pressure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soil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(PMAX).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000" y="2372784"/>
            <a:ext cx="2117090" cy="16021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Remembering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formula</a:t>
            </a:r>
            <a:endParaRPr sz="1000">
              <a:latin typeface="Open Sans"/>
              <a:cs typeface="Open Sans"/>
            </a:endParaRPr>
          </a:p>
          <a:p>
            <a:pPr marL="12700" marR="189865">
              <a:lnSpc>
                <a:spcPct val="101899"/>
              </a:lnSpc>
              <a:spcBef>
                <a:spcPts val="54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much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easier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understand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formula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 each part of  the formula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does.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Find the load on each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endParaRPr sz="1000">
              <a:latin typeface="Open Sans"/>
              <a:cs typeface="Open Sans"/>
            </a:endParaRPr>
          </a:p>
          <a:p>
            <a:pPr marL="12700" marR="115570">
              <a:lnSpc>
                <a:spcPct val="101800"/>
              </a:lnSpc>
              <a:spcBef>
                <a:spcPts val="55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working out the top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section.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part works out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much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weight each outrigger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calculated on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65%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total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4531" y="1297298"/>
            <a:ext cx="782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(Cm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+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L)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×</a:t>
            </a:r>
            <a:r>
              <a:rPr sz="900" b="1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0.65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0408" y="1511154"/>
            <a:ext cx="341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PMAX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73687" y="1497342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>
                <a:moveTo>
                  <a:pt x="0" y="0"/>
                </a:moveTo>
                <a:lnTo>
                  <a:pt x="1313611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24199" y="1406465"/>
            <a:ext cx="39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900" b="1" spc="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4199" y="1756223"/>
            <a:ext cx="163893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Area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(Cm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+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L)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× 0.65 ÷</a:t>
            </a:r>
            <a:r>
              <a:rPr sz="900" b="1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PMAX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90848" y="1235392"/>
            <a:ext cx="2755900" cy="1022350"/>
          </a:xfrm>
          <a:custGeom>
            <a:avLst/>
            <a:gdLst/>
            <a:ahLst/>
            <a:cxnLst/>
            <a:rect l="l" t="t" r="r" b="b"/>
            <a:pathLst>
              <a:path w="2755900" h="1022350">
                <a:moveTo>
                  <a:pt x="0" y="1021969"/>
                </a:moveTo>
                <a:lnTo>
                  <a:pt x="2755493" y="1021969"/>
                </a:lnTo>
                <a:lnTo>
                  <a:pt x="2755493" y="0"/>
                </a:lnTo>
                <a:lnTo>
                  <a:pt x="0" y="0"/>
                </a:lnTo>
                <a:lnTo>
                  <a:pt x="0" y="1021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02024" y="1232499"/>
            <a:ext cx="773430" cy="6610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this</a:t>
            </a:r>
            <a:r>
              <a:rPr sz="9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formula: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tabLst>
                <a:tab pos="393065" algn="l"/>
              </a:tabLst>
            </a:pP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Cm	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tabLst>
                <a:tab pos="39306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L	=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02024" y="1942074"/>
            <a:ext cx="468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PMAX</a:t>
            </a:r>
            <a:r>
              <a:rPr sz="900" b="1" spc="10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86211" y="1444183"/>
            <a:ext cx="1140460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9905" indent="-635">
              <a:lnSpc>
                <a:spcPct val="1543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r>
              <a:rPr sz="900" b="1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mass  Load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Soil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bearing</a:t>
            </a:r>
            <a:r>
              <a:rPr sz="900" b="1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pressure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90848" y="1235392"/>
            <a:ext cx="2755900" cy="1022350"/>
          </a:xfrm>
          <a:custGeom>
            <a:avLst/>
            <a:gdLst/>
            <a:ahLst/>
            <a:cxnLst/>
            <a:rect l="l" t="t" r="r" b="b"/>
            <a:pathLst>
              <a:path w="2755900" h="1022350">
                <a:moveTo>
                  <a:pt x="0" y="1021969"/>
                </a:moveTo>
                <a:lnTo>
                  <a:pt x="2755493" y="1021969"/>
                </a:lnTo>
                <a:lnTo>
                  <a:pt x="2755493" y="0"/>
                </a:lnTo>
                <a:lnTo>
                  <a:pt x="0" y="0"/>
                </a:lnTo>
                <a:lnTo>
                  <a:pt x="0" y="1021969"/>
                </a:lnTo>
                <a:close/>
              </a:path>
            </a:pathLst>
          </a:custGeom>
          <a:ln w="635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42963" y="4300072"/>
            <a:ext cx="782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(Cm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+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L)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×</a:t>
            </a:r>
            <a:r>
              <a:rPr sz="900" b="1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0.65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8698" y="4602967"/>
            <a:ext cx="1569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PMAX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(Soil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bearing</a:t>
            </a:r>
            <a:r>
              <a:rPr sz="900" b="1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pressure)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78040" y="4554099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99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1699" y="4481187"/>
            <a:ext cx="367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900" b="1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46386" y="4194727"/>
            <a:ext cx="1148715" cy="362585"/>
          </a:xfrm>
          <a:custGeom>
            <a:avLst/>
            <a:gdLst/>
            <a:ahLst/>
            <a:cxnLst/>
            <a:rect l="l" t="t" r="r" b="b"/>
            <a:pathLst>
              <a:path w="1148714" h="362585">
                <a:moveTo>
                  <a:pt x="574154" y="362000"/>
                </a:moveTo>
                <a:lnTo>
                  <a:pt x="641112" y="360783"/>
                </a:lnTo>
                <a:lnTo>
                  <a:pt x="705801" y="357220"/>
                </a:lnTo>
                <a:lnTo>
                  <a:pt x="767791" y="351448"/>
                </a:lnTo>
                <a:lnTo>
                  <a:pt x="826651" y="343603"/>
                </a:lnTo>
                <a:lnTo>
                  <a:pt x="881950" y="333820"/>
                </a:lnTo>
                <a:lnTo>
                  <a:pt x="933257" y="322236"/>
                </a:lnTo>
                <a:lnTo>
                  <a:pt x="980141" y="308986"/>
                </a:lnTo>
                <a:lnTo>
                  <a:pt x="1022172" y="294206"/>
                </a:lnTo>
                <a:lnTo>
                  <a:pt x="1058918" y="278031"/>
                </a:lnTo>
                <a:lnTo>
                  <a:pt x="1114835" y="242043"/>
                </a:lnTo>
                <a:lnTo>
                  <a:pt x="1144445" y="202108"/>
                </a:lnTo>
                <a:lnTo>
                  <a:pt x="1148308" y="181000"/>
                </a:lnTo>
                <a:lnTo>
                  <a:pt x="1144445" y="159892"/>
                </a:lnTo>
                <a:lnTo>
                  <a:pt x="1114835" y="119957"/>
                </a:lnTo>
                <a:lnTo>
                  <a:pt x="1058918" y="83969"/>
                </a:lnTo>
                <a:lnTo>
                  <a:pt x="1022172" y="67794"/>
                </a:lnTo>
                <a:lnTo>
                  <a:pt x="980141" y="53014"/>
                </a:lnTo>
                <a:lnTo>
                  <a:pt x="933257" y="39764"/>
                </a:lnTo>
                <a:lnTo>
                  <a:pt x="881950" y="28180"/>
                </a:lnTo>
                <a:lnTo>
                  <a:pt x="826651" y="18397"/>
                </a:lnTo>
                <a:lnTo>
                  <a:pt x="767791" y="10552"/>
                </a:lnTo>
                <a:lnTo>
                  <a:pt x="705801" y="4780"/>
                </a:lnTo>
                <a:lnTo>
                  <a:pt x="641112" y="1217"/>
                </a:lnTo>
                <a:lnTo>
                  <a:pt x="574154" y="0"/>
                </a:lnTo>
                <a:lnTo>
                  <a:pt x="507196" y="1217"/>
                </a:lnTo>
                <a:lnTo>
                  <a:pt x="442506" y="4780"/>
                </a:lnTo>
                <a:lnTo>
                  <a:pt x="380516" y="10552"/>
                </a:lnTo>
                <a:lnTo>
                  <a:pt x="321657" y="18397"/>
                </a:lnTo>
                <a:lnTo>
                  <a:pt x="266358" y="28180"/>
                </a:lnTo>
                <a:lnTo>
                  <a:pt x="215051" y="39764"/>
                </a:lnTo>
                <a:lnTo>
                  <a:pt x="168167" y="53014"/>
                </a:lnTo>
                <a:lnTo>
                  <a:pt x="126136" y="67794"/>
                </a:lnTo>
                <a:lnTo>
                  <a:pt x="89389" y="83969"/>
                </a:lnTo>
                <a:lnTo>
                  <a:pt x="33472" y="119957"/>
                </a:lnTo>
                <a:lnTo>
                  <a:pt x="3862" y="159892"/>
                </a:lnTo>
                <a:lnTo>
                  <a:pt x="0" y="181000"/>
                </a:lnTo>
                <a:lnTo>
                  <a:pt x="3862" y="202108"/>
                </a:lnTo>
                <a:lnTo>
                  <a:pt x="33472" y="242043"/>
                </a:lnTo>
                <a:lnTo>
                  <a:pt x="89389" y="278031"/>
                </a:lnTo>
                <a:lnTo>
                  <a:pt x="126136" y="294206"/>
                </a:lnTo>
                <a:lnTo>
                  <a:pt x="168167" y="308986"/>
                </a:lnTo>
                <a:lnTo>
                  <a:pt x="215051" y="322236"/>
                </a:lnTo>
                <a:lnTo>
                  <a:pt x="266358" y="333820"/>
                </a:lnTo>
                <a:lnTo>
                  <a:pt x="321657" y="343603"/>
                </a:lnTo>
                <a:lnTo>
                  <a:pt x="380516" y="351448"/>
                </a:lnTo>
                <a:lnTo>
                  <a:pt x="442506" y="357220"/>
                </a:lnTo>
                <a:lnTo>
                  <a:pt x="507196" y="360783"/>
                </a:lnTo>
                <a:lnTo>
                  <a:pt x="574154" y="3620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28329" y="4528878"/>
            <a:ext cx="1420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Each outrigger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will</a:t>
            </a:r>
            <a:r>
              <a:rPr sz="900" b="1" spc="-5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support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2516" y="4389204"/>
            <a:ext cx="140271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10 × 0.65 =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6.5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</a:t>
            </a:r>
            <a:endParaRPr sz="900">
              <a:latin typeface="Open Sans Semibold"/>
              <a:cs typeface="Open Sans Semibold"/>
            </a:endParaRPr>
          </a:p>
          <a:p>
            <a:pPr marL="850265">
              <a:lnSpc>
                <a:spcPct val="100000"/>
              </a:lnSpc>
              <a:spcBef>
                <a:spcPts val="20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6.5</a:t>
            </a:r>
            <a:r>
              <a:rPr sz="900" b="1" spc="-8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1898" y="3743523"/>
            <a:ext cx="3716654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(Crane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mass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+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Load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weight) × 0.65 =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Amount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of weight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900" b="1" spc="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endParaRPr sz="900">
              <a:latin typeface="Open Sans"/>
              <a:cs typeface="Open Sans"/>
            </a:endParaRPr>
          </a:p>
          <a:p>
            <a:pPr marL="732155" marR="782320" algn="ctr">
              <a:lnSpc>
                <a:spcPct val="101899"/>
              </a:lnSpc>
              <a:spcBef>
                <a:spcPts val="68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For example,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if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the crane weights 8 tonnes 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the load weighs 2</a:t>
            </a: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tonnes:</a:t>
            </a:r>
            <a:endParaRPr sz="900">
              <a:latin typeface="Open Sans Semibold"/>
              <a:cs typeface="Open Sans Semibold"/>
            </a:endParaRPr>
          </a:p>
          <a:p>
            <a:pPr marR="48895" algn="ctr">
              <a:lnSpc>
                <a:spcPct val="100000"/>
              </a:lnSpc>
              <a:spcBef>
                <a:spcPts val="2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8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+ 2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= 10</a:t>
            </a: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92784" y="2872816"/>
            <a:ext cx="633964" cy="75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31601" y="2971144"/>
            <a:ext cx="717915" cy="712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25743" y="2682379"/>
            <a:ext cx="493991" cy="405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8095" y="2688359"/>
            <a:ext cx="1308867" cy="876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80956" y="3212970"/>
            <a:ext cx="4629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× 0.65</a:t>
            </a:r>
            <a:r>
              <a:rPr sz="1000" b="1" spc="-9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=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93677" y="3215510"/>
            <a:ext cx="94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+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80799" y="2464303"/>
            <a:ext cx="4018279" cy="2439670"/>
          </a:xfrm>
          <a:custGeom>
            <a:avLst/>
            <a:gdLst/>
            <a:ahLst/>
            <a:cxnLst/>
            <a:rect l="l" t="t" r="r" b="b"/>
            <a:pathLst>
              <a:path w="4018279" h="2439670">
                <a:moveTo>
                  <a:pt x="2009101" y="2439543"/>
                </a:moveTo>
                <a:lnTo>
                  <a:pt x="2062625" y="2439475"/>
                </a:lnTo>
                <a:lnTo>
                  <a:pt x="2115803" y="2439254"/>
                </a:lnTo>
                <a:lnTo>
                  <a:pt x="2168618" y="2438857"/>
                </a:lnTo>
                <a:lnTo>
                  <a:pt x="2221054" y="2438259"/>
                </a:lnTo>
                <a:lnTo>
                  <a:pt x="2273092" y="2437435"/>
                </a:lnTo>
                <a:lnTo>
                  <a:pt x="2324715" y="2436361"/>
                </a:lnTo>
                <a:lnTo>
                  <a:pt x="2375907" y="2435011"/>
                </a:lnTo>
                <a:lnTo>
                  <a:pt x="2426649" y="2433362"/>
                </a:lnTo>
                <a:lnTo>
                  <a:pt x="2476924" y="2431390"/>
                </a:lnTo>
                <a:lnTo>
                  <a:pt x="2526715" y="2429068"/>
                </a:lnTo>
                <a:lnTo>
                  <a:pt x="2576004" y="2426374"/>
                </a:lnTo>
                <a:lnTo>
                  <a:pt x="2624775" y="2423283"/>
                </a:lnTo>
                <a:lnTo>
                  <a:pt x="2673009" y="2419769"/>
                </a:lnTo>
                <a:lnTo>
                  <a:pt x="2720690" y="2415808"/>
                </a:lnTo>
                <a:lnTo>
                  <a:pt x="2767800" y="2411377"/>
                </a:lnTo>
                <a:lnTo>
                  <a:pt x="2814322" y="2406450"/>
                </a:lnTo>
                <a:lnTo>
                  <a:pt x="2860238" y="2401002"/>
                </a:lnTo>
                <a:lnTo>
                  <a:pt x="2905531" y="2395010"/>
                </a:lnTo>
                <a:lnTo>
                  <a:pt x="2950184" y="2388449"/>
                </a:lnTo>
                <a:lnTo>
                  <a:pt x="2994179" y="2381294"/>
                </a:lnTo>
                <a:lnTo>
                  <a:pt x="3037499" y="2373521"/>
                </a:lnTo>
                <a:lnTo>
                  <a:pt x="3080126" y="2365105"/>
                </a:lnTo>
                <a:lnTo>
                  <a:pt x="3122044" y="2356021"/>
                </a:lnTo>
                <a:lnTo>
                  <a:pt x="3163235" y="2346246"/>
                </a:lnTo>
                <a:lnTo>
                  <a:pt x="3203681" y="2335754"/>
                </a:lnTo>
                <a:lnTo>
                  <a:pt x="3243365" y="2324522"/>
                </a:lnTo>
                <a:lnTo>
                  <a:pt x="3282270" y="2312524"/>
                </a:lnTo>
                <a:lnTo>
                  <a:pt x="3320379" y="2299736"/>
                </a:lnTo>
                <a:lnTo>
                  <a:pt x="3357674" y="2286133"/>
                </a:lnTo>
                <a:lnTo>
                  <a:pt x="3394137" y="2271691"/>
                </a:lnTo>
                <a:lnTo>
                  <a:pt x="3429752" y="2256386"/>
                </a:lnTo>
                <a:lnTo>
                  <a:pt x="3464501" y="2240193"/>
                </a:lnTo>
                <a:lnTo>
                  <a:pt x="3531331" y="2205044"/>
                </a:lnTo>
                <a:lnTo>
                  <a:pt x="3594489" y="2166048"/>
                </a:lnTo>
                <a:lnTo>
                  <a:pt x="3653837" y="2123010"/>
                </a:lnTo>
                <a:lnTo>
                  <a:pt x="3709234" y="2075732"/>
                </a:lnTo>
                <a:lnTo>
                  <a:pt x="3760543" y="2024019"/>
                </a:lnTo>
                <a:lnTo>
                  <a:pt x="3807624" y="1967674"/>
                </a:lnTo>
                <a:lnTo>
                  <a:pt x="3850338" y="1906502"/>
                </a:lnTo>
                <a:lnTo>
                  <a:pt x="3888548" y="1840305"/>
                </a:lnTo>
                <a:lnTo>
                  <a:pt x="3905920" y="1805261"/>
                </a:lnTo>
                <a:lnTo>
                  <a:pt x="3922113" y="1768888"/>
                </a:lnTo>
                <a:lnTo>
                  <a:pt x="3937111" y="1731160"/>
                </a:lnTo>
                <a:lnTo>
                  <a:pt x="3950895" y="1692054"/>
                </a:lnTo>
                <a:lnTo>
                  <a:pt x="3963450" y="1651545"/>
                </a:lnTo>
                <a:lnTo>
                  <a:pt x="3974756" y="1609608"/>
                </a:lnTo>
                <a:lnTo>
                  <a:pt x="3984797" y="1566219"/>
                </a:lnTo>
                <a:lnTo>
                  <a:pt x="3993556" y="1521353"/>
                </a:lnTo>
                <a:lnTo>
                  <a:pt x="4001015" y="1474986"/>
                </a:lnTo>
                <a:lnTo>
                  <a:pt x="4007156" y="1427092"/>
                </a:lnTo>
                <a:lnTo>
                  <a:pt x="4011963" y="1377649"/>
                </a:lnTo>
                <a:lnTo>
                  <a:pt x="4015418" y="1326631"/>
                </a:lnTo>
                <a:lnTo>
                  <a:pt x="4017504" y="1274013"/>
                </a:lnTo>
                <a:lnTo>
                  <a:pt x="4018203" y="1219771"/>
                </a:lnTo>
                <a:lnTo>
                  <a:pt x="4017481" y="1167608"/>
                </a:lnTo>
                <a:lnTo>
                  <a:pt x="4015327" y="1116927"/>
                </a:lnTo>
                <a:lnTo>
                  <a:pt x="4011758" y="1067707"/>
                </a:lnTo>
                <a:lnTo>
                  <a:pt x="4006794" y="1019927"/>
                </a:lnTo>
                <a:lnTo>
                  <a:pt x="4000453" y="973567"/>
                </a:lnTo>
                <a:lnTo>
                  <a:pt x="3992752" y="928605"/>
                </a:lnTo>
                <a:lnTo>
                  <a:pt x="3983710" y="885021"/>
                </a:lnTo>
                <a:lnTo>
                  <a:pt x="3973345" y="842793"/>
                </a:lnTo>
                <a:lnTo>
                  <a:pt x="3961675" y="801902"/>
                </a:lnTo>
                <a:lnTo>
                  <a:pt x="3948720" y="762326"/>
                </a:lnTo>
                <a:lnTo>
                  <a:pt x="3934495" y="724045"/>
                </a:lnTo>
                <a:lnTo>
                  <a:pt x="3919021" y="687037"/>
                </a:lnTo>
                <a:lnTo>
                  <a:pt x="3902316" y="651282"/>
                </a:lnTo>
                <a:lnTo>
                  <a:pt x="3884396" y="616759"/>
                </a:lnTo>
                <a:lnTo>
                  <a:pt x="3865282" y="583447"/>
                </a:lnTo>
                <a:lnTo>
                  <a:pt x="3823540" y="520372"/>
                </a:lnTo>
                <a:lnTo>
                  <a:pt x="3777235" y="461893"/>
                </a:lnTo>
                <a:lnTo>
                  <a:pt x="3726514" y="407840"/>
                </a:lnTo>
                <a:lnTo>
                  <a:pt x="3671522" y="358050"/>
                </a:lnTo>
                <a:lnTo>
                  <a:pt x="3612404" y="312353"/>
                </a:lnTo>
                <a:lnTo>
                  <a:pt x="3549308" y="270585"/>
                </a:lnTo>
                <a:lnTo>
                  <a:pt x="3516313" y="251121"/>
                </a:lnTo>
                <a:lnTo>
                  <a:pt x="3482378" y="232577"/>
                </a:lnTo>
                <a:lnTo>
                  <a:pt x="3447521" y="214932"/>
                </a:lnTo>
                <a:lnTo>
                  <a:pt x="3411760" y="198164"/>
                </a:lnTo>
                <a:lnTo>
                  <a:pt x="3375114" y="182254"/>
                </a:lnTo>
                <a:lnTo>
                  <a:pt x="3337600" y="167179"/>
                </a:lnTo>
                <a:lnTo>
                  <a:pt x="3299237" y="152920"/>
                </a:lnTo>
                <a:lnTo>
                  <a:pt x="3260044" y="139456"/>
                </a:lnTo>
                <a:lnTo>
                  <a:pt x="3220038" y="126765"/>
                </a:lnTo>
                <a:lnTo>
                  <a:pt x="3179238" y="114827"/>
                </a:lnTo>
                <a:lnTo>
                  <a:pt x="3137661" y="103620"/>
                </a:lnTo>
                <a:lnTo>
                  <a:pt x="3095327" y="93125"/>
                </a:lnTo>
                <a:lnTo>
                  <a:pt x="3052253" y="83321"/>
                </a:lnTo>
                <a:lnTo>
                  <a:pt x="3008457" y="74186"/>
                </a:lnTo>
                <a:lnTo>
                  <a:pt x="2963958" y="65699"/>
                </a:lnTo>
                <a:lnTo>
                  <a:pt x="2918775" y="57841"/>
                </a:lnTo>
                <a:lnTo>
                  <a:pt x="2872924" y="50589"/>
                </a:lnTo>
                <a:lnTo>
                  <a:pt x="2826425" y="43924"/>
                </a:lnTo>
                <a:lnTo>
                  <a:pt x="2779295" y="37824"/>
                </a:lnTo>
                <a:lnTo>
                  <a:pt x="2731553" y="32268"/>
                </a:lnTo>
                <a:lnTo>
                  <a:pt x="2683218" y="27236"/>
                </a:lnTo>
                <a:lnTo>
                  <a:pt x="2634307" y="22707"/>
                </a:lnTo>
                <a:lnTo>
                  <a:pt x="2584838" y="18660"/>
                </a:lnTo>
                <a:lnTo>
                  <a:pt x="2534830" y="15074"/>
                </a:lnTo>
                <a:lnTo>
                  <a:pt x="2484301" y="11929"/>
                </a:lnTo>
                <a:lnTo>
                  <a:pt x="2433269" y="9203"/>
                </a:lnTo>
                <a:lnTo>
                  <a:pt x="2381753" y="6876"/>
                </a:lnTo>
                <a:lnTo>
                  <a:pt x="2329770" y="4926"/>
                </a:lnTo>
                <a:lnTo>
                  <a:pt x="2277339" y="3334"/>
                </a:lnTo>
                <a:lnTo>
                  <a:pt x="2224479" y="2078"/>
                </a:lnTo>
                <a:lnTo>
                  <a:pt x="2171206" y="1138"/>
                </a:lnTo>
                <a:lnTo>
                  <a:pt x="2117540" y="491"/>
                </a:lnTo>
                <a:lnTo>
                  <a:pt x="2063499" y="119"/>
                </a:lnTo>
                <a:lnTo>
                  <a:pt x="2009101" y="0"/>
                </a:lnTo>
                <a:lnTo>
                  <a:pt x="1953800" y="191"/>
                </a:lnTo>
                <a:lnTo>
                  <a:pt x="1898867" y="777"/>
                </a:lnTo>
                <a:lnTo>
                  <a:pt x="1844323" y="1771"/>
                </a:lnTo>
                <a:lnTo>
                  <a:pt x="1790187" y="3189"/>
                </a:lnTo>
                <a:lnTo>
                  <a:pt x="1736478" y="5046"/>
                </a:lnTo>
                <a:lnTo>
                  <a:pt x="1683214" y="7356"/>
                </a:lnTo>
                <a:lnTo>
                  <a:pt x="1630415" y="10135"/>
                </a:lnTo>
                <a:lnTo>
                  <a:pt x="1578101" y="13397"/>
                </a:lnTo>
                <a:lnTo>
                  <a:pt x="1526290" y="17157"/>
                </a:lnTo>
                <a:lnTo>
                  <a:pt x="1475002" y="21431"/>
                </a:lnTo>
                <a:lnTo>
                  <a:pt x="1424255" y="26233"/>
                </a:lnTo>
                <a:lnTo>
                  <a:pt x="1374069" y="31578"/>
                </a:lnTo>
                <a:lnTo>
                  <a:pt x="1324463" y="37481"/>
                </a:lnTo>
                <a:lnTo>
                  <a:pt x="1275456" y="43957"/>
                </a:lnTo>
                <a:lnTo>
                  <a:pt x="1227067" y="51021"/>
                </a:lnTo>
                <a:lnTo>
                  <a:pt x="1179316" y="58689"/>
                </a:lnTo>
                <a:lnTo>
                  <a:pt x="1132221" y="66974"/>
                </a:lnTo>
                <a:lnTo>
                  <a:pt x="1085802" y="75891"/>
                </a:lnTo>
                <a:lnTo>
                  <a:pt x="1040078" y="85457"/>
                </a:lnTo>
                <a:lnTo>
                  <a:pt x="995068" y="95686"/>
                </a:lnTo>
                <a:lnTo>
                  <a:pt x="950791" y="106592"/>
                </a:lnTo>
                <a:lnTo>
                  <a:pt x="907266" y="118190"/>
                </a:lnTo>
                <a:lnTo>
                  <a:pt x="864513" y="130496"/>
                </a:lnTo>
                <a:lnTo>
                  <a:pt x="822551" y="143525"/>
                </a:lnTo>
                <a:lnTo>
                  <a:pt x="781398" y="157291"/>
                </a:lnTo>
                <a:lnTo>
                  <a:pt x="741074" y="171809"/>
                </a:lnTo>
                <a:lnTo>
                  <a:pt x="701598" y="187095"/>
                </a:lnTo>
                <a:lnTo>
                  <a:pt x="662990" y="203163"/>
                </a:lnTo>
                <a:lnTo>
                  <a:pt x="625268" y="220028"/>
                </a:lnTo>
                <a:lnTo>
                  <a:pt x="588451" y="237705"/>
                </a:lnTo>
                <a:lnTo>
                  <a:pt x="552559" y="256210"/>
                </a:lnTo>
                <a:lnTo>
                  <a:pt x="517611" y="275556"/>
                </a:lnTo>
                <a:lnTo>
                  <a:pt x="483625" y="295759"/>
                </a:lnTo>
                <a:lnTo>
                  <a:pt x="450622" y="316834"/>
                </a:lnTo>
                <a:lnTo>
                  <a:pt x="418620" y="338796"/>
                </a:lnTo>
                <a:lnTo>
                  <a:pt x="387639" y="361660"/>
                </a:lnTo>
                <a:lnTo>
                  <a:pt x="357697" y="385441"/>
                </a:lnTo>
                <a:lnTo>
                  <a:pt x="301008" y="435812"/>
                </a:lnTo>
                <a:lnTo>
                  <a:pt x="248708" y="490029"/>
                </a:lnTo>
                <a:lnTo>
                  <a:pt x="200949" y="548211"/>
                </a:lnTo>
                <a:lnTo>
                  <a:pt x="157884" y="610479"/>
                </a:lnTo>
                <a:lnTo>
                  <a:pt x="138160" y="643183"/>
                </a:lnTo>
                <a:lnTo>
                  <a:pt x="119667" y="676952"/>
                </a:lnTo>
                <a:lnTo>
                  <a:pt x="102425" y="711803"/>
                </a:lnTo>
                <a:lnTo>
                  <a:pt x="86451" y="747749"/>
                </a:lnTo>
                <a:lnTo>
                  <a:pt x="71766" y="784807"/>
                </a:lnTo>
                <a:lnTo>
                  <a:pt x="58389" y="822990"/>
                </a:lnTo>
                <a:lnTo>
                  <a:pt x="46339" y="862314"/>
                </a:lnTo>
                <a:lnTo>
                  <a:pt x="35634" y="902794"/>
                </a:lnTo>
                <a:lnTo>
                  <a:pt x="26295" y="944445"/>
                </a:lnTo>
                <a:lnTo>
                  <a:pt x="18340" y="987281"/>
                </a:lnTo>
                <a:lnTo>
                  <a:pt x="11789" y="1031318"/>
                </a:lnTo>
                <a:lnTo>
                  <a:pt x="6660" y="1076571"/>
                </a:lnTo>
                <a:lnTo>
                  <a:pt x="2972" y="1123054"/>
                </a:lnTo>
                <a:lnTo>
                  <a:pt x="746" y="1170782"/>
                </a:lnTo>
                <a:lnTo>
                  <a:pt x="0" y="1219771"/>
                </a:lnTo>
                <a:lnTo>
                  <a:pt x="699" y="1272803"/>
                </a:lnTo>
                <a:lnTo>
                  <a:pt x="2784" y="1324289"/>
                </a:lnTo>
                <a:lnTo>
                  <a:pt x="6239" y="1374253"/>
                </a:lnTo>
                <a:lnTo>
                  <a:pt x="11046" y="1422717"/>
                </a:lnTo>
                <a:lnTo>
                  <a:pt x="17188" y="1469703"/>
                </a:lnTo>
                <a:lnTo>
                  <a:pt x="24647" y="1515235"/>
                </a:lnTo>
                <a:lnTo>
                  <a:pt x="33406" y="1559333"/>
                </a:lnTo>
                <a:lnTo>
                  <a:pt x="43447" y="1602023"/>
                </a:lnTo>
                <a:lnTo>
                  <a:pt x="54753" y="1643325"/>
                </a:lnTo>
                <a:lnTo>
                  <a:pt x="67307" y="1683262"/>
                </a:lnTo>
                <a:lnTo>
                  <a:pt x="81092" y="1721857"/>
                </a:lnTo>
                <a:lnTo>
                  <a:pt x="96090" y="1759133"/>
                </a:lnTo>
                <a:lnTo>
                  <a:pt x="112283" y="1795112"/>
                </a:lnTo>
                <a:lnTo>
                  <a:pt x="129655" y="1829816"/>
                </a:lnTo>
                <a:lnTo>
                  <a:pt x="148188" y="1863269"/>
                </a:lnTo>
                <a:lnTo>
                  <a:pt x="188667" y="1926510"/>
                </a:lnTo>
                <a:lnTo>
                  <a:pt x="233583" y="1985014"/>
                </a:lnTo>
                <a:lnTo>
                  <a:pt x="282795" y="2038964"/>
                </a:lnTo>
                <a:lnTo>
                  <a:pt x="336165" y="2088538"/>
                </a:lnTo>
                <a:lnTo>
                  <a:pt x="393555" y="2133918"/>
                </a:lnTo>
                <a:lnTo>
                  <a:pt x="454825" y="2175285"/>
                </a:lnTo>
                <a:lnTo>
                  <a:pt x="519836" y="2212818"/>
                </a:lnTo>
                <a:lnTo>
                  <a:pt x="588451" y="2246699"/>
                </a:lnTo>
                <a:lnTo>
                  <a:pt x="624066" y="2262327"/>
                </a:lnTo>
                <a:lnTo>
                  <a:pt x="660529" y="2277109"/>
                </a:lnTo>
                <a:lnTo>
                  <a:pt x="697824" y="2291068"/>
                </a:lnTo>
                <a:lnTo>
                  <a:pt x="735932" y="2304227"/>
                </a:lnTo>
                <a:lnTo>
                  <a:pt x="774838" y="2316609"/>
                </a:lnTo>
                <a:lnTo>
                  <a:pt x="814522" y="2328235"/>
                </a:lnTo>
                <a:lnTo>
                  <a:pt x="854968" y="2339129"/>
                </a:lnTo>
                <a:lnTo>
                  <a:pt x="896159" y="2349313"/>
                </a:lnTo>
                <a:lnTo>
                  <a:pt x="938077" y="2358810"/>
                </a:lnTo>
                <a:lnTo>
                  <a:pt x="980704" y="2367642"/>
                </a:lnTo>
                <a:lnTo>
                  <a:pt x="1024024" y="2375831"/>
                </a:lnTo>
                <a:lnTo>
                  <a:pt x="1068019" y="2383402"/>
                </a:lnTo>
                <a:lnTo>
                  <a:pt x="1112672" y="2390375"/>
                </a:lnTo>
                <a:lnTo>
                  <a:pt x="1157965" y="2396774"/>
                </a:lnTo>
                <a:lnTo>
                  <a:pt x="1203881" y="2402621"/>
                </a:lnTo>
                <a:lnTo>
                  <a:pt x="1250403" y="2407938"/>
                </a:lnTo>
                <a:lnTo>
                  <a:pt x="1297513" y="2412749"/>
                </a:lnTo>
                <a:lnTo>
                  <a:pt x="1345193" y="2417076"/>
                </a:lnTo>
                <a:lnTo>
                  <a:pt x="1393428" y="2420941"/>
                </a:lnTo>
                <a:lnTo>
                  <a:pt x="1442199" y="2424368"/>
                </a:lnTo>
                <a:lnTo>
                  <a:pt x="1491488" y="2427378"/>
                </a:lnTo>
                <a:lnTo>
                  <a:pt x="1541279" y="2429994"/>
                </a:lnTo>
                <a:lnTo>
                  <a:pt x="1591554" y="2432239"/>
                </a:lnTo>
                <a:lnTo>
                  <a:pt x="1642296" y="2434135"/>
                </a:lnTo>
                <a:lnTo>
                  <a:pt x="1693487" y="2435705"/>
                </a:lnTo>
                <a:lnTo>
                  <a:pt x="1745111" y="2436972"/>
                </a:lnTo>
                <a:lnTo>
                  <a:pt x="1797149" y="2437957"/>
                </a:lnTo>
                <a:lnTo>
                  <a:pt x="1849584" y="2438685"/>
                </a:lnTo>
                <a:lnTo>
                  <a:pt x="1902400" y="2439176"/>
                </a:lnTo>
                <a:lnTo>
                  <a:pt x="1955578" y="2439455"/>
                </a:lnTo>
                <a:lnTo>
                  <a:pt x="2009101" y="2439543"/>
                </a:lnTo>
                <a:close/>
              </a:path>
            </a:pathLst>
          </a:custGeom>
          <a:ln w="253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700" y="1046124"/>
            <a:ext cx="6483985" cy="0"/>
          </a:xfrm>
          <a:custGeom>
            <a:avLst/>
            <a:gdLst/>
            <a:ahLst/>
            <a:cxnLst/>
            <a:rect l="l" t="t" r="r" b="b"/>
            <a:pathLst>
              <a:path w="6483984">
                <a:moveTo>
                  <a:pt x="0" y="0"/>
                </a:moveTo>
                <a:lnTo>
                  <a:pt x="6483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875" y="1049294"/>
            <a:ext cx="0" cy="3912870"/>
          </a:xfrm>
          <a:custGeom>
            <a:avLst/>
            <a:gdLst/>
            <a:ahLst/>
            <a:cxnLst/>
            <a:rect l="l" t="t" r="r" b="b"/>
            <a:pathLst>
              <a:path h="3912870">
                <a:moveTo>
                  <a:pt x="0" y="391236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125" y="1049294"/>
            <a:ext cx="0" cy="3912870"/>
          </a:xfrm>
          <a:custGeom>
            <a:avLst/>
            <a:gdLst/>
            <a:ahLst/>
            <a:cxnLst/>
            <a:rect l="l" t="t" r="r" b="b"/>
            <a:pathLst>
              <a:path h="3912870">
                <a:moveTo>
                  <a:pt x="0" y="391236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700" y="4964831"/>
            <a:ext cx="6483985" cy="0"/>
          </a:xfrm>
          <a:custGeom>
            <a:avLst/>
            <a:gdLst/>
            <a:ahLst/>
            <a:cxnLst/>
            <a:rect l="l" t="t" r="r" b="b"/>
            <a:pathLst>
              <a:path w="6483984">
                <a:moveTo>
                  <a:pt x="0" y="0"/>
                </a:moveTo>
                <a:lnTo>
                  <a:pt x="6483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9997" y="1387805"/>
            <a:ext cx="363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0.2166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6591" y="1247384"/>
            <a:ext cx="1473200" cy="414020"/>
          </a:xfrm>
          <a:custGeom>
            <a:avLst/>
            <a:gdLst/>
            <a:ahLst/>
            <a:cxnLst/>
            <a:rect l="l" t="t" r="r" b="b"/>
            <a:pathLst>
              <a:path w="1473200" h="414019">
                <a:moveTo>
                  <a:pt x="0" y="413397"/>
                </a:moveTo>
                <a:lnTo>
                  <a:pt x="232879" y="0"/>
                </a:lnTo>
                <a:lnTo>
                  <a:pt x="1472603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5212" y="1483832"/>
            <a:ext cx="108585" cy="177165"/>
          </a:xfrm>
          <a:custGeom>
            <a:avLst/>
            <a:gdLst/>
            <a:ahLst/>
            <a:cxnLst/>
            <a:rect l="l" t="t" r="r" b="b"/>
            <a:pathLst>
              <a:path w="108585" h="177164">
                <a:moveTo>
                  <a:pt x="108267" y="17694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7787" y="1615262"/>
            <a:ext cx="2334260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 indent="1253490">
              <a:lnSpc>
                <a:spcPct val="1543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 0.465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metres  </a:t>
            </a:r>
            <a:r>
              <a:rPr sz="1350" b="1" spc="-60" baseline="3086" dirty="0">
                <a:solidFill>
                  <a:srgbClr val="231F20"/>
                </a:solidFill>
                <a:latin typeface="Open Sans"/>
                <a:cs typeface="Open Sans"/>
              </a:rPr>
              <a:t>Minimum </a:t>
            </a:r>
            <a:r>
              <a:rPr sz="1350" b="1" spc="-44" baseline="3086" dirty="0">
                <a:solidFill>
                  <a:srgbClr val="231F20"/>
                </a:solidFill>
                <a:latin typeface="Open Sans"/>
                <a:cs typeface="Open Sans"/>
              </a:rPr>
              <a:t>packing </a:t>
            </a:r>
            <a:r>
              <a:rPr sz="1350" b="1" spc="-37" baseline="3086" dirty="0">
                <a:solidFill>
                  <a:srgbClr val="231F20"/>
                </a:solidFill>
                <a:latin typeface="Open Sans"/>
                <a:cs typeface="Open Sans"/>
              </a:rPr>
              <a:t>size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 0.465 </a:t>
            </a:r>
            <a:r>
              <a:rPr sz="900" b="1" spc="-45" dirty="0">
                <a:solidFill>
                  <a:srgbClr val="231F20"/>
                </a:solidFill>
                <a:latin typeface="Open Sans"/>
                <a:cs typeface="Open Sans"/>
              </a:rPr>
              <a:t>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× 0.465</a:t>
            </a:r>
            <a:r>
              <a:rPr sz="900" b="1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endParaRPr sz="900">
              <a:latin typeface="Open Sans"/>
              <a:cs typeface="Open Sans"/>
            </a:endParaRPr>
          </a:p>
          <a:p>
            <a:pPr marL="257175">
              <a:lnSpc>
                <a:spcPct val="100000"/>
              </a:lnSpc>
              <a:spcBef>
                <a:spcPts val="585"/>
              </a:spcBef>
            </a:pPr>
            <a:r>
              <a:rPr sz="1350" b="1" spc="-52" baseline="3086" dirty="0">
                <a:solidFill>
                  <a:srgbClr val="231F20"/>
                </a:solidFill>
                <a:latin typeface="Open Sans"/>
                <a:cs typeface="Open Sans"/>
              </a:rPr>
              <a:t>Round up </a:t>
            </a:r>
            <a:r>
              <a:rPr sz="1350" b="1" spc="-44" baseline="3086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350" b="1" spc="-37" baseline="3086" dirty="0">
                <a:solidFill>
                  <a:srgbClr val="231F20"/>
                </a:solidFill>
                <a:latin typeface="Open Sans"/>
                <a:cs typeface="Open Sans"/>
              </a:rPr>
              <a:t>size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= 500 </a:t>
            </a:r>
            <a:r>
              <a:rPr sz="900" b="1" spc="-50" dirty="0">
                <a:solidFill>
                  <a:srgbClr val="231F20"/>
                </a:solidFill>
                <a:latin typeface="Open Sans"/>
                <a:cs typeface="Open Sans"/>
              </a:rPr>
              <a:t>mm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× 500</a:t>
            </a:r>
            <a:r>
              <a:rPr sz="900" b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Open Sans"/>
                <a:cs typeface="Open Sans"/>
              </a:rPr>
              <a:t>mm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3094" y="3778505"/>
            <a:ext cx="3458210" cy="4489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Square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root of 0.2166 = 0.465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endParaRPr sz="9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You would round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to use a packing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pad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500 </a:t>
            </a:r>
            <a:r>
              <a:rPr sz="900" b="1" spc="-50" dirty="0">
                <a:solidFill>
                  <a:srgbClr val="231F20"/>
                </a:solidFill>
                <a:latin typeface="Open Sans"/>
                <a:cs typeface="Open Sans"/>
              </a:rPr>
              <a:t>mm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× 500</a:t>
            </a:r>
            <a:r>
              <a:rPr sz="900" b="1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Open Sans"/>
                <a:cs typeface="Open Sans"/>
              </a:rPr>
              <a:t>mm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9595" y="3231226"/>
            <a:ext cx="1289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231F20"/>
                </a:solidFill>
                <a:latin typeface="Open Sans"/>
                <a:cs typeface="Open Sans"/>
              </a:rPr>
              <a:t>=</a:t>
            </a:r>
            <a:endParaRPr sz="15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3362" y="2752735"/>
            <a:ext cx="1732914" cy="735330"/>
          </a:xfrm>
          <a:custGeom>
            <a:avLst/>
            <a:gdLst/>
            <a:ahLst/>
            <a:cxnLst/>
            <a:rect l="l" t="t" r="r" b="b"/>
            <a:pathLst>
              <a:path w="1732914" h="735329">
                <a:moveTo>
                  <a:pt x="0" y="734910"/>
                </a:moveTo>
                <a:lnTo>
                  <a:pt x="413994" y="0"/>
                </a:lnTo>
                <a:lnTo>
                  <a:pt x="173243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5361" y="3173067"/>
            <a:ext cx="193040" cy="314960"/>
          </a:xfrm>
          <a:custGeom>
            <a:avLst/>
            <a:gdLst/>
            <a:ahLst/>
            <a:cxnLst/>
            <a:rect l="l" t="t" r="r" b="b"/>
            <a:pathLst>
              <a:path w="193039" h="314960">
                <a:moveTo>
                  <a:pt x="192468" y="31457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8381" y="2836087"/>
            <a:ext cx="884440" cy="88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67251" y="2876797"/>
            <a:ext cx="531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70" baseline="-18229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850" b="1" spc="-45" dirty="0">
                <a:solidFill>
                  <a:srgbClr val="231F20"/>
                </a:solidFill>
                <a:latin typeface="Open Sans"/>
                <a:cs typeface="Open Sans"/>
              </a:rPr>
              <a:t>2</a:t>
            </a:r>
            <a:endParaRPr sz="185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38382" y="2767038"/>
            <a:ext cx="863238" cy="86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90661" y="3669715"/>
            <a:ext cx="363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31F20"/>
                </a:solidFill>
                <a:latin typeface="Open Sans"/>
                <a:cs typeface="Open Sans"/>
              </a:rPr>
              <a:t>SIZE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5882" y="2907407"/>
            <a:ext cx="215444" cy="511386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10" dirty="0">
                <a:solidFill>
                  <a:srgbClr val="231F20"/>
                </a:solidFill>
                <a:latin typeface="Open Sans"/>
                <a:cs typeface="Open Sans"/>
              </a:rPr>
              <a:t>SIZE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7360" y="2751884"/>
            <a:ext cx="0" cy="882015"/>
          </a:xfrm>
          <a:custGeom>
            <a:avLst/>
            <a:gdLst/>
            <a:ahLst/>
            <a:cxnLst/>
            <a:rect l="l" t="t" r="r" b="b"/>
            <a:pathLst>
              <a:path h="882014">
                <a:moveTo>
                  <a:pt x="0" y="881837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1715" y="3676064"/>
            <a:ext cx="882015" cy="0"/>
          </a:xfrm>
          <a:custGeom>
            <a:avLst/>
            <a:gdLst/>
            <a:ahLst/>
            <a:cxnLst/>
            <a:rect l="l" t="t" r="r" b="b"/>
            <a:pathLst>
              <a:path w="882014">
                <a:moveTo>
                  <a:pt x="0" y="0"/>
                </a:moveTo>
                <a:lnTo>
                  <a:pt x="881837" y="0"/>
                </a:lnTo>
              </a:path>
            </a:pathLst>
          </a:custGeom>
          <a:ln w="12700">
            <a:solidFill>
              <a:srgbClr val="231F2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97567" y="1245794"/>
            <a:ext cx="3239770" cy="628650"/>
          </a:xfrm>
          <a:prstGeom prst="rect">
            <a:avLst/>
          </a:prstGeom>
          <a:solidFill>
            <a:srgbClr val="D5D8E4"/>
          </a:solidFill>
          <a:ln w="9525">
            <a:solidFill>
              <a:srgbClr val="687A9E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67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Note:</a:t>
            </a:r>
            <a:endParaRPr sz="900">
              <a:latin typeface="Open Sans Semibold"/>
              <a:cs typeface="Open Sans Semibold"/>
            </a:endParaRPr>
          </a:p>
          <a:p>
            <a:pPr marL="112395" marR="107950">
              <a:lnSpc>
                <a:spcPct val="101800"/>
              </a:lnSpc>
              <a:spcBef>
                <a:spcPts val="28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0.465 </a:t>
            </a:r>
            <a:r>
              <a:rPr sz="9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m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or 465 </a:t>
            </a:r>
            <a:r>
              <a:rPr sz="900" b="1" spc="-50" dirty="0">
                <a:solidFill>
                  <a:srgbClr val="231F20"/>
                </a:solidFill>
                <a:latin typeface="Open Sans Semibold"/>
                <a:cs typeface="Open Sans Semibold"/>
              </a:rPr>
              <a:t>mm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is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 </a:t>
            </a:r>
            <a:r>
              <a:rPr sz="9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uncommon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size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so the 465 </a:t>
            </a:r>
            <a:r>
              <a:rPr sz="900" b="1" spc="-50" dirty="0">
                <a:solidFill>
                  <a:srgbClr val="231F20"/>
                </a:solidFill>
                <a:latin typeface="Open Sans Semibold"/>
                <a:cs typeface="Open Sans Semibold"/>
              </a:rPr>
              <a:t>mm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is 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rounded up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 a </a:t>
            </a:r>
            <a:r>
              <a:rPr sz="9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common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size of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500 </a:t>
            </a:r>
            <a:r>
              <a:rPr sz="900" b="1" spc="-50" dirty="0">
                <a:solidFill>
                  <a:srgbClr val="231F20"/>
                </a:solidFill>
                <a:latin typeface="Open Sans Semibold"/>
                <a:cs typeface="Open Sans Semibold"/>
              </a:rPr>
              <a:t>mm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× 500</a:t>
            </a:r>
            <a:r>
              <a:rPr sz="900" b="1" spc="8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Open Sans Semibold"/>
                <a:cs typeface="Open Sans Semibold"/>
              </a:rPr>
              <a:t>mm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8947" y="2411747"/>
            <a:ext cx="5691505" cy="2280920"/>
          </a:xfrm>
          <a:custGeom>
            <a:avLst/>
            <a:gdLst/>
            <a:ahLst/>
            <a:cxnLst/>
            <a:rect l="l" t="t" r="r" b="b"/>
            <a:pathLst>
              <a:path w="5691505" h="2280920">
                <a:moveTo>
                  <a:pt x="2845752" y="2280513"/>
                </a:moveTo>
                <a:lnTo>
                  <a:pt x="2912924" y="2280202"/>
                </a:lnTo>
                <a:lnTo>
                  <a:pt x="2979714" y="2279272"/>
                </a:lnTo>
                <a:lnTo>
                  <a:pt x="3046106" y="2277731"/>
                </a:lnTo>
                <a:lnTo>
                  <a:pt x="3112083" y="2275585"/>
                </a:lnTo>
                <a:lnTo>
                  <a:pt x="3177626" y="2272842"/>
                </a:lnTo>
                <a:lnTo>
                  <a:pt x="3242720" y="2269508"/>
                </a:lnTo>
                <a:lnTo>
                  <a:pt x="3307347" y="2265589"/>
                </a:lnTo>
                <a:lnTo>
                  <a:pt x="3371490" y="2261094"/>
                </a:lnTo>
                <a:lnTo>
                  <a:pt x="3435132" y="2256028"/>
                </a:lnTo>
                <a:lnTo>
                  <a:pt x="3498256" y="2250399"/>
                </a:lnTo>
                <a:lnTo>
                  <a:pt x="3560845" y="2244213"/>
                </a:lnTo>
                <a:lnTo>
                  <a:pt x="3622881" y="2237477"/>
                </a:lnTo>
                <a:lnTo>
                  <a:pt x="3684348" y="2230198"/>
                </a:lnTo>
                <a:lnTo>
                  <a:pt x="3745229" y="2222383"/>
                </a:lnTo>
                <a:lnTo>
                  <a:pt x="3805506" y="2214039"/>
                </a:lnTo>
                <a:lnTo>
                  <a:pt x="3865162" y="2205172"/>
                </a:lnTo>
                <a:lnTo>
                  <a:pt x="3924181" y="2195790"/>
                </a:lnTo>
                <a:lnTo>
                  <a:pt x="3982545" y="2185899"/>
                </a:lnTo>
                <a:lnTo>
                  <a:pt x="4040237" y="2175506"/>
                </a:lnTo>
                <a:lnTo>
                  <a:pt x="4097241" y="2164618"/>
                </a:lnTo>
                <a:lnTo>
                  <a:pt x="4153538" y="2153242"/>
                </a:lnTo>
                <a:lnTo>
                  <a:pt x="4209112" y="2141384"/>
                </a:lnTo>
                <a:lnTo>
                  <a:pt x="4263946" y="2129052"/>
                </a:lnTo>
                <a:lnTo>
                  <a:pt x="4318023" y="2116252"/>
                </a:lnTo>
                <a:lnTo>
                  <a:pt x="4371325" y="2102991"/>
                </a:lnTo>
                <a:lnTo>
                  <a:pt x="4423836" y="2089277"/>
                </a:lnTo>
                <a:lnTo>
                  <a:pt x="4475538" y="2075115"/>
                </a:lnTo>
                <a:lnTo>
                  <a:pt x="4526415" y="2060513"/>
                </a:lnTo>
                <a:lnTo>
                  <a:pt x="4576450" y="2045477"/>
                </a:lnTo>
                <a:lnTo>
                  <a:pt x="4625624" y="2030015"/>
                </a:lnTo>
                <a:lnTo>
                  <a:pt x="4673922" y="2014133"/>
                </a:lnTo>
                <a:lnTo>
                  <a:pt x="4721325" y="1997838"/>
                </a:lnTo>
                <a:lnTo>
                  <a:pt x="4767818" y="1981137"/>
                </a:lnTo>
                <a:lnTo>
                  <a:pt x="4813382" y="1964037"/>
                </a:lnTo>
                <a:lnTo>
                  <a:pt x="4858002" y="1946544"/>
                </a:lnTo>
                <a:lnTo>
                  <a:pt x="4901659" y="1928666"/>
                </a:lnTo>
                <a:lnTo>
                  <a:pt x="4944337" y="1910409"/>
                </a:lnTo>
                <a:lnTo>
                  <a:pt x="4986018" y="1891780"/>
                </a:lnTo>
                <a:lnTo>
                  <a:pt x="5026686" y="1872787"/>
                </a:lnTo>
                <a:lnTo>
                  <a:pt x="5066324" y="1853435"/>
                </a:lnTo>
                <a:lnTo>
                  <a:pt x="5104914" y="1833731"/>
                </a:lnTo>
                <a:lnTo>
                  <a:pt x="5142439" y="1813684"/>
                </a:lnTo>
                <a:lnTo>
                  <a:pt x="5178882" y="1793298"/>
                </a:lnTo>
                <a:lnTo>
                  <a:pt x="5214226" y="1772582"/>
                </a:lnTo>
                <a:lnTo>
                  <a:pt x="5248454" y="1751542"/>
                </a:lnTo>
                <a:lnTo>
                  <a:pt x="5281550" y="1730184"/>
                </a:lnTo>
                <a:lnTo>
                  <a:pt x="5313495" y="1708517"/>
                </a:lnTo>
                <a:lnTo>
                  <a:pt x="5373866" y="1664278"/>
                </a:lnTo>
                <a:lnTo>
                  <a:pt x="5429432" y="1618880"/>
                </a:lnTo>
                <a:lnTo>
                  <a:pt x="5480056" y="1572379"/>
                </a:lnTo>
                <a:lnTo>
                  <a:pt x="5525601" y="1524827"/>
                </a:lnTo>
                <a:lnTo>
                  <a:pt x="5565930" y="1476282"/>
                </a:lnTo>
                <a:lnTo>
                  <a:pt x="5600907" y="1426796"/>
                </a:lnTo>
                <a:lnTo>
                  <a:pt x="5630396" y="1376425"/>
                </a:lnTo>
                <a:lnTo>
                  <a:pt x="5654258" y="1325223"/>
                </a:lnTo>
                <a:lnTo>
                  <a:pt x="5672359" y="1273246"/>
                </a:lnTo>
                <a:lnTo>
                  <a:pt x="5684561" y="1220548"/>
                </a:lnTo>
                <a:lnTo>
                  <a:pt x="5690727" y="1167184"/>
                </a:lnTo>
                <a:lnTo>
                  <a:pt x="5691505" y="1140269"/>
                </a:lnTo>
                <a:lnTo>
                  <a:pt x="5690727" y="1113353"/>
                </a:lnTo>
                <a:lnTo>
                  <a:pt x="5684561" y="1059987"/>
                </a:lnTo>
                <a:lnTo>
                  <a:pt x="5672359" y="1007287"/>
                </a:lnTo>
                <a:lnTo>
                  <a:pt x="5654258" y="955308"/>
                </a:lnTo>
                <a:lnTo>
                  <a:pt x="5630396" y="904105"/>
                </a:lnTo>
                <a:lnTo>
                  <a:pt x="5600907" y="853732"/>
                </a:lnTo>
                <a:lnTo>
                  <a:pt x="5565930" y="804245"/>
                </a:lnTo>
                <a:lnTo>
                  <a:pt x="5525601" y="755697"/>
                </a:lnTo>
                <a:lnTo>
                  <a:pt x="5480056" y="708145"/>
                </a:lnTo>
                <a:lnTo>
                  <a:pt x="5429432" y="661642"/>
                </a:lnTo>
                <a:lnTo>
                  <a:pt x="5373866" y="616243"/>
                </a:lnTo>
                <a:lnTo>
                  <a:pt x="5313495" y="572004"/>
                </a:lnTo>
                <a:lnTo>
                  <a:pt x="5281550" y="550336"/>
                </a:lnTo>
                <a:lnTo>
                  <a:pt x="5248454" y="528978"/>
                </a:lnTo>
                <a:lnTo>
                  <a:pt x="5214226" y="507937"/>
                </a:lnTo>
                <a:lnTo>
                  <a:pt x="5178882" y="487220"/>
                </a:lnTo>
                <a:lnTo>
                  <a:pt x="5142439" y="466835"/>
                </a:lnTo>
                <a:lnTo>
                  <a:pt x="5104914" y="446786"/>
                </a:lnTo>
                <a:lnTo>
                  <a:pt x="5066324" y="427083"/>
                </a:lnTo>
                <a:lnTo>
                  <a:pt x="5026686" y="407730"/>
                </a:lnTo>
                <a:lnTo>
                  <a:pt x="4986018" y="388736"/>
                </a:lnTo>
                <a:lnTo>
                  <a:pt x="4944337" y="370107"/>
                </a:lnTo>
                <a:lnTo>
                  <a:pt x="4901659" y="351850"/>
                </a:lnTo>
                <a:lnTo>
                  <a:pt x="4858002" y="333971"/>
                </a:lnTo>
                <a:lnTo>
                  <a:pt x="4813382" y="316478"/>
                </a:lnTo>
                <a:lnTo>
                  <a:pt x="4767818" y="299378"/>
                </a:lnTo>
                <a:lnTo>
                  <a:pt x="4721325" y="282677"/>
                </a:lnTo>
                <a:lnTo>
                  <a:pt x="4673922" y="266382"/>
                </a:lnTo>
                <a:lnTo>
                  <a:pt x="4625624" y="250499"/>
                </a:lnTo>
                <a:lnTo>
                  <a:pt x="4576450" y="235037"/>
                </a:lnTo>
                <a:lnTo>
                  <a:pt x="4526415" y="220001"/>
                </a:lnTo>
                <a:lnTo>
                  <a:pt x="4475538" y="205399"/>
                </a:lnTo>
                <a:lnTo>
                  <a:pt x="4423836" y="191237"/>
                </a:lnTo>
                <a:lnTo>
                  <a:pt x="4371325" y="177522"/>
                </a:lnTo>
                <a:lnTo>
                  <a:pt x="4318023" y="164261"/>
                </a:lnTo>
                <a:lnTo>
                  <a:pt x="4263946" y="151462"/>
                </a:lnTo>
                <a:lnTo>
                  <a:pt x="4209112" y="139129"/>
                </a:lnTo>
                <a:lnTo>
                  <a:pt x="4153538" y="127272"/>
                </a:lnTo>
                <a:lnTo>
                  <a:pt x="4097241" y="115895"/>
                </a:lnTo>
                <a:lnTo>
                  <a:pt x="4040237" y="105007"/>
                </a:lnTo>
                <a:lnTo>
                  <a:pt x="3982545" y="94614"/>
                </a:lnTo>
                <a:lnTo>
                  <a:pt x="3924181" y="84723"/>
                </a:lnTo>
                <a:lnTo>
                  <a:pt x="3865162" y="75341"/>
                </a:lnTo>
                <a:lnTo>
                  <a:pt x="3805506" y="66474"/>
                </a:lnTo>
                <a:lnTo>
                  <a:pt x="3745229" y="58130"/>
                </a:lnTo>
                <a:lnTo>
                  <a:pt x="3684348" y="50315"/>
                </a:lnTo>
                <a:lnTo>
                  <a:pt x="3622881" y="43036"/>
                </a:lnTo>
                <a:lnTo>
                  <a:pt x="3560845" y="36300"/>
                </a:lnTo>
                <a:lnTo>
                  <a:pt x="3498256" y="30114"/>
                </a:lnTo>
                <a:lnTo>
                  <a:pt x="3435132" y="24485"/>
                </a:lnTo>
                <a:lnTo>
                  <a:pt x="3371490" y="19419"/>
                </a:lnTo>
                <a:lnTo>
                  <a:pt x="3307347" y="14923"/>
                </a:lnTo>
                <a:lnTo>
                  <a:pt x="3242720" y="11005"/>
                </a:lnTo>
                <a:lnTo>
                  <a:pt x="3177626" y="7671"/>
                </a:lnTo>
                <a:lnTo>
                  <a:pt x="3112083" y="4927"/>
                </a:lnTo>
                <a:lnTo>
                  <a:pt x="3046106" y="2782"/>
                </a:lnTo>
                <a:lnTo>
                  <a:pt x="2979714" y="1241"/>
                </a:lnTo>
                <a:lnTo>
                  <a:pt x="2912924" y="311"/>
                </a:lnTo>
                <a:lnTo>
                  <a:pt x="2845752" y="0"/>
                </a:lnTo>
                <a:lnTo>
                  <a:pt x="2778580" y="311"/>
                </a:lnTo>
                <a:lnTo>
                  <a:pt x="2711790" y="1241"/>
                </a:lnTo>
                <a:lnTo>
                  <a:pt x="2645398" y="2782"/>
                </a:lnTo>
                <a:lnTo>
                  <a:pt x="2579421" y="4927"/>
                </a:lnTo>
                <a:lnTo>
                  <a:pt x="2513878" y="7671"/>
                </a:lnTo>
                <a:lnTo>
                  <a:pt x="2448784" y="11005"/>
                </a:lnTo>
                <a:lnTo>
                  <a:pt x="2384157" y="14923"/>
                </a:lnTo>
                <a:lnTo>
                  <a:pt x="2320014" y="19419"/>
                </a:lnTo>
                <a:lnTo>
                  <a:pt x="2256372" y="24485"/>
                </a:lnTo>
                <a:lnTo>
                  <a:pt x="2193248" y="30114"/>
                </a:lnTo>
                <a:lnTo>
                  <a:pt x="2130659" y="36300"/>
                </a:lnTo>
                <a:lnTo>
                  <a:pt x="2068623" y="43036"/>
                </a:lnTo>
                <a:lnTo>
                  <a:pt x="2007156" y="50315"/>
                </a:lnTo>
                <a:lnTo>
                  <a:pt x="1946275" y="58130"/>
                </a:lnTo>
                <a:lnTo>
                  <a:pt x="1885998" y="66474"/>
                </a:lnTo>
                <a:lnTo>
                  <a:pt x="1826342" y="75341"/>
                </a:lnTo>
                <a:lnTo>
                  <a:pt x="1767323" y="84723"/>
                </a:lnTo>
                <a:lnTo>
                  <a:pt x="1708959" y="94614"/>
                </a:lnTo>
                <a:lnTo>
                  <a:pt x="1651267" y="105007"/>
                </a:lnTo>
                <a:lnTo>
                  <a:pt x="1594263" y="115895"/>
                </a:lnTo>
                <a:lnTo>
                  <a:pt x="1537966" y="127272"/>
                </a:lnTo>
                <a:lnTo>
                  <a:pt x="1482392" y="139129"/>
                </a:lnTo>
                <a:lnTo>
                  <a:pt x="1427558" y="151462"/>
                </a:lnTo>
                <a:lnTo>
                  <a:pt x="1373481" y="164261"/>
                </a:lnTo>
                <a:lnTo>
                  <a:pt x="1320179" y="177522"/>
                </a:lnTo>
                <a:lnTo>
                  <a:pt x="1267668" y="191237"/>
                </a:lnTo>
                <a:lnTo>
                  <a:pt x="1215966" y="205399"/>
                </a:lnTo>
                <a:lnTo>
                  <a:pt x="1165089" y="220001"/>
                </a:lnTo>
                <a:lnTo>
                  <a:pt x="1115054" y="235037"/>
                </a:lnTo>
                <a:lnTo>
                  <a:pt x="1065880" y="250499"/>
                </a:lnTo>
                <a:lnTo>
                  <a:pt x="1017582" y="266382"/>
                </a:lnTo>
                <a:lnTo>
                  <a:pt x="970179" y="282677"/>
                </a:lnTo>
                <a:lnTo>
                  <a:pt x="923686" y="299378"/>
                </a:lnTo>
                <a:lnTo>
                  <a:pt x="878122" y="316478"/>
                </a:lnTo>
                <a:lnTo>
                  <a:pt x="833502" y="333971"/>
                </a:lnTo>
                <a:lnTo>
                  <a:pt x="789845" y="351850"/>
                </a:lnTo>
                <a:lnTo>
                  <a:pt x="747167" y="370107"/>
                </a:lnTo>
                <a:lnTo>
                  <a:pt x="705486" y="388736"/>
                </a:lnTo>
                <a:lnTo>
                  <a:pt x="664818" y="407730"/>
                </a:lnTo>
                <a:lnTo>
                  <a:pt x="625180" y="427083"/>
                </a:lnTo>
                <a:lnTo>
                  <a:pt x="586590" y="446786"/>
                </a:lnTo>
                <a:lnTo>
                  <a:pt x="549065" y="466835"/>
                </a:lnTo>
                <a:lnTo>
                  <a:pt x="512622" y="487220"/>
                </a:lnTo>
                <a:lnTo>
                  <a:pt x="477278" y="507937"/>
                </a:lnTo>
                <a:lnTo>
                  <a:pt x="443050" y="528978"/>
                </a:lnTo>
                <a:lnTo>
                  <a:pt x="409954" y="550336"/>
                </a:lnTo>
                <a:lnTo>
                  <a:pt x="378009" y="572004"/>
                </a:lnTo>
                <a:lnTo>
                  <a:pt x="317638" y="616243"/>
                </a:lnTo>
                <a:lnTo>
                  <a:pt x="262072" y="661642"/>
                </a:lnTo>
                <a:lnTo>
                  <a:pt x="211448" y="708145"/>
                </a:lnTo>
                <a:lnTo>
                  <a:pt x="165903" y="755697"/>
                </a:lnTo>
                <a:lnTo>
                  <a:pt x="125574" y="804245"/>
                </a:lnTo>
                <a:lnTo>
                  <a:pt x="90597" y="853732"/>
                </a:lnTo>
                <a:lnTo>
                  <a:pt x="61108" y="904105"/>
                </a:lnTo>
                <a:lnTo>
                  <a:pt x="37246" y="955308"/>
                </a:lnTo>
                <a:lnTo>
                  <a:pt x="19145" y="1007287"/>
                </a:lnTo>
                <a:lnTo>
                  <a:pt x="6943" y="1059987"/>
                </a:lnTo>
                <a:lnTo>
                  <a:pt x="777" y="1113353"/>
                </a:lnTo>
                <a:lnTo>
                  <a:pt x="0" y="1140269"/>
                </a:lnTo>
                <a:lnTo>
                  <a:pt x="777" y="1167184"/>
                </a:lnTo>
                <a:lnTo>
                  <a:pt x="6943" y="1220548"/>
                </a:lnTo>
                <a:lnTo>
                  <a:pt x="19145" y="1273246"/>
                </a:lnTo>
                <a:lnTo>
                  <a:pt x="37246" y="1325223"/>
                </a:lnTo>
                <a:lnTo>
                  <a:pt x="61108" y="1376425"/>
                </a:lnTo>
                <a:lnTo>
                  <a:pt x="90597" y="1426796"/>
                </a:lnTo>
                <a:lnTo>
                  <a:pt x="125574" y="1476282"/>
                </a:lnTo>
                <a:lnTo>
                  <a:pt x="165903" y="1524827"/>
                </a:lnTo>
                <a:lnTo>
                  <a:pt x="211448" y="1572379"/>
                </a:lnTo>
                <a:lnTo>
                  <a:pt x="262072" y="1618880"/>
                </a:lnTo>
                <a:lnTo>
                  <a:pt x="317638" y="1664278"/>
                </a:lnTo>
                <a:lnTo>
                  <a:pt x="378009" y="1708517"/>
                </a:lnTo>
                <a:lnTo>
                  <a:pt x="409954" y="1730184"/>
                </a:lnTo>
                <a:lnTo>
                  <a:pt x="443050" y="1751542"/>
                </a:lnTo>
                <a:lnTo>
                  <a:pt x="477278" y="1772582"/>
                </a:lnTo>
                <a:lnTo>
                  <a:pt x="512622" y="1793298"/>
                </a:lnTo>
                <a:lnTo>
                  <a:pt x="549065" y="1813684"/>
                </a:lnTo>
                <a:lnTo>
                  <a:pt x="586590" y="1833731"/>
                </a:lnTo>
                <a:lnTo>
                  <a:pt x="625180" y="1853435"/>
                </a:lnTo>
                <a:lnTo>
                  <a:pt x="664818" y="1872787"/>
                </a:lnTo>
                <a:lnTo>
                  <a:pt x="705486" y="1891780"/>
                </a:lnTo>
                <a:lnTo>
                  <a:pt x="747167" y="1910409"/>
                </a:lnTo>
                <a:lnTo>
                  <a:pt x="789845" y="1928666"/>
                </a:lnTo>
                <a:lnTo>
                  <a:pt x="833502" y="1946544"/>
                </a:lnTo>
                <a:lnTo>
                  <a:pt x="878122" y="1964037"/>
                </a:lnTo>
                <a:lnTo>
                  <a:pt x="923686" y="1981137"/>
                </a:lnTo>
                <a:lnTo>
                  <a:pt x="970179" y="1997838"/>
                </a:lnTo>
                <a:lnTo>
                  <a:pt x="1017582" y="2014133"/>
                </a:lnTo>
                <a:lnTo>
                  <a:pt x="1065880" y="2030015"/>
                </a:lnTo>
                <a:lnTo>
                  <a:pt x="1115054" y="2045477"/>
                </a:lnTo>
                <a:lnTo>
                  <a:pt x="1165089" y="2060513"/>
                </a:lnTo>
                <a:lnTo>
                  <a:pt x="1215966" y="2075115"/>
                </a:lnTo>
                <a:lnTo>
                  <a:pt x="1267668" y="2089277"/>
                </a:lnTo>
                <a:lnTo>
                  <a:pt x="1320179" y="2102991"/>
                </a:lnTo>
                <a:lnTo>
                  <a:pt x="1373481" y="2116252"/>
                </a:lnTo>
                <a:lnTo>
                  <a:pt x="1427558" y="2129052"/>
                </a:lnTo>
                <a:lnTo>
                  <a:pt x="1482392" y="2141384"/>
                </a:lnTo>
                <a:lnTo>
                  <a:pt x="1537966" y="2153242"/>
                </a:lnTo>
                <a:lnTo>
                  <a:pt x="1594263" y="2164618"/>
                </a:lnTo>
                <a:lnTo>
                  <a:pt x="1651267" y="2175506"/>
                </a:lnTo>
                <a:lnTo>
                  <a:pt x="1708959" y="2185899"/>
                </a:lnTo>
                <a:lnTo>
                  <a:pt x="1767323" y="2195790"/>
                </a:lnTo>
                <a:lnTo>
                  <a:pt x="1826342" y="2205172"/>
                </a:lnTo>
                <a:lnTo>
                  <a:pt x="1885998" y="2214039"/>
                </a:lnTo>
                <a:lnTo>
                  <a:pt x="1946275" y="2222383"/>
                </a:lnTo>
                <a:lnTo>
                  <a:pt x="2007156" y="2230198"/>
                </a:lnTo>
                <a:lnTo>
                  <a:pt x="2068623" y="2237477"/>
                </a:lnTo>
                <a:lnTo>
                  <a:pt x="2130659" y="2244213"/>
                </a:lnTo>
                <a:lnTo>
                  <a:pt x="2193248" y="2250399"/>
                </a:lnTo>
                <a:lnTo>
                  <a:pt x="2256372" y="2256028"/>
                </a:lnTo>
                <a:lnTo>
                  <a:pt x="2320014" y="2261094"/>
                </a:lnTo>
                <a:lnTo>
                  <a:pt x="2384157" y="2265589"/>
                </a:lnTo>
                <a:lnTo>
                  <a:pt x="2448784" y="2269508"/>
                </a:lnTo>
                <a:lnTo>
                  <a:pt x="2513878" y="2272842"/>
                </a:lnTo>
                <a:lnTo>
                  <a:pt x="2579421" y="2275585"/>
                </a:lnTo>
                <a:lnTo>
                  <a:pt x="2645398" y="2277731"/>
                </a:lnTo>
                <a:lnTo>
                  <a:pt x="2711790" y="2279272"/>
                </a:lnTo>
                <a:lnTo>
                  <a:pt x="2778580" y="2280202"/>
                </a:lnTo>
                <a:lnTo>
                  <a:pt x="2845752" y="2280513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3699" y="117014"/>
            <a:ext cx="6365875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438023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Convert m</a:t>
            </a:r>
            <a:r>
              <a:rPr sz="975" b="1" spc="-60" baseline="29914" dirty="0">
                <a:solidFill>
                  <a:srgbClr val="231F20"/>
                </a:solidFill>
                <a:latin typeface="Open Sans"/>
                <a:cs typeface="Open Sans"/>
              </a:rPr>
              <a:t>2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 find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 dimensions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 packing</a:t>
            </a:r>
            <a:r>
              <a:rPr sz="1000" b="1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pad</a:t>
            </a:r>
            <a:endParaRPr sz="1000">
              <a:latin typeface="Open Sans"/>
              <a:cs typeface="Open Sans"/>
            </a:endParaRPr>
          </a:p>
          <a:p>
            <a:pPr marL="12700" marR="332740">
              <a:lnSpc>
                <a:spcPct val="101800"/>
              </a:lnSpc>
              <a:spcBef>
                <a:spcPts val="550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how many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square metres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you need.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calculate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measurements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packing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you simply square root the square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metres.</a:t>
            </a:r>
            <a:endParaRPr sz="9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944378"/>
          <a:ext cx="6454140" cy="3596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039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Steel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plates</a:t>
                      </a:r>
                      <a:endParaRPr sz="9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Hardwood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packing</a:t>
                      </a:r>
                      <a:endParaRPr sz="900">
                        <a:latin typeface="Open Sans Semibold"/>
                        <a:cs typeface="Open Sans Semibold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038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Sleeper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mats</a:t>
                      </a:r>
                      <a:endParaRPr sz="900">
                        <a:latin typeface="Open Sans Semibold"/>
                        <a:cs typeface="Open Sans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Concrete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rafts</a:t>
                      </a:r>
                      <a:endParaRPr sz="9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17963" y="1192447"/>
            <a:ext cx="2253913" cy="135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900" y="3026834"/>
            <a:ext cx="1973206" cy="1291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9998" y="1324519"/>
            <a:ext cx="2234002" cy="1247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4821" y="2986801"/>
            <a:ext cx="1965337" cy="141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268981"/>
            <a:ext cx="1939289" cy="5435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spc="-45" dirty="0">
                <a:solidFill>
                  <a:srgbClr val="001544"/>
                </a:solidFill>
                <a:latin typeface="Arial"/>
                <a:cs typeface="Arial"/>
              </a:rPr>
              <a:t>Types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of</a:t>
            </a:r>
            <a:r>
              <a:rPr sz="1400" b="1" spc="1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packing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1432" y="4657407"/>
            <a:ext cx="4747895" cy="309880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65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Packing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is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placed under the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outriggers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distribute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the weight of the crane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and</a:t>
            </a:r>
            <a:r>
              <a:rPr sz="900" b="1" spc="3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load.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86626"/>
            <a:ext cx="2854325" cy="51498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Common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 weights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here are the weights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common</a:t>
            </a:r>
            <a:r>
              <a:rPr sz="900" spc="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999007"/>
            <a:ext cx="6480175" cy="3600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60"/>
              </a:spcBef>
              <a:tabLst>
                <a:tab pos="318579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spc="-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water	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 tonne (1000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litres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=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1000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kg)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1455778"/>
            <a:ext cx="394525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815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spc="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earth	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1.9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1719008"/>
            <a:ext cx="6480175" cy="3600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60"/>
              </a:spcBef>
              <a:tabLst>
                <a:tab pos="318579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clay	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1.9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2175868"/>
            <a:ext cx="3856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815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 of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dry</a:t>
            </a:r>
            <a:r>
              <a:rPr sz="900" b="1" spc="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beach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sand	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2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4" y="2439009"/>
            <a:ext cx="6480175" cy="3600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60"/>
              </a:spcBef>
              <a:tabLst>
                <a:tab pos="318579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concrete	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2.4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 tonnes 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(2400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kgs)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9" y="2895958"/>
            <a:ext cx="4443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815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 of</a:t>
            </a:r>
            <a:r>
              <a:rPr sz="900" b="1" spc="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coal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ash	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0.8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(8/10) of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3159010"/>
            <a:ext cx="6480175" cy="3600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60"/>
              </a:spcBef>
              <a:tabLst>
                <a:tab pos="3185795" algn="l"/>
              </a:tabLst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25 bags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 cement (40</a:t>
            </a:r>
            <a:r>
              <a:rPr sz="900" b="1" spc="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kg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each)	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3616048"/>
            <a:ext cx="3856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8155" algn="l"/>
              </a:tabLst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1000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common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bricks	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4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004" y="3879012"/>
            <a:ext cx="6480175" cy="3600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65"/>
              </a:spcBef>
              <a:tabLst>
                <a:tab pos="318579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steel	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7.85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 tonnes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(7850</a:t>
            </a: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kgs)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299" y="4336138"/>
            <a:ext cx="3856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815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copper	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9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004" y="4599000"/>
            <a:ext cx="6480175" cy="3600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65"/>
              </a:spcBef>
              <a:tabLst>
                <a:tab pos="318579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cubic metre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lead	</a:t>
            </a:r>
            <a:r>
              <a:rPr sz="9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11.4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metric</a:t>
            </a:r>
            <a:r>
              <a:rPr sz="900" b="1" spc="-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0701"/>
            <a:ext cx="2701925" cy="6451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Safe working load</a:t>
            </a:r>
            <a:r>
              <a:rPr sz="11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(SWL)/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Working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load 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limit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(WLL) of 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lifting</a:t>
            </a:r>
            <a:r>
              <a:rPr sz="1100" b="1" spc="1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gear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 the Safe working load (SWL)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lifting</a:t>
            </a:r>
            <a:r>
              <a:rPr sz="900" spc="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gear: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980177"/>
            <a:ext cx="2122805" cy="6610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85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 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tag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it 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marked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sling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Calculate the load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yourself.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725756"/>
            <a:ext cx="1162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sling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tag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b="1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show: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1862916"/>
            <a:ext cx="1087755" cy="6610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85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load</a:t>
            </a:r>
            <a:r>
              <a:rPr sz="900" spc="-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limit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Reeve</a:t>
            </a:r>
            <a:r>
              <a:rPr sz="900" spc="-9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factors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Angle</a:t>
            </a:r>
            <a:r>
              <a:rPr sz="900" spc="-10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factors.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91308" y="2772007"/>
            <a:ext cx="862926" cy="2190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387" y="2724366"/>
            <a:ext cx="1095069" cy="2237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5694" y="435191"/>
            <a:ext cx="3265804" cy="4530090"/>
          </a:xfrm>
          <a:custGeom>
            <a:avLst/>
            <a:gdLst/>
            <a:ahLst/>
            <a:cxnLst/>
            <a:rect l="l" t="t" r="r" b="b"/>
            <a:pathLst>
              <a:path w="3265804" h="4530090">
                <a:moveTo>
                  <a:pt x="0" y="4529645"/>
                </a:moveTo>
                <a:lnTo>
                  <a:pt x="3265627" y="4529645"/>
                </a:lnTo>
                <a:lnTo>
                  <a:pt x="3265627" y="0"/>
                </a:lnTo>
                <a:lnTo>
                  <a:pt x="0" y="0"/>
                </a:lnTo>
                <a:lnTo>
                  <a:pt x="0" y="452964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0045" y="2667177"/>
            <a:ext cx="3039110" cy="1971039"/>
          </a:xfrm>
          <a:custGeom>
            <a:avLst/>
            <a:gdLst/>
            <a:ahLst/>
            <a:cxnLst/>
            <a:rect l="l" t="t" r="r" b="b"/>
            <a:pathLst>
              <a:path w="3039109" h="1971039">
                <a:moveTo>
                  <a:pt x="0" y="1970481"/>
                </a:moveTo>
                <a:lnTo>
                  <a:pt x="3038779" y="1970481"/>
                </a:lnTo>
                <a:lnTo>
                  <a:pt x="3038779" y="0"/>
                </a:lnTo>
                <a:lnTo>
                  <a:pt x="0" y="0"/>
                </a:lnTo>
                <a:lnTo>
                  <a:pt x="0" y="1970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0045" y="2799005"/>
            <a:ext cx="2980651" cy="1838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0045" y="2667177"/>
            <a:ext cx="3039110" cy="1971039"/>
          </a:xfrm>
          <a:custGeom>
            <a:avLst/>
            <a:gdLst/>
            <a:ahLst/>
            <a:cxnLst/>
            <a:rect l="l" t="t" r="r" b="b"/>
            <a:pathLst>
              <a:path w="3039109" h="1971039">
                <a:moveTo>
                  <a:pt x="0" y="1970481"/>
                </a:moveTo>
                <a:lnTo>
                  <a:pt x="3038779" y="1970481"/>
                </a:lnTo>
                <a:lnTo>
                  <a:pt x="3038779" y="0"/>
                </a:lnTo>
                <a:lnTo>
                  <a:pt x="0" y="0"/>
                </a:lnTo>
                <a:lnTo>
                  <a:pt x="0" y="1970481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55694" y="435191"/>
            <a:ext cx="3265804" cy="453009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445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Check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lifting</a:t>
            </a:r>
            <a:r>
              <a:rPr sz="1400" b="1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equipment</a:t>
            </a:r>
            <a:endParaRPr sz="14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42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checked before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use.</a:t>
            </a:r>
            <a:endParaRPr sz="900">
              <a:latin typeface="Open Sans"/>
              <a:cs typeface="Open Sans"/>
            </a:endParaRPr>
          </a:p>
          <a:p>
            <a:pPr marL="104775" marR="303530">
              <a:lnSpc>
                <a:spcPct val="1018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faulty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damaged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equipment could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result in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being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damaged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falling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from height while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is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being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moved.</a:t>
            </a:r>
            <a:endParaRPr sz="900">
              <a:latin typeface="Open Sans"/>
              <a:cs typeface="Open Sans"/>
            </a:endParaRPr>
          </a:p>
          <a:p>
            <a:pPr marL="104775" marR="351155">
              <a:lnSpc>
                <a:spcPct val="101800"/>
              </a:lnSpc>
              <a:spcBef>
                <a:spcPts val="57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licenced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dogman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rigger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responsible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selecting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checking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lifting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gear.</a:t>
            </a:r>
            <a:endParaRPr sz="900">
              <a:latin typeface="Open Sans"/>
              <a:cs typeface="Open Sans"/>
            </a:endParaRPr>
          </a:p>
          <a:p>
            <a:pPr marL="104775" marR="384175">
              <a:lnSpc>
                <a:spcPct val="101800"/>
              </a:lnSpc>
              <a:spcBef>
                <a:spcPts val="56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As the crane operator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you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are responsible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for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making 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sure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this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has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been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done.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94404" y="4083828"/>
            <a:ext cx="32384" cy="494030"/>
          </a:xfrm>
          <a:custGeom>
            <a:avLst/>
            <a:gdLst/>
            <a:ahLst/>
            <a:cxnLst/>
            <a:rect l="l" t="t" r="r" b="b"/>
            <a:pathLst>
              <a:path w="32385" h="494029">
                <a:moveTo>
                  <a:pt x="32270" y="0"/>
                </a:moveTo>
                <a:lnTo>
                  <a:pt x="0" y="49358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2932" y="40330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1396" y="4325696"/>
            <a:ext cx="657860" cy="245745"/>
          </a:xfrm>
          <a:custGeom>
            <a:avLst/>
            <a:gdLst/>
            <a:ahLst/>
            <a:cxnLst/>
            <a:rect l="l" t="t" r="r" b="b"/>
            <a:pathLst>
              <a:path w="657860" h="245745">
                <a:moveTo>
                  <a:pt x="0" y="245732"/>
                </a:moveTo>
                <a:lnTo>
                  <a:pt x="657466" y="245732"/>
                </a:lnTo>
                <a:lnTo>
                  <a:pt x="657466" y="0"/>
                </a:lnTo>
                <a:lnTo>
                  <a:pt x="0" y="0"/>
                </a:lnTo>
                <a:lnTo>
                  <a:pt x="0" y="2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71396" y="4325696"/>
            <a:ext cx="65786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Sling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tag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6825" y="941328"/>
            <a:ext cx="0" cy="2249170"/>
          </a:xfrm>
          <a:custGeom>
            <a:avLst/>
            <a:gdLst/>
            <a:ahLst/>
            <a:cxnLst/>
            <a:rect l="l" t="t" r="r" b="b"/>
            <a:pathLst>
              <a:path h="2249170">
                <a:moveTo>
                  <a:pt x="0" y="224867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3196356"/>
            <a:ext cx="0" cy="1765300"/>
          </a:xfrm>
          <a:custGeom>
            <a:avLst/>
            <a:gdLst/>
            <a:ahLst/>
            <a:cxnLst/>
            <a:rect l="l" t="t" r="r" b="b"/>
            <a:pathLst>
              <a:path h="1765300">
                <a:moveTo>
                  <a:pt x="0" y="17653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8299" y="938155"/>
            <a:ext cx="2891790" cy="0"/>
          </a:xfrm>
          <a:custGeom>
            <a:avLst/>
            <a:gdLst/>
            <a:ahLst/>
            <a:cxnLst/>
            <a:rect l="l" t="t" r="r" b="b"/>
            <a:pathLst>
              <a:path w="2891790">
                <a:moveTo>
                  <a:pt x="0" y="0"/>
                </a:moveTo>
                <a:lnTo>
                  <a:pt x="289170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1474" y="941328"/>
            <a:ext cx="0" cy="2249170"/>
          </a:xfrm>
          <a:custGeom>
            <a:avLst/>
            <a:gdLst/>
            <a:ahLst/>
            <a:cxnLst/>
            <a:rect l="l" t="t" r="r" b="b"/>
            <a:pathLst>
              <a:path h="2249170">
                <a:moveTo>
                  <a:pt x="0" y="224867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1474" y="3196356"/>
            <a:ext cx="0" cy="1765300"/>
          </a:xfrm>
          <a:custGeom>
            <a:avLst/>
            <a:gdLst/>
            <a:ahLst/>
            <a:cxnLst/>
            <a:rect l="l" t="t" r="r" b="b"/>
            <a:pathLst>
              <a:path h="1765300">
                <a:moveTo>
                  <a:pt x="0" y="17653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299" y="3193177"/>
            <a:ext cx="2891790" cy="0"/>
          </a:xfrm>
          <a:custGeom>
            <a:avLst/>
            <a:gdLst/>
            <a:ahLst/>
            <a:cxnLst/>
            <a:rect l="l" t="t" r="r" b="b"/>
            <a:pathLst>
              <a:path w="2891790">
                <a:moveTo>
                  <a:pt x="0" y="0"/>
                </a:moveTo>
                <a:lnTo>
                  <a:pt x="289170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8299" y="4964831"/>
            <a:ext cx="2891790" cy="0"/>
          </a:xfrm>
          <a:custGeom>
            <a:avLst/>
            <a:gdLst/>
            <a:ahLst/>
            <a:cxnLst/>
            <a:rect l="l" t="t" r="r" b="b"/>
            <a:pathLst>
              <a:path w="2891790">
                <a:moveTo>
                  <a:pt x="0" y="0"/>
                </a:moveTo>
                <a:lnTo>
                  <a:pt x="289170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911" y="2122449"/>
            <a:ext cx="1675369" cy="278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3190" y="4200484"/>
            <a:ext cx="333375" cy="768350"/>
          </a:xfrm>
          <a:custGeom>
            <a:avLst/>
            <a:gdLst/>
            <a:ahLst/>
            <a:cxnLst/>
            <a:rect l="l" t="t" r="r" b="b"/>
            <a:pathLst>
              <a:path w="333375" h="768350">
                <a:moveTo>
                  <a:pt x="0" y="0"/>
                </a:moveTo>
                <a:lnTo>
                  <a:pt x="12661" y="354304"/>
                </a:lnTo>
                <a:lnTo>
                  <a:pt x="50622" y="506209"/>
                </a:lnTo>
                <a:lnTo>
                  <a:pt x="12661" y="732929"/>
                </a:lnTo>
                <a:lnTo>
                  <a:pt x="295300" y="767753"/>
                </a:lnTo>
                <a:lnTo>
                  <a:pt x="333260" y="258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0349" y="973836"/>
            <a:ext cx="1778370" cy="2174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300" y="371155"/>
            <a:ext cx="2086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Choosing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the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right</a:t>
            </a:r>
            <a:r>
              <a:rPr sz="1400" b="1" spc="-3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crane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572504"/>
            <a:ext cx="2870835" cy="12915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85"/>
              </a:spcBef>
              <a:buChar char="•"/>
              <a:tabLst>
                <a:tab pos="16573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right size 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endParaRPr sz="900">
              <a:latin typeface="Open Sans"/>
              <a:cs typeface="Open Sans"/>
            </a:endParaRPr>
          </a:p>
          <a:p>
            <a:pPr marL="165100" marR="101600" indent="-152400">
              <a:lnSpc>
                <a:spcPct val="101800"/>
              </a:lnSpc>
              <a:spcBef>
                <a:spcPts val="570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 the crane’s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lift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</a:t>
            </a:r>
            <a:endParaRPr sz="900">
              <a:latin typeface="Open Sans"/>
              <a:cs typeface="Open Sans"/>
            </a:endParaRPr>
          </a:p>
          <a:p>
            <a:pPr marL="165100" marR="156210" indent="-152400">
              <a:lnSpc>
                <a:spcPct val="101800"/>
              </a:lnSpc>
              <a:spcBef>
                <a:spcPts val="565"/>
              </a:spcBef>
              <a:buChar char="•"/>
              <a:tabLst>
                <a:tab pos="16573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appropriate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conditions</a:t>
            </a:r>
            <a:endParaRPr sz="900">
              <a:latin typeface="Open Sans"/>
              <a:cs typeface="Open Sans"/>
            </a:endParaRPr>
          </a:p>
          <a:p>
            <a:pPr marL="165100" marR="49530" indent="-152400">
              <a:lnSpc>
                <a:spcPct val="101800"/>
              </a:lnSpc>
              <a:spcBef>
                <a:spcPts val="565"/>
              </a:spcBef>
              <a:buChar char="•"/>
              <a:tabLst>
                <a:tab pos="16573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correct type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job.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example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slewing or non-slewing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8522" y="284048"/>
            <a:ext cx="2781935" cy="51498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Booms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slewing mobile crane has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telescopic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49047" y="3259352"/>
            <a:ext cx="541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Retract</a:t>
            </a:r>
            <a:r>
              <a:rPr sz="900" b="1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9047" y="1003184"/>
            <a:ext cx="596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Extend</a:t>
            </a:r>
            <a:r>
              <a:rPr sz="900" b="1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44001" y="4050004"/>
            <a:ext cx="1856952" cy="918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7514" y="3255776"/>
            <a:ext cx="1059489" cy="1676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71155"/>
            <a:ext cx="2174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Check </a:t>
            </a:r>
            <a:r>
              <a:rPr spc="-20" dirty="0"/>
              <a:t>your planned route</a:t>
            </a:r>
          </a:p>
        </p:txBody>
      </p:sp>
      <p:sp>
        <p:nvSpPr>
          <p:cNvPr id="3" name="object 3"/>
          <p:cNvSpPr/>
          <p:nvPr/>
        </p:nvSpPr>
        <p:spPr>
          <a:xfrm>
            <a:off x="2703899" y="1142089"/>
            <a:ext cx="0" cy="1760220"/>
          </a:xfrm>
          <a:custGeom>
            <a:avLst/>
            <a:gdLst/>
            <a:ahLst/>
            <a:cxnLst/>
            <a:rect l="l" t="t" r="r" b="b"/>
            <a:pathLst>
              <a:path h="1760220">
                <a:moveTo>
                  <a:pt x="0" y="175994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5099" y="1142089"/>
            <a:ext cx="0" cy="1760220"/>
          </a:xfrm>
          <a:custGeom>
            <a:avLst/>
            <a:gdLst/>
            <a:ahLst/>
            <a:cxnLst/>
            <a:rect l="l" t="t" r="r" b="b"/>
            <a:pathLst>
              <a:path h="1760220">
                <a:moveTo>
                  <a:pt x="0" y="175994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6300" y="1142089"/>
            <a:ext cx="0" cy="1760220"/>
          </a:xfrm>
          <a:custGeom>
            <a:avLst/>
            <a:gdLst/>
            <a:ahLst/>
            <a:cxnLst/>
            <a:rect l="l" t="t" r="r" b="b"/>
            <a:pathLst>
              <a:path h="1760220">
                <a:moveTo>
                  <a:pt x="0" y="175994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875" y="2905205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802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3899" y="2905205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4499" y="2905205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4499" y="2908382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20532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5099" y="2905205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6300" y="2908382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20532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525" y="4964830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3899" y="4964830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4499" y="4964830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5099" y="4964830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25" y="1138914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700" y="1142089"/>
            <a:ext cx="0" cy="1763395"/>
          </a:xfrm>
          <a:custGeom>
            <a:avLst/>
            <a:gdLst/>
            <a:ahLst/>
            <a:cxnLst/>
            <a:rect l="l" t="t" r="r" b="b"/>
            <a:pathLst>
              <a:path h="1763395">
                <a:moveTo>
                  <a:pt x="0" y="176311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3899" y="1138914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4499" y="1138914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65099" y="1138914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2700" y="2905207"/>
            <a:ext cx="0" cy="2056764"/>
          </a:xfrm>
          <a:custGeom>
            <a:avLst/>
            <a:gdLst/>
            <a:ahLst/>
            <a:cxnLst/>
            <a:rect l="l" t="t" r="r" b="b"/>
            <a:pathLst>
              <a:path h="2056764">
                <a:moveTo>
                  <a:pt x="0" y="205644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9300" y="2973673"/>
            <a:ext cx="89598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careful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suspended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floors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300" y="564199"/>
            <a:ext cx="6092825" cy="8026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planned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route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unusual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difficult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surfaces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path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movement.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example: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  <a:tabLst>
                <a:tab pos="2244090" algn="l"/>
                <a:tab pos="44043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 the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	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Bumpy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	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Soft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wet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8580" y="1480506"/>
            <a:ext cx="1739786" cy="1340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0904" y="1500080"/>
            <a:ext cx="1989251" cy="1340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1022" y="3290584"/>
            <a:ext cx="2437777" cy="1650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5573" y="1918926"/>
            <a:ext cx="2024256" cy="858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2799" y="2936405"/>
            <a:ext cx="1928325" cy="1999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1659" y="3051505"/>
            <a:ext cx="425576" cy="421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43799" y="2973660"/>
            <a:ext cx="1021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Talk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engineer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705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87"/>
            <a:ext cx="396938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Check your planned route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(continued)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out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obstacles or obstructions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might get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way. For</a:t>
            </a:r>
            <a:r>
              <a:rPr sz="900" spc="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example:</a:t>
            </a:r>
            <a:endParaRPr sz="900">
              <a:latin typeface="Open Sans"/>
              <a:cs typeface="Open San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9525" y="872642"/>
          <a:ext cx="6483350" cy="4089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50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Powerlines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People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50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Buildings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Vehicles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plant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87891" y="1212384"/>
            <a:ext cx="2435514" cy="1602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3585" y="974832"/>
            <a:ext cx="585772" cy="184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7843" y="1075240"/>
            <a:ext cx="1045542" cy="1739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1285" y="3056654"/>
            <a:ext cx="2518617" cy="181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4784" y="3104654"/>
            <a:ext cx="2048821" cy="1698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121" y="370582"/>
            <a:ext cx="1662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Prepare for</a:t>
            </a:r>
            <a:r>
              <a:rPr sz="1400" b="1" spc="-6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hazards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1821" y="766560"/>
          <a:ext cx="6471284" cy="4205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02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Hazard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00" b="1" spc="-20" dirty="0">
                          <a:solidFill>
                            <a:srgbClr val="001544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82">
                <a:tc>
                  <a:txBody>
                    <a:bodyPr/>
                    <a:lstStyle/>
                    <a:p>
                      <a:pPr marL="76835" marR="116205">
                        <a:lnSpc>
                          <a:spcPct val="101800"/>
                        </a:lnSpc>
                        <a:spcBef>
                          <a:spcPts val="334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hazard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anything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harm you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others while you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 marR="123189">
                        <a:lnSpc>
                          <a:spcPct val="101800"/>
                        </a:lnSpc>
                        <a:spcBef>
                          <a:spcPts val="334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chance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injuring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hurting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930" marR="83185">
                        <a:lnSpc>
                          <a:spcPct val="101800"/>
                        </a:lnSpc>
                        <a:spcBef>
                          <a:spcPts val="2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control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 you can do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stop the  hazard from hurting or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killing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someone.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79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 marR="231775">
                        <a:lnSpc>
                          <a:spcPct val="1018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 words, what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chance of  the hazard hurting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you?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6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032516" y="3153455"/>
            <a:ext cx="1406996" cy="1526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9033" y="3478604"/>
            <a:ext cx="822087" cy="114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161" y="3477482"/>
            <a:ext cx="835374" cy="1183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7011" y="2977993"/>
            <a:ext cx="1272838" cy="1753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1595" y="2251316"/>
            <a:ext cx="482409" cy="48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5037" y="2279675"/>
            <a:ext cx="482396" cy="481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1490" y="2276652"/>
            <a:ext cx="646160" cy="482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8000" y="683580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>
                <a:moveTo>
                  <a:pt x="0" y="0"/>
                </a:moveTo>
                <a:lnTo>
                  <a:pt x="24030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1175" y="686759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153889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7824" y="686759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153889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8000" y="2228831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>
                <a:moveTo>
                  <a:pt x="0" y="0"/>
                </a:moveTo>
                <a:lnTo>
                  <a:pt x="24030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554" y="3208392"/>
            <a:ext cx="1749618" cy="1530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2397076"/>
          <a:ext cx="6473190" cy="2568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817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WHS/OHS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representatives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officers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supervisor or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team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leader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Workmates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973381" y="3033018"/>
            <a:ext cx="1485302" cy="1706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4003" y="3209593"/>
            <a:ext cx="1837706" cy="1529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165" y="756514"/>
            <a:ext cx="1047998" cy="1047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8038" y="756514"/>
            <a:ext cx="1060113" cy="10474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25441" y="1878495"/>
            <a:ext cx="1000125" cy="2444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405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dangerous?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7211" y="1878495"/>
            <a:ext cx="1000125" cy="2444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405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likely?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799" y="282979"/>
            <a:ext cx="4027804" cy="19621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Assess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the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risk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(risk</a:t>
            </a:r>
            <a:r>
              <a:rPr sz="1400" b="1" spc="2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assessment)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identify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(know) the worksite’s hazards before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900" spc="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find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hazard,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out two</a:t>
            </a:r>
            <a:r>
              <a:rPr sz="900" spc="10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things: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735" algn="l"/>
              </a:tabLst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dangerous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hazard?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735" algn="l"/>
              </a:tabLst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likely (risky)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hazard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hurt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someone?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00"/>
              </a:lnSpc>
              <a:spcBef>
                <a:spcPts val="57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example,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find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very dangerous hazard but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of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hurting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someone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low. Because the danger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high,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find 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10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900">
              <a:latin typeface="Open Sans"/>
              <a:cs typeface="Open Sans"/>
            </a:endParaRPr>
          </a:p>
          <a:p>
            <a:pPr marL="12700" marR="467995">
              <a:lnSpc>
                <a:spcPct val="1018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assessment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form (example over page)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hierarchy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control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doubt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talk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0010"/>
            <a:ext cx="7020559" cy="1818005"/>
          </a:xfrm>
          <a:custGeom>
            <a:avLst/>
            <a:gdLst/>
            <a:ahLst/>
            <a:cxnLst/>
            <a:rect l="l" t="t" r="r" b="b"/>
            <a:pathLst>
              <a:path w="7020559" h="1818005">
                <a:moveTo>
                  <a:pt x="0" y="1818005"/>
                </a:moveTo>
                <a:lnTo>
                  <a:pt x="7020001" y="1818005"/>
                </a:lnTo>
                <a:lnTo>
                  <a:pt x="7020001" y="0"/>
                </a:lnTo>
                <a:lnTo>
                  <a:pt x="0" y="0"/>
                </a:lnTo>
                <a:lnTo>
                  <a:pt x="0" y="1818005"/>
                </a:lnTo>
                <a:close/>
              </a:path>
            </a:pathLst>
          </a:custGeom>
          <a:solidFill>
            <a:srgbClr val="001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4560" y="1550775"/>
            <a:ext cx="3743960" cy="1376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298575" algn="r">
              <a:lnSpc>
                <a:spcPts val="3400"/>
              </a:lnSpc>
              <a:spcBef>
                <a:spcPts val="580"/>
              </a:spcBef>
            </a:pP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3200" b="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Slewing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10" dirty="0">
                <a:solidFill>
                  <a:srgbClr val="FFFFFF"/>
                </a:solidFill>
                <a:latin typeface="Arial"/>
                <a:cs typeface="Arial"/>
              </a:rPr>
              <a:t>Crane </a:t>
            </a:r>
            <a:r>
              <a:rPr sz="32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(up </a:t>
            </a:r>
            <a:r>
              <a:rPr sz="3200" b="0" spc="-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32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tonnes)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6789302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6377345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526" y="375449"/>
            <a:ext cx="2891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Hierarchy </a:t>
            </a:r>
            <a:r>
              <a:rPr spc="-15" dirty="0"/>
              <a:t>of hazard </a:t>
            </a:r>
            <a:r>
              <a:rPr spc="-20" dirty="0"/>
              <a:t>control</a:t>
            </a:r>
            <a:r>
              <a:rPr spc="-40" dirty="0"/>
              <a:t> </a:t>
            </a:r>
            <a:r>
              <a:rPr spc="-15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526" y="643016"/>
            <a:ext cx="645985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Hierarchy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control gives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six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ways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or prevent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(meaning danger)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workplace.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trying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first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(elimination)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or prevent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doesn’t work,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second one.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Keep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trying until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find  the best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or prevent the hazard. For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7823" y="2882845"/>
            <a:ext cx="1399125" cy="2004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4512" y="2992779"/>
            <a:ext cx="1582311" cy="1873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1226" y="1228505"/>
          <a:ext cx="6480809" cy="3733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49">
                <a:tc>
                  <a:txBody>
                    <a:bodyPr/>
                    <a:lstStyle/>
                    <a:p>
                      <a:pPr marL="71755" marR="1316355">
                        <a:lnSpc>
                          <a:spcPct val="101899"/>
                        </a:lnSpc>
                        <a:spcBef>
                          <a:spcPts val="300"/>
                        </a:spcBef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1.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Elimination 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(remove)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2.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Substitution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(use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something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else)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424305">
                        <a:lnSpc>
                          <a:spcPct val="101800"/>
                        </a:lnSpc>
                        <a:spcBef>
                          <a:spcPts val="300"/>
                        </a:spcBef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3.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Isolation  (keep</a:t>
                      </a:r>
                      <a:r>
                        <a:rPr sz="900" b="1" spc="-1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apart)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610">
                <a:tc>
                  <a:txBody>
                    <a:bodyPr/>
                    <a:lstStyle/>
                    <a:p>
                      <a:pPr marL="76200" marR="179705">
                        <a:lnSpc>
                          <a:spcPct val="101800"/>
                        </a:lnSpc>
                        <a:spcBef>
                          <a:spcPts val="665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can,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remove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hazard. 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this,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change the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work or the  equipment you use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—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best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 control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6200" marR="450850">
                        <a:lnSpc>
                          <a:spcPct val="101800"/>
                        </a:lnSpc>
                        <a:spcBef>
                          <a:spcPts val="5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example,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remove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dangerous  materials from the work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44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501650">
                        <a:lnSpc>
                          <a:spcPct val="101800"/>
                        </a:lnSpc>
                        <a:spcBef>
                          <a:spcPts val="665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are unable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remove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hazard, use something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else.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2390" marR="236854">
                        <a:lnSpc>
                          <a:spcPct val="101800"/>
                        </a:lnSpc>
                        <a:spcBef>
                          <a:spcPts val="5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example, use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pallet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cage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lift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pallet of bricks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instead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lifting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pallet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without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cage.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44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10820">
                        <a:lnSpc>
                          <a:spcPct val="101800"/>
                        </a:lnSpc>
                        <a:spcBef>
                          <a:spcPts val="68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Put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barriers or fencing around the  hazard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lower the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of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damage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harm. You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call this restricting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 preventing access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2390" marR="33655">
                        <a:lnSpc>
                          <a:spcPct val="101800"/>
                        </a:lnSpc>
                        <a:spcBef>
                          <a:spcPts val="56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Keep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people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away from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hazard. For example, put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barriers,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gantries or fencing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keep people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2390" marR="910590">
                        <a:lnSpc>
                          <a:spcPts val="1100"/>
                        </a:lnSpc>
                        <a:spcBef>
                          <a:spcPts val="4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will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reduce the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 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63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081130" y="3088974"/>
            <a:ext cx="1747165" cy="1787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299" y="117014"/>
            <a:ext cx="6353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6213" y="480968"/>
            <a:ext cx="1705318" cy="4431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69148"/>
            <a:ext cx="3114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Personal Protective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Equipment</a:t>
            </a:r>
            <a:r>
              <a:rPr sz="1400" b="1" spc="-4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(PPE)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48060"/>
            <a:ext cx="1957070" cy="793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2384">
              <a:lnSpc>
                <a:spcPct val="101800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clothing or equipment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worn on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body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protect you from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take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away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altogether, but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9153" y="2804448"/>
            <a:ext cx="613410" cy="174625"/>
          </a:xfrm>
          <a:custGeom>
            <a:avLst/>
            <a:gdLst/>
            <a:ahLst/>
            <a:cxnLst/>
            <a:rect l="l" t="t" r="r" b="b"/>
            <a:pathLst>
              <a:path w="613410" h="174625">
                <a:moveTo>
                  <a:pt x="0" y="0"/>
                </a:moveTo>
                <a:lnTo>
                  <a:pt x="613244" y="174307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3753" y="277904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30329" y="2765501"/>
            <a:ext cx="905510" cy="42672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3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gloves</a:t>
            </a:r>
            <a:endParaRPr sz="9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  <a:spcBef>
                <a:spcPts val="3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Insulated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2968" y="3904405"/>
            <a:ext cx="911860" cy="120014"/>
          </a:xfrm>
          <a:custGeom>
            <a:avLst/>
            <a:gdLst/>
            <a:ahLst/>
            <a:cxnLst/>
            <a:rect l="l" t="t" r="r" b="b"/>
            <a:pathLst>
              <a:path w="911860" h="120014">
                <a:moveTo>
                  <a:pt x="0" y="0"/>
                </a:moveTo>
                <a:lnTo>
                  <a:pt x="911669" y="119786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568" y="38790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46801" y="3907523"/>
            <a:ext cx="90551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Long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pants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31779" y="2185239"/>
            <a:ext cx="513080" cy="115570"/>
          </a:xfrm>
          <a:custGeom>
            <a:avLst/>
            <a:gdLst/>
            <a:ahLst/>
            <a:cxnLst/>
            <a:rect l="l" t="t" r="r" b="b"/>
            <a:pathLst>
              <a:path w="513079" h="115569">
                <a:moveTo>
                  <a:pt x="0" y="0"/>
                </a:moveTo>
                <a:lnTo>
                  <a:pt x="512483" y="115163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6379" y="21598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40400" y="2179713"/>
            <a:ext cx="1130300" cy="24447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Long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sleeved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shirt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6778" y="4445999"/>
            <a:ext cx="715645" cy="262255"/>
          </a:xfrm>
          <a:custGeom>
            <a:avLst/>
            <a:gdLst/>
            <a:ahLst/>
            <a:cxnLst/>
            <a:rect l="l" t="t" r="r" b="b"/>
            <a:pathLst>
              <a:path w="715645" h="262254">
                <a:moveTo>
                  <a:pt x="715594" y="26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6972" y="468241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30375" y="4128414"/>
            <a:ext cx="1686560" cy="71628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7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shoes</a:t>
            </a:r>
            <a:endParaRPr sz="900">
              <a:latin typeface="Open Sans"/>
              <a:cs typeface="Open Sans"/>
            </a:endParaRPr>
          </a:p>
          <a:p>
            <a:pPr marL="78105" marR="181610" algn="just">
              <a:lnSpc>
                <a:spcPct val="101800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Rubber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soled, fully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enclosed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foot,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steel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capped</a:t>
            </a:r>
            <a:r>
              <a:rPr sz="900" spc="-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 protect 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toes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6161" y="604639"/>
            <a:ext cx="858519" cy="259715"/>
          </a:xfrm>
          <a:custGeom>
            <a:avLst/>
            <a:gdLst/>
            <a:ahLst/>
            <a:cxnLst/>
            <a:rect l="l" t="t" r="r" b="b"/>
            <a:pathLst>
              <a:path w="858520" h="259715">
                <a:moveTo>
                  <a:pt x="858164" y="0"/>
                </a:moveTo>
                <a:lnTo>
                  <a:pt x="0" y="259372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8925" y="5792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17927" y="663511"/>
            <a:ext cx="922019" cy="39052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3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 helmet</a:t>
            </a:r>
            <a:endParaRPr sz="9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hard hat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85181" y="959068"/>
            <a:ext cx="798195" cy="103505"/>
          </a:xfrm>
          <a:custGeom>
            <a:avLst/>
            <a:gdLst/>
            <a:ahLst/>
            <a:cxnLst/>
            <a:rect l="l" t="t" r="r" b="b"/>
            <a:pathLst>
              <a:path w="798195" h="103505">
                <a:moveTo>
                  <a:pt x="0" y="103301"/>
                </a:moveTo>
                <a:lnTo>
                  <a:pt x="797623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9781" y="10369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87670" y="836206"/>
            <a:ext cx="152654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Ear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muffs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plugs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97653" y="1137015"/>
            <a:ext cx="723265" cy="365125"/>
          </a:xfrm>
          <a:custGeom>
            <a:avLst/>
            <a:gdLst/>
            <a:ahLst/>
            <a:cxnLst/>
            <a:rect l="l" t="t" r="r" b="b"/>
            <a:pathLst>
              <a:path w="723264" h="365125">
                <a:moveTo>
                  <a:pt x="0" y="0"/>
                </a:moveTo>
                <a:lnTo>
                  <a:pt x="723150" y="364528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253" y="11116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25668" y="1233906"/>
            <a:ext cx="1688464" cy="57150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5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Respiratory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endParaRPr sz="900">
              <a:latin typeface="Open Sans"/>
              <a:cs typeface="Open Sans"/>
            </a:endParaRPr>
          </a:p>
          <a:p>
            <a:pPr marL="78105" marR="67945">
              <a:lnSpc>
                <a:spcPct val="101800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Dust mask,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half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face respirator 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full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face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respirator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64665" y="558003"/>
            <a:ext cx="1023619" cy="384175"/>
          </a:xfrm>
          <a:custGeom>
            <a:avLst/>
            <a:gdLst/>
            <a:ahLst/>
            <a:cxnLst/>
            <a:rect l="l" t="t" r="r" b="b"/>
            <a:pathLst>
              <a:path w="1023620" h="384175">
                <a:moveTo>
                  <a:pt x="0" y="384048"/>
                </a:moveTo>
                <a:lnTo>
                  <a:pt x="1023531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9265" y="9166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87670" y="436600"/>
            <a:ext cx="152654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Safety glasses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goggles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71384" y="1901588"/>
            <a:ext cx="1123950" cy="74930"/>
          </a:xfrm>
          <a:custGeom>
            <a:avLst/>
            <a:gdLst/>
            <a:ahLst/>
            <a:cxnLst/>
            <a:rect l="l" t="t" r="r" b="b"/>
            <a:pathLst>
              <a:path w="1123950" h="74930">
                <a:moveTo>
                  <a:pt x="1123327" y="7492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9311" y="19511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97176" y="1624952"/>
            <a:ext cx="1374775" cy="56007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High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visibility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clothing</a:t>
            </a:r>
            <a:endParaRPr sz="900">
              <a:latin typeface="Open Sans"/>
              <a:cs typeface="Open Sans"/>
            </a:endParaRPr>
          </a:p>
          <a:p>
            <a:pPr marL="78105" marR="182245">
              <a:lnSpc>
                <a:spcPct val="101899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vest, hi-vis shirt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hi-vis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jumpsuit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24177" y="3204807"/>
            <a:ext cx="95948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 harness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90003" y="3035461"/>
            <a:ext cx="1200150" cy="298450"/>
          </a:xfrm>
          <a:custGeom>
            <a:avLst/>
            <a:gdLst/>
            <a:ahLst/>
            <a:cxnLst/>
            <a:rect l="l" t="t" r="r" b="b"/>
            <a:pathLst>
              <a:path w="1200150" h="298450">
                <a:moveTo>
                  <a:pt x="1200073" y="0"/>
                </a:moveTo>
                <a:lnTo>
                  <a:pt x="0" y="298145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4676" y="301006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97176" y="2492121"/>
            <a:ext cx="64833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Lanyard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51646" y="2502241"/>
            <a:ext cx="1085850" cy="119380"/>
          </a:xfrm>
          <a:custGeom>
            <a:avLst/>
            <a:gdLst/>
            <a:ahLst/>
            <a:cxnLst/>
            <a:rect l="l" t="t" r="r" b="b"/>
            <a:pathLst>
              <a:path w="1085850" h="119380">
                <a:moveTo>
                  <a:pt x="1085456" y="0"/>
                </a:moveTo>
                <a:lnTo>
                  <a:pt x="0" y="119037"/>
                </a:lnTo>
              </a:path>
            </a:pathLst>
          </a:custGeom>
          <a:ln w="12699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1702" y="247684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7300" y="117014"/>
            <a:ext cx="691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796" y="1855063"/>
            <a:ext cx="1388413" cy="244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1385986"/>
            <a:ext cx="2240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Zones/areas to </a:t>
            </a: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check 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for</a:t>
            </a:r>
            <a:r>
              <a:rPr sz="1100" b="1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hazards: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86713"/>
            <a:ext cx="3232150" cy="8661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Identifying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workplace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hazards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 hazards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identified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Take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workplace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decide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anything could  possibly cause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injury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anyone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else 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7399" y="2385004"/>
            <a:ext cx="2632710" cy="447040"/>
          </a:xfrm>
          <a:custGeom>
            <a:avLst/>
            <a:gdLst/>
            <a:ahLst/>
            <a:cxnLst/>
            <a:rect l="l" t="t" r="r" b="b"/>
            <a:pathLst>
              <a:path w="2632710" h="447039">
                <a:moveTo>
                  <a:pt x="0" y="0"/>
                </a:moveTo>
                <a:lnTo>
                  <a:pt x="2632189" y="447001"/>
                </a:lnTo>
                <a:lnTo>
                  <a:pt x="2632189" y="2997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005" y="2358009"/>
            <a:ext cx="2304415" cy="2608580"/>
          </a:xfrm>
          <a:custGeom>
            <a:avLst/>
            <a:gdLst/>
            <a:ahLst/>
            <a:cxnLst/>
            <a:rect l="l" t="t" r="r" b="b"/>
            <a:pathLst>
              <a:path w="2304415" h="2608579">
                <a:moveTo>
                  <a:pt x="0" y="2608199"/>
                </a:moveTo>
                <a:lnTo>
                  <a:pt x="2303995" y="2608199"/>
                </a:lnTo>
                <a:lnTo>
                  <a:pt x="2303995" y="0"/>
                </a:lnTo>
                <a:lnTo>
                  <a:pt x="0" y="0"/>
                </a:lnTo>
                <a:lnTo>
                  <a:pt x="0" y="26081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16005" y="2347478"/>
            <a:ext cx="2304415" cy="254444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14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Ground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eye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level</a:t>
            </a:r>
            <a:endParaRPr sz="1000">
              <a:latin typeface="Open Sans Semibold"/>
              <a:cs typeface="Open Sans Semibold"/>
            </a:endParaRPr>
          </a:p>
          <a:p>
            <a:pPr marL="143510">
              <a:lnSpc>
                <a:spcPct val="100000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around eye height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20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machinery/plant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9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path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travel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insufficient</a:t>
            </a:r>
            <a:r>
              <a:rPr sz="900" spc="-1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lighting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weather</a:t>
            </a:r>
            <a:r>
              <a:rPr sz="9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conditions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dangerous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surrounding structures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facilities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obstructions.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2799" y="2385005"/>
            <a:ext cx="2607310" cy="220979"/>
          </a:xfrm>
          <a:custGeom>
            <a:avLst/>
            <a:gdLst/>
            <a:ahLst/>
            <a:cxnLst/>
            <a:rect l="l" t="t" r="r" b="b"/>
            <a:pathLst>
              <a:path w="2607310" h="220980">
                <a:moveTo>
                  <a:pt x="0" y="0"/>
                </a:moveTo>
                <a:lnTo>
                  <a:pt x="2606789" y="220497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7399" y="1057334"/>
            <a:ext cx="2787650" cy="1202055"/>
          </a:xfrm>
          <a:custGeom>
            <a:avLst/>
            <a:gdLst/>
            <a:ahLst/>
            <a:cxnLst/>
            <a:rect l="l" t="t" r="r" b="b"/>
            <a:pathLst>
              <a:path w="2787650" h="1202055">
                <a:moveTo>
                  <a:pt x="2787599" y="0"/>
                </a:moveTo>
                <a:lnTo>
                  <a:pt x="0" y="1201661"/>
                </a:lnTo>
                <a:lnTo>
                  <a:pt x="2787599" y="454672"/>
                </a:lnTo>
                <a:lnTo>
                  <a:pt x="2787599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9947" y="439051"/>
            <a:ext cx="2310130" cy="1833245"/>
          </a:xfrm>
          <a:custGeom>
            <a:avLst/>
            <a:gdLst/>
            <a:ahLst/>
            <a:cxnLst/>
            <a:rect l="l" t="t" r="r" b="b"/>
            <a:pathLst>
              <a:path w="2310129" h="1833245">
                <a:moveTo>
                  <a:pt x="0" y="1832648"/>
                </a:moveTo>
                <a:lnTo>
                  <a:pt x="2310053" y="1832648"/>
                </a:lnTo>
                <a:lnTo>
                  <a:pt x="2310053" y="0"/>
                </a:lnTo>
                <a:lnTo>
                  <a:pt x="0" y="0"/>
                </a:lnTo>
                <a:lnTo>
                  <a:pt x="0" y="1832648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9947" y="428529"/>
            <a:ext cx="2310130" cy="174815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14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Above eye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level</a:t>
            </a:r>
            <a:endParaRPr sz="1000">
              <a:latin typeface="Open Sans Semibold"/>
              <a:cs typeface="Open Sans Semibold"/>
            </a:endParaRPr>
          </a:p>
          <a:p>
            <a:pPr marL="143510">
              <a:lnSpc>
                <a:spcPct val="100000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above eye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20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powerlines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overhead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buildings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9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surrounding structures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facilities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obstructions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bridges.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55499" y="1335602"/>
            <a:ext cx="2614930" cy="923925"/>
          </a:xfrm>
          <a:custGeom>
            <a:avLst/>
            <a:gdLst/>
            <a:ahLst/>
            <a:cxnLst/>
            <a:rect l="l" t="t" r="r" b="b"/>
            <a:pathLst>
              <a:path w="2614929" h="923925">
                <a:moveTo>
                  <a:pt x="0" y="923404"/>
                </a:moveTo>
                <a:lnTo>
                  <a:pt x="2614498" y="0"/>
                </a:lnTo>
              </a:path>
            </a:pathLst>
          </a:custGeom>
          <a:ln w="25399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4400" y="2466016"/>
            <a:ext cx="1393825" cy="744855"/>
          </a:xfrm>
          <a:custGeom>
            <a:avLst/>
            <a:gdLst/>
            <a:ahLst/>
            <a:cxnLst/>
            <a:rect l="l" t="t" r="r" b="b"/>
            <a:pathLst>
              <a:path w="1393825" h="744855">
                <a:moveTo>
                  <a:pt x="0" y="0"/>
                </a:moveTo>
                <a:lnTo>
                  <a:pt x="510603" y="744689"/>
                </a:lnTo>
                <a:lnTo>
                  <a:pt x="1393799" y="708698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7994" y="2910624"/>
            <a:ext cx="2480945" cy="206121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4191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30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Ground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level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(and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below)</a:t>
            </a:r>
            <a:endParaRPr sz="1000">
              <a:latin typeface="Open Sans Semibold"/>
              <a:cs typeface="Open Sans Semibold"/>
            </a:endParaRPr>
          </a:p>
          <a:p>
            <a:pPr marL="143510">
              <a:lnSpc>
                <a:spcPct val="100000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the ground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if: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20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surface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stable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level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debris or rubbish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</a:t>
            </a:r>
            <a:endParaRPr sz="900">
              <a:latin typeface="Open Sans"/>
              <a:cs typeface="Open Sans"/>
            </a:endParaRPr>
          </a:p>
          <a:p>
            <a:pPr marL="295910" marR="104139" indent="-152400">
              <a:lnSpc>
                <a:spcPts val="1000"/>
              </a:lnSpc>
              <a:spcBef>
                <a:spcPts val="585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surface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strong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  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equipment or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ts val="1040"/>
              </a:lnSpc>
              <a:spcBef>
                <a:spcPts val="470"/>
              </a:spcBef>
              <a:buChar char="•"/>
              <a:tabLst>
                <a:tab pos="2965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any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open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trenches or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recently</a:t>
            </a:r>
            <a:endParaRPr sz="900">
              <a:latin typeface="Open Sans"/>
              <a:cs typeface="Open Sans"/>
            </a:endParaRPr>
          </a:p>
          <a:p>
            <a:pPr marL="295910">
              <a:lnSpc>
                <a:spcPts val="1040"/>
              </a:lnSpc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filled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trenches/excavations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unstable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84"/>
              </a:spcBef>
              <a:buChar char="•"/>
              <a:tabLst>
                <a:tab pos="2965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underground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endParaRPr sz="900">
              <a:latin typeface="Open Sans"/>
              <a:cs typeface="Open Sans"/>
            </a:endParaRPr>
          </a:p>
          <a:p>
            <a:pPr marL="295910" indent="-152400">
              <a:lnSpc>
                <a:spcPct val="100000"/>
              </a:lnSpc>
              <a:spcBef>
                <a:spcPts val="490"/>
              </a:spcBef>
              <a:buChar char="•"/>
              <a:tabLst>
                <a:tab pos="29654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suspended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slabs.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14400" y="2478706"/>
            <a:ext cx="573405" cy="424815"/>
          </a:xfrm>
          <a:custGeom>
            <a:avLst/>
            <a:gdLst/>
            <a:ahLst/>
            <a:cxnLst/>
            <a:rect l="l" t="t" r="r" b="b"/>
            <a:pathLst>
              <a:path w="573405" h="424814">
                <a:moveTo>
                  <a:pt x="0" y="0"/>
                </a:moveTo>
                <a:lnTo>
                  <a:pt x="572897" y="424599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9296" y="804616"/>
            <a:ext cx="5566690" cy="4045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141604" y="117014"/>
            <a:ext cx="3747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 (up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tonnes)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2630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Parts of </a:t>
            </a:r>
            <a:r>
              <a:rPr spc="-20" dirty="0"/>
              <a:t>a slewing mobile</a:t>
            </a:r>
            <a:r>
              <a:rPr spc="-50" dirty="0"/>
              <a:t> </a:t>
            </a:r>
            <a:r>
              <a:rPr spc="-20" dirty="0"/>
              <a:t>crane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46354" y="843369"/>
            <a:ext cx="6470154" cy="4109935"/>
            <a:chOff x="546354" y="843369"/>
            <a:chExt cx="6470154" cy="4109935"/>
          </a:xfrm>
        </p:grpSpPr>
        <p:grpSp>
          <p:nvGrpSpPr>
            <p:cNvPr id="75" name="Group 74"/>
            <p:cNvGrpSpPr/>
            <p:nvPr/>
          </p:nvGrpSpPr>
          <p:grpSpPr>
            <a:xfrm>
              <a:off x="3413531" y="4366320"/>
              <a:ext cx="1084482" cy="586984"/>
              <a:chOff x="3413531" y="4366320"/>
              <a:chExt cx="1084482" cy="586984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3804940" y="4403238"/>
                <a:ext cx="645160" cy="335915"/>
              </a:xfrm>
              <a:custGeom>
                <a:avLst/>
                <a:gdLst/>
                <a:ahLst/>
                <a:cxnLst/>
                <a:rect l="l" t="t" r="r" b="b"/>
                <a:pathLst>
                  <a:path w="645160" h="335914">
                    <a:moveTo>
                      <a:pt x="0" y="335407"/>
                    </a:moveTo>
                    <a:lnTo>
                      <a:pt x="644969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4447213" y="4366320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9742" y="5018"/>
                    </a:moveTo>
                    <a:lnTo>
                      <a:pt x="18796" y="590"/>
                    </a:lnTo>
                    <a:lnTo>
                      <a:pt x="28521" y="0"/>
                    </a:lnTo>
                    <a:lnTo>
                      <a:pt x="37762" y="3083"/>
                    </a:lnTo>
                    <a:lnTo>
                      <a:pt x="45365" y="9678"/>
                    </a:lnTo>
                    <a:lnTo>
                      <a:pt x="49800" y="18762"/>
                    </a:lnTo>
                    <a:lnTo>
                      <a:pt x="50403" y="28501"/>
                    </a:lnTo>
                    <a:lnTo>
                      <a:pt x="47321" y="37748"/>
                    </a:lnTo>
                    <a:lnTo>
                      <a:pt x="40705" y="45353"/>
                    </a:lnTo>
                    <a:lnTo>
                      <a:pt x="31621" y="49787"/>
                    </a:lnTo>
                    <a:lnTo>
                      <a:pt x="21882" y="50384"/>
                    </a:lnTo>
                    <a:lnTo>
                      <a:pt x="12635" y="47287"/>
                    </a:lnTo>
                    <a:lnTo>
                      <a:pt x="5030" y="40641"/>
                    </a:lnTo>
                    <a:lnTo>
                      <a:pt x="596" y="31608"/>
                    </a:lnTo>
                    <a:lnTo>
                      <a:pt x="0" y="21882"/>
                    </a:lnTo>
                    <a:lnTo>
                      <a:pt x="3096" y="12629"/>
                    </a:lnTo>
                    <a:lnTo>
                      <a:pt x="9742" y="5018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 txBox="1"/>
              <p:nvPr/>
            </p:nvSpPr>
            <p:spPr>
              <a:xfrm>
                <a:off x="3413531" y="4707559"/>
                <a:ext cx="972185" cy="2457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52069" rIns="0" bIns="0" rtlCol="0">
                <a:spAutoFit/>
              </a:bodyPr>
              <a:lstStyle/>
              <a:p>
                <a:pPr marL="88265">
                  <a:lnSpc>
                    <a:spcPct val="100000"/>
                  </a:lnSpc>
                  <a:spcBef>
                    <a:spcPts val="409"/>
                  </a:spcBef>
                </a:pPr>
                <a:r>
                  <a:rPr sz="900" spc="-30" dirty="0">
                    <a:solidFill>
                      <a:srgbClr val="231F20"/>
                    </a:solidFill>
                    <a:latin typeface="Open Sans"/>
                    <a:cs typeface="Open Sans"/>
                  </a:rPr>
                  <a:t>Outrigger</a:t>
                </a:r>
                <a:r>
                  <a:rPr sz="900" spc="-40" dirty="0">
                    <a:solidFill>
                      <a:srgbClr val="231F20"/>
                    </a:solidFill>
                    <a:latin typeface="Open Sans"/>
                    <a:cs typeface="Open Sans"/>
                  </a:rPr>
                  <a:t> </a:t>
                </a:r>
                <a:r>
                  <a:rPr sz="900" spc="-35" dirty="0">
                    <a:solidFill>
                      <a:srgbClr val="231F20"/>
                    </a:solidFill>
                    <a:latin typeface="Open Sans"/>
                    <a:cs typeface="Open Sans"/>
                  </a:rPr>
                  <a:t>beam</a:t>
                </a:r>
                <a:endParaRPr sz="900">
                  <a:latin typeface="Open Sans"/>
                  <a:cs typeface="Open Sans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46354" y="843369"/>
              <a:ext cx="6470154" cy="4073042"/>
              <a:chOff x="546354" y="843369"/>
              <a:chExt cx="6470154" cy="407304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506860" y="1215021"/>
                <a:ext cx="1266919" cy="245745"/>
                <a:chOff x="2506860" y="1215021"/>
                <a:chExt cx="1266919" cy="245745"/>
              </a:xfrm>
            </p:grpSpPr>
            <p:sp>
              <p:nvSpPr>
                <p:cNvPr id="5" name="object 5"/>
                <p:cNvSpPr/>
                <p:nvPr/>
              </p:nvSpPr>
              <p:spPr>
                <a:xfrm>
                  <a:off x="2556516" y="1316653"/>
                  <a:ext cx="35687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69" h="81915">
                      <a:moveTo>
                        <a:pt x="356793" y="0"/>
                      </a:moveTo>
                      <a:lnTo>
                        <a:pt x="0" y="81343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" name="object 6"/>
                <p:cNvSpPr/>
                <p:nvPr/>
              </p:nvSpPr>
              <p:spPr>
                <a:xfrm>
                  <a:off x="2506860" y="1378716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5">
                      <a:moveTo>
                        <a:pt x="0" y="20091"/>
                      </a:moveTo>
                      <a:lnTo>
                        <a:pt x="69" y="30175"/>
                      </a:lnTo>
                      <a:lnTo>
                        <a:pt x="3868" y="39139"/>
                      </a:lnTo>
                      <a:lnTo>
                        <a:pt x="10756" y="46024"/>
                      </a:lnTo>
                      <a:lnTo>
                        <a:pt x="20091" y="49872"/>
                      </a:lnTo>
                      <a:lnTo>
                        <a:pt x="30184" y="49802"/>
                      </a:lnTo>
                      <a:lnTo>
                        <a:pt x="39142" y="46000"/>
                      </a:lnTo>
                      <a:lnTo>
                        <a:pt x="46017" y="39116"/>
                      </a:lnTo>
                      <a:lnTo>
                        <a:pt x="49860" y="29794"/>
                      </a:lnTo>
                      <a:lnTo>
                        <a:pt x="49798" y="19702"/>
                      </a:lnTo>
                      <a:lnTo>
                        <a:pt x="46016" y="10734"/>
                      </a:lnTo>
                      <a:lnTo>
                        <a:pt x="39146" y="3848"/>
                      </a:lnTo>
                      <a:lnTo>
                        <a:pt x="29819" y="0"/>
                      </a:lnTo>
                      <a:lnTo>
                        <a:pt x="19718" y="71"/>
                      </a:lnTo>
                      <a:lnTo>
                        <a:pt x="10742" y="3873"/>
                      </a:lnTo>
                      <a:lnTo>
                        <a:pt x="3850" y="10762"/>
                      </a:lnTo>
                      <a:lnTo>
                        <a:pt x="0" y="20091"/>
                      </a:lnTo>
                      <a:close/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" name="object 7"/>
                <p:cNvSpPr txBox="1"/>
                <p:nvPr/>
              </p:nvSpPr>
              <p:spPr>
                <a:xfrm>
                  <a:off x="2898114" y="1215021"/>
                  <a:ext cx="875665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9715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Running</a:t>
                  </a:r>
                  <a:r>
                    <a:rPr sz="900" spc="-4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rope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5959673" y="2936418"/>
                <a:ext cx="1056835" cy="557436"/>
                <a:chOff x="5959673" y="2936418"/>
                <a:chExt cx="1056835" cy="557436"/>
              </a:xfrm>
            </p:grpSpPr>
            <p:sp>
              <p:nvSpPr>
                <p:cNvPr id="10" name="object 10"/>
                <p:cNvSpPr/>
                <p:nvPr/>
              </p:nvSpPr>
              <p:spPr>
                <a:xfrm>
                  <a:off x="5959673" y="3443689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0" y="29781"/>
                      </a:moveTo>
                      <a:lnTo>
                        <a:pt x="3834" y="39103"/>
                      </a:lnTo>
                      <a:lnTo>
                        <a:pt x="10691" y="45988"/>
                      </a:lnTo>
                      <a:lnTo>
                        <a:pt x="19632" y="49789"/>
                      </a:lnTo>
                      <a:lnTo>
                        <a:pt x="29718" y="49860"/>
                      </a:lnTo>
                      <a:lnTo>
                        <a:pt x="39060" y="46012"/>
                      </a:lnTo>
                      <a:lnTo>
                        <a:pt x="45966" y="39127"/>
                      </a:lnTo>
                      <a:lnTo>
                        <a:pt x="49783" y="30163"/>
                      </a:lnTo>
                      <a:lnTo>
                        <a:pt x="49860" y="20078"/>
                      </a:lnTo>
                      <a:lnTo>
                        <a:pt x="46009" y="10756"/>
                      </a:lnTo>
                      <a:lnTo>
                        <a:pt x="39117" y="3871"/>
                      </a:lnTo>
                      <a:lnTo>
                        <a:pt x="30141" y="70"/>
                      </a:lnTo>
                      <a:lnTo>
                        <a:pt x="20040" y="0"/>
                      </a:lnTo>
                      <a:lnTo>
                        <a:pt x="10713" y="3847"/>
                      </a:lnTo>
                      <a:lnTo>
                        <a:pt x="3843" y="10733"/>
                      </a:lnTo>
                      <a:lnTo>
                        <a:pt x="61" y="19697"/>
                      </a:lnTo>
                      <a:lnTo>
                        <a:pt x="0" y="297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6006700" y="2936418"/>
                  <a:ext cx="1009808" cy="520089"/>
                  <a:chOff x="6006700" y="2936418"/>
                  <a:chExt cx="1009808" cy="520089"/>
                </a:xfrm>
              </p:grpSpPr>
              <p:sp>
                <p:nvSpPr>
                  <p:cNvPr id="9" name="object 9"/>
                  <p:cNvSpPr/>
                  <p:nvPr/>
                </p:nvSpPr>
                <p:spPr>
                  <a:xfrm>
                    <a:off x="6006700" y="3132022"/>
                    <a:ext cx="575945" cy="324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5945" h="324485">
                        <a:moveTo>
                          <a:pt x="575322" y="0"/>
                        </a:moveTo>
                        <a:lnTo>
                          <a:pt x="0" y="324129"/>
                        </a:lnTo>
                      </a:path>
                    </a:pathLst>
                  </a:custGeom>
                  <a:ln w="12700">
                    <a:solidFill>
                      <a:srgbClr val="687A9E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" name="object 11"/>
                  <p:cNvSpPr txBox="1"/>
                  <p:nvPr/>
                </p:nvSpPr>
                <p:spPr>
                  <a:xfrm>
                    <a:off x="6038608" y="2936418"/>
                    <a:ext cx="977900" cy="2457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687A9E"/>
                    </a:solidFill>
                  </a:ln>
                </p:spPr>
                <p:txBody>
                  <a:bodyPr vert="horz" wrap="square" lIns="0" tIns="52069" rIns="0" bIns="0" rtlCol="0">
                    <a:spAutoFit/>
                  </a:bodyPr>
                  <a:lstStyle/>
                  <a:p>
                    <a:pPr marL="103505">
                      <a:lnSpc>
                        <a:spcPct val="100000"/>
                      </a:lnSpc>
                      <a:spcBef>
                        <a:spcPts val="409"/>
                      </a:spcBef>
                    </a:pPr>
                    <a:r>
                      <a:rPr sz="900" spc="-30" dirty="0">
                        <a:solidFill>
                          <a:srgbClr val="231F20"/>
                        </a:solidFill>
                        <a:latin typeface="Open Sans"/>
                        <a:cs typeface="Open Sans"/>
                      </a:rPr>
                      <a:t>Counter</a:t>
                    </a:r>
                    <a:r>
                      <a:rPr sz="900" spc="-40" dirty="0">
                        <a:solidFill>
                          <a:srgbClr val="231F20"/>
                        </a:solidFill>
                        <a:latin typeface="Open Sans"/>
                        <a:cs typeface="Open Sans"/>
                      </a:rPr>
                      <a:t> </a:t>
                    </a:r>
                    <a:r>
                      <a:rPr sz="900" spc="-30" dirty="0">
                        <a:solidFill>
                          <a:srgbClr val="231F20"/>
                        </a:solidFill>
                        <a:latin typeface="Open Sans"/>
                        <a:cs typeface="Open Sans"/>
                      </a:rPr>
                      <a:t>weight</a:t>
                    </a:r>
                    <a:endParaRPr sz="900">
                      <a:latin typeface="Open Sans"/>
                      <a:cs typeface="Open Sans"/>
                    </a:endParaRPr>
                  </a:p>
                </p:txBody>
              </p:sp>
            </p:grpSp>
          </p:grpSp>
          <p:sp>
            <p:nvSpPr>
              <p:cNvPr id="14" name="object 14"/>
              <p:cNvSpPr/>
              <p:nvPr/>
            </p:nvSpPr>
            <p:spPr>
              <a:xfrm>
                <a:off x="3656831" y="2296802"/>
                <a:ext cx="5270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52705">
                    <a:moveTo>
                      <a:pt x="26098" y="0"/>
                    </a:moveTo>
                    <a:lnTo>
                      <a:pt x="15939" y="2050"/>
                    </a:lnTo>
                    <a:lnTo>
                      <a:pt x="7643" y="7643"/>
                    </a:lnTo>
                    <a:lnTo>
                      <a:pt x="2050" y="15939"/>
                    </a:lnTo>
                    <a:lnTo>
                      <a:pt x="0" y="26098"/>
                    </a:lnTo>
                    <a:lnTo>
                      <a:pt x="2050" y="36257"/>
                    </a:lnTo>
                    <a:lnTo>
                      <a:pt x="7643" y="44553"/>
                    </a:lnTo>
                    <a:lnTo>
                      <a:pt x="15939" y="50146"/>
                    </a:lnTo>
                    <a:lnTo>
                      <a:pt x="26098" y="52197"/>
                    </a:lnTo>
                    <a:lnTo>
                      <a:pt x="36257" y="50146"/>
                    </a:lnTo>
                    <a:lnTo>
                      <a:pt x="44553" y="44553"/>
                    </a:lnTo>
                    <a:lnTo>
                      <a:pt x="50146" y="36257"/>
                    </a:lnTo>
                    <a:lnTo>
                      <a:pt x="52197" y="26098"/>
                    </a:lnTo>
                    <a:lnTo>
                      <a:pt x="50146" y="15939"/>
                    </a:lnTo>
                    <a:lnTo>
                      <a:pt x="44553" y="7643"/>
                    </a:lnTo>
                    <a:lnTo>
                      <a:pt x="36257" y="2050"/>
                    </a:lnTo>
                    <a:lnTo>
                      <a:pt x="2609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663205" y="1799882"/>
                <a:ext cx="1146818" cy="549186"/>
                <a:chOff x="3663205" y="1799882"/>
                <a:chExt cx="1146818" cy="549186"/>
              </a:xfrm>
            </p:grpSpPr>
            <p:sp>
              <p:nvSpPr>
                <p:cNvPr id="15" name="object 15"/>
                <p:cNvSpPr/>
                <p:nvPr/>
              </p:nvSpPr>
              <p:spPr>
                <a:xfrm>
                  <a:off x="3705179" y="1924418"/>
                  <a:ext cx="345440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39" h="381000">
                      <a:moveTo>
                        <a:pt x="344830" y="0"/>
                      </a:moveTo>
                      <a:lnTo>
                        <a:pt x="0" y="380606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6"/>
                <p:cNvSpPr/>
                <p:nvPr/>
              </p:nvSpPr>
              <p:spPr>
                <a:xfrm>
                  <a:off x="3663205" y="2298903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0" y="29794"/>
                      </a:moveTo>
                      <a:lnTo>
                        <a:pt x="3857" y="39114"/>
                      </a:lnTo>
                      <a:lnTo>
                        <a:pt x="10761" y="45996"/>
                      </a:lnTo>
                      <a:lnTo>
                        <a:pt x="19739" y="49796"/>
                      </a:lnTo>
                      <a:lnTo>
                        <a:pt x="29819" y="49872"/>
                      </a:lnTo>
                      <a:lnTo>
                        <a:pt x="39146" y="46024"/>
                      </a:lnTo>
                      <a:lnTo>
                        <a:pt x="46016" y="39139"/>
                      </a:lnTo>
                      <a:lnTo>
                        <a:pt x="49798" y="30175"/>
                      </a:lnTo>
                      <a:lnTo>
                        <a:pt x="49860" y="20091"/>
                      </a:lnTo>
                      <a:lnTo>
                        <a:pt x="46017" y="10762"/>
                      </a:lnTo>
                      <a:lnTo>
                        <a:pt x="39142" y="3873"/>
                      </a:lnTo>
                      <a:lnTo>
                        <a:pt x="30184" y="71"/>
                      </a:lnTo>
                      <a:lnTo>
                        <a:pt x="20091" y="0"/>
                      </a:lnTo>
                      <a:lnTo>
                        <a:pt x="10778" y="3842"/>
                      </a:lnTo>
                      <a:lnTo>
                        <a:pt x="3887" y="10729"/>
                      </a:lnTo>
                      <a:lnTo>
                        <a:pt x="76" y="19700"/>
                      </a:lnTo>
                      <a:lnTo>
                        <a:pt x="0" y="29794"/>
                      </a:lnTo>
                      <a:close/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7"/>
                <p:cNvSpPr txBox="1"/>
                <p:nvPr/>
              </p:nvSpPr>
              <p:spPr>
                <a:xfrm>
                  <a:off x="4053738" y="1799882"/>
                  <a:ext cx="756285" cy="245745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85090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4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Boom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or</a:t>
                  </a:r>
                  <a:r>
                    <a:rPr sz="900" spc="-2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jib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099754" y="4290546"/>
                <a:ext cx="1251019" cy="371941"/>
                <a:chOff x="2099754" y="4290546"/>
                <a:chExt cx="1251019" cy="371941"/>
              </a:xfrm>
            </p:grpSpPr>
            <p:sp>
              <p:nvSpPr>
                <p:cNvPr id="29" name="object 29"/>
                <p:cNvSpPr/>
                <p:nvPr/>
              </p:nvSpPr>
              <p:spPr>
                <a:xfrm>
                  <a:off x="2984351" y="4329416"/>
                  <a:ext cx="320040" cy="210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39" h="210820">
                      <a:moveTo>
                        <a:pt x="0" y="210197"/>
                      </a:moveTo>
                      <a:lnTo>
                        <a:pt x="319925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30"/>
                <p:cNvSpPr/>
                <p:nvPr/>
              </p:nvSpPr>
              <p:spPr>
                <a:xfrm>
                  <a:off x="3300608" y="4290546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49860" y="29781"/>
                      </a:moveTo>
                      <a:lnTo>
                        <a:pt x="46010" y="39101"/>
                      </a:lnTo>
                      <a:lnTo>
                        <a:pt x="39123" y="45985"/>
                      </a:lnTo>
                      <a:lnTo>
                        <a:pt x="30163" y="49789"/>
                      </a:lnTo>
                      <a:lnTo>
                        <a:pt x="20091" y="49872"/>
                      </a:lnTo>
                      <a:lnTo>
                        <a:pt x="10756" y="46023"/>
                      </a:lnTo>
                      <a:lnTo>
                        <a:pt x="3868" y="39133"/>
                      </a:lnTo>
                      <a:lnTo>
                        <a:pt x="69" y="30165"/>
                      </a:lnTo>
                      <a:lnTo>
                        <a:pt x="0" y="20078"/>
                      </a:lnTo>
                      <a:lnTo>
                        <a:pt x="3842" y="10756"/>
                      </a:lnTo>
                      <a:lnTo>
                        <a:pt x="10717" y="3871"/>
                      </a:lnTo>
                      <a:lnTo>
                        <a:pt x="19675" y="70"/>
                      </a:lnTo>
                      <a:lnTo>
                        <a:pt x="29768" y="0"/>
                      </a:lnTo>
                      <a:lnTo>
                        <a:pt x="39082" y="3842"/>
                      </a:lnTo>
                      <a:lnTo>
                        <a:pt x="45972" y="10728"/>
                      </a:lnTo>
                      <a:lnTo>
                        <a:pt x="49783" y="19695"/>
                      </a:lnTo>
                      <a:lnTo>
                        <a:pt x="49860" y="297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31"/>
                <p:cNvSpPr txBox="1"/>
                <p:nvPr/>
              </p:nvSpPr>
              <p:spPr>
                <a:xfrm>
                  <a:off x="2099754" y="4416742"/>
                  <a:ext cx="913765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7810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Front</a:t>
                  </a:r>
                  <a:r>
                    <a:rPr sz="900" spc="-5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outrigger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5387949" y="2462710"/>
                <a:ext cx="602615" cy="825067"/>
                <a:chOff x="5387949" y="2462710"/>
                <a:chExt cx="602615" cy="825067"/>
              </a:xfrm>
            </p:grpSpPr>
            <p:sp>
              <p:nvSpPr>
                <p:cNvPr id="43" name="object 43"/>
                <p:cNvSpPr/>
                <p:nvPr/>
              </p:nvSpPr>
              <p:spPr>
                <a:xfrm>
                  <a:off x="5702399" y="2707217"/>
                  <a:ext cx="65405" cy="5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04" h="530225">
                      <a:moveTo>
                        <a:pt x="0" y="0"/>
                      </a:moveTo>
                      <a:lnTo>
                        <a:pt x="65087" y="530123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44"/>
                <p:cNvSpPr/>
                <p:nvPr/>
              </p:nvSpPr>
              <p:spPr>
                <a:xfrm>
                  <a:off x="5745658" y="3237612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0" y="29781"/>
                      </a:moveTo>
                      <a:lnTo>
                        <a:pt x="3850" y="39103"/>
                      </a:lnTo>
                      <a:lnTo>
                        <a:pt x="10742" y="45988"/>
                      </a:lnTo>
                      <a:lnTo>
                        <a:pt x="19718" y="49789"/>
                      </a:lnTo>
                      <a:lnTo>
                        <a:pt x="29819" y="49860"/>
                      </a:lnTo>
                      <a:lnTo>
                        <a:pt x="39146" y="46014"/>
                      </a:lnTo>
                      <a:lnTo>
                        <a:pt x="46016" y="39133"/>
                      </a:lnTo>
                      <a:lnTo>
                        <a:pt x="49798" y="30173"/>
                      </a:lnTo>
                      <a:lnTo>
                        <a:pt x="49860" y="20091"/>
                      </a:lnTo>
                      <a:lnTo>
                        <a:pt x="46017" y="10767"/>
                      </a:lnTo>
                      <a:lnTo>
                        <a:pt x="39142" y="3878"/>
                      </a:lnTo>
                      <a:lnTo>
                        <a:pt x="30184" y="72"/>
                      </a:lnTo>
                      <a:lnTo>
                        <a:pt x="20091" y="0"/>
                      </a:lnTo>
                      <a:lnTo>
                        <a:pt x="10756" y="3847"/>
                      </a:lnTo>
                      <a:lnTo>
                        <a:pt x="3868" y="10733"/>
                      </a:lnTo>
                      <a:lnTo>
                        <a:pt x="69" y="19697"/>
                      </a:lnTo>
                      <a:lnTo>
                        <a:pt x="0" y="297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45"/>
                <p:cNvSpPr txBox="1"/>
                <p:nvPr/>
              </p:nvSpPr>
              <p:spPr>
                <a:xfrm>
                  <a:off x="5387949" y="2462710"/>
                  <a:ext cx="602615" cy="245745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14541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Winch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999435" y="3129813"/>
                <a:ext cx="1868594" cy="538071"/>
                <a:chOff x="2999435" y="3129813"/>
                <a:chExt cx="1868594" cy="538071"/>
              </a:xfrm>
            </p:grpSpPr>
            <p:sp>
              <p:nvSpPr>
                <p:cNvPr id="48" name="object 48"/>
                <p:cNvSpPr/>
                <p:nvPr/>
              </p:nvSpPr>
              <p:spPr>
                <a:xfrm>
                  <a:off x="4817864" y="3617719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0" y="29781"/>
                      </a:moveTo>
                      <a:lnTo>
                        <a:pt x="3850" y="39103"/>
                      </a:lnTo>
                      <a:lnTo>
                        <a:pt x="10742" y="45988"/>
                      </a:lnTo>
                      <a:lnTo>
                        <a:pt x="19718" y="49789"/>
                      </a:lnTo>
                      <a:lnTo>
                        <a:pt x="29819" y="49860"/>
                      </a:lnTo>
                      <a:lnTo>
                        <a:pt x="39132" y="46019"/>
                      </a:lnTo>
                      <a:lnTo>
                        <a:pt x="46023" y="39138"/>
                      </a:lnTo>
                      <a:lnTo>
                        <a:pt x="49834" y="30175"/>
                      </a:lnTo>
                      <a:lnTo>
                        <a:pt x="49911" y="20091"/>
                      </a:lnTo>
                      <a:lnTo>
                        <a:pt x="46053" y="10769"/>
                      </a:lnTo>
                      <a:lnTo>
                        <a:pt x="39149" y="3883"/>
                      </a:lnTo>
                      <a:lnTo>
                        <a:pt x="30171" y="78"/>
                      </a:lnTo>
                      <a:lnTo>
                        <a:pt x="20091" y="0"/>
                      </a:lnTo>
                      <a:lnTo>
                        <a:pt x="10756" y="3847"/>
                      </a:lnTo>
                      <a:lnTo>
                        <a:pt x="3868" y="10733"/>
                      </a:lnTo>
                      <a:lnTo>
                        <a:pt x="69" y="19697"/>
                      </a:lnTo>
                      <a:lnTo>
                        <a:pt x="0" y="297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2999435" y="3129813"/>
                  <a:ext cx="1820571" cy="502316"/>
                  <a:chOff x="2999435" y="3129813"/>
                  <a:chExt cx="1820571" cy="502316"/>
                </a:xfrm>
              </p:grpSpPr>
              <p:sp>
                <p:nvSpPr>
                  <p:cNvPr id="47" name="object 47"/>
                  <p:cNvSpPr/>
                  <p:nvPr/>
                </p:nvSpPr>
                <p:spPr>
                  <a:xfrm>
                    <a:off x="3988791" y="3246049"/>
                    <a:ext cx="831215" cy="38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214" h="386079">
                        <a:moveTo>
                          <a:pt x="0" y="0"/>
                        </a:moveTo>
                        <a:lnTo>
                          <a:pt x="831011" y="385914"/>
                        </a:lnTo>
                      </a:path>
                    </a:pathLst>
                  </a:custGeom>
                  <a:ln w="12700">
                    <a:solidFill>
                      <a:srgbClr val="687A9E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49" name="object 49"/>
                  <p:cNvSpPr txBox="1"/>
                  <p:nvPr/>
                </p:nvSpPr>
                <p:spPr>
                  <a:xfrm>
                    <a:off x="2999435" y="3129813"/>
                    <a:ext cx="1009015" cy="2457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687A9E"/>
                    </a:solidFill>
                  </a:ln>
                </p:spPr>
                <p:txBody>
                  <a:bodyPr vert="horz" wrap="square" lIns="0" tIns="52069" rIns="0" bIns="0" rtlCol="0">
                    <a:spAutoFit/>
                  </a:bodyPr>
                  <a:lstStyle/>
                  <a:p>
                    <a:pPr marL="99060">
                      <a:lnSpc>
                        <a:spcPct val="100000"/>
                      </a:lnSpc>
                      <a:spcBef>
                        <a:spcPts val="409"/>
                      </a:spcBef>
                    </a:pPr>
                    <a:r>
                      <a:rPr sz="900" spc="-30" dirty="0">
                        <a:solidFill>
                          <a:srgbClr val="231F20"/>
                        </a:solidFill>
                        <a:latin typeface="Open Sans"/>
                        <a:cs typeface="Open Sans"/>
                      </a:rPr>
                      <a:t>Operators</a:t>
                    </a:r>
                    <a:r>
                      <a:rPr sz="900" spc="-40" dirty="0">
                        <a:solidFill>
                          <a:srgbClr val="231F20"/>
                        </a:solidFill>
                        <a:latin typeface="Open Sans"/>
                        <a:cs typeface="Open Sans"/>
                      </a:rPr>
                      <a:t> </a:t>
                    </a:r>
                    <a:r>
                      <a:rPr sz="900" spc="-30" dirty="0">
                        <a:solidFill>
                          <a:srgbClr val="231F20"/>
                        </a:solidFill>
                        <a:latin typeface="Open Sans"/>
                        <a:cs typeface="Open Sans"/>
                      </a:rPr>
                      <a:t>cabin</a:t>
                    </a:r>
                    <a:endParaRPr sz="900">
                      <a:latin typeface="Open Sans"/>
                      <a:cs typeface="Open Sans"/>
                    </a:endParaRPr>
                  </a:p>
                </p:txBody>
              </p: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2443543" y="3495687"/>
                <a:ext cx="1160535" cy="519777"/>
                <a:chOff x="2443543" y="3495687"/>
                <a:chExt cx="1160535" cy="519777"/>
              </a:xfrm>
            </p:grpSpPr>
            <p:sp>
              <p:nvSpPr>
                <p:cNvPr id="51" name="object 51"/>
                <p:cNvSpPr/>
                <p:nvPr/>
              </p:nvSpPr>
              <p:spPr>
                <a:xfrm>
                  <a:off x="3279626" y="3618070"/>
                  <a:ext cx="283210" cy="3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352425">
                      <a:moveTo>
                        <a:pt x="0" y="0"/>
                      </a:moveTo>
                      <a:lnTo>
                        <a:pt x="282917" y="35198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52"/>
                <p:cNvSpPr/>
                <p:nvPr/>
              </p:nvSpPr>
              <p:spPr>
                <a:xfrm>
                  <a:off x="3553278" y="3964664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9717" y="5037"/>
                      </a:moveTo>
                      <a:lnTo>
                        <a:pt x="18793" y="602"/>
                      </a:lnTo>
                      <a:lnTo>
                        <a:pt x="28521" y="0"/>
                      </a:lnTo>
                      <a:lnTo>
                        <a:pt x="37765" y="3081"/>
                      </a:lnTo>
                      <a:lnTo>
                        <a:pt x="45391" y="9698"/>
                      </a:lnTo>
                      <a:lnTo>
                        <a:pt x="49796" y="18760"/>
                      </a:lnTo>
                      <a:lnTo>
                        <a:pt x="50377" y="28501"/>
                      </a:lnTo>
                      <a:lnTo>
                        <a:pt x="47275" y="37760"/>
                      </a:lnTo>
                      <a:lnTo>
                        <a:pt x="40628" y="45372"/>
                      </a:lnTo>
                      <a:lnTo>
                        <a:pt x="31575" y="49791"/>
                      </a:lnTo>
                      <a:lnTo>
                        <a:pt x="21856" y="50358"/>
                      </a:lnTo>
                      <a:lnTo>
                        <a:pt x="12630" y="47242"/>
                      </a:lnTo>
                      <a:lnTo>
                        <a:pt x="5056" y="40609"/>
                      </a:lnTo>
                      <a:lnTo>
                        <a:pt x="599" y="31563"/>
                      </a:lnTo>
                      <a:lnTo>
                        <a:pt x="0" y="21856"/>
                      </a:lnTo>
                      <a:lnTo>
                        <a:pt x="3093" y="12633"/>
                      </a:lnTo>
                      <a:lnTo>
                        <a:pt x="9717" y="50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53"/>
                <p:cNvSpPr txBox="1"/>
                <p:nvPr/>
              </p:nvSpPr>
              <p:spPr>
                <a:xfrm>
                  <a:off x="2443543" y="3495687"/>
                  <a:ext cx="840105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9080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Drivers</a:t>
                  </a:r>
                  <a:r>
                    <a:rPr sz="900" spc="-3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cabin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794606" y="4670666"/>
                <a:ext cx="1445831" cy="245745"/>
                <a:chOff x="4794606" y="4670666"/>
                <a:chExt cx="1445831" cy="245745"/>
              </a:xfrm>
            </p:grpSpPr>
            <p:sp>
              <p:nvSpPr>
                <p:cNvPr id="13" name="object 13"/>
                <p:cNvSpPr txBox="1"/>
                <p:nvPr/>
              </p:nvSpPr>
              <p:spPr>
                <a:xfrm>
                  <a:off x="5138077" y="4670666"/>
                  <a:ext cx="1102360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13398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Pigstyed</a:t>
                  </a:r>
                  <a:r>
                    <a:rPr sz="900" spc="-3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packing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  <p:sp>
              <p:nvSpPr>
                <p:cNvPr id="74" name="object 34"/>
                <p:cNvSpPr/>
                <p:nvPr/>
              </p:nvSpPr>
              <p:spPr>
                <a:xfrm>
                  <a:off x="4794606" y="4722955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9742" y="5018"/>
                      </a:moveTo>
                      <a:lnTo>
                        <a:pt x="18796" y="590"/>
                      </a:lnTo>
                      <a:lnTo>
                        <a:pt x="28521" y="0"/>
                      </a:lnTo>
                      <a:lnTo>
                        <a:pt x="37762" y="3083"/>
                      </a:lnTo>
                      <a:lnTo>
                        <a:pt x="45365" y="9678"/>
                      </a:lnTo>
                      <a:lnTo>
                        <a:pt x="49800" y="18762"/>
                      </a:lnTo>
                      <a:lnTo>
                        <a:pt x="50403" y="28501"/>
                      </a:lnTo>
                      <a:lnTo>
                        <a:pt x="47321" y="37748"/>
                      </a:lnTo>
                      <a:lnTo>
                        <a:pt x="40705" y="45353"/>
                      </a:lnTo>
                      <a:lnTo>
                        <a:pt x="31621" y="49787"/>
                      </a:lnTo>
                      <a:lnTo>
                        <a:pt x="21882" y="50384"/>
                      </a:lnTo>
                      <a:lnTo>
                        <a:pt x="12635" y="47287"/>
                      </a:lnTo>
                      <a:lnTo>
                        <a:pt x="5030" y="40641"/>
                      </a:lnTo>
                      <a:lnTo>
                        <a:pt x="596" y="31608"/>
                      </a:lnTo>
                      <a:lnTo>
                        <a:pt x="0" y="21882"/>
                      </a:lnTo>
                      <a:lnTo>
                        <a:pt x="3096" y="12629"/>
                      </a:lnTo>
                      <a:lnTo>
                        <a:pt x="9742" y="50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6" name="object 36"/>
                <p:cNvSpPr/>
                <p:nvPr/>
              </p:nvSpPr>
              <p:spPr>
                <a:xfrm>
                  <a:off x="4844747" y="4752619"/>
                  <a:ext cx="296371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45" h="35560">
                      <a:moveTo>
                        <a:pt x="702919" y="35026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6102498" y="3620630"/>
                <a:ext cx="913934" cy="392497"/>
                <a:chOff x="6102498" y="3620630"/>
                <a:chExt cx="913934" cy="392497"/>
              </a:xfrm>
            </p:grpSpPr>
            <p:sp>
              <p:nvSpPr>
                <p:cNvPr id="26" name="object 26"/>
                <p:cNvSpPr/>
                <p:nvPr/>
              </p:nvSpPr>
              <p:spPr>
                <a:xfrm>
                  <a:off x="6151962" y="3870011"/>
                  <a:ext cx="421640" cy="11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40" h="111760">
                      <a:moveTo>
                        <a:pt x="421081" y="0"/>
                      </a:moveTo>
                      <a:lnTo>
                        <a:pt x="0" y="111391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" name="object 27"/>
                <p:cNvSpPr/>
                <p:nvPr/>
              </p:nvSpPr>
              <p:spPr>
                <a:xfrm>
                  <a:off x="6102498" y="3962962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0" y="29794"/>
                      </a:moveTo>
                      <a:lnTo>
                        <a:pt x="3857" y="39114"/>
                      </a:lnTo>
                      <a:lnTo>
                        <a:pt x="10761" y="45996"/>
                      </a:lnTo>
                      <a:lnTo>
                        <a:pt x="19739" y="49796"/>
                      </a:lnTo>
                      <a:lnTo>
                        <a:pt x="29819" y="49872"/>
                      </a:lnTo>
                      <a:lnTo>
                        <a:pt x="39146" y="46024"/>
                      </a:lnTo>
                      <a:lnTo>
                        <a:pt x="46016" y="39139"/>
                      </a:lnTo>
                      <a:lnTo>
                        <a:pt x="49798" y="30175"/>
                      </a:lnTo>
                      <a:lnTo>
                        <a:pt x="49860" y="20091"/>
                      </a:lnTo>
                      <a:lnTo>
                        <a:pt x="46017" y="10762"/>
                      </a:lnTo>
                      <a:lnTo>
                        <a:pt x="39142" y="3873"/>
                      </a:lnTo>
                      <a:lnTo>
                        <a:pt x="30184" y="71"/>
                      </a:lnTo>
                      <a:lnTo>
                        <a:pt x="20091" y="0"/>
                      </a:lnTo>
                      <a:lnTo>
                        <a:pt x="10778" y="3842"/>
                      </a:lnTo>
                      <a:lnTo>
                        <a:pt x="3887" y="10729"/>
                      </a:lnTo>
                      <a:lnTo>
                        <a:pt x="76" y="19700"/>
                      </a:lnTo>
                      <a:lnTo>
                        <a:pt x="0" y="29794"/>
                      </a:lnTo>
                      <a:close/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28"/>
                <p:cNvSpPr txBox="1"/>
                <p:nvPr/>
              </p:nvSpPr>
              <p:spPr>
                <a:xfrm>
                  <a:off x="6141402" y="3620630"/>
                  <a:ext cx="875030" cy="245745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7810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Rear</a:t>
                  </a:r>
                  <a:r>
                    <a:rPr sz="900" spc="-6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outrigger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6085083" y="4180165"/>
                <a:ext cx="756026" cy="245745"/>
                <a:chOff x="6085083" y="4180165"/>
                <a:chExt cx="756026" cy="245745"/>
              </a:xfrm>
            </p:grpSpPr>
            <p:sp>
              <p:nvSpPr>
                <p:cNvPr id="36" name="object 36"/>
                <p:cNvSpPr/>
                <p:nvPr/>
              </p:nvSpPr>
              <p:spPr>
                <a:xfrm>
                  <a:off x="6135385" y="4257319"/>
                  <a:ext cx="296371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45" h="35560">
                      <a:moveTo>
                        <a:pt x="702919" y="35026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37"/>
                <p:cNvSpPr/>
                <p:nvPr/>
              </p:nvSpPr>
              <p:spPr>
                <a:xfrm>
                  <a:off x="6085083" y="4231127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49860" y="29781"/>
                      </a:moveTo>
                      <a:lnTo>
                        <a:pt x="46017" y="39103"/>
                      </a:lnTo>
                      <a:lnTo>
                        <a:pt x="39142" y="45988"/>
                      </a:lnTo>
                      <a:lnTo>
                        <a:pt x="30184" y="49789"/>
                      </a:lnTo>
                      <a:lnTo>
                        <a:pt x="20091" y="49860"/>
                      </a:lnTo>
                      <a:lnTo>
                        <a:pt x="10778" y="46017"/>
                      </a:lnTo>
                      <a:lnTo>
                        <a:pt x="3887" y="39131"/>
                      </a:lnTo>
                      <a:lnTo>
                        <a:pt x="76" y="30164"/>
                      </a:lnTo>
                      <a:lnTo>
                        <a:pt x="0" y="20078"/>
                      </a:lnTo>
                      <a:lnTo>
                        <a:pt x="3857" y="10756"/>
                      </a:lnTo>
                      <a:lnTo>
                        <a:pt x="10761" y="3871"/>
                      </a:lnTo>
                      <a:lnTo>
                        <a:pt x="19739" y="70"/>
                      </a:lnTo>
                      <a:lnTo>
                        <a:pt x="29819" y="0"/>
                      </a:lnTo>
                      <a:lnTo>
                        <a:pt x="39146" y="3847"/>
                      </a:lnTo>
                      <a:lnTo>
                        <a:pt x="46016" y="10733"/>
                      </a:lnTo>
                      <a:lnTo>
                        <a:pt x="49798" y="19697"/>
                      </a:lnTo>
                      <a:lnTo>
                        <a:pt x="49860" y="29781"/>
                      </a:lnTo>
                      <a:close/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39"/>
                <p:cNvSpPr txBox="1"/>
                <p:nvPr/>
              </p:nvSpPr>
              <p:spPr>
                <a:xfrm>
                  <a:off x="6416294" y="4180165"/>
                  <a:ext cx="424815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113664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Jack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348529" y="2442438"/>
                <a:ext cx="1145154" cy="342254"/>
                <a:chOff x="1348529" y="2442438"/>
                <a:chExt cx="1145154" cy="342254"/>
              </a:xfrm>
            </p:grpSpPr>
            <p:sp>
              <p:nvSpPr>
                <p:cNvPr id="23" name="object 23"/>
                <p:cNvSpPr/>
                <p:nvPr/>
              </p:nvSpPr>
              <p:spPr>
                <a:xfrm>
                  <a:off x="1394866" y="2565259"/>
                  <a:ext cx="282575" cy="1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75" h="180975">
                      <a:moveTo>
                        <a:pt x="282079" y="0"/>
                      </a:moveTo>
                      <a:lnTo>
                        <a:pt x="0" y="180505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24"/>
                <p:cNvSpPr/>
                <p:nvPr/>
              </p:nvSpPr>
              <p:spPr>
                <a:xfrm>
                  <a:off x="1348529" y="2734527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5" h="50164">
                      <a:moveTo>
                        <a:pt x="49860" y="20078"/>
                      </a:moveTo>
                      <a:lnTo>
                        <a:pt x="46002" y="10756"/>
                      </a:lnTo>
                      <a:lnTo>
                        <a:pt x="39098" y="3871"/>
                      </a:lnTo>
                      <a:lnTo>
                        <a:pt x="30120" y="70"/>
                      </a:lnTo>
                      <a:lnTo>
                        <a:pt x="20040" y="0"/>
                      </a:lnTo>
                      <a:lnTo>
                        <a:pt x="10713" y="3847"/>
                      </a:lnTo>
                      <a:lnTo>
                        <a:pt x="3843" y="10733"/>
                      </a:lnTo>
                      <a:lnTo>
                        <a:pt x="61" y="19697"/>
                      </a:lnTo>
                      <a:lnTo>
                        <a:pt x="0" y="29781"/>
                      </a:lnTo>
                      <a:lnTo>
                        <a:pt x="3842" y="39103"/>
                      </a:lnTo>
                      <a:lnTo>
                        <a:pt x="10717" y="45988"/>
                      </a:lnTo>
                      <a:lnTo>
                        <a:pt x="19675" y="49789"/>
                      </a:lnTo>
                      <a:lnTo>
                        <a:pt x="29768" y="49860"/>
                      </a:lnTo>
                      <a:lnTo>
                        <a:pt x="39082" y="46012"/>
                      </a:lnTo>
                      <a:lnTo>
                        <a:pt x="45972" y="39127"/>
                      </a:lnTo>
                      <a:lnTo>
                        <a:pt x="49783" y="30163"/>
                      </a:lnTo>
                      <a:lnTo>
                        <a:pt x="49860" y="200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25"/>
                <p:cNvSpPr txBox="1"/>
                <p:nvPr/>
              </p:nvSpPr>
              <p:spPr>
                <a:xfrm>
                  <a:off x="1670723" y="2442438"/>
                  <a:ext cx="822960" cy="245745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130810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Hook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block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1379891" y="2811056"/>
                <a:ext cx="818847" cy="245745"/>
                <a:chOff x="1379891" y="2811056"/>
                <a:chExt cx="818847" cy="245745"/>
              </a:xfrm>
            </p:grpSpPr>
            <p:sp>
              <p:nvSpPr>
                <p:cNvPr id="21" name="object 21"/>
                <p:cNvSpPr txBox="1"/>
                <p:nvPr/>
              </p:nvSpPr>
              <p:spPr>
                <a:xfrm>
                  <a:off x="1655178" y="2811056"/>
                  <a:ext cx="543560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138430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Hook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>
                  <a:off x="1379891" y="2933700"/>
                  <a:ext cx="277460" cy="92298"/>
                  <a:chOff x="1348529" y="2692394"/>
                  <a:chExt cx="277460" cy="92298"/>
                </a:xfrm>
              </p:grpSpPr>
              <p:sp>
                <p:nvSpPr>
                  <p:cNvPr id="83" name="object 23"/>
                  <p:cNvSpPr/>
                  <p:nvPr/>
                </p:nvSpPr>
                <p:spPr>
                  <a:xfrm>
                    <a:off x="1394867" y="2692394"/>
                    <a:ext cx="231122" cy="53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75" h="180975">
                        <a:moveTo>
                          <a:pt x="282079" y="0"/>
                        </a:moveTo>
                        <a:lnTo>
                          <a:pt x="0" y="180505"/>
                        </a:lnTo>
                      </a:path>
                    </a:pathLst>
                  </a:custGeom>
                  <a:ln w="12700">
                    <a:solidFill>
                      <a:srgbClr val="687A9E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4" name="object 24"/>
                  <p:cNvSpPr/>
                  <p:nvPr/>
                </p:nvSpPr>
                <p:spPr>
                  <a:xfrm>
                    <a:off x="1348529" y="2734527"/>
                    <a:ext cx="50165" cy="50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5" h="50164">
                        <a:moveTo>
                          <a:pt x="49860" y="20078"/>
                        </a:moveTo>
                        <a:lnTo>
                          <a:pt x="46002" y="10756"/>
                        </a:lnTo>
                        <a:lnTo>
                          <a:pt x="39098" y="3871"/>
                        </a:lnTo>
                        <a:lnTo>
                          <a:pt x="30120" y="70"/>
                        </a:lnTo>
                        <a:lnTo>
                          <a:pt x="20040" y="0"/>
                        </a:lnTo>
                        <a:lnTo>
                          <a:pt x="10713" y="3847"/>
                        </a:lnTo>
                        <a:lnTo>
                          <a:pt x="3843" y="10733"/>
                        </a:lnTo>
                        <a:lnTo>
                          <a:pt x="61" y="19697"/>
                        </a:lnTo>
                        <a:lnTo>
                          <a:pt x="0" y="29781"/>
                        </a:lnTo>
                        <a:lnTo>
                          <a:pt x="3842" y="39103"/>
                        </a:lnTo>
                        <a:lnTo>
                          <a:pt x="10717" y="45988"/>
                        </a:lnTo>
                        <a:lnTo>
                          <a:pt x="19675" y="49789"/>
                        </a:lnTo>
                        <a:lnTo>
                          <a:pt x="29768" y="49860"/>
                        </a:lnTo>
                        <a:lnTo>
                          <a:pt x="39082" y="46012"/>
                        </a:lnTo>
                        <a:lnTo>
                          <a:pt x="45972" y="39127"/>
                        </a:lnTo>
                        <a:lnTo>
                          <a:pt x="49783" y="30163"/>
                        </a:lnTo>
                        <a:lnTo>
                          <a:pt x="49860" y="2007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rgbClr val="687A9E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89" name="Group 88"/>
              <p:cNvGrpSpPr/>
              <p:nvPr/>
            </p:nvGrpSpPr>
            <p:grpSpPr>
              <a:xfrm>
                <a:off x="1410865" y="1797666"/>
                <a:ext cx="942368" cy="245745"/>
                <a:chOff x="1410865" y="1797666"/>
                <a:chExt cx="942368" cy="245745"/>
              </a:xfrm>
            </p:grpSpPr>
            <p:sp>
              <p:nvSpPr>
                <p:cNvPr id="41" name="object 41"/>
                <p:cNvSpPr txBox="1"/>
                <p:nvPr/>
              </p:nvSpPr>
              <p:spPr>
                <a:xfrm>
                  <a:off x="1673148" y="1797666"/>
                  <a:ext cx="680085" cy="24574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78105">
                    <a:lnSpc>
                      <a:spcPct val="100000"/>
                    </a:lnSpc>
                    <a:spcBef>
                      <a:spcPts val="409"/>
                    </a:spcBef>
                  </a:pP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Hoist</a:t>
                  </a:r>
                  <a:r>
                    <a:rPr sz="900" spc="-5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rope</a:t>
                  </a:r>
                  <a:endParaRPr sz="900" dirty="0">
                    <a:latin typeface="Open Sans"/>
                    <a:cs typeface="Open Sans"/>
                  </a:endParaRPr>
                </a:p>
              </p:txBody>
            </p:sp>
            <p:sp>
              <p:nvSpPr>
                <p:cNvPr id="87" name="object 5"/>
                <p:cNvSpPr/>
                <p:nvPr/>
              </p:nvSpPr>
              <p:spPr>
                <a:xfrm>
                  <a:off x="1426227" y="1905000"/>
                  <a:ext cx="251213" cy="8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69" h="81915">
                      <a:moveTo>
                        <a:pt x="356793" y="0"/>
                      </a:moveTo>
                      <a:lnTo>
                        <a:pt x="0" y="81343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8" name="object 24"/>
                <p:cNvSpPr/>
                <p:nvPr/>
              </p:nvSpPr>
              <p:spPr>
                <a:xfrm>
                  <a:off x="1410865" y="1965807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5" h="50164">
                      <a:moveTo>
                        <a:pt x="49860" y="20078"/>
                      </a:moveTo>
                      <a:lnTo>
                        <a:pt x="46002" y="10756"/>
                      </a:lnTo>
                      <a:lnTo>
                        <a:pt x="39098" y="3871"/>
                      </a:lnTo>
                      <a:lnTo>
                        <a:pt x="30120" y="70"/>
                      </a:lnTo>
                      <a:lnTo>
                        <a:pt x="20040" y="0"/>
                      </a:lnTo>
                      <a:lnTo>
                        <a:pt x="10713" y="3847"/>
                      </a:lnTo>
                      <a:lnTo>
                        <a:pt x="3843" y="10733"/>
                      </a:lnTo>
                      <a:lnTo>
                        <a:pt x="61" y="19697"/>
                      </a:lnTo>
                      <a:lnTo>
                        <a:pt x="0" y="29781"/>
                      </a:lnTo>
                      <a:lnTo>
                        <a:pt x="3842" y="39103"/>
                      </a:lnTo>
                      <a:lnTo>
                        <a:pt x="10717" y="45988"/>
                      </a:lnTo>
                      <a:lnTo>
                        <a:pt x="19675" y="49789"/>
                      </a:lnTo>
                      <a:lnTo>
                        <a:pt x="29768" y="49860"/>
                      </a:lnTo>
                      <a:lnTo>
                        <a:pt x="39082" y="46012"/>
                      </a:lnTo>
                      <a:lnTo>
                        <a:pt x="45972" y="39127"/>
                      </a:lnTo>
                      <a:lnTo>
                        <a:pt x="49783" y="30163"/>
                      </a:lnTo>
                      <a:lnTo>
                        <a:pt x="49860" y="200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546354" y="843369"/>
                <a:ext cx="747988" cy="390525"/>
                <a:chOff x="546354" y="843369"/>
                <a:chExt cx="747988" cy="390525"/>
              </a:xfrm>
            </p:grpSpPr>
            <p:sp>
              <p:nvSpPr>
                <p:cNvPr id="19" name="object 19"/>
                <p:cNvSpPr txBox="1"/>
                <p:nvPr/>
              </p:nvSpPr>
              <p:spPr>
                <a:xfrm>
                  <a:off x="546354" y="843369"/>
                  <a:ext cx="563880" cy="3905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52069" rIns="0" bIns="0" rtlCol="0">
                  <a:spAutoFit/>
                </a:bodyPr>
                <a:lstStyle/>
                <a:p>
                  <a:pPr marL="105410" marR="97790" indent="42545">
                    <a:lnSpc>
                      <a:spcPct val="101800"/>
                    </a:lnSpc>
                    <a:spcBef>
                      <a:spcPts val="409"/>
                    </a:spcBef>
                  </a:pPr>
                  <a:r>
                    <a:rPr sz="900" spc="-35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Head  </a:t>
                  </a:r>
                  <a:r>
                    <a:rPr sz="900" spc="-30" dirty="0">
                      <a:solidFill>
                        <a:srgbClr val="231F20"/>
                      </a:solidFill>
                      <a:latin typeface="Open Sans"/>
                      <a:cs typeface="Open Sans"/>
                    </a:rPr>
                    <a:t>sheave</a:t>
                  </a:r>
                  <a:endParaRPr sz="900">
                    <a:latin typeface="Open Sans"/>
                    <a:cs typeface="Open Sans"/>
                  </a:endParaRPr>
                </a:p>
              </p:txBody>
            </p:sp>
            <p:sp>
              <p:nvSpPr>
                <p:cNvPr id="90" name="object 5"/>
                <p:cNvSpPr/>
                <p:nvPr/>
              </p:nvSpPr>
              <p:spPr>
                <a:xfrm flipH="1">
                  <a:off x="1110234" y="990600"/>
                  <a:ext cx="149305" cy="140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69" h="81915">
                      <a:moveTo>
                        <a:pt x="356793" y="0"/>
                      </a:moveTo>
                      <a:lnTo>
                        <a:pt x="0" y="81343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1" name="object 24"/>
                <p:cNvSpPr/>
                <p:nvPr/>
              </p:nvSpPr>
              <p:spPr>
                <a:xfrm>
                  <a:off x="1244177" y="1106176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5" h="50164">
                      <a:moveTo>
                        <a:pt x="49860" y="20078"/>
                      </a:moveTo>
                      <a:lnTo>
                        <a:pt x="46002" y="10756"/>
                      </a:lnTo>
                      <a:lnTo>
                        <a:pt x="39098" y="3871"/>
                      </a:lnTo>
                      <a:lnTo>
                        <a:pt x="30120" y="70"/>
                      </a:lnTo>
                      <a:lnTo>
                        <a:pt x="20040" y="0"/>
                      </a:lnTo>
                      <a:lnTo>
                        <a:pt x="10713" y="3847"/>
                      </a:lnTo>
                      <a:lnTo>
                        <a:pt x="3843" y="10733"/>
                      </a:lnTo>
                      <a:lnTo>
                        <a:pt x="61" y="19697"/>
                      </a:lnTo>
                      <a:lnTo>
                        <a:pt x="0" y="29781"/>
                      </a:lnTo>
                      <a:lnTo>
                        <a:pt x="3842" y="39103"/>
                      </a:lnTo>
                      <a:lnTo>
                        <a:pt x="10717" y="45988"/>
                      </a:lnTo>
                      <a:lnTo>
                        <a:pt x="19675" y="49789"/>
                      </a:lnTo>
                      <a:lnTo>
                        <a:pt x="29768" y="49860"/>
                      </a:lnTo>
                      <a:lnTo>
                        <a:pt x="39082" y="46012"/>
                      </a:lnTo>
                      <a:lnTo>
                        <a:pt x="45972" y="39127"/>
                      </a:lnTo>
                      <a:lnTo>
                        <a:pt x="49783" y="30163"/>
                      </a:lnTo>
                      <a:lnTo>
                        <a:pt x="49860" y="200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Times New Roman"/>
              <a:cs typeface="Times New Roman"/>
            </a:endParaRPr>
          </a:p>
          <a:p>
            <a:pPr marL="4260850" marR="135890" indent="573405">
              <a:lnSpc>
                <a:spcPts val="3400"/>
              </a:lnSpc>
            </a:pP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1 – 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Plan work </a:t>
            </a:r>
            <a:r>
              <a:rPr sz="3200" b="0" spc="-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b="0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6789302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6377345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6775" y="1178990"/>
            <a:ext cx="0" cy="3785235"/>
          </a:xfrm>
          <a:custGeom>
            <a:avLst/>
            <a:gdLst/>
            <a:ahLst/>
            <a:cxnLst/>
            <a:rect l="l" t="t" r="r" b="b"/>
            <a:pathLst>
              <a:path h="3785235">
                <a:moveTo>
                  <a:pt x="0" y="37851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0" y="4967311"/>
            <a:ext cx="6490335" cy="0"/>
          </a:xfrm>
          <a:custGeom>
            <a:avLst/>
            <a:gdLst/>
            <a:ahLst/>
            <a:cxnLst/>
            <a:rect l="l" t="t" r="r" b="b"/>
            <a:pathLst>
              <a:path w="6490334">
                <a:moveTo>
                  <a:pt x="0" y="0"/>
                </a:moveTo>
                <a:lnTo>
                  <a:pt x="648995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1175816"/>
            <a:ext cx="6490335" cy="0"/>
          </a:xfrm>
          <a:custGeom>
            <a:avLst/>
            <a:gdLst/>
            <a:ahLst/>
            <a:cxnLst/>
            <a:rect l="l" t="t" r="r" b="b"/>
            <a:pathLst>
              <a:path w="6490334">
                <a:moveTo>
                  <a:pt x="0" y="0"/>
                </a:moveTo>
                <a:lnTo>
                  <a:pt x="648995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175" y="1178990"/>
            <a:ext cx="0" cy="3785235"/>
          </a:xfrm>
          <a:custGeom>
            <a:avLst/>
            <a:gdLst/>
            <a:ahLst/>
            <a:cxnLst/>
            <a:rect l="l" t="t" r="r" b="b"/>
            <a:pathLst>
              <a:path h="3785235">
                <a:moveTo>
                  <a:pt x="0" y="37851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71155"/>
            <a:ext cx="2369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Set </a:t>
            </a:r>
            <a:r>
              <a:rPr spc="-20" dirty="0"/>
              <a:t>up </a:t>
            </a:r>
            <a:r>
              <a:rPr spc="-15" dirty="0"/>
              <a:t>the </a:t>
            </a:r>
            <a:r>
              <a:rPr spc="-20" dirty="0"/>
              <a:t>crane </a:t>
            </a:r>
            <a:r>
              <a:rPr spc="-15" dirty="0"/>
              <a:t>for the</a:t>
            </a:r>
            <a:r>
              <a:rPr spc="-45" dirty="0"/>
              <a:t> </a:t>
            </a:r>
            <a:r>
              <a:rPr spc="-15" dirty="0"/>
              <a:t>task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564199"/>
            <a:ext cx="4736465" cy="205676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configuration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(set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up)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determines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much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can</a:t>
            </a:r>
            <a:r>
              <a:rPr sz="900" spc="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lift.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so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never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than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(SWL)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crane.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Setting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up the crane</a:t>
            </a:r>
            <a:r>
              <a:rPr sz="1000" b="1" spc="-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includes:</a:t>
            </a:r>
            <a:endParaRPr sz="1000">
              <a:latin typeface="Open Sans Semibold"/>
              <a:cs typeface="Open Sans Semibold"/>
            </a:endParaRPr>
          </a:p>
          <a:p>
            <a:pPr marL="28194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Positioning the boom/jib over the load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correctly</a:t>
            </a:r>
            <a:endParaRPr sz="900">
              <a:latin typeface="Open Sans"/>
              <a:cs typeface="Open Sans"/>
            </a:endParaRPr>
          </a:p>
          <a:p>
            <a:pPr marR="2880360" algn="ctr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–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length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radius</a:t>
            </a:r>
            <a:endParaRPr sz="900">
              <a:latin typeface="Open Sans"/>
              <a:cs typeface="Open Sans"/>
            </a:endParaRPr>
          </a:p>
          <a:p>
            <a:pPr marL="28194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28257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out the centre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gravity</a:t>
            </a:r>
            <a:endParaRPr sz="900">
              <a:latin typeface="Open Sans"/>
              <a:cs typeface="Open Sans"/>
            </a:endParaRPr>
          </a:p>
          <a:p>
            <a:pPr marL="28194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28257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load chart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can support the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28194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28257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Checking the rated capacity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</a:t>
            </a:r>
            <a:endParaRPr sz="900">
              <a:latin typeface="Open Sans"/>
              <a:cs typeface="Open Sans"/>
            </a:endParaRPr>
          </a:p>
          <a:p>
            <a:pPr marL="28194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28257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Setting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counterweights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the crane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balanced.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813" y="2936659"/>
            <a:ext cx="3526154" cy="2028825"/>
          </a:xfrm>
          <a:custGeom>
            <a:avLst/>
            <a:gdLst/>
            <a:ahLst/>
            <a:cxnLst/>
            <a:rect l="l" t="t" r="r" b="b"/>
            <a:pathLst>
              <a:path w="3526154" h="2028825">
                <a:moveTo>
                  <a:pt x="0" y="2028685"/>
                </a:moveTo>
                <a:lnTo>
                  <a:pt x="3525685" y="2028685"/>
                </a:lnTo>
                <a:lnTo>
                  <a:pt x="3525685" y="0"/>
                </a:lnTo>
                <a:lnTo>
                  <a:pt x="0" y="0"/>
                </a:lnTo>
                <a:lnTo>
                  <a:pt x="0" y="202868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771" y="2964108"/>
            <a:ext cx="1359535" cy="8216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Note: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5600"/>
              </a:lnSpc>
              <a:spcBef>
                <a:spcPts val="28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licenced dogger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is 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responsible for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selecting, 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inspecting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setting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up 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the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lifting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gear.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813" y="2936659"/>
            <a:ext cx="3526154" cy="2028825"/>
          </a:xfrm>
          <a:custGeom>
            <a:avLst/>
            <a:gdLst/>
            <a:ahLst/>
            <a:cxnLst/>
            <a:rect l="l" t="t" r="r" b="b"/>
            <a:pathLst>
              <a:path w="3526154" h="2028825">
                <a:moveTo>
                  <a:pt x="0" y="2028685"/>
                </a:moveTo>
                <a:lnTo>
                  <a:pt x="3525685" y="2028685"/>
                </a:lnTo>
                <a:lnTo>
                  <a:pt x="3525685" y="0"/>
                </a:lnTo>
                <a:lnTo>
                  <a:pt x="0" y="0"/>
                </a:lnTo>
                <a:lnTo>
                  <a:pt x="0" y="2028685"/>
                </a:lnTo>
                <a:close/>
              </a:path>
            </a:pathLst>
          </a:custGeom>
          <a:ln w="5308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3034" y="3020644"/>
            <a:ext cx="1118019" cy="1860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3034" y="3020644"/>
            <a:ext cx="1118235" cy="1861185"/>
          </a:xfrm>
          <a:custGeom>
            <a:avLst/>
            <a:gdLst/>
            <a:ahLst/>
            <a:cxnLst/>
            <a:rect l="l" t="t" r="r" b="b"/>
            <a:pathLst>
              <a:path w="1118235" h="1861185">
                <a:moveTo>
                  <a:pt x="0" y="1860727"/>
                </a:moveTo>
                <a:lnTo>
                  <a:pt x="1118019" y="1860727"/>
                </a:lnTo>
                <a:lnTo>
                  <a:pt x="1118019" y="0"/>
                </a:lnTo>
                <a:lnTo>
                  <a:pt x="0" y="0"/>
                </a:lnTo>
                <a:lnTo>
                  <a:pt x="0" y="1860727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0082" y="3017596"/>
            <a:ext cx="646147" cy="48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0024" y="1278005"/>
            <a:ext cx="2460879" cy="358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705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1210" y="1622026"/>
            <a:ext cx="2249995" cy="146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5949"/>
            <a:ext cx="1981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Outriggers </a:t>
            </a:r>
            <a:r>
              <a:rPr spc="-20" dirty="0"/>
              <a:t>and</a:t>
            </a:r>
            <a:r>
              <a:rPr spc="-60" dirty="0"/>
              <a:t> </a:t>
            </a:r>
            <a:r>
              <a:rPr spc="-20" dirty="0"/>
              <a:t>packing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16"/>
            <a:ext cx="6136005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Outriggers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(which 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called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stabilisers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)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beams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legs 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extend out from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crane, helping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stable.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placed under the outriggers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distribute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Outriggers should always be used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accordance with the manufacturers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instructions.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important things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remember when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setting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outriggers</a:t>
            </a:r>
            <a:r>
              <a:rPr sz="900" spc="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900">
              <a:latin typeface="Open Sans"/>
              <a:cs typeface="Open San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1349005"/>
          <a:ext cx="6454140" cy="361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33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Outriggers should be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fully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extended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(if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possible)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the ground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firm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bear the</a:t>
                      </a:r>
                      <a:r>
                        <a:rPr sz="900" spc="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25">
                <a:tc>
                  <a:txBody>
                    <a:bodyPr/>
                    <a:lstStyle/>
                    <a:p>
                      <a:pPr marL="68580" marR="768985">
                        <a:lnSpc>
                          <a:spcPct val="101800"/>
                        </a:lnSpc>
                        <a:spcBef>
                          <a:spcPts val="63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Packing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cover as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much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 as possible to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distribute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72310">
                        <a:lnSpc>
                          <a:spcPct val="101800"/>
                        </a:lnSpc>
                        <a:spcBef>
                          <a:spcPts val="63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packing should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 made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hardwood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free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any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defects.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77987" y="1622552"/>
            <a:ext cx="1778088" cy="1520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8896" y="3289899"/>
            <a:ext cx="1753036" cy="155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2435" y="3257143"/>
            <a:ext cx="587408" cy="438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000" y="3532111"/>
            <a:ext cx="3042005" cy="1407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6400" y="3440171"/>
            <a:ext cx="1407795" cy="194945"/>
          </a:xfrm>
          <a:custGeom>
            <a:avLst/>
            <a:gdLst/>
            <a:ahLst/>
            <a:cxnLst/>
            <a:rect l="l" t="t" r="r" b="b"/>
            <a:pathLst>
              <a:path w="1407795" h="194945">
                <a:moveTo>
                  <a:pt x="543598" y="0"/>
                </a:moveTo>
                <a:lnTo>
                  <a:pt x="0" y="36512"/>
                </a:lnTo>
                <a:lnTo>
                  <a:pt x="195541" y="194475"/>
                </a:lnTo>
                <a:lnTo>
                  <a:pt x="1159205" y="194475"/>
                </a:lnTo>
                <a:lnTo>
                  <a:pt x="1407604" y="115493"/>
                </a:lnTo>
                <a:lnTo>
                  <a:pt x="543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705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742" y="117014"/>
            <a:ext cx="1997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1575"/>
            <a:ext cx="1713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Outriggers and packing</a:t>
            </a:r>
            <a:r>
              <a:rPr sz="900" i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(continued)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8938" y="1158814"/>
            <a:ext cx="1783032" cy="1557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8773" y="1993008"/>
            <a:ext cx="117475" cy="554355"/>
          </a:xfrm>
          <a:custGeom>
            <a:avLst/>
            <a:gdLst/>
            <a:ahLst/>
            <a:cxnLst/>
            <a:rect l="l" t="t" r="r" b="b"/>
            <a:pathLst>
              <a:path w="117475" h="554355">
                <a:moveTo>
                  <a:pt x="0" y="554329"/>
                </a:moveTo>
                <a:lnTo>
                  <a:pt x="117417" y="368397"/>
                </a:lnTo>
                <a:lnTo>
                  <a:pt x="110342" y="188882"/>
                </a:lnTo>
                <a:lnTo>
                  <a:pt x="52229" y="53508"/>
                </a:lnTo>
                <a:lnTo>
                  <a:pt x="16535" y="0"/>
                </a:lnTo>
              </a:path>
            </a:pathLst>
          </a:custGeom>
          <a:ln w="326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7407" y="1818095"/>
            <a:ext cx="640080" cy="793115"/>
          </a:xfrm>
          <a:custGeom>
            <a:avLst/>
            <a:gdLst/>
            <a:ahLst/>
            <a:cxnLst/>
            <a:rect l="l" t="t" r="r" b="b"/>
            <a:pathLst>
              <a:path w="640079" h="793114">
                <a:moveTo>
                  <a:pt x="617435" y="792581"/>
                </a:moveTo>
                <a:lnTo>
                  <a:pt x="0" y="540613"/>
                </a:lnTo>
                <a:lnTo>
                  <a:pt x="640029" y="0"/>
                </a:lnTo>
              </a:path>
            </a:pathLst>
          </a:custGeom>
          <a:ln w="24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1703" y="2372700"/>
            <a:ext cx="532130" cy="217170"/>
          </a:xfrm>
          <a:custGeom>
            <a:avLst/>
            <a:gdLst/>
            <a:ahLst/>
            <a:cxnLst/>
            <a:rect l="l" t="t" r="r" b="b"/>
            <a:pathLst>
              <a:path w="532129" h="217169">
                <a:moveTo>
                  <a:pt x="531685" y="216966"/>
                </a:moveTo>
                <a:lnTo>
                  <a:pt x="0" y="0"/>
                </a:lnTo>
              </a:path>
            </a:pathLst>
          </a:custGeom>
          <a:ln w="24511">
            <a:solidFill>
              <a:srgbClr val="D719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1040" y="1842654"/>
            <a:ext cx="567690" cy="479425"/>
          </a:xfrm>
          <a:custGeom>
            <a:avLst/>
            <a:gdLst/>
            <a:ahLst/>
            <a:cxnLst/>
            <a:rect l="l" t="t" r="r" b="b"/>
            <a:pathLst>
              <a:path w="567689" h="479425">
                <a:moveTo>
                  <a:pt x="0" y="479196"/>
                </a:moveTo>
                <a:lnTo>
                  <a:pt x="567309" y="0"/>
                </a:lnTo>
              </a:path>
            </a:pathLst>
          </a:custGeom>
          <a:ln w="24511">
            <a:solidFill>
              <a:srgbClr val="D719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7698" y="2603653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19">
                <a:moveTo>
                  <a:pt x="17145" y="7023"/>
                </a:moveTo>
                <a:lnTo>
                  <a:pt x="0" y="0"/>
                </a:lnTo>
              </a:path>
            </a:pathLst>
          </a:custGeom>
          <a:ln w="245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7407" y="2346402"/>
            <a:ext cx="17145" cy="19685"/>
          </a:xfrm>
          <a:custGeom>
            <a:avLst/>
            <a:gdLst/>
            <a:ahLst/>
            <a:cxnLst/>
            <a:rect l="l" t="t" r="r" b="b"/>
            <a:pathLst>
              <a:path w="17145" h="19685">
                <a:moveTo>
                  <a:pt x="17145" y="19303"/>
                </a:moveTo>
                <a:lnTo>
                  <a:pt x="0" y="12306"/>
                </a:lnTo>
                <a:lnTo>
                  <a:pt x="14541" y="0"/>
                </a:lnTo>
              </a:path>
            </a:pathLst>
          </a:custGeom>
          <a:ln w="245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2895" y="1818095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0" y="12280"/>
                </a:moveTo>
                <a:lnTo>
                  <a:pt x="14541" y="0"/>
                </a:lnTo>
              </a:path>
            </a:pathLst>
          </a:custGeom>
          <a:ln w="245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1193" y="2306306"/>
            <a:ext cx="64135" cy="72390"/>
          </a:xfrm>
          <a:custGeom>
            <a:avLst/>
            <a:gdLst/>
            <a:ahLst/>
            <a:cxnLst/>
            <a:rect l="l" t="t" r="r" b="b"/>
            <a:pathLst>
              <a:path w="64135" h="72389">
                <a:moveTo>
                  <a:pt x="10134" y="72186"/>
                </a:moveTo>
                <a:lnTo>
                  <a:pt x="63830" y="23812"/>
                </a:lnTo>
                <a:lnTo>
                  <a:pt x="0" y="0"/>
                </a:lnTo>
              </a:path>
            </a:pathLst>
          </a:custGeom>
          <a:ln w="8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3699" y="1994070"/>
            <a:ext cx="106045" cy="546100"/>
          </a:xfrm>
          <a:custGeom>
            <a:avLst/>
            <a:gdLst/>
            <a:ahLst/>
            <a:cxnLst/>
            <a:rect l="l" t="t" r="r" b="b"/>
            <a:pathLst>
              <a:path w="106045" h="546100">
                <a:moveTo>
                  <a:pt x="0" y="546074"/>
                </a:moveTo>
                <a:lnTo>
                  <a:pt x="105486" y="360484"/>
                </a:lnTo>
                <a:lnTo>
                  <a:pt x="95365" y="183911"/>
                </a:lnTo>
                <a:lnTo>
                  <a:pt x="38670" y="51902"/>
                </a:lnTo>
                <a:lnTo>
                  <a:pt x="4432" y="0"/>
                </a:lnTo>
              </a:path>
            </a:pathLst>
          </a:custGeom>
          <a:ln w="254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6398" y="3238442"/>
            <a:ext cx="1890461" cy="1678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4473" y="3630645"/>
            <a:ext cx="654685" cy="653415"/>
          </a:xfrm>
          <a:custGeom>
            <a:avLst/>
            <a:gdLst/>
            <a:ahLst/>
            <a:cxnLst/>
            <a:rect l="l" t="t" r="r" b="b"/>
            <a:pathLst>
              <a:path w="654685" h="653414">
                <a:moveTo>
                  <a:pt x="0" y="0"/>
                </a:moveTo>
                <a:lnTo>
                  <a:pt x="654291" y="208407"/>
                </a:lnTo>
                <a:lnTo>
                  <a:pt x="4102" y="653376"/>
                </a:lnTo>
              </a:path>
            </a:pathLst>
          </a:custGeom>
          <a:ln w="240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7109" y="3649174"/>
            <a:ext cx="563880" cy="179705"/>
          </a:xfrm>
          <a:custGeom>
            <a:avLst/>
            <a:gdLst/>
            <a:ahLst/>
            <a:cxnLst/>
            <a:rect l="l" t="t" r="r" b="b"/>
            <a:pathLst>
              <a:path w="563880" h="179704">
                <a:moveTo>
                  <a:pt x="0" y="0"/>
                </a:moveTo>
                <a:lnTo>
                  <a:pt x="563422" y="179463"/>
                </a:lnTo>
              </a:path>
            </a:pathLst>
          </a:custGeom>
          <a:ln w="24053">
            <a:solidFill>
              <a:srgbClr val="D223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9202" y="3873582"/>
            <a:ext cx="568960" cy="389890"/>
          </a:xfrm>
          <a:custGeom>
            <a:avLst/>
            <a:gdLst/>
            <a:ahLst/>
            <a:cxnLst/>
            <a:rect l="l" t="t" r="r" b="b"/>
            <a:pathLst>
              <a:path w="568960" h="389889">
                <a:moveTo>
                  <a:pt x="568909" y="0"/>
                </a:moveTo>
                <a:lnTo>
                  <a:pt x="0" y="389356"/>
                </a:lnTo>
              </a:path>
            </a:pathLst>
          </a:custGeom>
          <a:ln w="24053">
            <a:solidFill>
              <a:srgbClr val="D223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2584" y="3631811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4" h="6350">
                <a:moveTo>
                  <a:pt x="0" y="0"/>
                </a:moveTo>
                <a:lnTo>
                  <a:pt x="18173" y="5778"/>
                </a:lnTo>
              </a:path>
            </a:pathLst>
          </a:custGeom>
          <a:ln w="24053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8702" y="3834414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0" y="0"/>
                </a:moveTo>
                <a:lnTo>
                  <a:pt x="18173" y="5803"/>
                </a:lnTo>
                <a:lnTo>
                  <a:pt x="1917" y="16916"/>
                </a:lnTo>
              </a:path>
            </a:pathLst>
          </a:custGeom>
          <a:ln w="24053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6686" y="4274050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16255" y="0"/>
                </a:moveTo>
                <a:lnTo>
                  <a:pt x="0" y="11137"/>
                </a:lnTo>
              </a:path>
            </a:pathLst>
          </a:custGeom>
          <a:ln w="24053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6390" y="3697382"/>
            <a:ext cx="124460" cy="487680"/>
          </a:xfrm>
          <a:custGeom>
            <a:avLst/>
            <a:gdLst/>
            <a:ahLst/>
            <a:cxnLst/>
            <a:rect l="l" t="t" r="r" b="b"/>
            <a:pathLst>
              <a:path w="124460" h="487679">
                <a:moveTo>
                  <a:pt x="66401" y="0"/>
                </a:moveTo>
                <a:lnTo>
                  <a:pt x="0" y="213209"/>
                </a:lnTo>
                <a:lnTo>
                  <a:pt x="28175" y="365575"/>
                </a:lnTo>
                <a:lnTo>
                  <a:pt x="89863" y="457039"/>
                </a:lnTo>
                <a:lnTo>
                  <a:pt x="123995" y="487540"/>
                </a:lnTo>
              </a:path>
            </a:pathLst>
          </a:custGeom>
          <a:ln w="1604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7341" y="3821332"/>
            <a:ext cx="85090" cy="76835"/>
          </a:xfrm>
          <a:custGeom>
            <a:avLst/>
            <a:gdLst/>
            <a:ahLst/>
            <a:cxnLst/>
            <a:rect l="l" t="t" r="r" b="b"/>
            <a:pathLst>
              <a:path w="85089" h="76835">
                <a:moveTo>
                  <a:pt x="68173" y="0"/>
                </a:moveTo>
                <a:lnTo>
                  <a:pt x="0" y="48323"/>
                </a:lnTo>
                <a:lnTo>
                  <a:pt x="84467" y="764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2" y="438115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4117" y="0"/>
                </a:moveTo>
                <a:lnTo>
                  <a:pt x="14728" y="1891"/>
                </a:lnTo>
                <a:lnTo>
                  <a:pt x="7062" y="7053"/>
                </a:lnTo>
                <a:lnTo>
                  <a:pt x="1894" y="14717"/>
                </a:lnTo>
                <a:lnTo>
                  <a:pt x="0" y="24117"/>
                </a:lnTo>
                <a:lnTo>
                  <a:pt x="1894" y="33487"/>
                </a:lnTo>
                <a:lnTo>
                  <a:pt x="7062" y="41151"/>
                </a:lnTo>
                <a:lnTo>
                  <a:pt x="14728" y="46323"/>
                </a:lnTo>
                <a:lnTo>
                  <a:pt x="24117" y="48221"/>
                </a:lnTo>
                <a:lnTo>
                  <a:pt x="33505" y="46323"/>
                </a:lnTo>
                <a:lnTo>
                  <a:pt x="41171" y="41151"/>
                </a:lnTo>
                <a:lnTo>
                  <a:pt x="46339" y="33487"/>
                </a:lnTo>
                <a:lnTo>
                  <a:pt x="48234" y="24117"/>
                </a:lnTo>
                <a:lnTo>
                  <a:pt x="46339" y="14717"/>
                </a:lnTo>
                <a:lnTo>
                  <a:pt x="41171" y="7053"/>
                </a:lnTo>
                <a:lnTo>
                  <a:pt x="33505" y="1891"/>
                </a:lnTo>
                <a:lnTo>
                  <a:pt x="24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1320" y="4406412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5">
                <a:moveTo>
                  <a:pt x="0" y="0"/>
                </a:moveTo>
                <a:lnTo>
                  <a:pt x="763591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5404" y="438146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10"/>
                </a:lnTo>
                <a:lnTo>
                  <a:pt x="10742" y="45999"/>
                </a:lnTo>
                <a:lnTo>
                  <a:pt x="19718" y="49801"/>
                </a:lnTo>
                <a:lnTo>
                  <a:pt x="29819" y="49872"/>
                </a:lnTo>
                <a:lnTo>
                  <a:pt x="39124" y="46026"/>
                </a:lnTo>
                <a:lnTo>
                  <a:pt x="45997" y="39144"/>
                </a:lnTo>
                <a:lnTo>
                  <a:pt x="49791" y="30181"/>
                </a:lnTo>
                <a:lnTo>
                  <a:pt x="49860" y="20091"/>
                </a:lnTo>
                <a:lnTo>
                  <a:pt x="46010" y="10767"/>
                </a:lnTo>
                <a:lnTo>
                  <a:pt x="39123" y="3878"/>
                </a:lnTo>
                <a:lnTo>
                  <a:pt x="30163" y="72"/>
                </a:lnTo>
                <a:lnTo>
                  <a:pt x="20091" y="0"/>
                </a:lnTo>
                <a:lnTo>
                  <a:pt x="10756" y="3847"/>
                </a:lnTo>
                <a:lnTo>
                  <a:pt x="3868" y="10733"/>
                </a:lnTo>
                <a:lnTo>
                  <a:pt x="69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063" y="4282465"/>
            <a:ext cx="863600" cy="245745"/>
          </a:xfrm>
          <a:custGeom>
            <a:avLst/>
            <a:gdLst/>
            <a:ahLst/>
            <a:cxnLst/>
            <a:rect l="l" t="t" r="r" b="b"/>
            <a:pathLst>
              <a:path w="863600" h="245745">
                <a:moveTo>
                  <a:pt x="0" y="245630"/>
                </a:moveTo>
                <a:lnTo>
                  <a:pt x="863257" y="245630"/>
                </a:lnTo>
                <a:lnTo>
                  <a:pt x="86325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8038" y="3512811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97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0463" y="348786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10"/>
                </a:lnTo>
                <a:lnTo>
                  <a:pt x="10742" y="45999"/>
                </a:lnTo>
                <a:lnTo>
                  <a:pt x="19718" y="49801"/>
                </a:lnTo>
                <a:lnTo>
                  <a:pt x="29819" y="49872"/>
                </a:lnTo>
                <a:lnTo>
                  <a:pt x="39146" y="46026"/>
                </a:lnTo>
                <a:lnTo>
                  <a:pt x="46016" y="39144"/>
                </a:lnTo>
                <a:lnTo>
                  <a:pt x="49798" y="30181"/>
                </a:lnTo>
                <a:lnTo>
                  <a:pt x="49860" y="20091"/>
                </a:lnTo>
                <a:lnTo>
                  <a:pt x="46047" y="10767"/>
                </a:lnTo>
                <a:lnTo>
                  <a:pt x="39187" y="3878"/>
                </a:lnTo>
                <a:lnTo>
                  <a:pt x="30234" y="72"/>
                </a:lnTo>
                <a:lnTo>
                  <a:pt x="20142" y="0"/>
                </a:lnTo>
                <a:lnTo>
                  <a:pt x="10806" y="3847"/>
                </a:lnTo>
                <a:lnTo>
                  <a:pt x="3913" y="10733"/>
                </a:lnTo>
                <a:lnTo>
                  <a:pt x="98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063" y="3388296"/>
            <a:ext cx="970280" cy="244475"/>
          </a:xfrm>
          <a:custGeom>
            <a:avLst/>
            <a:gdLst/>
            <a:ahLst/>
            <a:cxnLst/>
            <a:rect l="l" t="t" r="r" b="b"/>
            <a:pathLst>
              <a:path w="970280" h="244475">
                <a:moveTo>
                  <a:pt x="0" y="244157"/>
                </a:moveTo>
                <a:lnTo>
                  <a:pt x="969975" y="244157"/>
                </a:lnTo>
                <a:lnTo>
                  <a:pt x="969975" y="0"/>
                </a:lnTo>
                <a:lnTo>
                  <a:pt x="0" y="0"/>
                </a:lnTo>
                <a:lnTo>
                  <a:pt x="0" y="244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063" y="3388296"/>
            <a:ext cx="970280" cy="244475"/>
          </a:xfrm>
          <a:custGeom>
            <a:avLst/>
            <a:gdLst/>
            <a:ahLst/>
            <a:cxnLst/>
            <a:rect l="l" t="t" r="r" b="b"/>
            <a:pathLst>
              <a:path w="970280" h="244475">
                <a:moveTo>
                  <a:pt x="0" y="244157"/>
                </a:moveTo>
                <a:lnTo>
                  <a:pt x="969975" y="244157"/>
                </a:lnTo>
                <a:lnTo>
                  <a:pt x="969975" y="0"/>
                </a:lnTo>
                <a:lnTo>
                  <a:pt x="0" y="0"/>
                </a:lnTo>
                <a:lnTo>
                  <a:pt x="0" y="24415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36399" y="689405"/>
          <a:ext cx="6473190" cy="4286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325">
                <a:tc>
                  <a:txBody>
                    <a:bodyPr/>
                    <a:lstStyle/>
                    <a:p>
                      <a:pPr marL="78105" marR="172085">
                        <a:lnSpc>
                          <a:spcPct val="101800"/>
                        </a:lnSpc>
                        <a:spcBef>
                          <a:spcPts val="57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base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layer 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packing should be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closely laid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 least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75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mm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thick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40970" marR="2590800" indent="67310">
                        <a:lnSpc>
                          <a:spcPct val="101899"/>
                        </a:lnSpc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75 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mm 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minimum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191135">
                        <a:lnSpc>
                          <a:spcPct val="101800"/>
                        </a:lnSpc>
                        <a:spcBef>
                          <a:spcPts val="57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packing should be pigstyed. This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means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each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layer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right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angles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(90°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degrees)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next.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892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90</a:t>
                      </a:r>
                      <a:r>
                        <a:rPr sz="750" b="1" baseline="44444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endParaRPr sz="750" baseline="44444" dirty="0">
                        <a:latin typeface="Open Sans"/>
                        <a:cs typeface="Open Sans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324">
                <a:tc>
                  <a:txBody>
                    <a:bodyPr/>
                    <a:lstStyle/>
                    <a:p>
                      <a:pPr marL="72390" marR="234315">
                        <a:lnSpc>
                          <a:spcPct val="101800"/>
                        </a:lnSpc>
                        <a:spcBef>
                          <a:spcPts val="5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top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layer 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packing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 right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angles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direction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outrigger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beam and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 least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200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mm</a:t>
                      </a:r>
                      <a:r>
                        <a:rPr sz="900" spc="8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wide.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Outrigger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beam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492759"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90</a:t>
                      </a:r>
                      <a:r>
                        <a:rPr sz="750" b="1" spc="-37" baseline="44444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endParaRPr sz="750" baseline="44444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200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mm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wide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283210">
                        <a:lnSpc>
                          <a:spcPct val="101800"/>
                        </a:lnSpc>
                        <a:spcBef>
                          <a:spcPts val="5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Packing, outriggers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jacks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 be checked regularly  during an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operation.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3843997" y="3379701"/>
            <a:ext cx="3061322" cy="1531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8987" y="1216558"/>
            <a:ext cx="3065246" cy="1568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4321" y="1067849"/>
            <a:ext cx="1141095" cy="297815"/>
          </a:xfrm>
          <a:custGeom>
            <a:avLst/>
            <a:gdLst/>
            <a:ahLst/>
            <a:cxnLst/>
            <a:rect l="l" t="t" r="r" b="b"/>
            <a:pathLst>
              <a:path w="1141095" h="297815">
                <a:moveTo>
                  <a:pt x="1140675" y="0"/>
                </a:moveTo>
                <a:lnTo>
                  <a:pt x="0" y="36017"/>
                </a:lnTo>
                <a:lnTo>
                  <a:pt x="0" y="239014"/>
                </a:lnTo>
                <a:lnTo>
                  <a:pt x="553351" y="297459"/>
                </a:lnTo>
                <a:lnTo>
                  <a:pt x="1140675" y="239915"/>
                </a:lnTo>
                <a:lnTo>
                  <a:pt x="1140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19306" y="24348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450" y="0"/>
                </a:moveTo>
                <a:lnTo>
                  <a:pt x="15543" y="1988"/>
                </a:lnTo>
                <a:lnTo>
                  <a:pt x="7453" y="7418"/>
                </a:lnTo>
                <a:lnTo>
                  <a:pt x="1999" y="15489"/>
                </a:lnTo>
                <a:lnTo>
                  <a:pt x="0" y="25400"/>
                </a:lnTo>
                <a:lnTo>
                  <a:pt x="1999" y="35331"/>
                </a:lnTo>
                <a:lnTo>
                  <a:pt x="7453" y="43437"/>
                </a:lnTo>
                <a:lnTo>
                  <a:pt x="15543" y="48899"/>
                </a:lnTo>
                <a:lnTo>
                  <a:pt x="25450" y="50901"/>
                </a:lnTo>
                <a:lnTo>
                  <a:pt x="35360" y="48899"/>
                </a:lnTo>
                <a:lnTo>
                  <a:pt x="43454" y="43437"/>
                </a:lnTo>
                <a:lnTo>
                  <a:pt x="48912" y="35331"/>
                </a:lnTo>
                <a:lnTo>
                  <a:pt x="50914" y="25400"/>
                </a:lnTo>
                <a:lnTo>
                  <a:pt x="48912" y="15489"/>
                </a:lnTo>
                <a:lnTo>
                  <a:pt x="43454" y="7418"/>
                </a:lnTo>
                <a:lnTo>
                  <a:pt x="35360" y="1988"/>
                </a:lnTo>
                <a:lnTo>
                  <a:pt x="2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9514" y="246169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508" y="0"/>
                </a:lnTo>
              </a:path>
            </a:pathLst>
          </a:custGeom>
          <a:ln w="1271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19423" y="243675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0" y="29781"/>
                </a:moveTo>
                <a:lnTo>
                  <a:pt x="3849" y="39110"/>
                </a:lnTo>
                <a:lnTo>
                  <a:pt x="10736" y="45999"/>
                </a:lnTo>
                <a:lnTo>
                  <a:pt x="19697" y="49801"/>
                </a:lnTo>
                <a:lnTo>
                  <a:pt x="29768" y="49872"/>
                </a:lnTo>
                <a:lnTo>
                  <a:pt x="39103" y="46026"/>
                </a:lnTo>
                <a:lnTo>
                  <a:pt x="45991" y="39144"/>
                </a:lnTo>
                <a:lnTo>
                  <a:pt x="49790" y="30181"/>
                </a:lnTo>
                <a:lnTo>
                  <a:pt x="49860" y="20091"/>
                </a:lnTo>
                <a:lnTo>
                  <a:pt x="46017" y="10767"/>
                </a:lnTo>
                <a:lnTo>
                  <a:pt x="39142" y="3878"/>
                </a:lnTo>
                <a:lnTo>
                  <a:pt x="30184" y="72"/>
                </a:lnTo>
                <a:lnTo>
                  <a:pt x="20091" y="0"/>
                </a:lnTo>
                <a:lnTo>
                  <a:pt x="10778" y="3847"/>
                </a:lnTo>
                <a:lnTo>
                  <a:pt x="3887" y="10733"/>
                </a:lnTo>
                <a:lnTo>
                  <a:pt x="76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354" y="2216302"/>
            <a:ext cx="649605" cy="443230"/>
          </a:xfrm>
          <a:custGeom>
            <a:avLst/>
            <a:gdLst/>
            <a:ahLst/>
            <a:cxnLst/>
            <a:rect l="l" t="t" r="r" b="b"/>
            <a:pathLst>
              <a:path w="649605" h="443230">
                <a:moveTo>
                  <a:pt x="0" y="443153"/>
                </a:moveTo>
                <a:lnTo>
                  <a:pt x="649160" y="443153"/>
                </a:lnTo>
                <a:lnTo>
                  <a:pt x="649160" y="0"/>
                </a:lnTo>
                <a:lnTo>
                  <a:pt x="0" y="0"/>
                </a:lnTo>
                <a:lnTo>
                  <a:pt x="0" y="44315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70588"/>
            <a:ext cx="19138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Why you need</a:t>
            </a:r>
            <a:r>
              <a:rPr spc="-40" dirty="0"/>
              <a:t> </a:t>
            </a:r>
            <a:r>
              <a:rPr spc="-20" dirty="0"/>
              <a:t>packing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638156"/>
            <a:ext cx="642048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packing under the outriggers. Each outrigger takes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spreads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weight over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larger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area. The packing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cover as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much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 as possible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distribute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load.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stable.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355626"/>
            <a:ext cx="2458720" cy="11455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How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soil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types </a:t>
            </a: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affect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packing</a:t>
            </a:r>
            <a:endParaRPr sz="1400">
              <a:latin typeface="Arial"/>
              <a:cs typeface="Arial"/>
            </a:endParaRPr>
          </a:p>
          <a:p>
            <a:pPr marL="12700" marR="48895">
              <a:lnSpc>
                <a:spcPct val="1018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type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 you are working on changes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much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you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need.</a:t>
            </a:r>
            <a:endParaRPr sz="900">
              <a:latin typeface="Open Sans"/>
              <a:cs typeface="Open Sans"/>
            </a:endParaRPr>
          </a:p>
          <a:p>
            <a:pPr marL="12700" marR="140970">
              <a:lnSpc>
                <a:spcPct val="101800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example,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set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soft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clay 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more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than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setting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shale or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rock.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2044" y="1489981"/>
            <a:ext cx="1271092" cy="1750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0715" y="1154176"/>
            <a:ext cx="2924175" cy="2081530"/>
          </a:xfrm>
          <a:custGeom>
            <a:avLst/>
            <a:gdLst/>
            <a:ahLst/>
            <a:cxnLst/>
            <a:rect l="l" t="t" r="r" b="b"/>
            <a:pathLst>
              <a:path w="2924175" h="2081530">
                <a:moveTo>
                  <a:pt x="0" y="2081009"/>
                </a:moveTo>
                <a:lnTo>
                  <a:pt x="2924022" y="2081009"/>
                </a:lnTo>
                <a:lnTo>
                  <a:pt x="2924022" y="0"/>
                </a:lnTo>
                <a:lnTo>
                  <a:pt x="0" y="0"/>
                </a:lnTo>
                <a:lnTo>
                  <a:pt x="0" y="208100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0715" y="1154176"/>
            <a:ext cx="2924175" cy="2081530"/>
          </a:xfrm>
          <a:prstGeom prst="rect">
            <a:avLst/>
          </a:prstGeom>
          <a:ln w="9525">
            <a:solidFill>
              <a:srgbClr val="687A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02870" marR="1694814">
              <a:lnSpc>
                <a:spcPct val="111100"/>
              </a:lnSpc>
              <a:spcBef>
                <a:spcPts val="1019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  packing the outriggers  could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sink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crane could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tip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over.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7454" y="1228979"/>
            <a:ext cx="1453375" cy="193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7454" y="1228979"/>
            <a:ext cx="1453515" cy="1939925"/>
          </a:xfrm>
          <a:custGeom>
            <a:avLst/>
            <a:gdLst/>
            <a:ahLst/>
            <a:cxnLst/>
            <a:rect l="l" t="t" r="r" b="b"/>
            <a:pathLst>
              <a:path w="1453515" h="1939925">
                <a:moveTo>
                  <a:pt x="0" y="1939455"/>
                </a:moveTo>
                <a:lnTo>
                  <a:pt x="1453375" y="1939455"/>
                </a:lnTo>
                <a:lnTo>
                  <a:pt x="1453375" y="0"/>
                </a:lnTo>
                <a:lnTo>
                  <a:pt x="0" y="0"/>
                </a:lnTo>
                <a:lnTo>
                  <a:pt x="0" y="1939455"/>
                </a:lnTo>
                <a:close/>
              </a:path>
            </a:pathLst>
          </a:custGeom>
          <a:ln w="634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965" y="1475663"/>
            <a:ext cx="1447152" cy="1796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000" y="3314708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45862" y="3605238"/>
            <a:ext cx="1931111" cy="1226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7715" y="3511560"/>
            <a:ext cx="718820" cy="187960"/>
          </a:xfrm>
          <a:custGeom>
            <a:avLst/>
            <a:gdLst/>
            <a:ahLst/>
            <a:cxnLst/>
            <a:rect l="l" t="t" r="r" b="b"/>
            <a:pathLst>
              <a:path w="718820" h="187960">
                <a:moveTo>
                  <a:pt x="718629" y="0"/>
                </a:moveTo>
                <a:lnTo>
                  <a:pt x="0" y="22669"/>
                </a:lnTo>
                <a:lnTo>
                  <a:pt x="0" y="150558"/>
                </a:lnTo>
                <a:lnTo>
                  <a:pt x="348615" y="187426"/>
                </a:lnTo>
                <a:lnTo>
                  <a:pt x="718629" y="151104"/>
                </a:lnTo>
                <a:lnTo>
                  <a:pt x="718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6509" y="3592512"/>
            <a:ext cx="2039353" cy="1239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9074" y="3511508"/>
            <a:ext cx="887094" cy="178435"/>
          </a:xfrm>
          <a:custGeom>
            <a:avLst/>
            <a:gdLst/>
            <a:ahLst/>
            <a:cxnLst/>
            <a:rect l="l" t="t" r="r" b="b"/>
            <a:pathLst>
              <a:path w="887095" h="178435">
                <a:moveTo>
                  <a:pt x="342468" y="0"/>
                </a:moveTo>
                <a:lnTo>
                  <a:pt x="0" y="33388"/>
                </a:lnTo>
                <a:lnTo>
                  <a:pt x="123189" y="178053"/>
                </a:lnTo>
                <a:lnTo>
                  <a:pt x="730300" y="178053"/>
                </a:lnTo>
                <a:lnTo>
                  <a:pt x="886790" y="105714"/>
                </a:lnTo>
                <a:lnTo>
                  <a:pt x="342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7404" y="1249210"/>
            <a:ext cx="425589" cy="421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4893" y="1146810"/>
            <a:ext cx="158305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 spreads the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weight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5968" y="1146810"/>
            <a:ext cx="8636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6888" y="1532458"/>
            <a:ext cx="425576" cy="421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980" y="1460576"/>
            <a:ext cx="587408" cy="4389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705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70827"/>
            <a:ext cx="3739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Bearing capacity </a:t>
            </a:r>
            <a:r>
              <a:rPr spc="-15" dirty="0"/>
              <a:t>of </a:t>
            </a:r>
            <a:r>
              <a:rPr spc="-20" dirty="0"/>
              <a:t>different </a:t>
            </a:r>
            <a:r>
              <a:rPr spc="-15" dirty="0"/>
              <a:t>types of</a:t>
            </a:r>
            <a:r>
              <a:rPr spc="15" dirty="0"/>
              <a:t> </a:t>
            </a:r>
            <a:r>
              <a:rPr spc="-20" dirty="0"/>
              <a:t>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638394"/>
            <a:ext cx="6193155" cy="6178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assess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soil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 the crane. Different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soil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types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 bearing pressures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these should be considered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choosing packing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outriggers. The pressure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certain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 can take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called 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bearing capacity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. Different ground types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bearing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capacities.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table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shows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bearing capacity from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weakest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1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strongest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004" y="2013077"/>
            <a:ext cx="2042160" cy="648970"/>
          </a:xfrm>
          <a:custGeom>
            <a:avLst/>
            <a:gdLst/>
            <a:ahLst/>
            <a:cxnLst/>
            <a:rect l="l" t="t" r="r" b="b"/>
            <a:pathLst>
              <a:path w="2042160" h="648969">
                <a:moveTo>
                  <a:pt x="2041918" y="0"/>
                </a:moveTo>
                <a:lnTo>
                  <a:pt x="0" y="0"/>
                </a:lnTo>
                <a:lnTo>
                  <a:pt x="0" y="648588"/>
                </a:lnTo>
                <a:lnTo>
                  <a:pt x="2041918" y="648588"/>
                </a:lnTo>
                <a:lnTo>
                  <a:pt x="204191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1922" y="2013077"/>
            <a:ext cx="2024380" cy="648970"/>
          </a:xfrm>
          <a:custGeom>
            <a:avLst/>
            <a:gdLst/>
            <a:ahLst/>
            <a:cxnLst/>
            <a:rect l="l" t="t" r="r" b="b"/>
            <a:pathLst>
              <a:path w="2024379" h="648969">
                <a:moveTo>
                  <a:pt x="2024278" y="0"/>
                </a:moveTo>
                <a:lnTo>
                  <a:pt x="0" y="0"/>
                </a:lnTo>
                <a:lnTo>
                  <a:pt x="0" y="648588"/>
                </a:lnTo>
                <a:lnTo>
                  <a:pt x="2024278" y="648588"/>
                </a:lnTo>
                <a:lnTo>
                  <a:pt x="202427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6201" y="2013077"/>
            <a:ext cx="2416810" cy="648970"/>
          </a:xfrm>
          <a:custGeom>
            <a:avLst/>
            <a:gdLst/>
            <a:ahLst/>
            <a:cxnLst/>
            <a:rect l="l" t="t" r="r" b="b"/>
            <a:pathLst>
              <a:path w="2416809" h="648969">
                <a:moveTo>
                  <a:pt x="2416784" y="0"/>
                </a:moveTo>
                <a:lnTo>
                  <a:pt x="0" y="0"/>
                </a:lnTo>
                <a:lnTo>
                  <a:pt x="0" y="648588"/>
                </a:lnTo>
                <a:lnTo>
                  <a:pt x="2416784" y="648588"/>
                </a:lnTo>
                <a:lnTo>
                  <a:pt x="241678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3634575"/>
            <a:ext cx="2042160" cy="466090"/>
          </a:xfrm>
          <a:custGeom>
            <a:avLst/>
            <a:gdLst/>
            <a:ahLst/>
            <a:cxnLst/>
            <a:rect l="l" t="t" r="r" b="b"/>
            <a:pathLst>
              <a:path w="2042160" h="466089">
                <a:moveTo>
                  <a:pt x="2041918" y="0"/>
                </a:moveTo>
                <a:lnTo>
                  <a:pt x="0" y="0"/>
                </a:lnTo>
                <a:lnTo>
                  <a:pt x="0" y="465505"/>
                </a:lnTo>
                <a:lnTo>
                  <a:pt x="2041918" y="465505"/>
                </a:lnTo>
                <a:lnTo>
                  <a:pt x="204191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1922" y="3634575"/>
            <a:ext cx="2024380" cy="466090"/>
          </a:xfrm>
          <a:custGeom>
            <a:avLst/>
            <a:gdLst/>
            <a:ahLst/>
            <a:cxnLst/>
            <a:rect l="l" t="t" r="r" b="b"/>
            <a:pathLst>
              <a:path w="2024379" h="466089">
                <a:moveTo>
                  <a:pt x="2024278" y="0"/>
                </a:moveTo>
                <a:lnTo>
                  <a:pt x="0" y="0"/>
                </a:lnTo>
                <a:lnTo>
                  <a:pt x="0" y="465505"/>
                </a:lnTo>
                <a:lnTo>
                  <a:pt x="2024278" y="465505"/>
                </a:lnTo>
                <a:lnTo>
                  <a:pt x="202427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004" y="4438231"/>
            <a:ext cx="2042160" cy="340360"/>
          </a:xfrm>
          <a:custGeom>
            <a:avLst/>
            <a:gdLst/>
            <a:ahLst/>
            <a:cxnLst/>
            <a:rect l="l" t="t" r="r" b="b"/>
            <a:pathLst>
              <a:path w="2042160" h="340360">
                <a:moveTo>
                  <a:pt x="2041918" y="0"/>
                </a:moveTo>
                <a:lnTo>
                  <a:pt x="0" y="0"/>
                </a:lnTo>
                <a:lnTo>
                  <a:pt x="0" y="340347"/>
                </a:lnTo>
                <a:lnTo>
                  <a:pt x="2041918" y="340347"/>
                </a:lnTo>
                <a:lnTo>
                  <a:pt x="204191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1922" y="4438231"/>
            <a:ext cx="2024380" cy="340360"/>
          </a:xfrm>
          <a:custGeom>
            <a:avLst/>
            <a:gdLst/>
            <a:ahLst/>
            <a:cxnLst/>
            <a:rect l="l" t="t" r="r" b="b"/>
            <a:pathLst>
              <a:path w="2024379" h="340360">
                <a:moveTo>
                  <a:pt x="2024278" y="0"/>
                </a:moveTo>
                <a:lnTo>
                  <a:pt x="0" y="0"/>
                </a:lnTo>
                <a:lnTo>
                  <a:pt x="0" y="340347"/>
                </a:lnTo>
                <a:lnTo>
                  <a:pt x="2024278" y="340347"/>
                </a:lnTo>
                <a:lnTo>
                  <a:pt x="202427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6201" y="4438231"/>
            <a:ext cx="2416810" cy="340360"/>
          </a:xfrm>
          <a:custGeom>
            <a:avLst/>
            <a:gdLst/>
            <a:ahLst/>
            <a:cxnLst/>
            <a:rect l="l" t="t" r="r" b="b"/>
            <a:pathLst>
              <a:path w="2416809" h="340360">
                <a:moveTo>
                  <a:pt x="2416784" y="0"/>
                </a:moveTo>
                <a:lnTo>
                  <a:pt x="0" y="0"/>
                </a:lnTo>
                <a:lnTo>
                  <a:pt x="0" y="340347"/>
                </a:lnTo>
                <a:lnTo>
                  <a:pt x="2416784" y="340347"/>
                </a:lnTo>
                <a:lnTo>
                  <a:pt x="241678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40004" y="1302181"/>
          <a:ext cx="6483350" cy="38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60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Ground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type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114935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223520" indent="-145415">
                        <a:lnSpc>
                          <a:spcPts val="1100"/>
                        </a:lnSpc>
                        <a:spcBef>
                          <a:spcPts val="475"/>
                        </a:spcBef>
                      </a:pPr>
                      <a:r>
                        <a:rPr sz="1000" b="1" spc="-4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Maximum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bearing</a:t>
                      </a:r>
                      <a:r>
                        <a:rPr sz="1000" b="1" spc="-7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capacity 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PMAX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(Tonnes per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m</a:t>
                      </a:r>
                      <a:r>
                        <a:rPr sz="750" b="1" spc="-44" baseline="33333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2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)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Sample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of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soils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79299" y="1767653"/>
            <a:ext cx="466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Wet</a:t>
            </a:r>
            <a:r>
              <a:rPr sz="9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clay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9948" y="1767653"/>
            <a:ext cx="67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Less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than</a:t>
            </a:r>
            <a:r>
              <a:rPr sz="9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10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99" y="2091922"/>
            <a:ext cx="607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Loose</a:t>
            </a:r>
            <a:r>
              <a:rPr sz="9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sand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7486" y="2091922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10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999" y="2416191"/>
            <a:ext cx="732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Soft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clay</a:t>
            </a:r>
            <a:r>
              <a:rPr sz="9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(dry)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07486" y="2416191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10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299" y="2740460"/>
            <a:ext cx="743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Stiff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clay</a:t>
            </a:r>
            <a:r>
              <a:rPr sz="9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(dry)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2723" y="2740460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20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299" y="3064729"/>
            <a:ext cx="913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Compacted</a:t>
            </a:r>
            <a:r>
              <a:rPr sz="9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sand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2723" y="3064729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20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9299" y="3388998"/>
            <a:ext cx="429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A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sp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ha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l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92723" y="3388998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20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1999" y="3703818"/>
            <a:ext cx="114744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56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Compacted gravel  (with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up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 20%</a:t>
            </a:r>
            <a:r>
              <a:rPr sz="900" b="1" spc="-6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sand)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4229" y="378409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40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06201" y="2645613"/>
            <a:ext cx="2417394" cy="148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3402" y="4100042"/>
            <a:ext cx="2410193" cy="394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3389" y="1689773"/>
            <a:ext cx="2410205" cy="97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13389" y="4438739"/>
            <a:ext cx="2410205" cy="339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2748" y="4185976"/>
            <a:ext cx="6500495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00"/>
              </a:spcBef>
              <a:tabLst>
                <a:tab pos="2881630" algn="l"/>
              </a:tabLst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Shale rock</a:t>
            </a:r>
            <a:r>
              <a:rPr sz="900" b="1" spc="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and</a:t>
            </a:r>
            <a:r>
              <a:rPr sz="900" b="1" spc="-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sandstone	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80</a:t>
            </a:r>
            <a:endParaRPr sz="900">
              <a:latin typeface="Open Sans Semibold"/>
              <a:cs typeface="Open Sans Semi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  <a:tabLst>
                <a:tab pos="2849245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Hard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rock	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200</a:t>
            </a:r>
            <a:endParaRPr sz="900">
              <a:latin typeface="Open Sans Semibold"/>
              <a:cs typeface="Open Sans Semi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Unsure?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unsure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condition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in,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lowest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bearing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capacity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engineer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705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1 —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2189</Words>
  <Application>Microsoft Office PowerPoint</Application>
  <PresentationFormat>Custom</PresentationFormat>
  <Paragraphs>348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Franklin Gothic Book</vt:lpstr>
      <vt:lpstr>Franklin Gothic Medium</vt:lpstr>
      <vt:lpstr>Open Sans</vt:lpstr>
      <vt:lpstr>Open Sans Semibold</vt:lpstr>
      <vt:lpstr>Times New Roman</vt:lpstr>
      <vt:lpstr>Office Theme</vt:lpstr>
      <vt:lpstr>SLEWING MOBILE CRANE (up to 20 tonnes) SAFETY AND LICENCE GUIDE</vt:lpstr>
      <vt:lpstr>Introduction to  Slewing Mobile Crane  (up to 20 tonnes)</vt:lpstr>
      <vt:lpstr>Parts of a slewing mobile crane</vt:lpstr>
      <vt:lpstr> Element 1 –  Plan work / task</vt:lpstr>
      <vt:lpstr>Set up the crane for the task</vt:lpstr>
      <vt:lpstr>Outriggers and packing</vt:lpstr>
      <vt:lpstr>PowerPoint Presentation</vt:lpstr>
      <vt:lpstr>Why you need packing</vt:lpstr>
      <vt:lpstr>Bearing capacity of different types of 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planned route</vt:lpstr>
      <vt:lpstr>PowerPoint Presentation</vt:lpstr>
      <vt:lpstr>PowerPoint Presentation</vt:lpstr>
      <vt:lpstr>PowerPoint Presentation</vt:lpstr>
      <vt:lpstr>Hierarchy of hazard control details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SLEWING MOBILE CRANE SAFETY AND LICENCE GUIDE</dc:title>
  <dc:creator>Easy Guides Australia</dc:creator>
  <cp:lastModifiedBy>qk663</cp:lastModifiedBy>
  <cp:revision>49</cp:revision>
  <dcterms:created xsi:type="dcterms:W3CDTF">2019-03-19T01:15:21Z</dcterms:created>
  <dcterms:modified xsi:type="dcterms:W3CDTF">2020-06-15T01:29:46Z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2019-03-19T00:00:00Z</vt:filetime>
  </property>
</Properties>
</file>