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6.jpg" ContentType="image/jpg"/>
  <Override PartName="/ppt/media/image27.jpg" ContentType="image/jpg"/>
  <Override PartName="/ppt/media/image30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78" r:id="rId6"/>
    <p:sldId id="281" r:id="rId7"/>
    <p:sldId id="297" r:id="rId8"/>
    <p:sldId id="303" r:id="rId9"/>
    <p:sldId id="304" r:id="rId10"/>
    <p:sldId id="335" r:id="rId11"/>
    <p:sldId id="345" r:id="rId12"/>
    <p:sldId id="346" r:id="rId13"/>
    <p:sldId id="359" r:id="rId14"/>
    <p:sldId id="360" r:id="rId15"/>
    <p:sldId id="382" r:id="rId16"/>
    <p:sldId id="431" r:id="rId17"/>
    <p:sldId id="432" r:id="rId18"/>
    <p:sldId id="433" r:id="rId19"/>
    <p:sldId id="438" r:id="rId20"/>
    <p:sldId id="508" r:id="rId21"/>
    <p:sldId id="509" r:id="rId22"/>
    <p:sldId id="447" r:id="rId23"/>
    <p:sldId id="456" r:id="rId24"/>
    <p:sldId id="488" r:id="rId25"/>
    <p:sldId id="491" r:id="rId26"/>
  </p:sldIdLst>
  <p:sldSz cx="7556500" cy="5334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9" cy="339884"/>
          </a:xfrm>
          <a:prstGeom prst="rect">
            <a:avLst/>
          </a:prstGeom>
        </p:spPr>
        <p:txBody>
          <a:bodyPr vert="horz" lIns="118634" tIns="59317" rIns="118634" bIns="59317" rtlCol="0"/>
          <a:lstStyle>
            <a:lvl1pPr algn="l">
              <a:defRPr sz="16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315" y="0"/>
            <a:ext cx="4302239" cy="339884"/>
          </a:xfrm>
          <a:prstGeom prst="rect">
            <a:avLst/>
          </a:prstGeom>
        </p:spPr>
        <p:txBody>
          <a:bodyPr vert="horz" lIns="118634" tIns="59317" rIns="118634" bIns="59317" rtlCol="0"/>
          <a:lstStyle>
            <a:lvl1pPr algn="r">
              <a:defRPr sz="1600"/>
            </a:lvl1pPr>
          </a:lstStyle>
          <a:p>
            <a:fld id="{453D67EB-369F-478E-9F15-FF0AFCCBF21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8513" y="849313"/>
            <a:ext cx="32496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8634" tIns="59317" rIns="118634" bIns="5931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118634" tIns="59317" rIns="118634" bIns="59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7791"/>
            <a:ext cx="4302239" cy="339884"/>
          </a:xfrm>
          <a:prstGeom prst="rect">
            <a:avLst/>
          </a:prstGeom>
        </p:spPr>
        <p:txBody>
          <a:bodyPr vert="horz" lIns="118634" tIns="59317" rIns="118634" bIns="59317" rtlCol="0" anchor="b"/>
          <a:lstStyle>
            <a:lvl1pPr algn="l">
              <a:defRPr sz="16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315" y="6457791"/>
            <a:ext cx="4302239" cy="339884"/>
          </a:xfrm>
          <a:prstGeom prst="rect">
            <a:avLst/>
          </a:prstGeom>
        </p:spPr>
        <p:txBody>
          <a:bodyPr vert="horz" lIns="118634" tIns="59317" rIns="118634" bIns="59317" rtlCol="0" anchor="b"/>
          <a:lstStyle>
            <a:lvl1pPr algn="r">
              <a:defRPr sz="1600"/>
            </a:lvl1pPr>
          </a:lstStyle>
          <a:p>
            <a:fld id="{F3D47C2D-845F-4321-BAA4-095A60A648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91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BF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70949"/>
            <a:ext cx="71945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904" y="1489833"/>
            <a:ext cx="6478270" cy="348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1250" y="5085822"/>
            <a:ext cx="16700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0025"/>
          </a:xfrm>
          <a:custGeom>
            <a:avLst/>
            <a:gdLst/>
            <a:ahLst/>
            <a:cxnLst/>
            <a:rect l="l" t="t" r="r" b="b"/>
            <a:pathLst>
              <a:path w="7560309" h="1470025">
                <a:moveTo>
                  <a:pt x="0" y="1469656"/>
                </a:moveTo>
                <a:lnTo>
                  <a:pt x="7559992" y="1469656"/>
                </a:lnTo>
                <a:lnTo>
                  <a:pt x="7559992" y="0"/>
                </a:lnTo>
                <a:lnTo>
                  <a:pt x="0" y="0"/>
                </a:lnTo>
                <a:lnTo>
                  <a:pt x="0" y="1469656"/>
                </a:lnTo>
                <a:close/>
              </a:path>
            </a:pathLst>
          </a:custGeom>
          <a:solidFill>
            <a:srgbClr val="007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000" y="3233629"/>
            <a:ext cx="3812999" cy="183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0091" y="1575344"/>
            <a:ext cx="4683125" cy="1238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62275">
              <a:lnSpc>
                <a:spcPct val="100000"/>
              </a:lnSpc>
              <a:spcBef>
                <a:spcPts val="480"/>
              </a:spcBef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 dirty="0">
              <a:latin typeface="Open Sans Semibold"/>
              <a:cs typeface="Open Sans Semibold"/>
            </a:endParaRPr>
          </a:p>
          <a:p>
            <a:pPr marR="6350" algn="r">
              <a:lnSpc>
                <a:spcPct val="100000"/>
              </a:lnSpc>
              <a:spcBef>
                <a:spcPts val="770"/>
              </a:spcBef>
            </a:pP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TLILIC001</a:t>
            </a:r>
            <a:r>
              <a:rPr lang="en-US" sz="2000" spc="-65" dirty="0">
                <a:solidFill>
                  <a:srgbClr val="001544"/>
                </a:solidFill>
                <a:latin typeface="Open Sans"/>
                <a:cs typeface="Open Sans"/>
              </a:rPr>
              <a:t>4</a:t>
            </a:r>
            <a:endParaRPr sz="2000" dirty="0">
              <a:latin typeface="Open Sans"/>
              <a:cs typeface="Open Sans"/>
            </a:endParaRPr>
          </a:p>
          <a:p>
            <a:pPr marR="6350" algn="r">
              <a:lnSpc>
                <a:spcPct val="100000"/>
              </a:lnSpc>
            </a:pP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Licence </a:t>
            </a:r>
            <a:r>
              <a:rPr sz="2000" spc="-55" dirty="0">
                <a:solidFill>
                  <a:srgbClr val="001544"/>
                </a:solidFill>
                <a:latin typeface="Open Sans"/>
                <a:cs typeface="Open Sans"/>
              </a:rPr>
              <a:t>to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operate </a:t>
            </a: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a slewing </a:t>
            </a:r>
            <a:r>
              <a:rPr sz="2000" spc="-70" dirty="0">
                <a:solidFill>
                  <a:srgbClr val="001544"/>
                </a:solidFill>
                <a:latin typeface="Open Sans"/>
                <a:cs typeface="Open Sans"/>
              </a:rPr>
              <a:t>mobile</a:t>
            </a:r>
            <a:r>
              <a:rPr sz="2000" spc="20" dirty="0">
                <a:solidFill>
                  <a:srgbClr val="001544"/>
                </a:solidFill>
                <a:latin typeface="Open Sans"/>
                <a:cs typeface="Open Sans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crane</a:t>
            </a:r>
            <a:endParaRPr sz="2000" dirty="0">
              <a:latin typeface="Open Sans"/>
              <a:cs typeface="Open Sans"/>
            </a:endParaRPr>
          </a:p>
          <a:p>
            <a:pPr marR="5715" algn="r">
              <a:lnSpc>
                <a:spcPct val="100000"/>
              </a:lnSpc>
            </a:pP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(up </a:t>
            </a:r>
            <a:r>
              <a:rPr sz="2000" spc="-55" dirty="0">
                <a:solidFill>
                  <a:srgbClr val="001544"/>
                </a:solidFill>
                <a:latin typeface="Open Sans"/>
                <a:cs typeface="Open Sans"/>
              </a:rPr>
              <a:t>to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60</a:t>
            </a:r>
            <a:r>
              <a:rPr sz="2000" spc="-70" dirty="0">
                <a:solidFill>
                  <a:srgbClr val="001544"/>
                </a:solidFill>
                <a:latin typeface="Open Sans"/>
                <a:cs typeface="Open Sans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tonnes)</a:t>
            </a:r>
            <a:endParaRPr sz="2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5322" y="3774811"/>
            <a:ext cx="685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9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9202" y="4068000"/>
            <a:ext cx="1709991" cy="76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870" y="283105"/>
            <a:ext cx="654939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0"/>
              </a:spcBef>
            </a:pPr>
            <a:r>
              <a:rPr sz="3600" b="0" spc="155" dirty="0">
                <a:solidFill>
                  <a:srgbClr val="FFF200"/>
                </a:solidFill>
                <a:latin typeface="Calibri"/>
                <a:cs typeface="Calibri"/>
              </a:rPr>
              <a:t>SLEWING </a:t>
            </a:r>
            <a:r>
              <a:rPr sz="3600" b="0" spc="125" dirty="0">
                <a:solidFill>
                  <a:srgbClr val="FFF200"/>
                </a:solidFill>
                <a:latin typeface="Calibri"/>
                <a:cs typeface="Calibri"/>
              </a:rPr>
              <a:t>MOBILE </a:t>
            </a:r>
            <a:r>
              <a:rPr sz="3600" b="0" spc="180" dirty="0">
                <a:solidFill>
                  <a:srgbClr val="FFF200"/>
                </a:solidFill>
                <a:latin typeface="Calibri"/>
                <a:cs typeface="Calibri"/>
              </a:rPr>
              <a:t>CRANE</a:t>
            </a:r>
            <a:r>
              <a:rPr sz="3600" b="0" spc="170" dirty="0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sz="3600" b="0" spc="100" dirty="0">
                <a:solidFill>
                  <a:srgbClr val="FFF200"/>
                </a:solidFill>
                <a:latin typeface="Calibri"/>
                <a:cs typeface="Calibri"/>
              </a:rPr>
              <a:t>(</a:t>
            </a:r>
            <a:r>
              <a:rPr lang="en-US" sz="3600" b="0" spc="100" dirty="0">
                <a:solidFill>
                  <a:srgbClr val="FFF200"/>
                </a:solidFill>
                <a:latin typeface="Calibri"/>
                <a:cs typeface="Calibri"/>
              </a:rPr>
              <a:t>10</a:t>
            </a:r>
            <a:r>
              <a:rPr sz="3600" b="0" spc="100" dirty="0">
                <a:solidFill>
                  <a:srgbClr val="FFF200"/>
                </a:solidFill>
                <a:latin typeface="Calibri"/>
                <a:cs typeface="Calibri"/>
              </a:rPr>
              <a:t>0T)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4290"/>
              </a:lnSpc>
            </a:pPr>
            <a:r>
              <a:rPr sz="4000" b="0" spc="265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4000" b="0" spc="2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b="0" spc="22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4000" b="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204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3B709-AF90-4149-85D7-D203A4ABD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4" y="1753130"/>
            <a:ext cx="1612900" cy="1590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8624" y="438358"/>
            <a:ext cx="0" cy="1687830"/>
          </a:xfrm>
          <a:custGeom>
            <a:avLst/>
            <a:gdLst/>
            <a:ahLst/>
            <a:cxnLst/>
            <a:rect l="l" t="t" r="r" b="b"/>
            <a:pathLst>
              <a:path h="1687830">
                <a:moveTo>
                  <a:pt x="0" y="168751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624" y="2132226"/>
            <a:ext cx="0" cy="2829560"/>
          </a:xfrm>
          <a:custGeom>
            <a:avLst/>
            <a:gdLst/>
            <a:ahLst/>
            <a:cxnLst/>
            <a:rect l="l" t="t" r="r" b="b"/>
            <a:pathLst>
              <a:path h="2829560">
                <a:moveTo>
                  <a:pt x="0" y="282925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96465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1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33</a:t>
            </a:r>
            <a:endParaRPr sz="1100">
              <a:latin typeface="Franklin Gothic Demi"/>
              <a:cs typeface="Franklin Gothic Demi"/>
            </a:endParaRPr>
          </a:p>
          <a:p>
            <a:pPr marL="116839" marR="257810">
              <a:lnSpc>
                <a:spcPct val="101899"/>
              </a:lnSpc>
              <a:spcBef>
                <a:spcPts val="76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moving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 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windy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day.</a:t>
            </a:r>
            <a:endParaRPr sz="900">
              <a:latin typeface="Open Sans"/>
              <a:cs typeface="Open Sans"/>
            </a:endParaRPr>
          </a:p>
          <a:p>
            <a:pPr marL="116839" marR="386715">
              <a:lnSpc>
                <a:spcPct val="101899"/>
              </a:lnSpc>
              <a:spcBef>
                <a:spcPts val="56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can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wind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cause?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0450" y="747001"/>
            <a:ext cx="4651587" cy="358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345" y="2850350"/>
            <a:ext cx="1398217" cy="329576"/>
          </a:xfrm>
          <a:prstGeom prst="rect">
            <a:avLst/>
          </a:prstGeom>
          <a:solidFill>
            <a:schemeClr val="bg1"/>
          </a:solidFill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 marR="71120" indent="66675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could  slew out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7355" y="2967355"/>
            <a:ext cx="121158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could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spin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2349" y="2652344"/>
            <a:ext cx="121158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could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swing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1348" y="4407344"/>
            <a:ext cx="19316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could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become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unstable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9346" y="4308348"/>
            <a:ext cx="16922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could be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damaged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0353" y="1635353"/>
            <a:ext cx="1769745" cy="257810"/>
          </a:xfrm>
          <a:custGeom>
            <a:avLst/>
            <a:gdLst/>
            <a:ahLst/>
            <a:cxnLst/>
            <a:rect l="l" t="t" r="r" b="b"/>
            <a:pathLst>
              <a:path w="1769745" h="257810">
                <a:moveTo>
                  <a:pt x="0" y="257301"/>
                </a:moveTo>
                <a:lnTo>
                  <a:pt x="1769300" y="257301"/>
                </a:lnTo>
                <a:lnTo>
                  <a:pt x="1769300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20353" y="1635353"/>
            <a:ext cx="176974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45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Wind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pressure on the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5042E-07F5-43A7-A898-A2FE354EF737}"/>
              </a:ext>
            </a:extLst>
          </p:cNvPr>
          <p:cNvSpPr/>
          <p:nvPr/>
        </p:nvSpPr>
        <p:spPr>
          <a:xfrm>
            <a:off x="2247761" y="1653759"/>
            <a:ext cx="1649438" cy="19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E9AB8C-4900-4BD3-8141-C98E63C67D9D}"/>
              </a:ext>
            </a:extLst>
          </p:cNvPr>
          <p:cNvSpPr/>
          <p:nvPr/>
        </p:nvSpPr>
        <p:spPr>
          <a:xfrm>
            <a:off x="2762497" y="2682177"/>
            <a:ext cx="1134702" cy="20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E3CE8-2FD2-4CAD-9A3A-F0FA894787C2}"/>
              </a:ext>
            </a:extLst>
          </p:cNvPr>
          <p:cNvSpPr/>
          <p:nvPr/>
        </p:nvSpPr>
        <p:spPr>
          <a:xfrm>
            <a:off x="2589246" y="2980529"/>
            <a:ext cx="1089660" cy="223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FDB59-DB93-4A35-8404-697168D6A57C}"/>
              </a:ext>
            </a:extLst>
          </p:cNvPr>
          <p:cNvSpPr/>
          <p:nvPr/>
        </p:nvSpPr>
        <p:spPr>
          <a:xfrm flipV="1">
            <a:off x="5325152" y="2892056"/>
            <a:ext cx="1312649" cy="25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6DEA3E-F45F-445F-95B9-95B5CC5F8A77}"/>
              </a:ext>
            </a:extLst>
          </p:cNvPr>
          <p:cNvSpPr/>
          <p:nvPr/>
        </p:nvSpPr>
        <p:spPr>
          <a:xfrm>
            <a:off x="2728192" y="4420519"/>
            <a:ext cx="1812058" cy="21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93AA4C-FE91-4867-933C-13940971F70E}"/>
              </a:ext>
            </a:extLst>
          </p:cNvPr>
          <p:cNvSpPr/>
          <p:nvPr/>
        </p:nvSpPr>
        <p:spPr>
          <a:xfrm>
            <a:off x="5308750" y="4330943"/>
            <a:ext cx="1680510" cy="21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43</a:t>
            </a:r>
            <a:endParaRPr sz="1100">
              <a:latin typeface="Franklin Gothic Demi"/>
              <a:cs typeface="Franklin Gothic Demi"/>
            </a:endParaRPr>
          </a:p>
          <a:p>
            <a:pPr marL="107950" marR="204470">
              <a:lnSpc>
                <a:spcPct val="101899"/>
              </a:lnSpc>
              <a:spcBef>
                <a:spcPts val="77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controls can  you 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vehicles or  plant on 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job?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800" y="500461"/>
            <a:ext cx="1628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methods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can use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4849" y="850530"/>
            <a:ext cx="4231683" cy="372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28618" y="2875037"/>
            <a:ext cx="106680" cy="385445"/>
          </a:xfrm>
          <a:custGeom>
            <a:avLst/>
            <a:gdLst/>
            <a:ahLst/>
            <a:cxnLst/>
            <a:rect l="l" t="t" r="r" b="b"/>
            <a:pathLst>
              <a:path w="106679" h="385445">
                <a:moveTo>
                  <a:pt x="106527" y="38502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440" y="282515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6297" y="3226638"/>
            <a:ext cx="1334135" cy="390525"/>
          </a:xfrm>
          <a:custGeom>
            <a:avLst/>
            <a:gdLst/>
            <a:ahLst/>
            <a:cxnLst/>
            <a:rect l="l" t="t" r="r" b="b"/>
            <a:pathLst>
              <a:path w="1334134" h="390525">
                <a:moveTo>
                  <a:pt x="0" y="390410"/>
                </a:moveTo>
                <a:lnTo>
                  <a:pt x="1333703" y="390410"/>
                </a:lnTo>
                <a:lnTo>
                  <a:pt x="1333703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86297" y="3226638"/>
            <a:ext cx="133413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0335" marR="93980" indent="-3937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Flashing yellow hazard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lights 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44958" y="4151095"/>
            <a:ext cx="62230" cy="308610"/>
          </a:xfrm>
          <a:custGeom>
            <a:avLst/>
            <a:gdLst/>
            <a:ahLst/>
            <a:cxnLst/>
            <a:rect l="l" t="t" r="r" b="b"/>
            <a:pathLst>
              <a:path w="62230" h="308610">
                <a:moveTo>
                  <a:pt x="0" y="308051"/>
                </a:moveTo>
                <a:lnTo>
                  <a:pt x="62217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6804" y="41007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3144" y="4366984"/>
            <a:ext cx="1003300" cy="245745"/>
          </a:xfrm>
          <a:custGeom>
            <a:avLst/>
            <a:gdLst/>
            <a:ahLst/>
            <a:cxnLst/>
            <a:rect l="l" t="t" r="r" b="b"/>
            <a:pathLst>
              <a:path w="1003300" h="245745">
                <a:moveTo>
                  <a:pt x="0" y="245630"/>
                </a:moveTo>
                <a:lnTo>
                  <a:pt x="1002728" y="245630"/>
                </a:lnTo>
                <a:lnTo>
                  <a:pt x="100272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3144" y="4366984"/>
            <a:ext cx="10033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0948" y="4088732"/>
            <a:ext cx="349885" cy="407034"/>
          </a:xfrm>
          <a:custGeom>
            <a:avLst/>
            <a:gdLst/>
            <a:ahLst/>
            <a:cxnLst/>
            <a:rect l="l" t="t" r="r" b="b"/>
            <a:pathLst>
              <a:path w="349885" h="407035">
                <a:moveTo>
                  <a:pt x="349669" y="406412"/>
                </a:moveTo>
                <a:lnTo>
                  <a:pt x="0" y="0"/>
                </a:lnTo>
              </a:path>
            </a:pathLst>
          </a:custGeom>
          <a:ln w="14897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4269" y="4028888"/>
            <a:ext cx="74485" cy="74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6882" y="4483201"/>
            <a:ext cx="1158875" cy="390525"/>
          </a:xfrm>
          <a:custGeom>
            <a:avLst/>
            <a:gdLst/>
            <a:ahLst/>
            <a:cxnLst/>
            <a:rect l="l" t="t" r="r" b="b"/>
            <a:pathLst>
              <a:path w="1158875" h="390525">
                <a:moveTo>
                  <a:pt x="0" y="390410"/>
                </a:moveTo>
                <a:lnTo>
                  <a:pt x="1158773" y="390410"/>
                </a:lnTo>
                <a:lnTo>
                  <a:pt x="1158773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16882" y="4483201"/>
            <a:ext cx="115887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4145" marR="137795" indent="3937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flag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 to  control the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5910" y="2989754"/>
            <a:ext cx="403225" cy="723265"/>
          </a:xfrm>
          <a:custGeom>
            <a:avLst/>
            <a:gdLst/>
            <a:ahLst/>
            <a:cxnLst/>
            <a:rect l="l" t="t" r="r" b="b"/>
            <a:pathLst>
              <a:path w="403225" h="723264">
                <a:moveTo>
                  <a:pt x="402755" y="72326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8149" y="29421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35601" y="3708070"/>
            <a:ext cx="138430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Vehicle exclusion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zone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81511" y="3402005"/>
            <a:ext cx="403860" cy="172720"/>
          </a:xfrm>
          <a:custGeom>
            <a:avLst/>
            <a:gdLst/>
            <a:ahLst/>
            <a:cxnLst/>
            <a:rect l="l" t="t" r="r" b="b"/>
            <a:pathLst>
              <a:path w="403860" h="172720">
                <a:moveTo>
                  <a:pt x="0" y="0"/>
                </a:moveTo>
                <a:lnTo>
                  <a:pt x="403821" y="17271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3289" y="35593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8755" y="3222980"/>
            <a:ext cx="923925" cy="390525"/>
          </a:xfrm>
          <a:custGeom>
            <a:avLst/>
            <a:gdLst/>
            <a:ahLst/>
            <a:cxnLst/>
            <a:rect l="l" t="t" r="r" b="b"/>
            <a:pathLst>
              <a:path w="923925" h="390525">
                <a:moveTo>
                  <a:pt x="0" y="390410"/>
                </a:moveTo>
                <a:lnTo>
                  <a:pt x="923315" y="390410"/>
                </a:lnTo>
                <a:lnTo>
                  <a:pt x="923315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88755" y="3222980"/>
            <a:ext cx="92392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2870" marR="95885" indent="9144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Barricades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(safety</a:t>
            </a:r>
            <a:r>
              <a:rPr sz="9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fences)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32E1B8-DEC6-4122-B704-17BEB159DFEA}"/>
              </a:ext>
            </a:extLst>
          </p:cNvPr>
          <p:cNvSpPr/>
          <p:nvPr/>
        </p:nvSpPr>
        <p:spPr>
          <a:xfrm>
            <a:off x="2374227" y="3250407"/>
            <a:ext cx="758566" cy="30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74AFCD-A88D-4186-BF22-326E1EAFFA23}"/>
              </a:ext>
            </a:extLst>
          </p:cNvPr>
          <p:cNvSpPr/>
          <p:nvPr/>
        </p:nvSpPr>
        <p:spPr>
          <a:xfrm>
            <a:off x="5767956" y="3258287"/>
            <a:ext cx="1172999" cy="30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5656F2-93A4-40F1-A0E6-A83ACC55ACEB}"/>
              </a:ext>
            </a:extLst>
          </p:cNvPr>
          <p:cNvSpPr/>
          <p:nvPr/>
        </p:nvSpPr>
        <p:spPr>
          <a:xfrm>
            <a:off x="2697049" y="4423075"/>
            <a:ext cx="893644" cy="17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F5B995-DD4C-474F-964C-988A30CBDD56}"/>
              </a:ext>
            </a:extLst>
          </p:cNvPr>
          <p:cNvSpPr/>
          <p:nvPr/>
        </p:nvSpPr>
        <p:spPr>
          <a:xfrm>
            <a:off x="4959076" y="3737045"/>
            <a:ext cx="1276222" cy="16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188BA-E9D4-4124-8327-50ED141101A8}"/>
              </a:ext>
            </a:extLst>
          </p:cNvPr>
          <p:cNvSpPr/>
          <p:nvPr/>
        </p:nvSpPr>
        <p:spPr>
          <a:xfrm>
            <a:off x="4579792" y="4533315"/>
            <a:ext cx="1027258" cy="30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44</a:t>
            </a:r>
            <a:endParaRPr sz="1100">
              <a:latin typeface="Franklin Gothic Demi"/>
              <a:cs typeface="Franklin Gothic Demi"/>
            </a:endParaRPr>
          </a:p>
          <a:p>
            <a:pPr marL="107950" marR="334010">
              <a:lnSpc>
                <a:spcPct val="101899"/>
              </a:lnSpc>
              <a:spcBef>
                <a:spcPts val="770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 and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people on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800" y="500461"/>
            <a:ext cx="1628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methods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can use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3162" y="1263599"/>
            <a:ext cx="4683531" cy="3114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9199" y="4093252"/>
            <a:ext cx="746760" cy="252095"/>
          </a:xfrm>
          <a:custGeom>
            <a:avLst/>
            <a:gdLst/>
            <a:ahLst/>
            <a:cxnLst/>
            <a:rect l="l" t="t" r="r" b="b"/>
            <a:pathLst>
              <a:path w="746760" h="252095">
                <a:moveTo>
                  <a:pt x="0" y="251955"/>
                </a:moveTo>
                <a:lnTo>
                  <a:pt x="746252" y="0"/>
                </a:lnTo>
              </a:path>
            </a:pathLst>
          </a:custGeom>
          <a:ln w="14897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6449" y="4046475"/>
            <a:ext cx="74485" cy="74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78518" y="4344352"/>
            <a:ext cx="115887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4145" marR="137795" indent="3937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flag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 to  control the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6490" y="3860353"/>
            <a:ext cx="356870" cy="545465"/>
          </a:xfrm>
          <a:custGeom>
            <a:avLst/>
            <a:gdLst/>
            <a:ahLst/>
            <a:cxnLst/>
            <a:rect l="l" t="t" r="r" b="b"/>
            <a:pathLst>
              <a:path w="356870" h="545464">
                <a:moveTo>
                  <a:pt x="0" y="545020"/>
                </a:moveTo>
                <a:lnTo>
                  <a:pt x="35667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1683" y="38137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5617" y="4394339"/>
            <a:ext cx="1003300" cy="245745"/>
          </a:xfrm>
          <a:custGeom>
            <a:avLst/>
            <a:gdLst/>
            <a:ahLst/>
            <a:cxnLst/>
            <a:rect l="l" t="t" r="r" b="b"/>
            <a:pathLst>
              <a:path w="1003300" h="245745">
                <a:moveTo>
                  <a:pt x="0" y="245630"/>
                </a:moveTo>
                <a:lnTo>
                  <a:pt x="1002728" y="245630"/>
                </a:lnTo>
                <a:lnTo>
                  <a:pt x="100272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05617" y="4394339"/>
            <a:ext cx="10033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2402" y="31644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47" y="0"/>
                </a:moveTo>
                <a:lnTo>
                  <a:pt x="15907" y="2046"/>
                </a:lnTo>
                <a:lnTo>
                  <a:pt x="7627" y="7627"/>
                </a:lnTo>
                <a:lnTo>
                  <a:pt x="2046" y="15907"/>
                </a:lnTo>
                <a:lnTo>
                  <a:pt x="0" y="26047"/>
                </a:lnTo>
                <a:lnTo>
                  <a:pt x="2046" y="36188"/>
                </a:lnTo>
                <a:lnTo>
                  <a:pt x="7627" y="44467"/>
                </a:lnTo>
                <a:lnTo>
                  <a:pt x="15907" y="50048"/>
                </a:lnTo>
                <a:lnTo>
                  <a:pt x="26047" y="52095"/>
                </a:lnTo>
                <a:lnTo>
                  <a:pt x="36188" y="50048"/>
                </a:lnTo>
                <a:lnTo>
                  <a:pt x="44467" y="44467"/>
                </a:lnTo>
                <a:lnTo>
                  <a:pt x="50048" y="36188"/>
                </a:lnTo>
                <a:lnTo>
                  <a:pt x="52095" y="26047"/>
                </a:lnTo>
                <a:lnTo>
                  <a:pt x="50048" y="15907"/>
                </a:lnTo>
                <a:lnTo>
                  <a:pt x="44467" y="7627"/>
                </a:lnTo>
                <a:lnTo>
                  <a:pt x="36188" y="2046"/>
                </a:lnTo>
                <a:lnTo>
                  <a:pt x="26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7469" y="2230207"/>
            <a:ext cx="76200" cy="933450"/>
          </a:xfrm>
          <a:custGeom>
            <a:avLst/>
            <a:gdLst/>
            <a:ahLst/>
            <a:cxnLst/>
            <a:rect l="l" t="t" r="r" b="b"/>
            <a:pathLst>
              <a:path w="76200" h="933450">
                <a:moveTo>
                  <a:pt x="75730" y="0"/>
                </a:moveTo>
                <a:lnTo>
                  <a:pt x="0" y="93299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0015" y="31631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46350" y="1709153"/>
            <a:ext cx="1172210" cy="53530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27329" marR="219710" indent="-635" algn="ctr">
              <a:lnSpc>
                <a:spcPct val="101899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Barricades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(safety</a:t>
            </a:r>
            <a:r>
              <a:rPr sz="9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fences)</a:t>
            </a:r>
            <a:endParaRPr sz="90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protect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49446" y="3657648"/>
            <a:ext cx="320675" cy="389255"/>
          </a:xfrm>
          <a:custGeom>
            <a:avLst/>
            <a:gdLst/>
            <a:ahLst/>
            <a:cxnLst/>
            <a:rect l="l" t="t" r="r" b="b"/>
            <a:pathLst>
              <a:path w="320675" h="389254">
                <a:moveTo>
                  <a:pt x="320154" y="388823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7900" y="36126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27954" y="4042791"/>
            <a:ext cx="1346200" cy="389890"/>
          </a:xfrm>
          <a:custGeom>
            <a:avLst/>
            <a:gdLst/>
            <a:ahLst/>
            <a:cxnLst/>
            <a:rect l="l" t="t" r="r" b="b"/>
            <a:pathLst>
              <a:path w="1346200" h="389889">
                <a:moveTo>
                  <a:pt x="0" y="389648"/>
                </a:moveTo>
                <a:lnTo>
                  <a:pt x="1346073" y="389648"/>
                </a:lnTo>
                <a:lnTo>
                  <a:pt x="1346073" y="0"/>
                </a:lnTo>
                <a:lnTo>
                  <a:pt x="0" y="0"/>
                </a:lnTo>
                <a:lnTo>
                  <a:pt x="0" y="389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27954" y="4042791"/>
            <a:ext cx="1346200" cy="38989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6685" marR="100330" indent="-39370">
              <a:lnSpc>
                <a:spcPct val="101899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Flashing yellow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lights 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89549" y="910802"/>
            <a:ext cx="389890" cy="465455"/>
          </a:xfrm>
          <a:custGeom>
            <a:avLst/>
            <a:gdLst/>
            <a:ahLst/>
            <a:cxnLst/>
            <a:rect l="l" t="t" r="r" b="b"/>
            <a:pathLst>
              <a:path w="389889" h="465455">
                <a:moveTo>
                  <a:pt x="0" y="465010"/>
                </a:moveTo>
                <a:lnTo>
                  <a:pt x="389699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47870" y="13698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4057" y="1511"/>
                </a:moveTo>
                <a:lnTo>
                  <a:pt x="0" y="26667"/>
                </a:lnTo>
                <a:lnTo>
                  <a:pt x="2352" y="36115"/>
                </a:lnTo>
                <a:lnTo>
                  <a:pt x="8076" y="43987"/>
                </a:lnTo>
                <a:lnTo>
                  <a:pt x="16684" y="49237"/>
                </a:lnTo>
                <a:lnTo>
                  <a:pt x="26656" y="50752"/>
                </a:lnTo>
                <a:lnTo>
                  <a:pt x="36102" y="48404"/>
                </a:lnTo>
                <a:lnTo>
                  <a:pt x="43976" y="42681"/>
                </a:lnTo>
                <a:lnTo>
                  <a:pt x="49234" y="34074"/>
                </a:lnTo>
                <a:lnTo>
                  <a:pt x="50742" y="24103"/>
                </a:lnTo>
                <a:lnTo>
                  <a:pt x="48389" y="14649"/>
                </a:lnTo>
                <a:lnTo>
                  <a:pt x="42665" y="6767"/>
                </a:lnTo>
                <a:lnTo>
                  <a:pt x="34057" y="151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9569" y="706640"/>
            <a:ext cx="2389505" cy="268605"/>
          </a:xfrm>
          <a:custGeom>
            <a:avLst/>
            <a:gdLst/>
            <a:ahLst/>
            <a:cxnLst/>
            <a:rect l="l" t="t" r="r" b="b"/>
            <a:pathLst>
              <a:path w="2389504" h="268605">
                <a:moveTo>
                  <a:pt x="0" y="268020"/>
                </a:moveTo>
                <a:lnTo>
                  <a:pt x="2389073" y="268020"/>
                </a:lnTo>
                <a:lnTo>
                  <a:pt x="2389073" y="0"/>
                </a:lnTo>
                <a:lnTo>
                  <a:pt x="0" y="0"/>
                </a:lnTo>
                <a:lnTo>
                  <a:pt x="0" y="268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79569" y="706640"/>
            <a:ext cx="2389505" cy="2686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5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Hoardings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(Scaffolding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gantry)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16004" y="2703941"/>
            <a:ext cx="391160" cy="493395"/>
          </a:xfrm>
          <a:custGeom>
            <a:avLst/>
            <a:gdLst/>
            <a:ahLst/>
            <a:cxnLst/>
            <a:rect l="l" t="t" r="r" b="b"/>
            <a:pathLst>
              <a:path w="391160" h="493394">
                <a:moveTo>
                  <a:pt x="0" y="493191"/>
                </a:moveTo>
                <a:lnTo>
                  <a:pt x="39079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4852" y="319166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4057" y="1504"/>
                </a:moveTo>
                <a:lnTo>
                  <a:pt x="0" y="26649"/>
                </a:lnTo>
                <a:lnTo>
                  <a:pt x="2352" y="36102"/>
                </a:lnTo>
                <a:lnTo>
                  <a:pt x="8076" y="43987"/>
                </a:lnTo>
                <a:lnTo>
                  <a:pt x="16684" y="49256"/>
                </a:lnTo>
                <a:lnTo>
                  <a:pt x="26658" y="50752"/>
                </a:lnTo>
                <a:lnTo>
                  <a:pt x="36107" y="48389"/>
                </a:lnTo>
                <a:lnTo>
                  <a:pt x="43982" y="42658"/>
                </a:lnTo>
                <a:lnTo>
                  <a:pt x="49234" y="34054"/>
                </a:lnTo>
                <a:lnTo>
                  <a:pt x="50742" y="24080"/>
                </a:lnTo>
                <a:lnTo>
                  <a:pt x="48389" y="14631"/>
                </a:lnTo>
                <a:lnTo>
                  <a:pt x="42665" y="6756"/>
                </a:lnTo>
                <a:lnTo>
                  <a:pt x="34057" y="150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52353" y="2463355"/>
            <a:ext cx="2137410" cy="26416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4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/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exclusion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zone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AA692D-79E1-4F8E-9CF4-BF90DF35D771}"/>
              </a:ext>
            </a:extLst>
          </p:cNvPr>
          <p:cNvSpPr/>
          <p:nvPr/>
        </p:nvSpPr>
        <p:spPr>
          <a:xfrm>
            <a:off x="4620872" y="720426"/>
            <a:ext cx="2153281" cy="20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465ADC-956B-4F54-A5B2-352C575B3EF8}"/>
              </a:ext>
            </a:extLst>
          </p:cNvPr>
          <p:cNvSpPr/>
          <p:nvPr/>
        </p:nvSpPr>
        <p:spPr>
          <a:xfrm>
            <a:off x="2425756" y="1766198"/>
            <a:ext cx="1092803" cy="43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E4A5A4-B50F-4B01-879E-3CA4C991D997}"/>
              </a:ext>
            </a:extLst>
          </p:cNvPr>
          <p:cNvSpPr/>
          <p:nvPr/>
        </p:nvSpPr>
        <p:spPr>
          <a:xfrm>
            <a:off x="4505632" y="2531863"/>
            <a:ext cx="1939618" cy="14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29D136-C37B-447C-AB5B-94C470849FC5}"/>
              </a:ext>
            </a:extLst>
          </p:cNvPr>
          <p:cNvSpPr/>
          <p:nvPr/>
        </p:nvSpPr>
        <p:spPr>
          <a:xfrm>
            <a:off x="2820015" y="4382433"/>
            <a:ext cx="1021008" cy="31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3F936F-26A6-4D77-A523-193E3011237B}"/>
              </a:ext>
            </a:extLst>
          </p:cNvPr>
          <p:cNvSpPr/>
          <p:nvPr/>
        </p:nvSpPr>
        <p:spPr>
          <a:xfrm>
            <a:off x="4225978" y="4421437"/>
            <a:ext cx="876505" cy="19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BC124F-DD4A-49A7-A5A9-5EA78C271B3E}"/>
              </a:ext>
            </a:extLst>
          </p:cNvPr>
          <p:cNvSpPr/>
          <p:nvPr/>
        </p:nvSpPr>
        <p:spPr>
          <a:xfrm>
            <a:off x="5457706" y="4094179"/>
            <a:ext cx="1216144" cy="31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imes New Roman"/>
              <a:cs typeface="Times New Roman"/>
            </a:endParaRPr>
          </a:p>
          <a:p>
            <a:pPr marL="3115310" marR="135890" indent="1718945">
              <a:lnSpc>
                <a:spcPts val="3400"/>
              </a:lnSpc>
            </a:pP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2 – 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Prepare </a:t>
            </a:r>
            <a:r>
              <a:rPr sz="3200" b="0" spc="-7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3200" b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b="0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674" y="1050361"/>
            <a:ext cx="0" cy="3911600"/>
          </a:xfrm>
          <a:custGeom>
            <a:avLst/>
            <a:gdLst/>
            <a:ahLst/>
            <a:cxnLst/>
            <a:rect l="l" t="t" r="r" b="b"/>
            <a:pathLst>
              <a:path h="3911600">
                <a:moveTo>
                  <a:pt x="0" y="3911295"/>
                </a:moveTo>
                <a:lnTo>
                  <a:pt x="0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499" y="104718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7674" y="104718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7674" y="1050361"/>
            <a:ext cx="0" cy="3911600"/>
          </a:xfrm>
          <a:custGeom>
            <a:avLst/>
            <a:gdLst/>
            <a:ahLst/>
            <a:cxnLst/>
            <a:rect l="l" t="t" r="r" b="b"/>
            <a:pathLst>
              <a:path h="3911600">
                <a:moveTo>
                  <a:pt x="0" y="3911295"/>
                </a:moveTo>
                <a:lnTo>
                  <a:pt x="0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674" y="1050361"/>
            <a:ext cx="0" cy="3911600"/>
          </a:xfrm>
          <a:custGeom>
            <a:avLst/>
            <a:gdLst/>
            <a:ahLst/>
            <a:cxnLst/>
            <a:rect l="l" t="t" r="r" b="b"/>
            <a:pathLst>
              <a:path h="3911600">
                <a:moveTo>
                  <a:pt x="0" y="3911295"/>
                </a:moveTo>
                <a:lnTo>
                  <a:pt x="0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499" y="496483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7674" y="496483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0766" y="2324760"/>
            <a:ext cx="3048153" cy="256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383" y="2346075"/>
            <a:ext cx="2998624" cy="253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996" y="1753044"/>
            <a:ext cx="482396" cy="48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2249" y="370949"/>
            <a:ext cx="748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Too</a:t>
            </a:r>
            <a:r>
              <a:rPr spc="-85" dirty="0"/>
              <a:t> </a:t>
            </a:r>
            <a:r>
              <a:rPr spc="-15" dirty="0"/>
              <a:t>dark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43799" y="1033670"/>
            <a:ext cx="2853690" cy="6070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Control</a:t>
            </a:r>
            <a:endParaRPr sz="10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extra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such as portable lamps,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try to find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brighter area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1029479"/>
            <a:ext cx="2853055" cy="6070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Hazard</a:t>
            </a:r>
            <a:endParaRPr sz="1000" dirty="0">
              <a:latin typeface="Open Sans Semibold"/>
              <a:cs typeface="Open Sans Semibold"/>
            </a:endParaRPr>
          </a:p>
          <a:p>
            <a:pPr marL="12700" marR="5080">
              <a:lnSpc>
                <a:spcPct val="101899"/>
              </a:lnSpc>
              <a:spcBef>
                <a:spcPts val="54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 area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dark or dimly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might not be able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clearly.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21183" y="1695605"/>
            <a:ext cx="722375" cy="552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2249" y="644460"/>
            <a:ext cx="643509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clearly.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Ask your boss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the area properly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up. 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set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temporary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while  you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82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2.2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2 –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005E61-9523-475E-BEBE-A201D11A548E}"/>
              </a:ext>
            </a:extLst>
          </p:cNvPr>
          <p:cNvSpPr/>
          <p:nvPr/>
        </p:nvSpPr>
        <p:spPr>
          <a:xfrm>
            <a:off x="616258" y="1140827"/>
            <a:ext cx="3037903" cy="3743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67783A-A58F-4052-AA12-5464D11534F6}"/>
              </a:ext>
            </a:extLst>
          </p:cNvPr>
          <p:cNvSpPr/>
          <p:nvPr/>
        </p:nvSpPr>
        <p:spPr>
          <a:xfrm>
            <a:off x="3822011" y="1092275"/>
            <a:ext cx="3118231" cy="379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2820" y="1406296"/>
            <a:ext cx="145415" cy="2406015"/>
          </a:xfrm>
          <a:custGeom>
            <a:avLst/>
            <a:gdLst/>
            <a:ahLst/>
            <a:cxnLst/>
            <a:rect l="l" t="t" r="r" b="b"/>
            <a:pathLst>
              <a:path w="145415" h="2406015">
                <a:moveTo>
                  <a:pt x="0" y="2405837"/>
                </a:moveTo>
                <a:lnTo>
                  <a:pt x="144894" y="2405837"/>
                </a:lnTo>
                <a:lnTo>
                  <a:pt x="144894" y="0"/>
                </a:lnTo>
                <a:lnTo>
                  <a:pt x="0" y="0"/>
                </a:lnTo>
                <a:lnTo>
                  <a:pt x="0" y="2405837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290" y="1406296"/>
            <a:ext cx="3052445" cy="2406015"/>
          </a:xfrm>
          <a:custGeom>
            <a:avLst/>
            <a:gdLst/>
            <a:ahLst/>
            <a:cxnLst/>
            <a:rect l="l" t="t" r="r" b="b"/>
            <a:pathLst>
              <a:path w="3052445" h="2406015">
                <a:moveTo>
                  <a:pt x="0" y="2405837"/>
                </a:moveTo>
                <a:lnTo>
                  <a:pt x="3051886" y="2405837"/>
                </a:lnTo>
                <a:lnTo>
                  <a:pt x="3051886" y="0"/>
                </a:lnTo>
                <a:lnTo>
                  <a:pt x="0" y="0"/>
                </a:lnTo>
                <a:lnTo>
                  <a:pt x="0" y="2405837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3937" y="1874990"/>
            <a:ext cx="2045970" cy="1356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5100" marR="13970" indent="-152400">
              <a:lnSpc>
                <a:spcPct val="101899"/>
              </a:lnSpc>
              <a:spcBef>
                <a:spcPts val="80"/>
              </a:spcBef>
              <a:buFont typeface="Open Sans"/>
              <a:buChar char="•"/>
              <a:tabLst>
                <a:tab pos="165100" algn="l"/>
              </a:tabLst>
            </a:pP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see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lightning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count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seconds  until you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hear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thunder</a:t>
            </a:r>
            <a:endParaRPr sz="900">
              <a:latin typeface="Calibri"/>
              <a:cs typeface="Calibri"/>
            </a:endParaRPr>
          </a:p>
          <a:p>
            <a:pPr marL="165100" marR="148590" indent="-152400">
              <a:lnSpc>
                <a:spcPct val="101899"/>
              </a:lnSpc>
              <a:spcBef>
                <a:spcPts val="565"/>
              </a:spcBef>
              <a:buFont typeface="Open Sans"/>
              <a:buChar char="•"/>
              <a:tabLst>
                <a:tab pos="165100" algn="l"/>
              </a:tabLst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Every 3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seconds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means the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lightning</a:t>
            </a:r>
            <a:r>
              <a:rPr sz="9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is 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1 kilometre</a:t>
            </a:r>
            <a:r>
              <a:rPr sz="9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away</a:t>
            </a:r>
            <a:endParaRPr sz="900">
              <a:latin typeface="Calibri"/>
              <a:cs typeface="Calibri"/>
            </a:endParaRPr>
          </a:p>
          <a:p>
            <a:pPr marL="165100" marR="60960" indent="-152400">
              <a:lnSpc>
                <a:spcPct val="101899"/>
              </a:lnSpc>
              <a:spcBef>
                <a:spcPts val="565"/>
              </a:spcBef>
              <a:buFont typeface="Open Sans"/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example, a 30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second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gap</a:t>
            </a:r>
            <a:r>
              <a:rPr sz="9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means the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lightning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is about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10 kilometres</a:t>
            </a:r>
            <a:r>
              <a:rPr sz="9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away</a:t>
            </a:r>
            <a:endParaRPr sz="900">
              <a:latin typeface="Calibri"/>
              <a:cs typeface="Calibri"/>
            </a:endParaRPr>
          </a:p>
          <a:p>
            <a:pPr marL="165100" marR="5080" indent="-152400">
              <a:lnSpc>
                <a:spcPct val="101899"/>
              </a:lnSpc>
              <a:spcBef>
                <a:spcPts val="565"/>
              </a:spcBef>
              <a:buFont typeface="Open Sans"/>
              <a:buChar char="•"/>
              <a:tabLst>
                <a:tab pos="165100" algn="l"/>
              </a:tabLst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should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NOT work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if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lightning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9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within 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15 kilometre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radius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2290" y="1406296"/>
            <a:ext cx="6475730" cy="2406015"/>
          </a:xfrm>
          <a:custGeom>
            <a:avLst/>
            <a:gdLst/>
            <a:ahLst/>
            <a:cxnLst/>
            <a:rect l="l" t="t" r="r" b="b"/>
            <a:pathLst>
              <a:path w="6475730" h="2406015">
                <a:moveTo>
                  <a:pt x="0" y="2405837"/>
                </a:moveTo>
                <a:lnTo>
                  <a:pt x="6475425" y="2405837"/>
                </a:lnTo>
                <a:lnTo>
                  <a:pt x="6475425" y="0"/>
                </a:lnTo>
                <a:lnTo>
                  <a:pt x="0" y="0"/>
                </a:lnTo>
                <a:lnTo>
                  <a:pt x="0" y="240583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1313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Flash/bang</a:t>
            </a:r>
            <a:r>
              <a:rPr spc="-80" dirty="0"/>
              <a:t> </a:t>
            </a:r>
            <a:r>
              <a:rPr spc="-20" dirty="0"/>
              <a:t>rule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599977"/>
            <a:ext cx="4762500" cy="3771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storm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approaching you should cease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until 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safe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so.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flash/bang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indication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 what your workplace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rules</a:t>
            </a:r>
            <a:r>
              <a:rPr sz="900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4176" y="1146187"/>
            <a:ext cx="3279140" cy="3822065"/>
          </a:xfrm>
          <a:custGeom>
            <a:avLst/>
            <a:gdLst/>
            <a:ahLst/>
            <a:cxnLst/>
            <a:rect l="l" t="t" r="r" b="b"/>
            <a:pathLst>
              <a:path w="3279140" h="3822065">
                <a:moveTo>
                  <a:pt x="0" y="3821823"/>
                </a:moveTo>
                <a:lnTo>
                  <a:pt x="3278644" y="3821823"/>
                </a:lnTo>
                <a:lnTo>
                  <a:pt x="3278644" y="0"/>
                </a:lnTo>
                <a:lnTo>
                  <a:pt x="0" y="0"/>
                </a:lnTo>
                <a:lnTo>
                  <a:pt x="0" y="38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7235" y="1178976"/>
            <a:ext cx="3210764" cy="372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4176" y="1146187"/>
            <a:ext cx="3279140" cy="3822065"/>
          </a:xfrm>
          <a:custGeom>
            <a:avLst/>
            <a:gdLst/>
            <a:ahLst/>
            <a:cxnLst/>
            <a:rect l="l" t="t" r="r" b="b"/>
            <a:pathLst>
              <a:path w="3279140" h="3822065">
                <a:moveTo>
                  <a:pt x="0" y="3821823"/>
                </a:moveTo>
                <a:lnTo>
                  <a:pt x="3278644" y="3821823"/>
                </a:lnTo>
                <a:lnTo>
                  <a:pt x="3278644" y="0"/>
                </a:lnTo>
                <a:lnTo>
                  <a:pt x="0" y="0"/>
                </a:lnTo>
                <a:lnTo>
                  <a:pt x="0" y="3821823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82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2.10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2 –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8906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D94A8-F128-4CE3-A109-EDAFCE11F759}"/>
              </a:ext>
            </a:extLst>
          </p:cNvPr>
          <p:cNvSpPr/>
          <p:nvPr/>
        </p:nvSpPr>
        <p:spPr>
          <a:xfrm>
            <a:off x="542621" y="672516"/>
            <a:ext cx="4912029" cy="36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F757C4-9DAA-4D22-B31D-9B34E6F2FB12}"/>
              </a:ext>
            </a:extLst>
          </p:cNvPr>
          <p:cNvSpPr/>
          <p:nvPr/>
        </p:nvSpPr>
        <p:spPr>
          <a:xfrm>
            <a:off x="425450" y="1135578"/>
            <a:ext cx="3168511" cy="290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imes New Roman"/>
              <a:cs typeface="Times New Roman"/>
            </a:endParaRPr>
          </a:p>
          <a:p>
            <a:pPr marL="3666490" marR="135890" indent="1168400">
              <a:lnSpc>
                <a:spcPts val="3400"/>
              </a:lnSpc>
            </a:pP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3 – 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Perform work </a:t>
            </a:r>
            <a:r>
              <a:rPr sz="3200" b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b="0" spc="-7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9074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051" y="117014"/>
            <a:ext cx="2266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3 –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179" y="429577"/>
            <a:ext cx="6473825" cy="989330"/>
          </a:xfrm>
          <a:custGeom>
            <a:avLst/>
            <a:gdLst/>
            <a:ahLst/>
            <a:cxnLst/>
            <a:rect l="l" t="t" r="r" b="b"/>
            <a:pathLst>
              <a:path w="6473825" h="989330">
                <a:moveTo>
                  <a:pt x="0" y="989215"/>
                </a:moveTo>
                <a:lnTo>
                  <a:pt x="6473647" y="989215"/>
                </a:lnTo>
                <a:lnTo>
                  <a:pt x="6473647" y="0"/>
                </a:lnTo>
                <a:lnTo>
                  <a:pt x="0" y="0"/>
                </a:lnTo>
                <a:lnTo>
                  <a:pt x="0" y="989215"/>
                </a:lnTo>
                <a:close/>
              </a:path>
            </a:pathLst>
          </a:custGeom>
          <a:solidFill>
            <a:srgbClr val="E6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9" y="429577"/>
            <a:ext cx="6473825" cy="989330"/>
          </a:xfrm>
          <a:custGeom>
            <a:avLst/>
            <a:gdLst/>
            <a:ahLst/>
            <a:cxnLst/>
            <a:rect l="l" t="t" r="r" b="b"/>
            <a:pathLst>
              <a:path w="6473825" h="989330">
                <a:moveTo>
                  <a:pt x="0" y="989215"/>
                </a:moveTo>
                <a:lnTo>
                  <a:pt x="6473647" y="989215"/>
                </a:lnTo>
                <a:lnTo>
                  <a:pt x="6473647" y="0"/>
                </a:lnTo>
                <a:lnTo>
                  <a:pt x="0" y="0"/>
                </a:lnTo>
                <a:lnTo>
                  <a:pt x="0" y="989215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7952" y="2228652"/>
          <a:ext cx="6477000" cy="2733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003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Configuration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configuration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crane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includes things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like: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4635" marR="883919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outrigger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set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(if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applicable)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4635" marR="525780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length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main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boom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463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Operating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radius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4635" marR="715010" indent="-152400">
                        <a:lnSpc>
                          <a:spcPct val="101899"/>
                        </a:lnSpc>
                        <a:spcBef>
                          <a:spcPts val="570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Maximum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line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winch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capacity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463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Fly jib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hook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attachments.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5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Important information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7314" marR="355600">
                        <a:lnSpc>
                          <a:spcPct val="101899"/>
                        </a:lnSpc>
                        <a:spcBef>
                          <a:spcPts val="52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 important information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include: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9715" indent="-1530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Limitations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boom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angles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59715" marR="638175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Operational conditions.  For example wind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speed.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Crane</a:t>
                      </a:r>
                      <a:r>
                        <a:rPr sz="1100" b="1" spc="-15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set-up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2395" marR="359410">
                        <a:lnSpc>
                          <a:spcPct val="101899"/>
                        </a:lnSpc>
                        <a:spcBef>
                          <a:spcPts val="52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load chart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refers to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crane that 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set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up: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According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manufacturers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specifications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firm, level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ideal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weather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 marR="335280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outriggers/stabilisers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fully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extended (where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applicable)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Tyres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correctly inflated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good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12395" marR="541020">
                        <a:lnSpc>
                          <a:spcPct val="101899"/>
                        </a:lnSpc>
                        <a:spcBef>
                          <a:spcPts val="570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Read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the information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load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chart.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27300" y="1456595"/>
            <a:ext cx="6152515" cy="654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Load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own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chart.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readable.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chart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configuration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(set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up).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changes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depending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is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54" y="432752"/>
            <a:ext cx="3260725" cy="982980"/>
          </a:xfrm>
          <a:prstGeom prst="rect">
            <a:avLst/>
          </a:prstGeom>
          <a:solidFill>
            <a:srgbClr val="E6E8EF"/>
          </a:solidFill>
        </p:spPr>
        <p:txBody>
          <a:bodyPr vert="horz" wrap="square" lIns="0" tIns="5905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65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Introduction to load</a:t>
            </a:r>
            <a:r>
              <a:rPr sz="1400" b="1" spc="-1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charts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298" y="485828"/>
            <a:ext cx="3117865" cy="93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298" y="485828"/>
            <a:ext cx="3118485" cy="934085"/>
          </a:xfrm>
          <a:custGeom>
            <a:avLst/>
            <a:gdLst/>
            <a:ahLst/>
            <a:cxnLst/>
            <a:rect l="l" t="t" r="r" b="b"/>
            <a:pathLst>
              <a:path w="3118484" h="934085">
                <a:moveTo>
                  <a:pt x="0" y="933843"/>
                </a:moveTo>
                <a:lnTo>
                  <a:pt x="3117862" y="933843"/>
                </a:lnTo>
                <a:lnTo>
                  <a:pt x="3117862" y="0"/>
                </a:lnTo>
                <a:lnTo>
                  <a:pt x="0" y="0"/>
                </a:lnTo>
                <a:lnTo>
                  <a:pt x="0" y="933843"/>
                </a:lnTo>
                <a:close/>
              </a:path>
            </a:pathLst>
          </a:custGeom>
          <a:ln w="45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9074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C0ECB8-2C0C-49F7-A09D-E7B4183D48D2}"/>
              </a:ext>
            </a:extLst>
          </p:cNvPr>
          <p:cNvSpPr/>
          <p:nvPr/>
        </p:nvSpPr>
        <p:spPr>
          <a:xfrm>
            <a:off x="537952" y="1783937"/>
            <a:ext cx="6152514" cy="36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BC3643-0434-402A-8304-38C1A406E3BA}"/>
              </a:ext>
            </a:extLst>
          </p:cNvPr>
          <p:cNvSpPr/>
          <p:nvPr/>
        </p:nvSpPr>
        <p:spPr>
          <a:xfrm>
            <a:off x="562228" y="2484829"/>
            <a:ext cx="1692021" cy="18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F381A-154E-45AC-8E13-0A49558127B7}"/>
              </a:ext>
            </a:extLst>
          </p:cNvPr>
          <p:cNvSpPr/>
          <p:nvPr/>
        </p:nvSpPr>
        <p:spPr>
          <a:xfrm>
            <a:off x="2757546" y="2484829"/>
            <a:ext cx="1782704" cy="18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9940A2-3D19-4260-98DB-9C5E89EC3456}"/>
              </a:ext>
            </a:extLst>
          </p:cNvPr>
          <p:cNvSpPr/>
          <p:nvPr/>
        </p:nvSpPr>
        <p:spPr>
          <a:xfrm>
            <a:off x="4873549" y="2484828"/>
            <a:ext cx="1952701" cy="216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6824" y="1219549"/>
            <a:ext cx="0" cy="3742690"/>
          </a:xfrm>
          <a:custGeom>
            <a:avLst/>
            <a:gdLst/>
            <a:ahLst/>
            <a:cxnLst/>
            <a:rect l="l" t="t" r="r" b="b"/>
            <a:pathLst>
              <a:path h="3742690">
                <a:moveTo>
                  <a:pt x="0" y="37421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2522" y="1219549"/>
            <a:ext cx="0" cy="3742690"/>
          </a:xfrm>
          <a:custGeom>
            <a:avLst/>
            <a:gdLst/>
            <a:ahLst/>
            <a:cxnLst/>
            <a:rect l="l" t="t" r="r" b="b"/>
            <a:pathLst>
              <a:path h="3742690">
                <a:moveTo>
                  <a:pt x="0" y="37421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52" y="1216380"/>
            <a:ext cx="3239135" cy="0"/>
          </a:xfrm>
          <a:custGeom>
            <a:avLst/>
            <a:gdLst/>
            <a:ahLst/>
            <a:cxnLst/>
            <a:rect l="l" t="t" r="r" b="b"/>
            <a:pathLst>
              <a:path w="3239135">
                <a:moveTo>
                  <a:pt x="0" y="0"/>
                </a:moveTo>
                <a:lnTo>
                  <a:pt x="323886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127" y="1219549"/>
            <a:ext cx="0" cy="3742690"/>
          </a:xfrm>
          <a:custGeom>
            <a:avLst/>
            <a:gdLst/>
            <a:ahLst/>
            <a:cxnLst/>
            <a:rect l="l" t="t" r="r" b="b"/>
            <a:pathLst>
              <a:path h="3742690">
                <a:moveTo>
                  <a:pt x="0" y="37421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6824" y="1216380"/>
            <a:ext cx="3239135" cy="0"/>
          </a:xfrm>
          <a:custGeom>
            <a:avLst/>
            <a:gdLst/>
            <a:ahLst/>
            <a:cxnLst/>
            <a:rect l="l" t="t" r="r" b="b"/>
            <a:pathLst>
              <a:path w="3239134">
                <a:moveTo>
                  <a:pt x="0" y="0"/>
                </a:moveTo>
                <a:lnTo>
                  <a:pt x="323886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952" y="4964830"/>
            <a:ext cx="3239135" cy="0"/>
          </a:xfrm>
          <a:custGeom>
            <a:avLst/>
            <a:gdLst/>
            <a:ahLst/>
            <a:cxnLst/>
            <a:rect l="l" t="t" r="r" b="b"/>
            <a:pathLst>
              <a:path w="3239135">
                <a:moveTo>
                  <a:pt x="0" y="0"/>
                </a:moveTo>
                <a:lnTo>
                  <a:pt x="323886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6824" y="4964830"/>
            <a:ext cx="3239135" cy="0"/>
          </a:xfrm>
          <a:custGeom>
            <a:avLst/>
            <a:gdLst/>
            <a:ahLst/>
            <a:cxnLst/>
            <a:rect l="l" t="t" r="r" b="b"/>
            <a:pathLst>
              <a:path w="3239134">
                <a:moveTo>
                  <a:pt x="0" y="0"/>
                </a:moveTo>
                <a:lnTo>
                  <a:pt x="323886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371155"/>
            <a:ext cx="2049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How </a:t>
            </a:r>
            <a:r>
              <a:rPr spc="-15" dirty="0"/>
              <a:t>to </a:t>
            </a:r>
            <a:r>
              <a:rPr spc="-20" dirty="0"/>
              <a:t>read a </a:t>
            </a:r>
            <a:r>
              <a:rPr spc="-15" dirty="0"/>
              <a:t>load</a:t>
            </a:r>
            <a:r>
              <a:rPr spc="-40" dirty="0"/>
              <a:t> </a:t>
            </a:r>
            <a:r>
              <a:rPr spc="-20" dirty="0"/>
              <a:t>chart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79074" y="5085822"/>
            <a:ext cx="211454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300" y="631102"/>
            <a:ext cx="5857240" cy="5270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calculate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maximum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you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basic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rules for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1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Load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chart </a:t>
            </a:r>
            <a:r>
              <a:rPr sz="9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X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20 tonne hydraulic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 the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steps: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99" y="1238677"/>
            <a:ext cx="3024505" cy="36728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414"/>
              </a:spcBef>
              <a:buAutoNum type="arabicPeriod"/>
              <a:tabLst>
                <a:tab pos="144780" algn="l"/>
              </a:tabLst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Outriggers</a:t>
            </a:r>
            <a:endParaRPr sz="1000">
              <a:latin typeface="Open Sans Semibold"/>
              <a:cs typeface="Open Sans Semibold"/>
            </a:endParaRPr>
          </a:p>
          <a:p>
            <a:pPr marL="12700" marR="15240">
              <a:lnSpc>
                <a:spcPct val="103099"/>
              </a:lnSpc>
              <a:spcBef>
                <a:spcPts val="25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Choose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outrigger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up. 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  section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chart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look at  the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Without outriggers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 mobile on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rubber.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85"/>
              </a:spcBef>
              <a:buAutoNum type="arabicPeriod" startAt="2"/>
              <a:tabLst>
                <a:tab pos="144780" algn="l"/>
              </a:tabLst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Boom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length</a:t>
            </a:r>
            <a:endParaRPr sz="1000">
              <a:latin typeface="Open Sans Semibold"/>
              <a:cs typeface="Open Sans Semibold"/>
            </a:endParaRPr>
          </a:p>
          <a:p>
            <a:pPr marL="12700" marR="102235">
              <a:lnSpc>
                <a:spcPct val="101899"/>
              </a:lnSpc>
              <a:spcBef>
                <a:spcPts val="26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Choose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length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column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at. In 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we’ll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boom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length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14.06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metres.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144780" algn="l"/>
              </a:tabLst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Operating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radius</a:t>
            </a:r>
            <a:endParaRPr sz="1000">
              <a:latin typeface="Open Sans Semibold"/>
              <a:cs typeface="Open Sans Semibold"/>
            </a:endParaRPr>
          </a:p>
          <a:p>
            <a:pPr marL="12700" marR="48260">
              <a:lnSpc>
                <a:spcPct val="101899"/>
              </a:lnSpc>
              <a:spcBef>
                <a:spcPts val="26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Choose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operating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radius.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we’ll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4.30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metres.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Round 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4.50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metres.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85"/>
              </a:spcBef>
              <a:buAutoNum type="arabicPeriod" startAt="4"/>
              <a:tabLst>
                <a:tab pos="144780" algn="l"/>
              </a:tabLst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Capacity</a:t>
            </a:r>
            <a:endParaRPr sz="1000">
              <a:latin typeface="Open Sans Semibold"/>
              <a:cs typeface="Open Sans Semibold"/>
            </a:endParaRPr>
          </a:p>
          <a:p>
            <a:pPr marL="12700" marR="5080">
              <a:lnSpc>
                <a:spcPct val="101899"/>
              </a:lnSpc>
              <a:spcBef>
                <a:spcPts val="26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Read down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length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column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across the  operating radius row. This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capacity (WLL)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crane.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5200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kg.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85"/>
              </a:spcBef>
              <a:buAutoNum type="arabicPeriod" startAt="5"/>
              <a:tabLst>
                <a:tab pos="144780" algn="l"/>
              </a:tabLst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Hook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block/s</a:t>
            </a:r>
            <a:endParaRPr sz="1000">
              <a:latin typeface="Open Sans Semibold"/>
              <a:cs typeface="Open Sans Semibold"/>
            </a:endParaRPr>
          </a:p>
          <a:p>
            <a:pPr marL="12700" marR="23495">
              <a:lnSpc>
                <a:spcPct val="101899"/>
              </a:lnSpc>
              <a:spcBef>
                <a:spcPts val="2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block/s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Deduct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from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capacity.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These weights are on the load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chart. In 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deduct 200 kg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3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sheave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block.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5299" y="1238677"/>
            <a:ext cx="3031490" cy="287782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414"/>
              </a:spcBef>
              <a:buAutoNum type="arabicPeriod" startAt="6"/>
              <a:tabLst>
                <a:tab pos="144780" algn="l"/>
              </a:tabLst>
            </a:pP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Jib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weight</a:t>
            </a:r>
            <a:endParaRPr sz="10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(fly),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either fitted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stowed,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part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deduction from the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capacity.</a:t>
            </a:r>
            <a:endParaRPr sz="900">
              <a:latin typeface="Open Sans"/>
              <a:cs typeface="Open Sans"/>
            </a:endParaRPr>
          </a:p>
          <a:p>
            <a:pPr marL="12700" marR="179070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information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 load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chart. In 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can’t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because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not using</a:t>
            </a:r>
            <a:r>
              <a:rPr sz="900" spc="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outriggers.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90"/>
              </a:spcBef>
              <a:buAutoNum type="arabicPeriod" startAt="7"/>
              <a:tabLst>
                <a:tab pos="144780" algn="l"/>
              </a:tabLst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Line (hoist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rope)</a:t>
            </a:r>
            <a:endParaRPr sz="1000">
              <a:latin typeface="Open Sans Semibold"/>
              <a:cs typeface="Open Sans Semibold"/>
            </a:endParaRPr>
          </a:p>
          <a:p>
            <a:pPr marL="12700" marR="41910">
              <a:lnSpc>
                <a:spcPct val="101899"/>
              </a:lnSpc>
              <a:spcBef>
                <a:spcPts val="26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hoist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 reeving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out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many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parts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line (hoist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rope)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In this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the load being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lifted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5 tonnes.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hoist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  has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3340 kg which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less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than 5 tonnes so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  need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2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lines to safely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load.</a:t>
            </a:r>
            <a:endParaRPr sz="900">
              <a:latin typeface="Open Sans"/>
              <a:cs typeface="Open Sans"/>
            </a:endParaRPr>
          </a:p>
          <a:p>
            <a:pPr marL="144145" indent="-132080">
              <a:lnSpc>
                <a:spcPct val="100000"/>
              </a:lnSpc>
              <a:spcBef>
                <a:spcPts val="590"/>
              </a:spcBef>
              <a:buAutoNum type="arabicPeriod" startAt="8"/>
              <a:tabLst>
                <a:tab pos="144780" algn="l"/>
              </a:tabLst>
            </a:pP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Jib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configuration</a:t>
            </a:r>
            <a:endParaRPr sz="1000">
              <a:latin typeface="Open Sans Semibold"/>
              <a:cs typeface="Open Sans Semibold"/>
            </a:endParaRPr>
          </a:p>
          <a:p>
            <a:pPr marL="12700" marR="5080">
              <a:lnSpc>
                <a:spcPct val="105600"/>
              </a:lnSpc>
              <a:spcBef>
                <a:spcPts val="2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Find the information about the load capacity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different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configurations. This information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Jib</a:t>
            </a:r>
            <a:r>
              <a:rPr sz="900" b="1" spc="3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load</a:t>
            </a:r>
            <a:endParaRPr sz="900">
              <a:latin typeface="Open Sans Semibold"/>
              <a:cs typeface="Open Sans Semibold"/>
            </a:endParaRPr>
          </a:p>
          <a:p>
            <a:pPr marL="12700" marR="48895">
              <a:lnSpc>
                <a:spcPct val="101899"/>
              </a:lnSpc>
              <a:spcBef>
                <a:spcPts val="40"/>
              </a:spcBef>
            </a:pP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ratings-kgs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bottom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right-hand side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chart.  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offset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has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capacity,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but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is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give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 height.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charts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information 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auxiliary jibs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limitations.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781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3 –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08E6AD-9DAE-499A-A4E5-11A418C6EE2D}"/>
              </a:ext>
            </a:extLst>
          </p:cNvPr>
          <p:cNvSpPr/>
          <p:nvPr/>
        </p:nvSpPr>
        <p:spPr>
          <a:xfrm>
            <a:off x="465498" y="651142"/>
            <a:ext cx="5919041" cy="5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B91E8-2E00-455A-A096-C53AB8E339AD}"/>
              </a:ext>
            </a:extLst>
          </p:cNvPr>
          <p:cNvSpPr/>
          <p:nvPr/>
        </p:nvSpPr>
        <p:spPr>
          <a:xfrm>
            <a:off x="589144" y="1294380"/>
            <a:ext cx="3070659" cy="763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815B9B-2E96-4662-8F48-7FB5D932A5CD}"/>
              </a:ext>
            </a:extLst>
          </p:cNvPr>
          <p:cNvSpPr/>
          <p:nvPr/>
        </p:nvSpPr>
        <p:spPr>
          <a:xfrm>
            <a:off x="587282" y="2135382"/>
            <a:ext cx="3065901" cy="609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FB023A-06D6-4BBD-9A42-17D8BAC6E7E2}"/>
              </a:ext>
            </a:extLst>
          </p:cNvPr>
          <p:cNvSpPr/>
          <p:nvPr/>
        </p:nvSpPr>
        <p:spPr>
          <a:xfrm>
            <a:off x="629996" y="2829327"/>
            <a:ext cx="2949113" cy="609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EE7084-6555-4381-98E0-8069FB33F43F}"/>
              </a:ext>
            </a:extLst>
          </p:cNvPr>
          <p:cNvSpPr/>
          <p:nvPr/>
        </p:nvSpPr>
        <p:spPr>
          <a:xfrm>
            <a:off x="628680" y="3461239"/>
            <a:ext cx="3024504" cy="65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597D8F-E0AF-4BEB-A082-81686831F502}"/>
              </a:ext>
            </a:extLst>
          </p:cNvPr>
          <p:cNvSpPr/>
          <p:nvPr/>
        </p:nvSpPr>
        <p:spPr>
          <a:xfrm>
            <a:off x="584438" y="4148632"/>
            <a:ext cx="2994680" cy="77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771BC-DC63-45AF-B160-41D8DD7EF5D6}"/>
              </a:ext>
            </a:extLst>
          </p:cNvPr>
          <p:cNvSpPr/>
          <p:nvPr/>
        </p:nvSpPr>
        <p:spPr>
          <a:xfrm>
            <a:off x="3857511" y="1285318"/>
            <a:ext cx="2951794" cy="74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A16D4-8544-4183-B9F2-1223DC46A12B}"/>
              </a:ext>
            </a:extLst>
          </p:cNvPr>
          <p:cNvSpPr/>
          <p:nvPr/>
        </p:nvSpPr>
        <p:spPr>
          <a:xfrm>
            <a:off x="3857510" y="2026524"/>
            <a:ext cx="3111703" cy="1122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B7516B-F7AF-405A-BC0A-76C7A9E70D7F}"/>
              </a:ext>
            </a:extLst>
          </p:cNvPr>
          <p:cNvSpPr/>
          <p:nvPr/>
        </p:nvSpPr>
        <p:spPr>
          <a:xfrm>
            <a:off x="3814201" y="3084621"/>
            <a:ext cx="3100831" cy="105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051" y="117014"/>
            <a:ext cx="2266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3 –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289" y="2223441"/>
            <a:ext cx="3539490" cy="2440305"/>
          </a:xfrm>
          <a:custGeom>
            <a:avLst/>
            <a:gdLst/>
            <a:ahLst/>
            <a:cxnLst/>
            <a:rect l="l" t="t" r="r" b="b"/>
            <a:pathLst>
              <a:path w="3539490" h="2440304">
                <a:moveTo>
                  <a:pt x="0" y="293179"/>
                </a:moveTo>
                <a:lnTo>
                  <a:pt x="187833" y="2440165"/>
                </a:lnTo>
                <a:lnTo>
                  <a:pt x="3538943" y="2146985"/>
                </a:lnTo>
                <a:lnTo>
                  <a:pt x="3351098" y="0"/>
                </a:lnTo>
                <a:lnTo>
                  <a:pt x="0" y="293179"/>
                </a:lnTo>
                <a:close/>
              </a:path>
            </a:pathLst>
          </a:custGeom>
          <a:ln w="976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00000">
            <a:off x="1274005" y="2563165"/>
            <a:ext cx="499622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b="1" spc="-45" dirty="0">
                <a:solidFill>
                  <a:srgbClr val="231F20"/>
                </a:solidFill>
                <a:latin typeface="Calibri"/>
                <a:cs typeface="Calibri"/>
              </a:rPr>
              <a:t>Load Chart</a:t>
            </a:r>
            <a:r>
              <a:rPr sz="85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6537" y="2309318"/>
            <a:ext cx="2094864" cy="282575"/>
          </a:xfrm>
          <a:custGeom>
            <a:avLst/>
            <a:gdLst/>
            <a:ahLst/>
            <a:cxnLst/>
            <a:rect l="l" t="t" r="r" b="b"/>
            <a:pathLst>
              <a:path w="2094864" h="282575">
                <a:moveTo>
                  <a:pt x="2085606" y="0"/>
                </a:moveTo>
                <a:lnTo>
                  <a:pt x="0" y="182460"/>
                </a:lnTo>
                <a:lnTo>
                  <a:pt x="8724" y="282244"/>
                </a:lnTo>
                <a:lnTo>
                  <a:pt x="2094331" y="99783"/>
                </a:lnTo>
                <a:lnTo>
                  <a:pt x="2085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6847" y="2495341"/>
            <a:ext cx="8890" cy="96520"/>
          </a:xfrm>
          <a:custGeom>
            <a:avLst/>
            <a:gdLst/>
            <a:ahLst/>
            <a:cxnLst/>
            <a:rect l="l" t="t" r="r" b="b"/>
            <a:pathLst>
              <a:path w="8889" h="96519">
                <a:moveTo>
                  <a:pt x="4210" y="-3575"/>
                </a:moveTo>
                <a:lnTo>
                  <a:pt x="4210" y="99802"/>
                </a:lnTo>
              </a:path>
            </a:pathLst>
          </a:custGeom>
          <a:ln w="1557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2454" y="2312874"/>
            <a:ext cx="8890" cy="96520"/>
          </a:xfrm>
          <a:custGeom>
            <a:avLst/>
            <a:gdLst/>
            <a:ahLst/>
            <a:cxnLst/>
            <a:rect l="l" t="t" r="r" b="b"/>
            <a:pathLst>
              <a:path w="8889" h="96519">
                <a:moveTo>
                  <a:pt x="4210" y="-3575"/>
                </a:moveTo>
                <a:lnTo>
                  <a:pt x="4210" y="99802"/>
                </a:lnTo>
              </a:path>
            </a:pathLst>
          </a:custGeom>
          <a:ln w="1557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2972" y="2478388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69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9548" y="2465007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69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2559" y="244943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518" y="243386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8475" y="241829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6434" y="240272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4393" y="238715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2351" y="237158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0310" y="235602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8269" y="234045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6226" y="232488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4185" y="2309007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5268" y="2591566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3575"/>
                </a:moveTo>
                <a:lnTo>
                  <a:pt x="3428" y="81984"/>
                </a:lnTo>
              </a:path>
            </a:pathLst>
          </a:custGeom>
          <a:ln w="1400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2121" y="2669971"/>
            <a:ext cx="9525" cy="107314"/>
          </a:xfrm>
          <a:custGeom>
            <a:avLst/>
            <a:gdLst/>
            <a:ahLst/>
            <a:cxnLst/>
            <a:rect l="l" t="t" r="r" b="b"/>
            <a:pathLst>
              <a:path w="9525" h="107314">
                <a:moveTo>
                  <a:pt x="4679" y="-3575"/>
                </a:moveTo>
                <a:lnTo>
                  <a:pt x="4679" y="110496"/>
                </a:lnTo>
              </a:path>
            </a:pathLst>
          </a:custGeom>
          <a:ln w="165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475" y="2776898"/>
            <a:ext cx="12700" cy="139065"/>
          </a:xfrm>
          <a:custGeom>
            <a:avLst/>
            <a:gdLst/>
            <a:ahLst/>
            <a:cxnLst/>
            <a:rect l="l" t="t" r="r" b="b"/>
            <a:pathLst>
              <a:path w="12700" h="139064">
                <a:moveTo>
                  <a:pt x="6083" y="-3575"/>
                </a:moveTo>
                <a:lnTo>
                  <a:pt x="6083" y="142563"/>
                </a:lnTo>
              </a:path>
            </a:pathLst>
          </a:custGeom>
          <a:ln w="1931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8831" y="2578177"/>
            <a:ext cx="149860" cy="13335"/>
          </a:xfrm>
          <a:custGeom>
            <a:avLst/>
            <a:gdLst/>
            <a:ahLst/>
            <a:cxnLst/>
            <a:rect l="l" t="t" r="r" b="b"/>
            <a:pathLst>
              <a:path w="149860" h="13335">
                <a:moveTo>
                  <a:pt x="-1790" y="6540"/>
                </a:moveTo>
                <a:lnTo>
                  <a:pt x="151231" y="6540"/>
                </a:lnTo>
              </a:path>
            </a:pathLst>
          </a:custGeom>
          <a:ln w="1666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8278" y="2564796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69">
                <a:moveTo>
                  <a:pt x="-1790" y="6692"/>
                </a:moveTo>
                <a:lnTo>
                  <a:pt x="154800" y="6692"/>
                </a:lnTo>
              </a:path>
            </a:pathLst>
          </a:custGeom>
          <a:ln w="169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1440" y="2566579"/>
            <a:ext cx="6985" cy="74930"/>
          </a:xfrm>
          <a:custGeom>
            <a:avLst/>
            <a:gdLst/>
            <a:ahLst/>
            <a:cxnLst/>
            <a:rect l="l" t="t" r="r" b="b"/>
            <a:pathLst>
              <a:path w="6985" h="74930">
                <a:moveTo>
                  <a:pt x="3276" y="-1790"/>
                </a:moveTo>
                <a:lnTo>
                  <a:pt x="3276" y="76631"/>
                </a:lnTo>
              </a:path>
            </a:pathLst>
          </a:custGeom>
          <a:ln w="101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0876" y="2409100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3575"/>
                </a:moveTo>
                <a:lnTo>
                  <a:pt x="3428" y="81984"/>
                </a:lnTo>
              </a:path>
            </a:pathLst>
          </a:custGeom>
          <a:ln w="1400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21289" y="254922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9248" y="253365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7206" y="251808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5165" y="250251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3124" y="248694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1081" y="247137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89040" y="245581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6999" y="244024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4957" y="242467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2915" y="240941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8304" y="2644986"/>
            <a:ext cx="9525" cy="103505"/>
          </a:xfrm>
          <a:custGeom>
            <a:avLst/>
            <a:gdLst/>
            <a:ahLst/>
            <a:cxnLst/>
            <a:rect l="l" t="t" r="r" b="b"/>
            <a:pathLst>
              <a:path w="9525" h="103505">
                <a:moveTo>
                  <a:pt x="4521" y="-1790"/>
                </a:moveTo>
                <a:lnTo>
                  <a:pt x="4521" y="105143"/>
                </a:lnTo>
              </a:path>
            </a:pathLst>
          </a:custGeom>
          <a:ln w="126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6367" y="2627636"/>
            <a:ext cx="180340" cy="15875"/>
          </a:xfrm>
          <a:custGeom>
            <a:avLst/>
            <a:gdLst/>
            <a:ahLst/>
            <a:cxnLst/>
            <a:rect l="l" t="t" r="r" b="b"/>
            <a:pathLst>
              <a:path w="180339" h="15875">
                <a:moveTo>
                  <a:pt x="-1790" y="7861"/>
                </a:moveTo>
                <a:lnTo>
                  <a:pt x="181533" y="7861"/>
                </a:lnTo>
              </a:path>
            </a:pathLst>
          </a:custGeom>
          <a:ln w="1930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6107" y="261206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4222" y="2613846"/>
            <a:ext cx="9525" cy="103505"/>
          </a:xfrm>
          <a:custGeom>
            <a:avLst/>
            <a:gdLst/>
            <a:ahLst/>
            <a:cxnLst/>
            <a:rect l="l" t="t" r="r" b="b"/>
            <a:pathLst>
              <a:path w="9525" h="103505">
                <a:moveTo>
                  <a:pt x="4521" y="-1790"/>
                </a:moveTo>
                <a:lnTo>
                  <a:pt x="4521" y="105143"/>
                </a:lnTo>
              </a:path>
            </a:pathLst>
          </a:custGeom>
          <a:ln w="126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84066" y="259649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2024" y="258092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0138" y="2582709"/>
            <a:ext cx="9525" cy="103505"/>
          </a:xfrm>
          <a:custGeom>
            <a:avLst/>
            <a:gdLst/>
            <a:ahLst/>
            <a:cxnLst/>
            <a:rect l="l" t="t" r="r" b="b"/>
            <a:pathLst>
              <a:path w="9525" h="103505">
                <a:moveTo>
                  <a:pt x="4521" y="-1790"/>
                </a:moveTo>
                <a:lnTo>
                  <a:pt x="4521" y="105143"/>
                </a:lnTo>
              </a:path>
            </a:pathLst>
          </a:custGeom>
          <a:ln w="126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9983" y="256535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7940" y="254978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6055" y="2551569"/>
            <a:ext cx="9525" cy="103505"/>
          </a:xfrm>
          <a:custGeom>
            <a:avLst/>
            <a:gdLst/>
            <a:ahLst/>
            <a:cxnLst/>
            <a:rect l="l" t="t" r="r" b="b"/>
            <a:pathLst>
              <a:path w="9525" h="103505">
                <a:moveTo>
                  <a:pt x="4521" y="-1790"/>
                </a:moveTo>
                <a:lnTo>
                  <a:pt x="4521" y="105143"/>
                </a:lnTo>
              </a:path>
            </a:pathLst>
          </a:custGeom>
          <a:ln w="126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95899" y="253421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73858" y="251864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51973" y="2520430"/>
            <a:ext cx="9525" cy="103505"/>
          </a:xfrm>
          <a:custGeom>
            <a:avLst/>
            <a:gdLst/>
            <a:ahLst/>
            <a:cxnLst/>
            <a:rect l="l" t="t" r="r" b="b"/>
            <a:pathLst>
              <a:path w="9525" h="103505">
                <a:moveTo>
                  <a:pt x="4521" y="-1790"/>
                </a:moveTo>
                <a:lnTo>
                  <a:pt x="4521" y="105143"/>
                </a:lnTo>
              </a:path>
            </a:pathLst>
          </a:custGeom>
          <a:ln w="126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07728" y="2487505"/>
            <a:ext cx="9525" cy="107314"/>
          </a:xfrm>
          <a:custGeom>
            <a:avLst/>
            <a:gdLst/>
            <a:ahLst/>
            <a:cxnLst/>
            <a:rect l="l" t="t" r="r" b="b"/>
            <a:pathLst>
              <a:path w="9525" h="107314">
                <a:moveTo>
                  <a:pt x="4679" y="-3575"/>
                </a:moveTo>
                <a:lnTo>
                  <a:pt x="4679" y="110496"/>
                </a:lnTo>
              </a:path>
            </a:pathLst>
          </a:custGeom>
          <a:ln w="1651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51817" y="250307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9776" y="2487826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7662" y="2751902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5721" y="2734554"/>
            <a:ext cx="180340" cy="15875"/>
          </a:xfrm>
          <a:custGeom>
            <a:avLst/>
            <a:gdLst/>
            <a:ahLst/>
            <a:cxnLst/>
            <a:rect l="l" t="t" r="r" b="b"/>
            <a:pathLst>
              <a:path w="180339" h="15875">
                <a:moveTo>
                  <a:pt x="-1790" y="7861"/>
                </a:moveTo>
                <a:lnTo>
                  <a:pt x="181533" y="7861"/>
                </a:lnTo>
              </a:path>
            </a:pathLst>
          </a:custGeom>
          <a:ln w="1930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15620" y="2736333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15462" y="271898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93579" y="2720764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93420" y="270341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71537" y="2705194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71378" y="268784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49495" y="2689625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49337" y="267227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27454" y="2674056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27295" y="265670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413" y="2658486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54" y="264113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83372" y="2642917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83213" y="262556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61330" y="2627348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61170" y="260999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9288" y="2611777"/>
            <a:ext cx="12065" cy="137795"/>
          </a:xfrm>
          <a:custGeom>
            <a:avLst/>
            <a:gdLst/>
            <a:ahLst/>
            <a:cxnLst/>
            <a:rect l="l" t="t" r="r" b="b"/>
            <a:pathLst>
              <a:path w="12064" h="137794">
                <a:moveTo>
                  <a:pt x="6000" y="-1790"/>
                </a:moveTo>
                <a:lnTo>
                  <a:pt x="6000" y="139001"/>
                </a:lnTo>
              </a:path>
            </a:pathLst>
          </a:custGeom>
          <a:ln w="1558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17082" y="2594431"/>
            <a:ext cx="12700" cy="139065"/>
          </a:xfrm>
          <a:custGeom>
            <a:avLst/>
            <a:gdLst/>
            <a:ahLst/>
            <a:cxnLst/>
            <a:rect l="l" t="t" r="r" b="b"/>
            <a:pathLst>
              <a:path w="12700" h="139064">
                <a:moveTo>
                  <a:pt x="6083" y="-3575"/>
                </a:moveTo>
                <a:lnTo>
                  <a:pt x="6083" y="142563"/>
                </a:lnTo>
              </a:path>
            </a:pathLst>
          </a:custGeom>
          <a:ln w="1931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39129" y="2594743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44260" y="2923015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2" y="-3575"/>
                </a:moveTo>
                <a:lnTo>
                  <a:pt x="3422" y="81756"/>
                </a:lnTo>
              </a:path>
            </a:pathLst>
          </a:custGeom>
          <a:ln w="1399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51104" y="3001199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7860" y="3078416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64615" y="3155635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71371" y="3232853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78132" y="331006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40389" y="2906058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69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97280" y="2909624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96963" y="2892677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69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50290" y="2896237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49976" y="287710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28249" y="2880668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27933" y="28615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06208" y="2865098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05892" y="284596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84167" y="2849529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83851" y="283039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62124" y="2833960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61809" y="281482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40083" y="2818390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39768" y="279926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8042" y="2802821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17725" y="278369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96001" y="2787252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95684" y="276812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73959" y="2771682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73643" y="275255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51917" y="2756113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5" h="76835">
                <a:moveTo>
                  <a:pt x="3340" y="-1790"/>
                </a:moveTo>
                <a:lnTo>
                  <a:pt x="3340" y="78193"/>
                </a:lnTo>
              </a:path>
            </a:pathLst>
          </a:custGeom>
          <a:ln w="1026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29867" y="2740548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2" y="-3575"/>
                </a:moveTo>
                <a:lnTo>
                  <a:pt x="3422" y="81756"/>
                </a:lnTo>
              </a:path>
            </a:pathLst>
          </a:custGeom>
          <a:ln w="1399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51602" y="2736678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04277" y="298958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02334" y="2974427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69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7288" y="297619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57127" y="295885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35246" y="296063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35086" y="294328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3205" y="294506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13044" y="292771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91163" y="292949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91002" y="291214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69122" y="291392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68961" y="289657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47081" y="289835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46919" y="288100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25039" y="288278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4878" y="286543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02997" y="286721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02837" y="284986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80956" y="285164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80796" y="283429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58915" y="283607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36711" y="2818732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58753" y="2819045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11032" y="306680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09089" y="3051645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69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4043" y="305341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63882" y="303607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42002" y="303784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41841" y="302050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19961" y="302227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19799" y="300493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97920" y="300670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97758" y="298936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75877" y="299113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175717" y="297379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53836" y="297557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53675" y="295822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31794" y="296000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31633" y="294265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9753" y="294443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9592" y="292708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887712" y="292886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87551" y="291151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65670" y="291329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43467" y="2895949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65508" y="2896264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317788" y="314402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15846" y="3128863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69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70800" y="313063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70638" y="311328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48757" y="311506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48597" y="309771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26716" y="309949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26555" y="308215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04675" y="308392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04513" y="306658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82634" y="306835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82472" y="305101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60591" y="305278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60431" y="303544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38551" y="303722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38390" y="301987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16508" y="302165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16348" y="300430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94467" y="300608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94306" y="298873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72426" y="299051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50223" y="2973167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72264" y="2973483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24544" y="322124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22601" y="3206082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69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77555" y="320785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77394" y="319050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55514" y="319228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55352" y="31749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33472" y="317671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33311" y="315936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11430" y="316114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11270" y="314380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89389" y="314557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89229" y="312822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67347" y="313000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67186" y="311266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45306" y="311443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45145" y="309709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723265" y="309886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23104" y="308152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01222" y="308329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01062" y="306595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79181" y="306772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56978" y="3050386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69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79020" y="3050701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31297" y="329846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9357" y="3283300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484308" y="328508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84150" y="326772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62266" y="326951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62109" y="325215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40224" y="325394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40066" y="323658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018183" y="323837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18025" y="322101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196141" y="3222804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195984" y="320544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374100" y="3207234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373942" y="318987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552059" y="3191665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551900" y="317430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30016" y="317609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29860" y="315874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07975" y="316052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07818" y="314317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085934" y="314495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3740" y="312759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085776" y="312791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185200" y="3390854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3575"/>
                </a:moveTo>
                <a:lnTo>
                  <a:pt x="3162" y="75914"/>
                </a:lnTo>
              </a:path>
            </a:pathLst>
          </a:custGeom>
          <a:ln w="1347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81320" y="3373895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70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38210" y="337746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37894" y="3360515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70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91221" y="336408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90905" y="334494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69180" y="334851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668864" y="332937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847139" y="333294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846823" y="331380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25098" y="331737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24781" y="329823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03056" y="3301804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02739" y="328266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81014" y="3286234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80697" y="326709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558973" y="3270665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58656" y="325152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36931" y="325509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36615" y="323595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914890" y="323952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914574" y="322039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92848" y="322395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70806" y="320838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3575"/>
                </a:moveTo>
                <a:lnTo>
                  <a:pt x="3162" y="75914"/>
                </a:lnTo>
              </a:path>
            </a:pathLst>
          </a:custGeom>
          <a:ln w="1347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92531" y="3204515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92149" y="3470324"/>
            <a:ext cx="7620" cy="80645"/>
          </a:xfrm>
          <a:custGeom>
            <a:avLst/>
            <a:gdLst/>
            <a:ahLst/>
            <a:cxnLst/>
            <a:rect l="l" t="t" r="r" b="b"/>
            <a:pathLst>
              <a:path w="7619" h="80645">
                <a:moveTo>
                  <a:pt x="3505" y="-3575"/>
                </a:moveTo>
                <a:lnTo>
                  <a:pt x="3505" y="83712"/>
                </a:lnTo>
              </a:path>
            </a:pathLst>
          </a:custGeom>
          <a:ln w="1416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99158" y="3550464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05915" y="3627681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12670" y="3704900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19426" y="3782118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26188" y="385932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88272" y="3453366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70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45156" y="3456933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1790"/>
                </a:moveTo>
                <a:lnTo>
                  <a:pt x="3428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44847" y="3439985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70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98167" y="3443546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497858" y="342441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76126" y="3427977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75817" y="340884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54084" y="3412407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53776" y="339327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032043" y="3396838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1790"/>
                </a:moveTo>
                <a:lnTo>
                  <a:pt x="3428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031733" y="337770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210002" y="3381269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1790"/>
                </a:moveTo>
                <a:lnTo>
                  <a:pt x="3428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209692" y="33621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87959" y="3365699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87651" y="334656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565918" y="3350130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565610" y="333099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743877" y="3334561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1790"/>
                </a:moveTo>
                <a:lnTo>
                  <a:pt x="3428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43568" y="331542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921836" y="3318991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9" y="-1790"/>
                </a:moveTo>
                <a:lnTo>
                  <a:pt x="3429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921526" y="329985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99795" y="3303422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8" y="-1790"/>
                </a:moveTo>
                <a:lnTo>
                  <a:pt x="3428" y="80149"/>
                </a:lnTo>
              </a:path>
            </a:pathLst>
          </a:custGeom>
          <a:ln w="104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77756" y="3287857"/>
            <a:ext cx="7620" cy="80645"/>
          </a:xfrm>
          <a:custGeom>
            <a:avLst/>
            <a:gdLst/>
            <a:ahLst/>
            <a:cxnLst/>
            <a:rect l="l" t="t" r="r" b="b"/>
            <a:pathLst>
              <a:path w="7620" h="80645">
                <a:moveTo>
                  <a:pt x="3505" y="-3575"/>
                </a:moveTo>
                <a:lnTo>
                  <a:pt x="3505" y="83712"/>
                </a:lnTo>
              </a:path>
            </a:pathLst>
          </a:custGeom>
          <a:ln w="1416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099485" y="3283985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52332" y="353885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50389" y="3523692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505343" y="352546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505181" y="350811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83301" y="350989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83140" y="349254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61259" y="349432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61099" y="347697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039217" y="347875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039057" y="346140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217176" y="346318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217015" y="344584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395135" y="344761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94974" y="343027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573094" y="343204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572933" y="341470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751051" y="341647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750891" y="339913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929010" y="340090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928850" y="338356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106969" y="338534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284766" y="3367997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106807" y="3368310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359087" y="361606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57144" y="3600910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12098" y="360268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11938" y="358533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90056" y="358711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89895" y="356976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868015" y="357154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867854" y="355419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045974" y="355597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045813" y="353862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23933" y="354040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223771" y="352305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01890" y="352483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401730" y="350748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579849" y="350926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579688" y="349191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57808" y="349369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757646" y="347635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935766" y="347812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935605" y="346078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113725" y="346255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291521" y="3445215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113562" y="344552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65843" y="369328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363900" y="3678128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18854" y="367990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18693" y="366255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96813" y="366433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96651" y="364698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74770" y="364876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874610" y="363141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52729" y="363319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52568" y="361584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230688" y="361762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230526" y="360027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408646" y="360205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408485" y="358470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586605" y="358648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586444" y="356913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764563" y="357091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764403" y="355356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942522" y="355534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942360" y="353799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120480" y="353977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298278" y="3522432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120319" y="3522747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372598" y="377050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370655" y="3755347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25609" y="375711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525448" y="373977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03568" y="374154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703407" y="372420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881527" y="372598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881365" y="370863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059485" y="371041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59324" y="369306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37443" y="369484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237283" y="367749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15401" y="367927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415241" y="366192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593360" y="366370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593199" y="364635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771319" y="364813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771158" y="363078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949278" y="363256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949117" y="361521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127235" y="361699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305033" y="3599651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127075" y="3599966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379351" y="384773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377412" y="3832565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532362" y="383434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532204" y="381699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710320" y="381877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710163" y="380142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88278" y="380320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888122" y="378585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066237" y="378763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066079" y="377028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44195" y="377206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244038" y="375471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22154" y="375649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21997" y="373914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00113" y="374092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99955" y="372357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78072" y="3725360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77914" y="370800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956029" y="370979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955872" y="369243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133988" y="369422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311794" y="367686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133831" y="3677184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33254" y="394011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3575"/>
                </a:moveTo>
                <a:lnTo>
                  <a:pt x="3162" y="75914"/>
                </a:lnTo>
              </a:path>
            </a:pathLst>
          </a:custGeom>
          <a:ln w="1347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29374" y="3923160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70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386265" y="392673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385948" y="3909780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70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539277" y="391334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538961" y="389420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717234" y="389777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716918" y="387863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895193" y="388220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894877" y="386307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073152" y="386663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072836" y="384750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251111" y="385106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250794" y="383193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429068" y="383549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428752" y="381636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607027" y="3819930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606711" y="380079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84986" y="380436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784669" y="378522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962944" y="378879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962628" y="376965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140902" y="377322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1790"/>
                </a:moveTo>
                <a:lnTo>
                  <a:pt x="3162" y="74129"/>
                </a:lnTo>
              </a:path>
            </a:pathLst>
          </a:custGeom>
          <a:ln w="9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318862" y="375765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62" y="-3575"/>
                </a:moveTo>
                <a:lnTo>
                  <a:pt x="3162" y="75914"/>
                </a:lnTo>
              </a:path>
            </a:pathLst>
          </a:custGeom>
          <a:ln w="1347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140587" y="3753779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240207" y="401958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246646" y="4093243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253401" y="4170461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260157" y="4247680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266919" y="4324889"/>
            <a:ext cx="6985" cy="80010"/>
          </a:xfrm>
          <a:custGeom>
            <a:avLst/>
            <a:gdLst/>
            <a:ahLst/>
            <a:cxnLst/>
            <a:rect l="l" t="t" r="r" b="b"/>
            <a:pathLst>
              <a:path w="6985" h="80010">
                <a:moveTo>
                  <a:pt x="3473" y="-3575"/>
                </a:moveTo>
                <a:lnTo>
                  <a:pt x="3473" y="83051"/>
                </a:lnTo>
              </a:path>
            </a:pathLst>
          </a:custGeom>
          <a:ln w="14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273865" y="4404365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3575"/>
                </a:moveTo>
                <a:lnTo>
                  <a:pt x="3321" y="79482"/>
                </a:lnTo>
              </a:path>
            </a:pathLst>
          </a:custGeom>
          <a:ln w="137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236326" y="4002631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70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277255" y="4470444"/>
            <a:ext cx="156845" cy="13970"/>
          </a:xfrm>
          <a:custGeom>
            <a:avLst/>
            <a:gdLst/>
            <a:ahLst/>
            <a:cxnLst/>
            <a:rect l="l" t="t" r="r" b="b"/>
            <a:pathLst>
              <a:path w="156844" h="13970">
                <a:moveTo>
                  <a:pt x="-3575" y="6851"/>
                </a:moveTo>
                <a:lnTo>
                  <a:pt x="160153" y="6851"/>
                </a:lnTo>
              </a:path>
            </a:pathLst>
          </a:custGeom>
          <a:ln w="2085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393215" y="4006203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392902" y="3989250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70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546226" y="399281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545913" y="397367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724185" y="3977246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723871" y="395810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902143" y="3961677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901830" y="394253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080101" y="3946108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59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079789" y="392697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258060" y="393053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257746" y="391140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36019" y="391496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435705" y="389583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13977" y="3899400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13664" y="388026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91935" y="388383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91623" y="386469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69894" y="3868261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69580" y="384912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47853" y="3852692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3143" y="-1790"/>
                </a:moveTo>
                <a:lnTo>
                  <a:pt x="3143" y="73660"/>
                </a:lnTo>
              </a:path>
            </a:pathLst>
          </a:custGeom>
          <a:ln w="98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325814" y="383711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3575"/>
                </a:moveTo>
                <a:lnTo>
                  <a:pt x="3219" y="77235"/>
                </a:lnTo>
              </a:path>
            </a:pathLst>
          </a:custGeom>
          <a:ln w="1358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147539" y="3833250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399818" y="408163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397875" y="4066471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552829" y="406824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552669" y="405089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730788" y="405267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730626" y="403532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908747" y="403710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908585" y="401975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086705" y="402153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086544" y="400418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264663" y="400596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264503" y="398862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442622" y="399039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442460" y="3973050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620580" y="397482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20419" y="395748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98539" y="395925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798378" y="394191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976498" y="3943689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976337" y="392634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154455" y="392812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332253" y="3910777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154295" y="3911090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406575" y="415884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404631" y="4143690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559586" y="414546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559424" y="412811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737543" y="412989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737383" y="411254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915502" y="411432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915342" y="409697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093460" y="409875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093299" y="408140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271419" y="408318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271258" y="40658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449378" y="406761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449216" y="405026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627337" y="405204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627175" y="403469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805294" y="403647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805134" y="401912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983253" y="402090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983092" y="400356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161212" y="4005338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339008" y="3987994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161051" y="3988309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413330" y="4236067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411387" y="4220908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566341" y="4222680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566179" y="420533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744299" y="420711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744138" y="418976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922258" y="419154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22097" y="417419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100217" y="417597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100056" y="415862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278174" y="4160403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278014" y="414305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456133" y="414483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455972" y="412748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34092" y="4129264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633930" y="411191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812051" y="4113695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811889" y="409634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990009" y="409812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989848" y="4080779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167967" y="4082556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19" y="-1790"/>
                </a:moveTo>
                <a:lnTo>
                  <a:pt x="3219" y="75450"/>
                </a:lnTo>
              </a:path>
            </a:pathLst>
          </a:custGeom>
          <a:ln w="100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345764" y="4065213"/>
            <a:ext cx="6985" cy="77470"/>
          </a:xfrm>
          <a:custGeom>
            <a:avLst/>
            <a:gdLst/>
            <a:ahLst/>
            <a:cxnLst/>
            <a:rect l="l" t="t" r="r" b="b"/>
            <a:pathLst>
              <a:path w="6985" h="77470">
                <a:moveTo>
                  <a:pt x="3378" y="-3575"/>
                </a:moveTo>
                <a:lnTo>
                  <a:pt x="3378" y="80791"/>
                </a:lnTo>
              </a:path>
            </a:pathLst>
          </a:custGeom>
          <a:ln w="1390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167807" y="4065526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420080" y="4313289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418143" y="4298127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573091" y="4299902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572936" y="4282551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751049" y="4284333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750894" y="426698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929007" y="4268765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928852" y="425141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106966" y="4253194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106811" y="423584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284924" y="4237625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284770" y="422027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462883" y="4222056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462728" y="420470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640842" y="4206486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640687" y="418913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818799" y="4190917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818645" y="417356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996758" y="4175348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996603" y="415799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174717" y="4159778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1790"/>
                </a:moveTo>
                <a:lnTo>
                  <a:pt x="3321" y="77698"/>
                </a:lnTo>
              </a:path>
            </a:pathLst>
          </a:custGeom>
          <a:ln w="1022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52527" y="4142422"/>
            <a:ext cx="6985" cy="80010"/>
          </a:xfrm>
          <a:custGeom>
            <a:avLst/>
            <a:gdLst/>
            <a:ahLst/>
            <a:cxnLst/>
            <a:rect l="l" t="t" r="r" b="b"/>
            <a:pathLst>
              <a:path w="6985" h="80010">
                <a:moveTo>
                  <a:pt x="3473" y="-3575"/>
                </a:moveTo>
                <a:lnTo>
                  <a:pt x="3473" y="83051"/>
                </a:lnTo>
              </a:path>
            </a:pathLst>
          </a:custGeom>
          <a:ln w="1409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174562" y="4142745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427028" y="4392756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425095" y="4377597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39" h="13970">
                <a:moveTo>
                  <a:pt x="-1790" y="6769"/>
                </a:moveTo>
                <a:lnTo>
                  <a:pt x="156578" y="6769"/>
                </a:lnTo>
              </a:path>
            </a:pathLst>
          </a:custGeom>
          <a:ln w="1711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433830" y="4457063"/>
            <a:ext cx="153035" cy="13970"/>
          </a:xfrm>
          <a:custGeom>
            <a:avLst/>
            <a:gdLst/>
            <a:ahLst/>
            <a:cxnLst/>
            <a:rect l="l" t="t" r="r" b="b"/>
            <a:pathLst>
              <a:path w="153035" h="13970">
                <a:moveTo>
                  <a:pt x="-3575" y="6692"/>
                </a:moveTo>
                <a:lnTo>
                  <a:pt x="156584" y="6692"/>
                </a:lnTo>
              </a:path>
            </a:pathLst>
          </a:custGeom>
          <a:ln w="205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580040" y="4379369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579889" y="436202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586841" y="4441492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757998" y="4363800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57846" y="434645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64800" y="4425923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935956" y="4348229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935805" y="433088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942758" y="441035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113915" y="4332661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113764" y="431531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120717" y="4394784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291874" y="4317092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291723" y="429974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298675" y="4379215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469833" y="4301523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469680" y="428417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476633" y="436364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47790" y="4285953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647639" y="426860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654592" y="4348076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40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825749" y="4270383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825598" y="42530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55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832551" y="433250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003707" y="4254813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003556" y="4237468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1790" y="7785"/>
                </a:moveTo>
                <a:lnTo>
                  <a:pt x="179743" y="7785"/>
                </a:lnTo>
              </a:path>
            </a:pathLst>
          </a:custGeom>
          <a:ln w="1915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010508" y="4316937"/>
            <a:ext cx="178435" cy="15875"/>
          </a:xfrm>
          <a:custGeom>
            <a:avLst/>
            <a:gdLst/>
            <a:ahLst/>
            <a:cxnLst/>
            <a:rect l="l" t="t" r="r" b="b"/>
            <a:pathLst>
              <a:path w="178435" h="15875">
                <a:moveTo>
                  <a:pt x="-3575" y="7785"/>
                </a:moveTo>
                <a:lnTo>
                  <a:pt x="181527" y="7785"/>
                </a:lnTo>
              </a:path>
            </a:pathLst>
          </a:custGeom>
          <a:ln w="2272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181666" y="4239245"/>
            <a:ext cx="6985" cy="74295"/>
          </a:xfrm>
          <a:custGeom>
            <a:avLst/>
            <a:gdLst/>
            <a:ahLst/>
            <a:cxnLst/>
            <a:rect l="l" t="t" r="r" b="b"/>
            <a:pathLst>
              <a:path w="6985" h="74295">
                <a:moveTo>
                  <a:pt x="3244" y="-1790"/>
                </a:moveTo>
                <a:lnTo>
                  <a:pt x="3244" y="75920"/>
                </a:lnTo>
              </a:path>
            </a:pathLst>
          </a:custGeom>
          <a:ln w="1007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359473" y="4221898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5" h="76200">
                <a:moveTo>
                  <a:pt x="3321" y="-3575"/>
                </a:moveTo>
                <a:lnTo>
                  <a:pt x="3321" y="79482"/>
                </a:lnTo>
              </a:path>
            </a:pathLst>
          </a:custGeom>
          <a:ln w="137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181515" y="4222216"/>
            <a:ext cx="174625" cy="15875"/>
          </a:xfrm>
          <a:custGeom>
            <a:avLst/>
            <a:gdLst/>
            <a:ahLst/>
            <a:cxnLst/>
            <a:rect l="l" t="t" r="r" b="b"/>
            <a:pathLst>
              <a:path w="174625" h="15875">
                <a:moveTo>
                  <a:pt x="-1790" y="7626"/>
                </a:moveTo>
                <a:lnTo>
                  <a:pt x="176187" y="7626"/>
                </a:lnTo>
              </a:path>
            </a:pathLst>
          </a:custGeom>
          <a:ln w="188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188467" y="4301063"/>
            <a:ext cx="181610" cy="15875"/>
          </a:xfrm>
          <a:custGeom>
            <a:avLst/>
            <a:gdLst/>
            <a:ahLst/>
            <a:cxnLst/>
            <a:rect l="l" t="t" r="r" b="b"/>
            <a:pathLst>
              <a:path w="181610" h="15875">
                <a:moveTo>
                  <a:pt x="-3575" y="7937"/>
                </a:moveTo>
                <a:lnTo>
                  <a:pt x="185096" y="7937"/>
                </a:lnTo>
              </a:path>
            </a:pathLst>
          </a:custGeom>
          <a:ln w="230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 txBox="1"/>
          <p:nvPr/>
        </p:nvSpPr>
        <p:spPr>
          <a:xfrm rot="15900000">
            <a:off x="2185563" y="2715651"/>
            <a:ext cx="219773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Minimum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3" name="object 573"/>
          <p:cNvSpPr txBox="1"/>
          <p:nvPr/>
        </p:nvSpPr>
        <p:spPr>
          <a:xfrm rot="15900000">
            <a:off x="2223173" y="2710126"/>
            <a:ext cx="269989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Boom Angle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4" name="object 574"/>
          <p:cNvSpPr txBox="1"/>
          <p:nvPr/>
        </p:nvSpPr>
        <p:spPr>
          <a:xfrm rot="21300000">
            <a:off x="2560439" y="2433673"/>
            <a:ext cx="118924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500" b="1" dirty="0">
                <a:solidFill>
                  <a:srgbClr val="FFFFFF"/>
                </a:solidFill>
                <a:latin typeface="Calibri"/>
                <a:cs typeface="Calibri"/>
              </a:rPr>
              <a:t>Maximum Jib 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load </a:t>
            </a:r>
            <a:r>
              <a:rPr sz="500" b="1" spc="-5" dirty="0">
                <a:solidFill>
                  <a:srgbClr val="FFFFFF"/>
                </a:solidFill>
                <a:latin typeface="Calibri"/>
                <a:cs typeface="Calibri"/>
              </a:rPr>
              <a:t>ratings </a:t>
            </a:r>
            <a:r>
              <a:rPr sz="500" b="1" dirty="0">
                <a:solidFill>
                  <a:srgbClr val="FFFFFF"/>
                </a:solidFill>
                <a:latin typeface="Calibri"/>
                <a:cs typeface="Calibri"/>
              </a:rPr>
              <a:t>in kilograms</a:t>
            </a:r>
            <a:r>
              <a:rPr sz="500" b="1" spc="-5" dirty="0">
                <a:solidFill>
                  <a:srgbClr val="FFFFFF"/>
                </a:solidFill>
                <a:latin typeface="Calibri"/>
                <a:cs typeface="Calibri"/>
              </a:rPr>
              <a:t> (KGs)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75" name="object 575"/>
          <p:cNvSpPr txBox="1"/>
          <p:nvPr/>
        </p:nvSpPr>
        <p:spPr>
          <a:xfrm rot="21300000">
            <a:off x="3050230" y="2508070"/>
            <a:ext cx="528415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dirty="0">
                <a:latin typeface="Calibri"/>
                <a:cs typeface="Calibri"/>
              </a:rPr>
              <a:t>Jib </a:t>
            </a:r>
            <a:r>
              <a:rPr sz="400" b="1" spc="5" dirty="0">
                <a:latin typeface="Calibri"/>
                <a:cs typeface="Calibri"/>
              </a:rPr>
              <a:t>Length in </a:t>
            </a:r>
            <a:r>
              <a:rPr sz="400" b="1" dirty="0">
                <a:latin typeface="Calibri"/>
                <a:cs typeface="Calibri"/>
              </a:rPr>
              <a:t>metres</a:t>
            </a:r>
            <a:r>
              <a:rPr sz="400" b="1" spc="-7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6" name="object 576"/>
          <p:cNvSpPr txBox="1"/>
          <p:nvPr/>
        </p:nvSpPr>
        <p:spPr>
          <a:xfrm rot="21300000">
            <a:off x="2583159" y="2677193"/>
            <a:ext cx="590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7" name="object 577"/>
          <p:cNvSpPr txBox="1"/>
          <p:nvPr/>
        </p:nvSpPr>
        <p:spPr>
          <a:xfrm rot="21300000">
            <a:off x="3733555" y="2718548"/>
            <a:ext cx="9687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-15" dirty="0">
                <a:latin typeface="Calibri"/>
                <a:cs typeface="Calibri"/>
              </a:rPr>
              <a:t>K</a:t>
            </a:r>
            <a:r>
              <a:rPr sz="400" b="1" spc="5" dirty="0">
                <a:latin typeface="Calibri"/>
                <a:cs typeface="Calibri"/>
              </a:rPr>
              <a:t>Gs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8" name="object 578"/>
          <p:cNvSpPr txBox="1"/>
          <p:nvPr/>
        </p:nvSpPr>
        <p:spPr>
          <a:xfrm rot="21300000">
            <a:off x="3998015" y="2552715"/>
            <a:ext cx="74986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21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79" name="object 579"/>
          <p:cNvSpPr txBox="1"/>
          <p:nvPr/>
        </p:nvSpPr>
        <p:spPr>
          <a:xfrm rot="21300000">
            <a:off x="3876931" y="2640254"/>
            <a:ext cx="1552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Radius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0" name="object 580"/>
          <p:cNvSpPr txBox="1"/>
          <p:nvPr/>
        </p:nvSpPr>
        <p:spPr>
          <a:xfrm rot="21300000">
            <a:off x="3912535" y="2702979"/>
            <a:ext cx="9475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1" name="object 581"/>
          <p:cNvSpPr txBox="1"/>
          <p:nvPr/>
        </p:nvSpPr>
        <p:spPr>
          <a:xfrm rot="15900000">
            <a:off x="2194966" y="3116045"/>
            <a:ext cx="21546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10  </a:t>
            </a:r>
            <a:r>
              <a:rPr sz="400" b="1" spc="-5" dirty="0">
                <a:latin typeface="Calibri"/>
                <a:cs typeface="Calibri"/>
              </a:rPr>
              <a:t>Off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et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2" name="object 582"/>
          <p:cNvSpPr txBox="1"/>
          <p:nvPr/>
        </p:nvSpPr>
        <p:spPr>
          <a:xfrm rot="21300000">
            <a:off x="2453264" y="2764809"/>
            <a:ext cx="1552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Radius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3" name="object 583"/>
          <p:cNvSpPr txBox="1"/>
          <p:nvPr/>
        </p:nvSpPr>
        <p:spPr>
          <a:xfrm rot="21300000">
            <a:off x="2488866" y="2827535"/>
            <a:ext cx="9475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4" name="object 584"/>
          <p:cNvSpPr txBox="1"/>
          <p:nvPr/>
        </p:nvSpPr>
        <p:spPr>
          <a:xfrm rot="21300000">
            <a:off x="2330101" y="2917013"/>
            <a:ext cx="25009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80.00</a:t>
            </a:r>
            <a:r>
              <a:rPr sz="400" spc="7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7.6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5" name="object 585"/>
          <p:cNvSpPr txBox="1"/>
          <p:nvPr/>
        </p:nvSpPr>
        <p:spPr>
          <a:xfrm rot="21300000">
            <a:off x="2336974" y="2993652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11.1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6" name="object 586"/>
          <p:cNvSpPr txBox="1"/>
          <p:nvPr/>
        </p:nvSpPr>
        <p:spPr>
          <a:xfrm rot="21300000">
            <a:off x="2343729" y="3070870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7" name="object 587"/>
          <p:cNvSpPr txBox="1"/>
          <p:nvPr/>
        </p:nvSpPr>
        <p:spPr>
          <a:xfrm rot="21300000">
            <a:off x="2350485" y="3148089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17.4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8" name="object 588"/>
          <p:cNvSpPr txBox="1"/>
          <p:nvPr/>
        </p:nvSpPr>
        <p:spPr>
          <a:xfrm rot="21300000">
            <a:off x="2357241" y="3225308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20.2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9" name="object 589"/>
          <p:cNvSpPr txBox="1"/>
          <p:nvPr/>
        </p:nvSpPr>
        <p:spPr>
          <a:xfrm rot="21300000">
            <a:off x="2363997" y="3302525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0" name="object 590"/>
          <p:cNvSpPr txBox="1"/>
          <p:nvPr/>
        </p:nvSpPr>
        <p:spPr>
          <a:xfrm rot="21300000">
            <a:off x="2931155" y="2646054"/>
            <a:ext cx="74986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12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1" name="object 591"/>
          <p:cNvSpPr txBox="1"/>
          <p:nvPr/>
        </p:nvSpPr>
        <p:spPr>
          <a:xfrm rot="21300000">
            <a:off x="2809181" y="2733670"/>
            <a:ext cx="1552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Radius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2" name="object 592"/>
          <p:cNvSpPr txBox="1"/>
          <p:nvPr/>
        </p:nvSpPr>
        <p:spPr>
          <a:xfrm rot="21300000">
            <a:off x="2670604" y="2804234"/>
            <a:ext cx="263764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dirty="0">
                <a:latin typeface="Calibri"/>
                <a:cs typeface="Calibri"/>
              </a:rPr>
              <a:t>KGs</a:t>
            </a:r>
            <a:r>
              <a:rPr sz="400" b="1" spc="4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3" name="object 593"/>
          <p:cNvSpPr txBox="1"/>
          <p:nvPr/>
        </p:nvSpPr>
        <p:spPr>
          <a:xfrm rot="21300000">
            <a:off x="2686164" y="2885868"/>
            <a:ext cx="24947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8,700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8.4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4" name="object 594"/>
          <p:cNvSpPr txBox="1"/>
          <p:nvPr/>
        </p:nvSpPr>
        <p:spPr>
          <a:xfrm rot="21300000">
            <a:off x="2693037" y="2962507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7,800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11.9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5" name="object 595"/>
          <p:cNvSpPr txBox="1"/>
          <p:nvPr/>
        </p:nvSpPr>
        <p:spPr>
          <a:xfrm rot="21300000">
            <a:off x="2699794" y="303972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7,100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6" name="object 596"/>
          <p:cNvSpPr txBox="1"/>
          <p:nvPr/>
        </p:nvSpPr>
        <p:spPr>
          <a:xfrm rot="21300000">
            <a:off x="2706549" y="311694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4,600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18.2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7" name="object 597"/>
          <p:cNvSpPr txBox="1"/>
          <p:nvPr/>
        </p:nvSpPr>
        <p:spPr>
          <a:xfrm rot="21300000">
            <a:off x="2713305" y="319416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3,400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21.0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8" name="object 598"/>
          <p:cNvSpPr txBox="1"/>
          <p:nvPr/>
        </p:nvSpPr>
        <p:spPr>
          <a:xfrm rot="21300000">
            <a:off x="2720060" y="327138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2,500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24.3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9" name="object 599"/>
          <p:cNvSpPr txBox="1"/>
          <p:nvPr/>
        </p:nvSpPr>
        <p:spPr>
          <a:xfrm rot="21300000">
            <a:off x="3287071" y="2614915"/>
            <a:ext cx="74986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0" name="object 600"/>
          <p:cNvSpPr txBox="1"/>
          <p:nvPr/>
        </p:nvSpPr>
        <p:spPr>
          <a:xfrm rot="21300000">
            <a:off x="3165098" y="2702531"/>
            <a:ext cx="1552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Radius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1" name="object 601"/>
          <p:cNvSpPr txBox="1"/>
          <p:nvPr/>
        </p:nvSpPr>
        <p:spPr>
          <a:xfrm rot="21300000">
            <a:off x="3026520" y="2773095"/>
            <a:ext cx="263764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dirty="0">
                <a:latin typeface="Calibri"/>
                <a:cs typeface="Calibri"/>
              </a:rPr>
              <a:t>KGs</a:t>
            </a:r>
            <a:r>
              <a:rPr sz="400" b="1" spc="4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2" name="object 602"/>
          <p:cNvSpPr txBox="1"/>
          <p:nvPr/>
        </p:nvSpPr>
        <p:spPr>
          <a:xfrm rot="21300000">
            <a:off x="3042081" y="2854729"/>
            <a:ext cx="24947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7,395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9.8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3" name="object 603"/>
          <p:cNvSpPr txBox="1"/>
          <p:nvPr/>
        </p:nvSpPr>
        <p:spPr>
          <a:xfrm rot="21300000">
            <a:off x="3048955" y="293136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6,630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12.9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4" name="object 604"/>
          <p:cNvSpPr txBox="1"/>
          <p:nvPr/>
        </p:nvSpPr>
        <p:spPr>
          <a:xfrm rot="21300000">
            <a:off x="3055710" y="300858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6,035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16.2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5" name="object 605"/>
          <p:cNvSpPr txBox="1"/>
          <p:nvPr/>
        </p:nvSpPr>
        <p:spPr>
          <a:xfrm rot="21300000">
            <a:off x="3062466" y="308580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3,910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19.6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6" name="object 606"/>
          <p:cNvSpPr txBox="1"/>
          <p:nvPr/>
        </p:nvSpPr>
        <p:spPr>
          <a:xfrm rot="21300000">
            <a:off x="3069221" y="3163024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2,890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22.4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7" name="object 607"/>
          <p:cNvSpPr txBox="1"/>
          <p:nvPr/>
        </p:nvSpPr>
        <p:spPr>
          <a:xfrm rot="21300000">
            <a:off x="3075976" y="324024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2,125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25.7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8" name="object 608"/>
          <p:cNvSpPr txBox="1"/>
          <p:nvPr/>
        </p:nvSpPr>
        <p:spPr>
          <a:xfrm rot="21300000">
            <a:off x="3642989" y="2583775"/>
            <a:ext cx="74986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18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9" name="object 609"/>
          <p:cNvSpPr txBox="1"/>
          <p:nvPr/>
        </p:nvSpPr>
        <p:spPr>
          <a:xfrm rot="21300000">
            <a:off x="3521015" y="2671392"/>
            <a:ext cx="155268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Radius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0" name="object 610"/>
          <p:cNvSpPr txBox="1"/>
          <p:nvPr/>
        </p:nvSpPr>
        <p:spPr>
          <a:xfrm rot="21300000">
            <a:off x="3382438" y="2741956"/>
            <a:ext cx="263764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dirty="0">
                <a:latin typeface="Calibri"/>
                <a:cs typeface="Calibri"/>
              </a:rPr>
              <a:t>KGs</a:t>
            </a:r>
            <a:r>
              <a:rPr sz="400" b="1" spc="4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(M)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1" name="object 611"/>
          <p:cNvSpPr txBox="1"/>
          <p:nvPr/>
        </p:nvSpPr>
        <p:spPr>
          <a:xfrm rot="21300000">
            <a:off x="3398116" y="282301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4,437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10.9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2" name="object 612"/>
          <p:cNvSpPr txBox="1"/>
          <p:nvPr/>
        </p:nvSpPr>
        <p:spPr>
          <a:xfrm rot="21300000">
            <a:off x="3404871" y="290023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3,978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13.0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3" name="object 613"/>
          <p:cNvSpPr txBox="1"/>
          <p:nvPr/>
        </p:nvSpPr>
        <p:spPr>
          <a:xfrm rot="21300000">
            <a:off x="3411627" y="2977447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3,621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17.3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4" name="object 614"/>
          <p:cNvSpPr txBox="1"/>
          <p:nvPr/>
        </p:nvSpPr>
        <p:spPr>
          <a:xfrm rot="21300000">
            <a:off x="3418384" y="305466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2,346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20.7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5" name="object 615"/>
          <p:cNvSpPr txBox="1"/>
          <p:nvPr/>
        </p:nvSpPr>
        <p:spPr>
          <a:xfrm rot="21300000">
            <a:off x="3425139" y="3131884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1,734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6" name="object 616"/>
          <p:cNvSpPr txBox="1"/>
          <p:nvPr/>
        </p:nvSpPr>
        <p:spPr>
          <a:xfrm rot="21300000">
            <a:off x="3431894" y="320910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1,275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26.8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7" name="object 617"/>
          <p:cNvSpPr txBox="1"/>
          <p:nvPr/>
        </p:nvSpPr>
        <p:spPr>
          <a:xfrm rot="21300000">
            <a:off x="3754032" y="279187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2,884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12.0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8" name="object 618"/>
          <p:cNvSpPr txBox="1"/>
          <p:nvPr/>
        </p:nvSpPr>
        <p:spPr>
          <a:xfrm rot="21300000">
            <a:off x="3760788" y="286909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2,586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15.5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9" name="object 619"/>
          <p:cNvSpPr txBox="1"/>
          <p:nvPr/>
        </p:nvSpPr>
        <p:spPr>
          <a:xfrm rot="21300000">
            <a:off x="3767545" y="2946309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2,354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18.4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0" name="object 620"/>
          <p:cNvSpPr txBox="1"/>
          <p:nvPr/>
        </p:nvSpPr>
        <p:spPr>
          <a:xfrm rot="21300000">
            <a:off x="3774300" y="302352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1,525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21.8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1" name="object 621"/>
          <p:cNvSpPr txBox="1"/>
          <p:nvPr/>
        </p:nvSpPr>
        <p:spPr>
          <a:xfrm rot="21300000">
            <a:off x="3781055" y="310074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1,127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24.6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2" name="object 622"/>
          <p:cNvSpPr txBox="1"/>
          <p:nvPr/>
        </p:nvSpPr>
        <p:spPr>
          <a:xfrm rot="21300000">
            <a:off x="3787811" y="3177964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1,020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27.9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3" name="object 623"/>
          <p:cNvSpPr txBox="1"/>
          <p:nvPr/>
        </p:nvSpPr>
        <p:spPr>
          <a:xfrm rot="21300000">
            <a:off x="4088582" y="2687486"/>
            <a:ext cx="9687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-15" dirty="0">
                <a:latin typeface="Calibri"/>
                <a:cs typeface="Calibri"/>
              </a:rPr>
              <a:t>K</a:t>
            </a:r>
            <a:r>
              <a:rPr sz="400" b="1" spc="5" dirty="0">
                <a:latin typeface="Calibri"/>
                <a:cs typeface="Calibri"/>
              </a:rPr>
              <a:t>Gs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4" name="object 624"/>
          <p:cNvSpPr txBox="1"/>
          <p:nvPr/>
        </p:nvSpPr>
        <p:spPr>
          <a:xfrm rot="21300000">
            <a:off x="4105571" y="2766887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019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5" name="object 625"/>
          <p:cNvSpPr txBox="1"/>
          <p:nvPr/>
        </p:nvSpPr>
        <p:spPr>
          <a:xfrm rot="21300000">
            <a:off x="4112327" y="2844106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810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6" name="object 626"/>
          <p:cNvSpPr txBox="1"/>
          <p:nvPr/>
        </p:nvSpPr>
        <p:spPr>
          <a:xfrm rot="21300000">
            <a:off x="4119082" y="2921325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648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7" name="object 627"/>
          <p:cNvSpPr txBox="1"/>
          <p:nvPr/>
        </p:nvSpPr>
        <p:spPr>
          <a:xfrm rot="21300000">
            <a:off x="4125839" y="2998542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067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8" name="object 628"/>
          <p:cNvSpPr txBox="1"/>
          <p:nvPr/>
        </p:nvSpPr>
        <p:spPr>
          <a:xfrm rot="21300000">
            <a:off x="4132594" y="3075760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014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9" name="object 629"/>
          <p:cNvSpPr txBox="1"/>
          <p:nvPr/>
        </p:nvSpPr>
        <p:spPr>
          <a:xfrm rot="21300000">
            <a:off x="4176591" y="3151250"/>
            <a:ext cx="95809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918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0" name="object 630"/>
          <p:cNvSpPr txBox="1"/>
          <p:nvPr/>
        </p:nvSpPr>
        <p:spPr>
          <a:xfrm rot="15900000">
            <a:off x="2242935" y="3664330"/>
            <a:ext cx="21546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20  </a:t>
            </a:r>
            <a:r>
              <a:rPr sz="400" b="1" spc="-5" dirty="0">
                <a:latin typeface="Calibri"/>
                <a:cs typeface="Calibri"/>
              </a:rPr>
              <a:t>Off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et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1" name="object 631"/>
          <p:cNvSpPr txBox="1"/>
          <p:nvPr/>
        </p:nvSpPr>
        <p:spPr>
          <a:xfrm rot="21300000">
            <a:off x="2378156" y="3466278"/>
            <a:ext cx="25009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80.00</a:t>
            </a:r>
            <a:r>
              <a:rPr sz="400" spc="7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8.8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2" name="object 632"/>
          <p:cNvSpPr txBox="1"/>
          <p:nvPr/>
        </p:nvSpPr>
        <p:spPr>
          <a:xfrm rot="21300000">
            <a:off x="2385028" y="3542917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12.3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3" name="object 633"/>
          <p:cNvSpPr txBox="1"/>
          <p:nvPr/>
        </p:nvSpPr>
        <p:spPr>
          <a:xfrm rot="21300000">
            <a:off x="2391784" y="3620135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15.2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4" name="object 634"/>
          <p:cNvSpPr txBox="1"/>
          <p:nvPr/>
        </p:nvSpPr>
        <p:spPr>
          <a:xfrm rot="21300000">
            <a:off x="2398539" y="3697354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18.6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5" name="object 635"/>
          <p:cNvSpPr txBox="1"/>
          <p:nvPr/>
        </p:nvSpPr>
        <p:spPr>
          <a:xfrm rot="21300000">
            <a:off x="2405296" y="3774572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21.4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6" name="object 636"/>
          <p:cNvSpPr txBox="1"/>
          <p:nvPr/>
        </p:nvSpPr>
        <p:spPr>
          <a:xfrm rot="21300000">
            <a:off x="2412051" y="3851790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24.7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7" name="object 637"/>
          <p:cNvSpPr txBox="1"/>
          <p:nvPr/>
        </p:nvSpPr>
        <p:spPr>
          <a:xfrm rot="21300000">
            <a:off x="2734219" y="3435133"/>
            <a:ext cx="24947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8,200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9.6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8" name="object 638"/>
          <p:cNvSpPr txBox="1"/>
          <p:nvPr/>
        </p:nvSpPr>
        <p:spPr>
          <a:xfrm rot="21300000">
            <a:off x="2741091" y="351177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7,300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13.1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9" name="object 639"/>
          <p:cNvSpPr txBox="1"/>
          <p:nvPr/>
        </p:nvSpPr>
        <p:spPr>
          <a:xfrm rot="21300000">
            <a:off x="2747848" y="358899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6,600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16.0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0" name="object 640"/>
          <p:cNvSpPr txBox="1"/>
          <p:nvPr/>
        </p:nvSpPr>
        <p:spPr>
          <a:xfrm rot="21300000">
            <a:off x="2754603" y="366620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4,100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19.4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1" name="object 641"/>
          <p:cNvSpPr txBox="1"/>
          <p:nvPr/>
        </p:nvSpPr>
        <p:spPr>
          <a:xfrm rot="21300000">
            <a:off x="2761359" y="374342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2,900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22.2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2" name="object 642"/>
          <p:cNvSpPr txBox="1"/>
          <p:nvPr/>
        </p:nvSpPr>
        <p:spPr>
          <a:xfrm rot="21300000">
            <a:off x="2768115" y="382064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2,000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25.5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3" name="object 643"/>
          <p:cNvSpPr txBox="1"/>
          <p:nvPr/>
        </p:nvSpPr>
        <p:spPr>
          <a:xfrm rot="21300000">
            <a:off x="3090254" y="340341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6,970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11.0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4" name="object 644"/>
          <p:cNvSpPr txBox="1"/>
          <p:nvPr/>
        </p:nvSpPr>
        <p:spPr>
          <a:xfrm rot="21300000">
            <a:off x="3097009" y="348063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6,205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5" name="object 645"/>
          <p:cNvSpPr txBox="1"/>
          <p:nvPr/>
        </p:nvSpPr>
        <p:spPr>
          <a:xfrm rot="21300000">
            <a:off x="3103764" y="355785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5,610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17.4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6" name="object 646"/>
          <p:cNvSpPr txBox="1"/>
          <p:nvPr/>
        </p:nvSpPr>
        <p:spPr>
          <a:xfrm rot="21300000">
            <a:off x="3110520" y="363507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3,485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20.8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7" name="object 647"/>
          <p:cNvSpPr txBox="1"/>
          <p:nvPr/>
        </p:nvSpPr>
        <p:spPr>
          <a:xfrm rot="21300000">
            <a:off x="3117277" y="371228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2,465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8" name="object 648"/>
          <p:cNvSpPr txBox="1"/>
          <p:nvPr/>
        </p:nvSpPr>
        <p:spPr>
          <a:xfrm rot="21300000">
            <a:off x="3124032" y="378950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1,700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26.9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9" name="object 649"/>
          <p:cNvSpPr txBox="1"/>
          <p:nvPr/>
        </p:nvSpPr>
        <p:spPr>
          <a:xfrm rot="21300000">
            <a:off x="3446170" y="337227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4,182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12.1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0" name="object 650"/>
          <p:cNvSpPr txBox="1"/>
          <p:nvPr/>
        </p:nvSpPr>
        <p:spPr>
          <a:xfrm rot="21300000">
            <a:off x="3452926" y="344949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3,723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1" name="object 651"/>
          <p:cNvSpPr txBox="1"/>
          <p:nvPr/>
        </p:nvSpPr>
        <p:spPr>
          <a:xfrm rot="21300000">
            <a:off x="3459682" y="352671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3,366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18.5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2" name="object 652"/>
          <p:cNvSpPr txBox="1"/>
          <p:nvPr/>
        </p:nvSpPr>
        <p:spPr>
          <a:xfrm rot="21300000">
            <a:off x="3466438" y="360393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2,091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21.9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3" name="object 653"/>
          <p:cNvSpPr txBox="1"/>
          <p:nvPr/>
        </p:nvSpPr>
        <p:spPr>
          <a:xfrm rot="21300000">
            <a:off x="3473193" y="3681149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1,479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24.7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4" name="object 654"/>
          <p:cNvSpPr txBox="1"/>
          <p:nvPr/>
        </p:nvSpPr>
        <p:spPr>
          <a:xfrm rot="21300000">
            <a:off x="3479950" y="375836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1,020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28.0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5" name="object 655"/>
          <p:cNvSpPr txBox="1"/>
          <p:nvPr/>
        </p:nvSpPr>
        <p:spPr>
          <a:xfrm rot="21300000">
            <a:off x="3802086" y="3341137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2,718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13.2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6" name="object 656"/>
          <p:cNvSpPr txBox="1"/>
          <p:nvPr/>
        </p:nvSpPr>
        <p:spPr>
          <a:xfrm rot="21300000">
            <a:off x="3808843" y="341835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2,420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16.7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7" name="object 657"/>
          <p:cNvSpPr txBox="1"/>
          <p:nvPr/>
        </p:nvSpPr>
        <p:spPr>
          <a:xfrm rot="21300000">
            <a:off x="3815599" y="3495574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2,188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19.6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8" name="object 658"/>
          <p:cNvSpPr txBox="1"/>
          <p:nvPr/>
        </p:nvSpPr>
        <p:spPr>
          <a:xfrm rot="21300000">
            <a:off x="3822354" y="357279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1,359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9" name="object 659"/>
          <p:cNvSpPr txBox="1"/>
          <p:nvPr/>
        </p:nvSpPr>
        <p:spPr>
          <a:xfrm rot="21300000">
            <a:off x="3829109" y="365001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1,183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25.8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0" name="object 660"/>
          <p:cNvSpPr txBox="1"/>
          <p:nvPr/>
        </p:nvSpPr>
        <p:spPr>
          <a:xfrm rot="21300000">
            <a:off x="3875006" y="3725499"/>
            <a:ext cx="22409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918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29.1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1" name="object 661"/>
          <p:cNvSpPr txBox="1"/>
          <p:nvPr/>
        </p:nvSpPr>
        <p:spPr>
          <a:xfrm rot="21300000">
            <a:off x="4153625" y="3316152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175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2" name="object 662"/>
          <p:cNvSpPr txBox="1"/>
          <p:nvPr/>
        </p:nvSpPr>
        <p:spPr>
          <a:xfrm rot="21300000">
            <a:off x="4160381" y="3393371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936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3" name="object 663"/>
          <p:cNvSpPr txBox="1"/>
          <p:nvPr/>
        </p:nvSpPr>
        <p:spPr>
          <a:xfrm rot="21300000">
            <a:off x="4167138" y="3470589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750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4" name="object 664"/>
          <p:cNvSpPr txBox="1"/>
          <p:nvPr/>
        </p:nvSpPr>
        <p:spPr>
          <a:xfrm rot="21300000">
            <a:off x="4173893" y="3547808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087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5" name="object 665"/>
          <p:cNvSpPr txBox="1"/>
          <p:nvPr/>
        </p:nvSpPr>
        <p:spPr>
          <a:xfrm rot="21300000">
            <a:off x="4217890" y="3623296"/>
            <a:ext cx="95809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947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6" name="object 666"/>
          <p:cNvSpPr txBox="1"/>
          <p:nvPr/>
        </p:nvSpPr>
        <p:spPr>
          <a:xfrm rot="21300000">
            <a:off x="4224647" y="3700515"/>
            <a:ext cx="95809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734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7" name="object 667"/>
          <p:cNvSpPr txBox="1"/>
          <p:nvPr/>
        </p:nvSpPr>
        <p:spPr>
          <a:xfrm rot="15900000">
            <a:off x="2290902" y="4212605"/>
            <a:ext cx="21546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b="1" spc="5" dirty="0">
                <a:latin typeface="Calibri"/>
                <a:cs typeface="Calibri"/>
              </a:rPr>
              <a:t>30  </a:t>
            </a:r>
            <a:r>
              <a:rPr sz="400" b="1" spc="-5" dirty="0">
                <a:latin typeface="Calibri"/>
                <a:cs typeface="Calibri"/>
              </a:rPr>
              <a:t>Off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et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8" name="object 668"/>
          <p:cNvSpPr txBox="1"/>
          <p:nvPr/>
        </p:nvSpPr>
        <p:spPr>
          <a:xfrm rot="21300000">
            <a:off x="4201113" y="3858932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382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9" name="object 669"/>
          <p:cNvSpPr txBox="1"/>
          <p:nvPr/>
        </p:nvSpPr>
        <p:spPr>
          <a:xfrm rot="21300000">
            <a:off x="4207868" y="3936151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104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0" name="object 670"/>
          <p:cNvSpPr txBox="1"/>
          <p:nvPr/>
        </p:nvSpPr>
        <p:spPr>
          <a:xfrm rot="21300000">
            <a:off x="4214624" y="4013368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887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1" name="object 671"/>
          <p:cNvSpPr txBox="1"/>
          <p:nvPr/>
        </p:nvSpPr>
        <p:spPr>
          <a:xfrm rot="21300000">
            <a:off x="4221379" y="4090587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114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2" name="object 672"/>
          <p:cNvSpPr txBox="1"/>
          <p:nvPr/>
        </p:nvSpPr>
        <p:spPr>
          <a:xfrm rot="21300000">
            <a:off x="3849574" y="3883917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3,403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3" name="object 673"/>
          <p:cNvSpPr txBox="1"/>
          <p:nvPr/>
        </p:nvSpPr>
        <p:spPr>
          <a:xfrm rot="21300000">
            <a:off x="3856331" y="3961136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3,006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18.3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4" name="object 674"/>
          <p:cNvSpPr txBox="1"/>
          <p:nvPr/>
        </p:nvSpPr>
        <p:spPr>
          <a:xfrm rot="21300000">
            <a:off x="3863086" y="403835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2,696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21.2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5" name="object 675"/>
          <p:cNvSpPr txBox="1"/>
          <p:nvPr/>
        </p:nvSpPr>
        <p:spPr>
          <a:xfrm rot="21300000">
            <a:off x="3869842" y="411557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1,591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24.6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6" name="object 676"/>
          <p:cNvSpPr txBox="1"/>
          <p:nvPr/>
        </p:nvSpPr>
        <p:spPr>
          <a:xfrm rot="21300000">
            <a:off x="3874197" y="4201040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061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7" name="object 677"/>
          <p:cNvSpPr txBox="1"/>
          <p:nvPr/>
        </p:nvSpPr>
        <p:spPr>
          <a:xfrm rot="21300000">
            <a:off x="2425759" y="4008478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80.00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10.0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8" name="object 678"/>
          <p:cNvSpPr txBox="1"/>
          <p:nvPr/>
        </p:nvSpPr>
        <p:spPr>
          <a:xfrm rot="21300000">
            <a:off x="2432516" y="4085697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13.5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79" name="object 679"/>
          <p:cNvSpPr txBox="1"/>
          <p:nvPr/>
        </p:nvSpPr>
        <p:spPr>
          <a:xfrm rot="21300000">
            <a:off x="2439271" y="4162915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16.4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0" name="object 680"/>
          <p:cNvSpPr txBox="1"/>
          <p:nvPr/>
        </p:nvSpPr>
        <p:spPr>
          <a:xfrm rot="21300000">
            <a:off x="2446027" y="4240133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19.8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1" name="object 681"/>
          <p:cNvSpPr txBox="1"/>
          <p:nvPr/>
        </p:nvSpPr>
        <p:spPr>
          <a:xfrm rot="21300000">
            <a:off x="2452979" y="4319604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60.00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22.6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2" name="object 682"/>
          <p:cNvSpPr txBox="1"/>
          <p:nvPr/>
        </p:nvSpPr>
        <p:spPr>
          <a:xfrm rot="21300000">
            <a:off x="2459932" y="4399074"/>
            <a:ext cx="263142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55.00</a:t>
            </a:r>
            <a:r>
              <a:rPr sz="400" spc="70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25.9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3" name="object 683"/>
          <p:cNvSpPr txBox="1"/>
          <p:nvPr/>
        </p:nvSpPr>
        <p:spPr>
          <a:xfrm rot="21300000">
            <a:off x="2781823" y="397733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7,700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10.8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4" name="object 684"/>
          <p:cNvSpPr txBox="1"/>
          <p:nvPr/>
        </p:nvSpPr>
        <p:spPr>
          <a:xfrm rot="21300000">
            <a:off x="2788579" y="405455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6,800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14.3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5" name="object 685"/>
          <p:cNvSpPr txBox="1"/>
          <p:nvPr/>
        </p:nvSpPr>
        <p:spPr>
          <a:xfrm rot="21300000">
            <a:off x="2795334" y="4131769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6,100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17.2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6" name="object 686"/>
          <p:cNvSpPr txBox="1"/>
          <p:nvPr/>
        </p:nvSpPr>
        <p:spPr>
          <a:xfrm rot="21300000">
            <a:off x="2802091" y="420898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3,600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20.6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7" name="object 687"/>
          <p:cNvSpPr txBox="1"/>
          <p:nvPr/>
        </p:nvSpPr>
        <p:spPr>
          <a:xfrm rot="21300000">
            <a:off x="2809043" y="428845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2,400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8" name="object 688"/>
          <p:cNvSpPr txBox="1"/>
          <p:nvPr/>
        </p:nvSpPr>
        <p:spPr>
          <a:xfrm rot="21300000">
            <a:off x="2815996" y="4367928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1,500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26.7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89" name="object 689"/>
          <p:cNvSpPr txBox="1"/>
          <p:nvPr/>
        </p:nvSpPr>
        <p:spPr>
          <a:xfrm rot="21300000">
            <a:off x="3137741" y="394619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6,545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12.6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0" name="object 690"/>
          <p:cNvSpPr txBox="1"/>
          <p:nvPr/>
        </p:nvSpPr>
        <p:spPr>
          <a:xfrm rot="21300000">
            <a:off x="3144496" y="4023413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5,780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16.1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1" name="object 691"/>
          <p:cNvSpPr txBox="1"/>
          <p:nvPr/>
        </p:nvSpPr>
        <p:spPr>
          <a:xfrm rot="21300000">
            <a:off x="3151252" y="410063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5,185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19.0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2" name="object 692"/>
          <p:cNvSpPr txBox="1"/>
          <p:nvPr/>
        </p:nvSpPr>
        <p:spPr>
          <a:xfrm rot="21300000">
            <a:off x="3158007" y="417785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3,060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22.4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3" name="object 693"/>
          <p:cNvSpPr txBox="1"/>
          <p:nvPr/>
        </p:nvSpPr>
        <p:spPr>
          <a:xfrm rot="21300000">
            <a:off x="3164960" y="4257320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2,040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25.2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4" name="object 694"/>
          <p:cNvSpPr txBox="1"/>
          <p:nvPr/>
        </p:nvSpPr>
        <p:spPr>
          <a:xfrm rot="21300000">
            <a:off x="3171914" y="4336789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1,275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30.7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5" name="object 695"/>
          <p:cNvSpPr txBox="1"/>
          <p:nvPr/>
        </p:nvSpPr>
        <p:spPr>
          <a:xfrm rot="21300000">
            <a:off x="3493658" y="3915055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5,236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13.7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6" name="object 696"/>
          <p:cNvSpPr txBox="1"/>
          <p:nvPr/>
        </p:nvSpPr>
        <p:spPr>
          <a:xfrm rot="21300000">
            <a:off x="3500413" y="3992274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4,624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17.2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7" name="object 697"/>
          <p:cNvSpPr txBox="1"/>
          <p:nvPr/>
        </p:nvSpPr>
        <p:spPr>
          <a:xfrm rot="21300000">
            <a:off x="3507168" y="4069492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4,148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20.1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8" name="object 698"/>
          <p:cNvSpPr txBox="1"/>
          <p:nvPr/>
        </p:nvSpPr>
        <p:spPr>
          <a:xfrm rot="21300000">
            <a:off x="3513925" y="414671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2,448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23.5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9" name="object 699"/>
          <p:cNvSpPr txBox="1"/>
          <p:nvPr/>
        </p:nvSpPr>
        <p:spPr>
          <a:xfrm rot="21300000">
            <a:off x="3520878" y="4226181"/>
            <a:ext cx="26252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1,632</a:t>
            </a:r>
            <a:r>
              <a:rPr sz="400" spc="65" dirty="0">
                <a:latin typeface="Calibri"/>
                <a:cs typeface="Calibri"/>
              </a:rPr>
              <a:t> </a:t>
            </a:r>
            <a:r>
              <a:rPr sz="400" spc="5" dirty="0">
                <a:latin typeface="Calibri"/>
                <a:cs typeface="Calibri"/>
              </a:rPr>
              <a:t>28.2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00" name="object 700"/>
          <p:cNvSpPr txBox="1"/>
          <p:nvPr/>
        </p:nvSpPr>
        <p:spPr>
          <a:xfrm rot="21300000">
            <a:off x="3525233" y="4311649"/>
            <a:ext cx="131077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400" spc="5" dirty="0">
                <a:latin typeface="Calibri"/>
                <a:cs typeface="Calibri"/>
              </a:rPr>
              <a:t>1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5" dirty="0">
                <a:latin typeface="Calibri"/>
                <a:cs typeface="Calibri"/>
              </a:rPr>
              <a:t>020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401376" y="4019893"/>
            <a:ext cx="816610" cy="168910"/>
          </a:xfrm>
          <a:custGeom>
            <a:avLst/>
            <a:gdLst/>
            <a:ahLst/>
            <a:cxnLst/>
            <a:rect l="l" t="t" r="r" b="b"/>
            <a:pathLst>
              <a:path w="816610" h="168910">
                <a:moveTo>
                  <a:pt x="807745" y="0"/>
                </a:moveTo>
                <a:lnTo>
                  <a:pt x="0" y="70662"/>
                </a:lnTo>
                <a:lnTo>
                  <a:pt x="8585" y="168846"/>
                </a:lnTo>
                <a:lnTo>
                  <a:pt x="816330" y="98183"/>
                </a:lnTo>
                <a:lnTo>
                  <a:pt x="807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401697" y="4094189"/>
            <a:ext cx="8255" cy="91440"/>
          </a:xfrm>
          <a:custGeom>
            <a:avLst/>
            <a:gdLst/>
            <a:ahLst/>
            <a:cxnLst/>
            <a:rect l="l" t="t" r="r" b="b"/>
            <a:pathLst>
              <a:path w="8255" h="91439">
                <a:moveTo>
                  <a:pt x="3975" y="-3651"/>
                </a:moveTo>
                <a:lnTo>
                  <a:pt x="3975" y="94570"/>
                </a:lnTo>
              </a:path>
            </a:pathLst>
          </a:custGeom>
          <a:ln w="1525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209441" y="4023520"/>
            <a:ext cx="8255" cy="91440"/>
          </a:xfrm>
          <a:custGeom>
            <a:avLst/>
            <a:gdLst/>
            <a:ahLst/>
            <a:cxnLst/>
            <a:rect l="l" t="t" r="r" b="b"/>
            <a:pathLst>
              <a:path w="8255" h="91439">
                <a:moveTo>
                  <a:pt x="3975" y="-3651"/>
                </a:moveTo>
                <a:lnTo>
                  <a:pt x="3975" y="94570"/>
                </a:lnTo>
              </a:path>
            </a:pathLst>
          </a:custGeom>
          <a:ln w="1525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397739" y="4036098"/>
            <a:ext cx="626745" cy="55244"/>
          </a:xfrm>
          <a:custGeom>
            <a:avLst/>
            <a:gdLst/>
            <a:ahLst/>
            <a:cxnLst/>
            <a:rect l="l" t="t" r="r" b="b"/>
            <a:pathLst>
              <a:path w="626744" h="55245">
                <a:moveTo>
                  <a:pt x="0" y="54775"/>
                </a:moveTo>
                <a:lnTo>
                  <a:pt x="626148" y="0"/>
                </a:lnTo>
              </a:path>
            </a:pathLst>
          </a:custGeom>
          <a:ln w="730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023893" y="4019569"/>
            <a:ext cx="189230" cy="17145"/>
          </a:xfrm>
          <a:custGeom>
            <a:avLst/>
            <a:gdLst/>
            <a:ahLst/>
            <a:cxnLst/>
            <a:rect l="l" t="t" r="r" b="b"/>
            <a:pathLst>
              <a:path w="189230" h="17145">
                <a:moveTo>
                  <a:pt x="-3651" y="8261"/>
                </a:moveTo>
                <a:lnTo>
                  <a:pt x="192512" y="8261"/>
                </a:lnTo>
              </a:path>
            </a:pathLst>
          </a:custGeom>
          <a:ln w="238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410286" y="4192378"/>
            <a:ext cx="7620" cy="80010"/>
          </a:xfrm>
          <a:custGeom>
            <a:avLst/>
            <a:gdLst/>
            <a:ahLst/>
            <a:cxnLst/>
            <a:rect l="l" t="t" r="r" b="b"/>
            <a:pathLst>
              <a:path w="7619" h="80010">
                <a:moveTo>
                  <a:pt x="3498" y="-3651"/>
                </a:moveTo>
                <a:lnTo>
                  <a:pt x="3498" y="83661"/>
                </a:lnTo>
              </a:path>
            </a:pathLst>
          </a:custGeom>
          <a:ln w="143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406329" y="4134288"/>
            <a:ext cx="626745" cy="55244"/>
          </a:xfrm>
          <a:custGeom>
            <a:avLst/>
            <a:gdLst/>
            <a:ahLst/>
            <a:cxnLst/>
            <a:rect l="l" t="t" r="r" b="b"/>
            <a:pathLst>
              <a:path w="626744" h="55245">
                <a:moveTo>
                  <a:pt x="0" y="54775"/>
                </a:moveTo>
                <a:lnTo>
                  <a:pt x="626148" y="0"/>
                </a:lnTo>
              </a:path>
            </a:pathLst>
          </a:custGeom>
          <a:ln w="730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032796" y="4137912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3422" y="-3651"/>
                </a:moveTo>
                <a:lnTo>
                  <a:pt x="3422" y="81845"/>
                </a:lnTo>
              </a:path>
            </a:pathLst>
          </a:custGeom>
          <a:ln w="1414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218030" y="4121710"/>
            <a:ext cx="7620" cy="80010"/>
          </a:xfrm>
          <a:custGeom>
            <a:avLst/>
            <a:gdLst/>
            <a:ahLst/>
            <a:cxnLst/>
            <a:rect l="l" t="t" r="r" b="b"/>
            <a:pathLst>
              <a:path w="7619" h="80010">
                <a:moveTo>
                  <a:pt x="3498" y="-3651"/>
                </a:moveTo>
                <a:lnTo>
                  <a:pt x="3498" y="83661"/>
                </a:lnTo>
              </a:path>
            </a:pathLst>
          </a:custGeom>
          <a:ln w="143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032483" y="4117759"/>
            <a:ext cx="189230" cy="17145"/>
          </a:xfrm>
          <a:custGeom>
            <a:avLst/>
            <a:gdLst/>
            <a:ahLst/>
            <a:cxnLst/>
            <a:rect l="l" t="t" r="r" b="b"/>
            <a:pathLst>
              <a:path w="189230" h="17145">
                <a:moveTo>
                  <a:pt x="-3651" y="8261"/>
                </a:moveTo>
                <a:lnTo>
                  <a:pt x="192512" y="8261"/>
                </a:lnTo>
              </a:path>
            </a:pathLst>
          </a:custGeom>
          <a:ln w="238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417286" y="4272389"/>
            <a:ext cx="7620" cy="83820"/>
          </a:xfrm>
          <a:custGeom>
            <a:avLst/>
            <a:gdLst/>
            <a:ahLst/>
            <a:cxnLst/>
            <a:rect l="l" t="t" r="r" b="b"/>
            <a:pathLst>
              <a:path w="7619" h="83820">
                <a:moveTo>
                  <a:pt x="3657" y="-3651"/>
                </a:moveTo>
                <a:lnTo>
                  <a:pt x="3657" y="87293"/>
                </a:lnTo>
              </a:path>
            </a:pathLst>
          </a:custGeom>
          <a:ln w="1461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420920" y="4217930"/>
            <a:ext cx="619125" cy="54610"/>
          </a:xfrm>
          <a:custGeom>
            <a:avLst/>
            <a:gdLst/>
            <a:ahLst/>
            <a:cxnLst/>
            <a:rect l="l" t="t" r="r" b="b"/>
            <a:pathLst>
              <a:path w="619125" h="54610">
                <a:moveTo>
                  <a:pt x="0" y="54140"/>
                </a:moveTo>
                <a:lnTo>
                  <a:pt x="618883" y="0"/>
                </a:lnTo>
              </a:path>
            </a:pathLst>
          </a:custGeom>
          <a:ln w="364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039962" y="4219740"/>
            <a:ext cx="7620" cy="80010"/>
          </a:xfrm>
          <a:custGeom>
            <a:avLst/>
            <a:gdLst/>
            <a:ahLst/>
            <a:cxnLst/>
            <a:rect l="l" t="t" r="r" b="b"/>
            <a:pathLst>
              <a:path w="7619" h="80010">
                <a:moveTo>
                  <a:pt x="3498" y="-3651"/>
                </a:moveTo>
                <a:lnTo>
                  <a:pt x="3498" y="83661"/>
                </a:lnTo>
              </a:path>
            </a:pathLst>
          </a:custGeom>
          <a:ln w="143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225031" y="4201720"/>
            <a:ext cx="7620" cy="83820"/>
          </a:xfrm>
          <a:custGeom>
            <a:avLst/>
            <a:gdLst/>
            <a:ahLst/>
            <a:cxnLst/>
            <a:rect l="l" t="t" r="r" b="b"/>
            <a:pathLst>
              <a:path w="7619" h="83820">
                <a:moveTo>
                  <a:pt x="3657" y="-3651"/>
                </a:moveTo>
                <a:lnTo>
                  <a:pt x="3657" y="87293"/>
                </a:lnTo>
              </a:path>
            </a:pathLst>
          </a:custGeom>
          <a:ln w="1461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039801" y="4202037"/>
            <a:ext cx="181610" cy="16510"/>
          </a:xfrm>
          <a:custGeom>
            <a:avLst/>
            <a:gdLst/>
            <a:ahLst/>
            <a:cxnLst/>
            <a:rect l="l" t="t" r="r" b="b"/>
            <a:pathLst>
              <a:path w="181610" h="16510">
                <a:moveTo>
                  <a:pt x="-1822" y="7943"/>
                </a:moveTo>
                <a:lnTo>
                  <a:pt x="183407" y="7943"/>
                </a:lnTo>
              </a:path>
            </a:pathLst>
          </a:custGeom>
          <a:ln w="1953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424604" y="4356031"/>
            <a:ext cx="7620" cy="83820"/>
          </a:xfrm>
          <a:custGeom>
            <a:avLst/>
            <a:gdLst/>
            <a:ahLst/>
            <a:cxnLst/>
            <a:rect l="l" t="t" r="r" b="b"/>
            <a:pathLst>
              <a:path w="7619" h="83820">
                <a:moveTo>
                  <a:pt x="3657" y="-3651"/>
                </a:moveTo>
                <a:lnTo>
                  <a:pt x="3657" y="87293"/>
                </a:lnTo>
              </a:path>
            </a:pathLst>
          </a:custGeom>
          <a:ln w="1461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428238" y="4301572"/>
            <a:ext cx="619125" cy="54610"/>
          </a:xfrm>
          <a:custGeom>
            <a:avLst/>
            <a:gdLst/>
            <a:ahLst/>
            <a:cxnLst/>
            <a:rect l="l" t="t" r="r" b="b"/>
            <a:pathLst>
              <a:path w="619125" h="54610">
                <a:moveTo>
                  <a:pt x="0" y="54140"/>
                </a:moveTo>
                <a:lnTo>
                  <a:pt x="618883" y="0"/>
                </a:lnTo>
              </a:path>
            </a:pathLst>
          </a:custGeom>
          <a:ln w="364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047280" y="4303382"/>
            <a:ext cx="7620" cy="80010"/>
          </a:xfrm>
          <a:custGeom>
            <a:avLst/>
            <a:gdLst/>
            <a:ahLst/>
            <a:cxnLst/>
            <a:rect l="l" t="t" r="r" b="b"/>
            <a:pathLst>
              <a:path w="7619" h="80010">
                <a:moveTo>
                  <a:pt x="3498" y="-3651"/>
                </a:moveTo>
                <a:lnTo>
                  <a:pt x="3498" y="83661"/>
                </a:lnTo>
              </a:path>
            </a:pathLst>
          </a:custGeom>
          <a:ln w="143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232348" y="4285363"/>
            <a:ext cx="7620" cy="83820"/>
          </a:xfrm>
          <a:custGeom>
            <a:avLst/>
            <a:gdLst/>
            <a:ahLst/>
            <a:cxnLst/>
            <a:rect l="l" t="t" r="r" b="b"/>
            <a:pathLst>
              <a:path w="7619" h="83820">
                <a:moveTo>
                  <a:pt x="3657" y="-3651"/>
                </a:moveTo>
                <a:lnTo>
                  <a:pt x="3657" y="87293"/>
                </a:lnTo>
              </a:path>
            </a:pathLst>
          </a:custGeom>
          <a:ln w="1461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047119" y="4285679"/>
            <a:ext cx="181610" cy="16510"/>
          </a:xfrm>
          <a:custGeom>
            <a:avLst/>
            <a:gdLst/>
            <a:ahLst/>
            <a:cxnLst/>
            <a:rect l="l" t="t" r="r" b="b"/>
            <a:pathLst>
              <a:path w="181610" h="16510">
                <a:moveTo>
                  <a:pt x="-1822" y="7943"/>
                </a:moveTo>
                <a:lnTo>
                  <a:pt x="183407" y="7943"/>
                </a:lnTo>
              </a:path>
            </a:pathLst>
          </a:custGeom>
          <a:ln w="1953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431922" y="4439671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4" h="73660">
                <a:moveTo>
                  <a:pt x="3206" y="-3651"/>
                </a:moveTo>
                <a:lnTo>
                  <a:pt x="3206" y="76993"/>
                </a:lnTo>
              </a:path>
            </a:pathLst>
          </a:custGeom>
          <a:ln w="1371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435557" y="4385216"/>
            <a:ext cx="619125" cy="54610"/>
          </a:xfrm>
          <a:custGeom>
            <a:avLst/>
            <a:gdLst/>
            <a:ahLst/>
            <a:cxnLst/>
            <a:rect l="l" t="t" r="r" b="b"/>
            <a:pathLst>
              <a:path w="619125" h="54610">
                <a:moveTo>
                  <a:pt x="0" y="54140"/>
                </a:moveTo>
                <a:lnTo>
                  <a:pt x="618883" y="0"/>
                </a:lnTo>
              </a:path>
            </a:pathLst>
          </a:custGeom>
          <a:ln w="364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434858" y="4460374"/>
            <a:ext cx="626745" cy="55244"/>
          </a:xfrm>
          <a:custGeom>
            <a:avLst/>
            <a:gdLst/>
            <a:ahLst/>
            <a:cxnLst/>
            <a:rect l="l" t="t" r="r" b="b"/>
            <a:pathLst>
              <a:path w="626744" h="55245">
                <a:moveTo>
                  <a:pt x="0" y="54775"/>
                </a:moveTo>
                <a:lnTo>
                  <a:pt x="626148" y="0"/>
                </a:lnTo>
              </a:path>
            </a:pathLst>
          </a:custGeom>
          <a:ln w="364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054592" y="4387023"/>
            <a:ext cx="6350" cy="71755"/>
          </a:xfrm>
          <a:custGeom>
            <a:avLst/>
            <a:gdLst/>
            <a:ahLst/>
            <a:cxnLst/>
            <a:rect l="l" t="t" r="r" b="b"/>
            <a:pathLst>
              <a:path w="6350" h="71754">
                <a:moveTo>
                  <a:pt x="3130" y="-3651"/>
                </a:moveTo>
                <a:lnTo>
                  <a:pt x="3130" y="75177"/>
                </a:lnTo>
              </a:path>
            </a:pathLst>
          </a:custGeom>
          <a:ln w="1356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239666" y="4369002"/>
            <a:ext cx="6985" cy="73660"/>
          </a:xfrm>
          <a:custGeom>
            <a:avLst/>
            <a:gdLst/>
            <a:ahLst/>
            <a:cxnLst/>
            <a:rect l="l" t="t" r="r" b="b"/>
            <a:pathLst>
              <a:path w="6985" h="73660">
                <a:moveTo>
                  <a:pt x="3206" y="-3651"/>
                </a:moveTo>
                <a:lnTo>
                  <a:pt x="3206" y="76993"/>
                </a:lnTo>
              </a:path>
            </a:pathLst>
          </a:custGeom>
          <a:ln w="1371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054437" y="4369323"/>
            <a:ext cx="181610" cy="16510"/>
          </a:xfrm>
          <a:custGeom>
            <a:avLst/>
            <a:gdLst/>
            <a:ahLst/>
            <a:cxnLst/>
            <a:rect l="l" t="t" r="r" b="b"/>
            <a:pathLst>
              <a:path w="181610" h="16510">
                <a:moveTo>
                  <a:pt x="-1822" y="7943"/>
                </a:moveTo>
                <a:lnTo>
                  <a:pt x="183407" y="7943"/>
                </a:lnTo>
              </a:path>
            </a:pathLst>
          </a:custGeom>
          <a:ln w="1953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061011" y="4443845"/>
            <a:ext cx="189230" cy="17145"/>
          </a:xfrm>
          <a:custGeom>
            <a:avLst/>
            <a:gdLst/>
            <a:ahLst/>
            <a:cxnLst/>
            <a:rect l="l" t="t" r="r" b="b"/>
            <a:pathLst>
              <a:path w="189230" h="17145">
                <a:moveTo>
                  <a:pt x="-1822" y="8261"/>
                </a:moveTo>
                <a:lnTo>
                  <a:pt x="190684" y="8261"/>
                </a:lnTo>
              </a:path>
            </a:pathLst>
          </a:custGeom>
          <a:ln w="20167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 rot="21300000">
            <a:off x="1457388" y="4086347"/>
            <a:ext cx="707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500" b="1" dirty="0">
                <a:solidFill>
                  <a:srgbClr val="FFFFFF"/>
                </a:solidFill>
                <a:latin typeface="Calibri"/>
                <a:cs typeface="Calibri"/>
              </a:rPr>
              <a:t>Hook block weight -</a:t>
            </a:r>
            <a:r>
              <a:rPr sz="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libri"/>
                <a:cs typeface="Calibri"/>
              </a:rPr>
              <a:t>(KGs)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29" name="object 729"/>
          <p:cNvSpPr txBox="1"/>
          <p:nvPr/>
        </p:nvSpPr>
        <p:spPr>
          <a:xfrm rot="21360000">
            <a:off x="1437563" y="4191386"/>
            <a:ext cx="52931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Calibri"/>
                <a:cs typeface="Calibri"/>
              </a:rPr>
              <a:t>Single </a:t>
            </a:r>
            <a:r>
              <a:rPr sz="350" spc="10" dirty="0">
                <a:latin typeface="Calibri"/>
                <a:cs typeface="Calibri"/>
              </a:rPr>
              <a:t>Line </a:t>
            </a:r>
            <a:r>
              <a:rPr sz="525" spc="7" baseline="7936" dirty="0">
                <a:latin typeface="Calibri"/>
                <a:cs typeface="Calibri"/>
              </a:rPr>
              <a:t>Weighted</a:t>
            </a:r>
            <a:r>
              <a:rPr sz="525" spc="-75" baseline="7936" dirty="0">
                <a:latin typeface="Calibri"/>
                <a:cs typeface="Calibri"/>
              </a:rPr>
              <a:t> </a:t>
            </a:r>
            <a:r>
              <a:rPr sz="525" spc="22" baseline="7936" dirty="0">
                <a:latin typeface="Calibri"/>
                <a:cs typeface="Calibri"/>
              </a:rPr>
              <a:t>Hook</a:t>
            </a:r>
            <a:endParaRPr sz="525" baseline="7936">
              <a:latin typeface="Calibri"/>
              <a:cs typeface="Calibri"/>
            </a:endParaRPr>
          </a:p>
        </p:txBody>
      </p:sp>
      <p:sp>
        <p:nvSpPr>
          <p:cNvPr id="730" name="object 730"/>
          <p:cNvSpPr txBox="1"/>
          <p:nvPr/>
        </p:nvSpPr>
        <p:spPr>
          <a:xfrm rot="21360000">
            <a:off x="1444772" y="4280172"/>
            <a:ext cx="41185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Calibri"/>
                <a:cs typeface="Calibri"/>
              </a:rPr>
              <a:t>1 </a:t>
            </a:r>
            <a:r>
              <a:rPr sz="350" spc="5" dirty="0">
                <a:latin typeface="Calibri"/>
                <a:cs typeface="Calibri"/>
              </a:rPr>
              <a:t>Sheave </a:t>
            </a:r>
            <a:r>
              <a:rPr sz="525" spc="22" baseline="7936" dirty="0">
                <a:latin typeface="Calibri"/>
                <a:cs typeface="Calibri"/>
              </a:rPr>
              <a:t>Hook</a:t>
            </a:r>
            <a:r>
              <a:rPr sz="525" spc="-82" baseline="7936" dirty="0">
                <a:latin typeface="Calibri"/>
                <a:cs typeface="Calibri"/>
              </a:rPr>
              <a:t> </a:t>
            </a:r>
            <a:r>
              <a:rPr sz="525" spc="15" baseline="7936" dirty="0">
                <a:latin typeface="Calibri"/>
                <a:cs typeface="Calibri"/>
              </a:rPr>
              <a:t>Block</a:t>
            </a:r>
            <a:endParaRPr sz="525" baseline="7936">
              <a:latin typeface="Calibri"/>
              <a:cs typeface="Calibri"/>
            </a:endParaRPr>
          </a:p>
        </p:txBody>
      </p:sp>
      <p:sp>
        <p:nvSpPr>
          <p:cNvPr id="731" name="object 731"/>
          <p:cNvSpPr txBox="1"/>
          <p:nvPr/>
        </p:nvSpPr>
        <p:spPr>
          <a:xfrm rot="21360000">
            <a:off x="1452087" y="4363859"/>
            <a:ext cx="41059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Calibri"/>
                <a:cs typeface="Calibri"/>
              </a:rPr>
              <a:t>3 </a:t>
            </a:r>
            <a:r>
              <a:rPr sz="350" spc="5" dirty="0">
                <a:latin typeface="Calibri"/>
                <a:cs typeface="Calibri"/>
              </a:rPr>
              <a:t>Sheave </a:t>
            </a:r>
            <a:r>
              <a:rPr sz="525" spc="22" baseline="7936" dirty="0">
                <a:latin typeface="Calibri"/>
                <a:cs typeface="Calibri"/>
              </a:rPr>
              <a:t>Hook</a:t>
            </a:r>
            <a:r>
              <a:rPr sz="525" spc="-82" baseline="7936" dirty="0">
                <a:latin typeface="Calibri"/>
                <a:cs typeface="Calibri"/>
              </a:rPr>
              <a:t> </a:t>
            </a:r>
            <a:r>
              <a:rPr sz="525" spc="7" baseline="7936" dirty="0">
                <a:latin typeface="Calibri"/>
                <a:cs typeface="Calibri"/>
              </a:rPr>
              <a:t>block</a:t>
            </a:r>
            <a:endParaRPr sz="525" baseline="7936">
              <a:latin typeface="Calibri"/>
              <a:cs typeface="Calibri"/>
            </a:endParaRPr>
          </a:p>
        </p:txBody>
      </p:sp>
      <p:sp>
        <p:nvSpPr>
          <p:cNvPr id="732" name="object 732"/>
          <p:cNvSpPr txBox="1"/>
          <p:nvPr/>
        </p:nvSpPr>
        <p:spPr>
          <a:xfrm rot="21360000">
            <a:off x="1458665" y="4438972"/>
            <a:ext cx="41185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Calibri"/>
                <a:cs typeface="Calibri"/>
              </a:rPr>
              <a:t>5 </a:t>
            </a:r>
            <a:r>
              <a:rPr sz="350" spc="5" dirty="0">
                <a:latin typeface="Calibri"/>
                <a:cs typeface="Calibri"/>
              </a:rPr>
              <a:t>Sheave </a:t>
            </a:r>
            <a:r>
              <a:rPr sz="525" spc="22" baseline="7936" dirty="0">
                <a:latin typeface="Calibri"/>
                <a:cs typeface="Calibri"/>
              </a:rPr>
              <a:t>Hook</a:t>
            </a:r>
            <a:r>
              <a:rPr sz="525" spc="-82" baseline="7936" dirty="0">
                <a:latin typeface="Calibri"/>
                <a:cs typeface="Calibri"/>
              </a:rPr>
              <a:t> </a:t>
            </a:r>
            <a:r>
              <a:rPr sz="525" spc="15" baseline="7936" dirty="0">
                <a:latin typeface="Calibri"/>
                <a:cs typeface="Calibri"/>
              </a:rPr>
              <a:t>Block</a:t>
            </a:r>
            <a:endParaRPr sz="525" baseline="7936">
              <a:latin typeface="Calibri"/>
              <a:cs typeface="Calibri"/>
            </a:endParaRPr>
          </a:p>
        </p:txBody>
      </p:sp>
      <p:sp>
        <p:nvSpPr>
          <p:cNvPr id="733" name="object 733"/>
          <p:cNvSpPr txBox="1"/>
          <p:nvPr/>
        </p:nvSpPr>
        <p:spPr>
          <a:xfrm rot="21360000">
            <a:off x="2059818" y="4155232"/>
            <a:ext cx="140244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15" dirty="0">
                <a:latin typeface="Calibri"/>
                <a:cs typeface="Calibri"/>
              </a:rPr>
              <a:t>200 kg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34" name="object 734"/>
          <p:cNvSpPr txBox="1"/>
          <p:nvPr/>
        </p:nvSpPr>
        <p:spPr>
          <a:xfrm rot="21360000">
            <a:off x="2067135" y="4238878"/>
            <a:ext cx="140244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15" dirty="0">
                <a:latin typeface="Calibri"/>
                <a:cs typeface="Calibri"/>
              </a:rPr>
              <a:t>360 kg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35" name="object 735"/>
          <p:cNvSpPr txBox="1"/>
          <p:nvPr/>
        </p:nvSpPr>
        <p:spPr>
          <a:xfrm rot="21360000">
            <a:off x="2074453" y="4322520"/>
            <a:ext cx="140244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15" dirty="0">
                <a:latin typeface="Calibri"/>
                <a:cs typeface="Calibri"/>
              </a:rPr>
              <a:t>450 kg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36" name="object 736"/>
          <p:cNvSpPr txBox="1"/>
          <p:nvPr/>
        </p:nvSpPr>
        <p:spPr>
          <a:xfrm rot="21360000">
            <a:off x="2081028" y="4397678"/>
            <a:ext cx="140244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spc="15" dirty="0">
                <a:latin typeface="Calibri"/>
                <a:cs typeface="Calibri"/>
              </a:rPr>
              <a:t>500 kg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37" name="object 737"/>
          <p:cNvSpPr txBox="1"/>
          <p:nvPr/>
        </p:nvSpPr>
        <p:spPr>
          <a:xfrm rot="21360000">
            <a:off x="1301098" y="2851264"/>
            <a:ext cx="54124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b="1" spc="-20" dirty="0">
                <a:solidFill>
                  <a:srgbClr val="231F20"/>
                </a:solidFill>
                <a:latin typeface="Calibri"/>
                <a:cs typeface="Calibri"/>
              </a:rPr>
              <a:t>Maximum </a:t>
            </a:r>
            <a:r>
              <a:rPr sz="600" b="1" spc="-15" baseline="6944" dirty="0">
                <a:solidFill>
                  <a:srgbClr val="231F20"/>
                </a:solidFill>
                <a:latin typeface="Calibri"/>
                <a:cs typeface="Calibri"/>
              </a:rPr>
              <a:t>Jib Load</a:t>
            </a:r>
            <a:r>
              <a:rPr sz="600" b="1" spc="-60" baseline="69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b="1" spc="-22" baseline="6944" dirty="0">
                <a:solidFill>
                  <a:srgbClr val="231F20"/>
                </a:solidFill>
                <a:latin typeface="Calibri"/>
                <a:cs typeface="Calibri"/>
              </a:rPr>
              <a:t>Ratings</a:t>
            </a:r>
            <a:endParaRPr sz="600" baseline="6944">
              <a:latin typeface="Calibri"/>
              <a:cs typeface="Calibri"/>
            </a:endParaRPr>
          </a:p>
        </p:txBody>
      </p:sp>
      <p:sp>
        <p:nvSpPr>
          <p:cNvPr id="738" name="object 738"/>
          <p:cNvSpPr txBox="1"/>
          <p:nvPr/>
        </p:nvSpPr>
        <p:spPr>
          <a:xfrm rot="21360000">
            <a:off x="1305023" y="2924658"/>
            <a:ext cx="23565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-15" dirty="0">
                <a:solidFill>
                  <a:srgbClr val="231F20"/>
                </a:solidFill>
                <a:latin typeface="Calibri"/>
                <a:cs typeface="Calibri"/>
              </a:rPr>
              <a:t>Deductions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39" name="object 739"/>
          <p:cNvSpPr txBox="1"/>
          <p:nvPr/>
        </p:nvSpPr>
        <p:spPr>
          <a:xfrm rot="21360000">
            <a:off x="1314500" y="2994558"/>
            <a:ext cx="7584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Deductions</a:t>
            </a:r>
            <a:r>
              <a:rPr sz="3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apply</a:t>
            </a:r>
            <a:r>
              <a:rPr sz="525" spc="37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525" spc="30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lifting</a:t>
            </a:r>
            <a:r>
              <a:rPr sz="525" spc="37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525" spc="30" baseline="158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beam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0" name="object 740"/>
          <p:cNvSpPr txBox="1"/>
          <p:nvPr/>
        </p:nvSpPr>
        <p:spPr>
          <a:xfrm rot="21360000">
            <a:off x="1319685" y="3053805"/>
            <a:ext cx="75913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point </a:t>
            </a:r>
            <a:r>
              <a:rPr sz="350" spc="-5" dirty="0">
                <a:solidFill>
                  <a:srgbClr val="231F20"/>
                </a:solidFill>
                <a:latin typeface="Calibri"/>
                <a:cs typeface="Calibri"/>
              </a:rPr>
              <a:t>with 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jib</a:t>
            </a:r>
            <a:r>
              <a:rPr sz="525" spc="97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erected use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ratings</a:t>
            </a:r>
            <a:r>
              <a:rPr sz="525" baseline="158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22" baseline="15873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1" name="object 741"/>
          <p:cNvSpPr txBox="1"/>
          <p:nvPr/>
        </p:nvSpPr>
        <p:spPr>
          <a:xfrm rot="21360000">
            <a:off x="1324869" y="3113072"/>
            <a:ext cx="7584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solidFill>
                  <a:srgbClr val="231F20"/>
                </a:solidFill>
                <a:latin typeface="Calibri"/>
                <a:cs typeface="Calibri"/>
              </a:rPr>
              <a:t>36</a:t>
            </a:r>
            <a:r>
              <a:rPr sz="3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metre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boom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and  apply</a:t>
            </a:r>
            <a:r>
              <a:rPr sz="525" spc="-22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appropriate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2" name="object 742"/>
          <p:cNvSpPr txBox="1"/>
          <p:nvPr/>
        </p:nvSpPr>
        <p:spPr>
          <a:xfrm rot="21360000">
            <a:off x="1330055" y="3172351"/>
            <a:ext cx="7584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deductions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for lengths less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than </a:t>
            </a:r>
            <a:r>
              <a:rPr sz="525" spc="-7" baseline="15873" dirty="0">
                <a:solidFill>
                  <a:srgbClr val="231F20"/>
                </a:solidFill>
                <a:latin typeface="Calibri"/>
                <a:cs typeface="Calibri"/>
              </a:rPr>
              <a:t>36</a:t>
            </a:r>
            <a:r>
              <a:rPr sz="525" spc="7" baseline="158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metres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3" name="object 743"/>
          <p:cNvSpPr txBox="1"/>
          <p:nvPr/>
        </p:nvSpPr>
        <p:spPr>
          <a:xfrm rot="21360000">
            <a:off x="1335238" y="3231601"/>
            <a:ext cx="7584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3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boom</a:t>
            </a:r>
            <a:r>
              <a:rPr sz="3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angle</a:t>
            </a:r>
            <a:r>
              <a:rPr sz="525" spc="37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525" spc="44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determine</a:t>
            </a:r>
            <a:r>
              <a:rPr sz="525" spc="44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load</a:t>
            </a:r>
            <a:r>
              <a:rPr sz="525" spc="37" baseline="158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rating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4" name="object 744"/>
          <p:cNvSpPr txBox="1"/>
          <p:nvPr/>
        </p:nvSpPr>
        <p:spPr>
          <a:xfrm rot="21360000">
            <a:off x="1340424" y="3290860"/>
            <a:ext cx="75913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solidFill>
                  <a:srgbClr val="231F20"/>
                </a:solidFill>
                <a:latin typeface="Calibri"/>
                <a:cs typeface="Calibri"/>
              </a:rPr>
              <a:t>in 36 </a:t>
            </a: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metr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e column for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angles </a:t>
            </a:r>
            <a:r>
              <a:rPr sz="525" spc="-15" baseline="15873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525" spc="-75" baseline="158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7" baseline="15873" dirty="0">
                <a:solidFill>
                  <a:srgbClr val="231F20"/>
                </a:solidFill>
                <a:latin typeface="Calibri"/>
                <a:cs typeface="Calibri"/>
              </a:rPr>
              <a:t>shown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5" name="object 745"/>
          <p:cNvSpPr txBox="1"/>
          <p:nvPr/>
        </p:nvSpPr>
        <p:spPr>
          <a:xfrm rot="21360000">
            <a:off x="1345655" y="3352986"/>
            <a:ext cx="69324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solidFill>
                  <a:srgbClr val="231F20"/>
                </a:solidFill>
                <a:latin typeface="Calibri"/>
                <a:cs typeface="Calibri"/>
              </a:rPr>
              <a:t>using rating </a:t>
            </a:r>
            <a:r>
              <a:rPr sz="525" spc="-7" baseline="7936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next </a:t>
            </a:r>
            <a:r>
              <a:rPr sz="525" spc="-22" baseline="7936" dirty="0">
                <a:solidFill>
                  <a:srgbClr val="231F20"/>
                </a:solidFill>
                <a:latin typeface="Calibri"/>
                <a:cs typeface="Calibri"/>
              </a:rPr>
              <a:t>Tower </a:t>
            </a:r>
            <a:r>
              <a:rPr sz="525" spc="-15" baseline="7936" dirty="0">
                <a:solidFill>
                  <a:srgbClr val="231F20"/>
                </a:solidFill>
                <a:latin typeface="Calibri"/>
                <a:cs typeface="Calibri"/>
              </a:rPr>
              <a:t>boom</a:t>
            </a:r>
            <a:r>
              <a:rPr sz="525" spc="-67" baseline="79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25" spc="-7" baseline="15873" dirty="0">
                <a:solidFill>
                  <a:srgbClr val="231F20"/>
                </a:solidFill>
                <a:latin typeface="Calibri"/>
                <a:cs typeface="Calibri"/>
              </a:rPr>
              <a:t>angle.</a:t>
            </a:r>
            <a:endParaRPr sz="525" baseline="15873">
              <a:latin typeface="Calibri"/>
              <a:cs typeface="Calibri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 txBox="1"/>
          <p:nvPr/>
        </p:nvSpPr>
        <p:spPr>
          <a:xfrm>
            <a:off x="4758728" y="3109861"/>
            <a:ext cx="1811020" cy="909955"/>
          </a:xfrm>
          <a:prstGeom prst="rect">
            <a:avLst/>
          </a:prstGeom>
          <a:ln w="25400">
            <a:solidFill>
              <a:srgbClr val="00305E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650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>
              <a:latin typeface="Franklin Gothic Demi"/>
              <a:cs typeface="Franklin Gothic Demi"/>
            </a:endParaRPr>
          </a:p>
          <a:p>
            <a:pPr marL="335280" marR="328295" indent="-635" algn="ctr">
              <a:lnSpc>
                <a:spcPts val="1140"/>
              </a:lnSpc>
              <a:spcBef>
                <a:spcPts val="55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Please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read the 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‘Reading Load</a:t>
            </a:r>
            <a:r>
              <a:rPr sz="1000" b="1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Charts 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all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r>
              <a:rPr sz="10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classes’</a:t>
            </a:r>
            <a:endParaRPr sz="1000">
              <a:latin typeface="Franklin Gothic Demi"/>
              <a:cs typeface="Franklin Gothic Demi"/>
            </a:endParaRPr>
          </a:p>
          <a:p>
            <a:pPr algn="ctr">
              <a:lnSpc>
                <a:spcPts val="1110"/>
              </a:lnSpc>
            </a:pP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reading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this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section.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3678683" y="5085822"/>
            <a:ext cx="21209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752" name="object 7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53" name="object 7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50" name="object 750"/>
          <p:cNvSpPr txBox="1">
            <a:spLocks noGrp="1"/>
          </p:cNvSpPr>
          <p:nvPr>
            <p:ph type="title"/>
          </p:nvPr>
        </p:nvSpPr>
        <p:spPr>
          <a:xfrm>
            <a:off x="1293060" y="457200"/>
            <a:ext cx="5762998" cy="1173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35"/>
              </a:lnSpc>
              <a:spcBef>
                <a:spcPts val="100"/>
              </a:spcBef>
            </a:pPr>
            <a:r>
              <a:rPr sz="4200" b="0" spc="55" dirty="0">
                <a:solidFill>
                  <a:srgbClr val="FFFFFF"/>
                </a:solidFill>
                <a:latin typeface="Calibri"/>
                <a:cs typeface="Calibri"/>
              </a:rPr>
              <a:t>READING </a:t>
            </a:r>
            <a:r>
              <a:rPr sz="4200" b="0" spc="110" dirty="0">
                <a:solidFill>
                  <a:srgbClr val="FFFFFF"/>
                </a:solidFill>
                <a:latin typeface="Calibri"/>
                <a:cs typeface="Calibri"/>
              </a:rPr>
              <a:t>LOAD</a:t>
            </a:r>
            <a:r>
              <a:rPr sz="4200" b="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0" spc="100" dirty="0">
                <a:solidFill>
                  <a:srgbClr val="FFFFFF"/>
                </a:solidFill>
                <a:latin typeface="Calibri"/>
                <a:cs typeface="Calibri"/>
              </a:rPr>
              <a:t>CHARTS</a:t>
            </a:r>
            <a:r>
              <a:rPr lang="en-US" sz="4200" b="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b="0" spc="15" dirty="0">
                <a:solidFill>
                  <a:srgbClr val="FFFFFF"/>
                </a:solidFill>
                <a:latin typeface="Calibri"/>
                <a:cs typeface="Calibri"/>
              </a:rPr>
              <a:t>Cranes </a:t>
            </a:r>
            <a:r>
              <a:rPr sz="1800" b="0" spc="4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800" b="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US" sz="1800" b="0" spc="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b="0" spc="10" dirty="0">
                <a:solidFill>
                  <a:srgbClr val="FFFFFF"/>
                </a:solidFill>
                <a:latin typeface="Calibri"/>
                <a:cs typeface="Calibri"/>
              </a:rPr>
              <a:t>0 </a:t>
            </a:r>
            <a:r>
              <a:rPr sz="1800" b="0" spc="5" dirty="0">
                <a:solidFill>
                  <a:srgbClr val="FFFFFF"/>
                </a:solidFill>
                <a:latin typeface="Calibri"/>
                <a:cs typeface="Calibri"/>
              </a:rPr>
              <a:t>Tonnes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0010"/>
            <a:ext cx="7020559" cy="1818005"/>
          </a:xfrm>
          <a:custGeom>
            <a:avLst/>
            <a:gdLst/>
            <a:ahLst/>
            <a:cxnLst/>
            <a:rect l="l" t="t" r="r" b="b"/>
            <a:pathLst>
              <a:path w="7020559" h="1818005">
                <a:moveTo>
                  <a:pt x="0" y="1818005"/>
                </a:moveTo>
                <a:lnTo>
                  <a:pt x="7020001" y="1818005"/>
                </a:lnTo>
                <a:lnTo>
                  <a:pt x="7020001" y="0"/>
                </a:lnTo>
                <a:lnTo>
                  <a:pt x="0" y="0"/>
                </a:lnTo>
                <a:lnTo>
                  <a:pt x="0" y="1818005"/>
                </a:lnTo>
                <a:close/>
              </a:path>
            </a:pathLst>
          </a:custGeom>
          <a:solidFill>
            <a:srgbClr val="001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4560" y="1550775"/>
            <a:ext cx="3743960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298575" algn="r">
              <a:lnSpc>
                <a:spcPts val="3400"/>
              </a:lnSpc>
              <a:spcBef>
                <a:spcPts val="580"/>
              </a:spcBef>
            </a:pP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3200" b="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Slewing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10" dirty="0">
                <a:solidFill>
                  <a:srgbClr val="FFFFFF"/>
                </a:solidFill>
                <a:latin typeface="Arial"/>
                <a:cs typeface="Arial"/>
              </a:rPr>
              <a:t>Crane </a:t>
            </a:r>
            <a:r>
              <a:rPr sz="32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(up </a:t>
            </a:r>
            <a:r>
              <a:rPr sz="3200" b="0" spc="-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3200" b="0" spc="-100" dirty="0">
                <a:solidFill>
                  <a:srgbClr val="FFFFFF"/>
                </a:solidFill>
              </a:rPr>
              <a:t>10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tonnes)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7B04BA1-7E77-4195-9359-410FA42B2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98186"/>
              </p:ext>
            </p:extLst>
          </p:nvPr>
        </p:nvGraphicFramePr>
        <p:xfrm>
          <a:off x="536110" y="2180075"/>
          <a:ext cx="6477000" cy="2733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003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Configuration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configuration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crane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thing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like: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4635" marR="883919" indent="-152400">
                        <a:lnSpc>
                          <a:spcPct val="101899"/>
                        </a:lnSpc>
                        <a:spcBef>
                          <a:spcPts val="570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(if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applicable)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4635" marR="525780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lengt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mai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boom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463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radius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4635" marR="715010" indent="-152400">
                        <a:lnSpc>
                          <a:spcPct val="101899"/>
                        </a:lnSpc>
                        <a:spcBef>
                          <a:spcPts val="570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Maximu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winch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capacity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463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5527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ji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attachments.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5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Important information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07314" marR="355600">
                        <a:lnSpc>
                          <a:spcPct val="101800"/>
                        </a:lnSpc>
                        <a:spcBef>
                          <a:spcPts val="53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importan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informatio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include: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971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Limitation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59715" marR="638175" indent="-1524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Operational conditions.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speed.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Crane</a:t>
                      </a:r>
                      <a:r>
                        <a:rPr sz="1100" b="1" spc="-25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set-up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12395" marR="359410">
                        <a:lnSpc>
                          <a:spcPct val="101800"/>
                        </a:lnSpc>
                        <a:spcBef>
                          <a:spcPts val="53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char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refer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cran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set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up: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Accordin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manufacturers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specifications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firm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,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ideal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weather conditions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 marR="335280" indent="-152400">
                        <a:lnSpc>
                          <a:spcPct val="1018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outriggers/stabiliser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fully  extende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(wher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applicable)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 indent="-1530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Tyre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correctl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inflate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goo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112395" marR="219075">
                        <a:lnSpc>
                          <a:spcPct val="101800"/>
                        </a:lnSpc>
                        <a:spcBef>
                          <a:spcPts val="56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Rea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informatio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 chart.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9A5DF92A-AA97-4264-B17C-42DFC087CC8E}"/>
              </a:ext>
            </a:extLst>
          </p:cNvPr>
          <p:cNvSpPr/>
          <p:nvPr/>
        </p:nvSpPr>
        <p:spPr>
          <a:xfrm>
            <a:off x="541337" y="381000"/>
            <a:ext cx="6473825" cy="989330"/>
          </a:xfrm>
          <a:custGeom>
            <a:avLst/>
            <a:gdLst/>
            <a:ahLst/>
            <a:cxnLst/>
            <a:rect l="l" t="t" r="r" b="b"/>
            <a:pathLst>
              <a:path w="6473825" h="989330">
                <a:moveTo>
                  <a:pt x="6473647" y="0"/>
                </a:moveTo>
                <a:lnTo>
                  <a:pt x="0" y="0"/>
                </a:lnTo>
                <a:lnTo>
                  <a:pt x="0" y="989215"/>
                </a:lnTo>
                <a:lnTo>
                  <a:pt x="6473647" y="989215"/>
                </a:lnTo>
                <a:lnTo>
                  <a:pt x="6473647" y="0"/>
                </a:lnTo>
                <a:close/>
              </a:path>
            </a:pathLst>
          </a:custGeom>
          <a:solidFill>
            <a:srgbClr val="E6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1A62A2-1F95-446F-9B27-09893BFDA05B}"/>
              </a:ext>
            </a:extLst>
          </p:cNvPr>
          <p:cNvSpPr txBox="1"/>
          <p:nvPr/>
        </p:nvSpPr>
        <p:spPr>
          <a:xfrm>
            <a:off x="525458" y="1408018"/>
            <a:ext cx="6184900" cy="654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Load</a:t>
            </a:r>
            <a:r>
              <a:rPr sz="1400" b="1" spc="-3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chart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own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chart.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readable.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chart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configuration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(set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up).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changes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depending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is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6DEF9FC-A491-45AB-BEC9-E8BE60BDF978}"/>
              </a:ext>
            </a:extLst>
          </p:cNvPr>
          <p:cNvSpPr txBox="1">
            <a:spLocks/>
          </p:cNvSpPr>
          <p:nvPr/>
        </p:nvSpPr>
        <p:spPr>
          <a:xfrm>
            <a:off x="541337" y="381000"/>
            <a:ext cx="6473825" cy="98933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622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4775">
              <a:spcBef>
                <a:spcPts val="490"/>
              </a:spcBef>
            </a:pPr>
            <a:r>
              <a:rPr lang="en-AU" kern="0" spc="-15">
                <a:solidFill>
                  <a:sysClr val="windowText" lastClr="000000"/>
                </a:solidFill>
              </a:rPr>
              <a:t>Introduction</a:t>
            </a:r>
            <a:r>
              <a:rPr lang="en-AU" kern="0" spc="-25">
                <a:solidFill>
                  <a:sysClr val="windowText" lastClr="000000"/>
                </a:solidFill>
              </a:rPr>
              <a:t> </a:t>
            </a:r>
            <a:r>
              <a:rPr lang="en-AU" kern="0" spc="-15">
                <a:solidFill>
                  <a:sysClr val="windowText" lastClr="000000"/>
                </a:solidFill>
              </a:rPr>
              <a:t>to</a:t>
            </a:r>
            <a:r>
              <a:rPr lang="en-AU" kern="0" spc="-20">
                <a:solidFill>
                  <a:sysClr val="windowText" lastClr="000000"/>
                </a:solidFill>
              </a:rPr>
              <a:t> </a:t>
            </a:r>
            <a:r>
              <a:rPr lang="en-AU" kern="0" spc="-15">
                <a:solidFill>
                  <a:sysClr val="windowText" lastClr="000000"/>
                </a:solidFill>
              </a:rPr>
              <a:t>load</a:t>
            </a:r>
            <a:r>
              <a:rPr lang="en-AU" kern="0" spc="-20">
                <a:solidFill>
                  <a:sysClr val="windowText" lastClr="000000"/>
                </a:solidFill>
              </a:rPr>
              <a:t> charts</a:t>
            </a:r>
            <a:endParaRPr lang="en-AU" kern="0" spc="-20" dirty="0">
              <a:solidFill>
                <a:sysClr val="windowText" lastClr="000000"/>
              </a:solidFill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448C49DC-A840-49C6-9782-03357B9FF4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1157" y="437428"/>
            <a:ext cx="2643089" cy="1256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AD4B20-66E6-46A2-AA9C-9B34B02EC117}"/>
              </a:ext>
            </a:extLst>
          </p:cNvPr>
          <p:cNvSpPr/>
          <p:nvPr/>
        </p:nvSpPr>
        <p:spPr>
          <a:xfrm>
            <a:off x="536110" y="333757"/>
            <a:ext cx="6518740" cy="1799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9FF15-8B2C-4D13-A5E4-D844EE3E18D8}"/>
              </a:ext>
            </a:extLst>
          </p:cNvPr>
          <p:cNvSpPr/>
          <p:nvPr/>
        </p:nvSpPr>
        <p:spPr>
          <a:xfrm>
            <a:off x="567059" y="2224664"/>
            <a:ext cx="2068192" cy="227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60FF6-059E-419B-8C39-DCCE1AF53730}"/>
              </a:ext>
            </a:extLst>
          </p:cNvPr>
          <p:cNvSpPr/>
          <p:nvPr/>
        </p:nvSpPr>
        <p:spPr>
          <a:xfrm>
            <a:off x="2787649" y="2214710"/>
            <a:ext cx="1977337" cy="258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918A0-B9F1-4D34-B5DA-97BD487E93B0}"/>
              </a:ext>
            </a:extLst>
          </p:cNvPr>
          <p:cNvSpPr/>
          <p:nvPr/>
        </p:nvSpPr>
        <p:spPr>
          <a:xfrm>
            <a:off x="4947979" y="2224664"/>
            <a:ext cx="1977337" cy="258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62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A9D627-CADC-42C7-9E25-7FEE2AEE861A}"/>
              </a:ext>
            </a:extLst>
          </p:cNvPr>
          <p:cNvSpPr/>
          <p:nvPr/>
        </p:nvSpPr>
        <p:spPr>
          <a:xfrm>
            <a:off x="348739" y="410705"/>
            <a:ext cx="6629911" cy="198895"/>
          </a:xfrm>
          <a:custGeom>
            <a:avLst/>
            <a:gdLst/>
            <a:ahLst/>
            <a:cxnLst/>
            <a:rect l="l" t="t" r="r" b="b"/>
            <a:pathLst>
              <a:path w="7128509" h="153034">
                <a:moveTo>
                  <a:pt x="7128002" y="0"/>
                </a:moveTo>
                <a:lnTo>
                  <a:pt x="0" y="0"/>
                </a:lnTo>
                <a:lnTo>
                  <a:pt x="0" y="152996"/>
                </a:lnTo>
                <a:lnTo>
                  <a:pt x="7128002" y="152996"/>
                </a:lnTo>
                <a:lnTo>
                  <a:pt x="7128002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31F1011-513E-42B9-8B74-65113A9A6FCF}"/>
              </a:ext>
            </a:extLst>
          </p:cNvPr>
          <p:cNvSpPr txBox="1"/>
          <p:nvPr/>
        </p:nvSpPr>
        <p:spPr>
          <a:xfrm>
            <a:off x="4616450" y="410705"/>
            <a:ext cx="22609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5F40AFD-0D80-4DFC-BFE0-FF083745B774}"/>
              </a:ext>
            </a:extLst>
          </p:cNvPr>
          <p:cNvGrpSpPr/>
          <p:nvPr/>
        </p:nvGrpSpPr>
        <p:grpSpPr>
          <a:xfrm>
            <a:off x="366018" y="1274534"/>
            <a:ext cx="6612632" cy="2502535"/>
            <a:chOff x="158711" y="1274534"/>
            <a:chExt cx="7776209" cy="25025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2526D50-C6DF-4F7C-89BC-00F5594102CF}"/>
                </a:ext>
              </a:extLst>
            </p:cNvPr>
            <p:cNvSpPr/>
            <p:nvPr/>
          </p:nvSpPr>
          <p:spPr>
            <a:xfrm>
              <a:off x="158711" y="1274534"/>
              <a:ext cx="7776209" cy="2502535"/>
            </a:xfrm>
            <a:custGeom>
              <a:avLst/>
              <a:gdLst/>
              <a:ahLst/>
              <a:cxnLst/>
              <a:rect l="l" t="t" r="r" b="b"/>
              <a:pathLst>
                <a:path w="7776209" h="2502535">
                  <a:moveTo>
                    <a:pt x="7775994" y="0"/>
                  </a:moveTo>
                  <a:lnTo>
                    <a:pt x="0" y="0"/>
                  </a:lnTo>
                  <a:lnTo>
                    <a:pt x="0" y="2502090"/>
                  </a:lnTo>
                  <a:lnTo>
                    <a:pt x="7775994" y="2502090"/>
                  </a:lnTo>
                  <a:lnTo>
                    <a:pt x="7775994" y="0"/>
                  </a:lnTo>
                  <a:close/>
                </a:path>
              </a:pathLst>
            </a:custGeom>
            <a:solidFill>
              <a:srgbClr val="BF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C660329-8532-4C66-AE51-5A4E6F24353E}"/>
                </a:ext>
              </a:extLst>
            </p:cNvPr>
            <p:cNvSpPr/>
            <p:nvPr/>
          </p:nvSpPr>
          <p:spPr>
            <a:xfrm>
              <a:off x="158711" y="1616710"/>
              <a:ext cx="7128509" cy="1818005"/>
            </a:xfrm>
            <a:custGeom>
              <a:avLst/>
              <a:gdLst/>
              <a:ahLst/>
              <a:cxnLst/>
              <a:rect l="l" t="t" r="r" b="b"/>
              <a:pathLst>
                <a:path w="7128509" h="1818004">
                  <a:moveTo>
                    <a:pt x="7128002" y="0"/>
                  </a:moveTo>
                  <a:lnTo>
                    <a:pt x="0" y="0"/>
                  </a:lnTo>
                  <a:lnTo>
                    <a:pt x="0" y="1817992"/>
                  </a:lnTo>
                  <a:lnTo>
                    <a:pt x="7128002" y="1817992"/>
                  </a:lnTo>
                  <a:lnTo>
                    <a:pt x="7128002" y="0"/>
                  </a:lnTo>
                  <a:close/>
                </a:path>
              </a:pathLst>
            </a:custGeom>
            <a:solidFill>
              <a:srgbClr val="00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BCDA2D0-189B-430C-99C5-EC8AB58BAE69}"/>
              </a:ext>
            </a:extLst>
          </p:cNvPr>
          <p:cNvSpPr txBox="1">
            <a:spLocks/>
          </p:cNvSpPr>
          <p:nvPr/>
        </p:nvSpPr>
        <p:spPr>
          <a:xfrm>
            <a:off x="2406650" y="2038641"/>
            <a:ext cx="3886200" cy="94641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168400">
              <a:lnSpc>
                <a:spcPts val="3400"/>
              </a:lnSpc>
              <a:spcBef>
                <a:spcPts val="580"/>
              </a:spcBef>
            </a:pPr>
            <a:r>
              <a:rPr lang="en-US" sz="3200" kern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lang="en-US" sz="3200" kern="0" spc="-90" dirty="0">
                <a:solidFill>
                  <a:srgbClr val="FFFFFF"/>
                </a:solidFill>
                <a:latin typeface="Arial"/>
                <a:cs typeface="Arial"/>
              </a:rPr>
              <a:t>3 – </a:t>
            </a:r>
            <a:r>
              <a:rPr lang="en-US" sz="3200" kern="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kern="0" spc="-95" dirty="0">
                <a:solidFill>
                  <a:srgbClr val="FFFFFF"/>
                </a:solidFill>
                <a:latin typeface="Arial"/>
                <a:cs typeface="Arial"/>
              </a:rPr>
              <a:t>Perfor</a:t>
            </a:r>
            <a:r>
              <a:rPr lang="en-US" sz="3200" kern="0" spc="-1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3200" kern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kern="0" spc="-110" dirty="0">
                <a:solidFill>
                  <a:srgbClr val="FFFFFF"/>
                </a:solidFill>
                <a:latin typeface="Arial"/>
                <a:cs typeface="Arial"/>
              </a:rPr>
              <a:t>wor</a:t>
            </a:r>
            <a:r>
              <a:rPr lang="en-US" sz="3200" kern="0" spc="-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3200" kern="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kern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3200" kern="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kern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lang="en-US" sz="3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06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051" y="117014"/>
            <a:ext cx="2266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3 –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9389" y="1447345"/>
            <a:ext cx="4903496" cy="3404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86832"/>
            <a:ext cx="2298065" cy="199643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Do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544"/>
                </a:solidFill>
                <a:latin typeface="Arial"/>
                <a:cs typeface="Arial"/>
              </a:rPr>
              <a:t>lift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part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covers: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Positioning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hoist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block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boom/jib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lifts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Moving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watching the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operation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Responding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unsafe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situations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Checking the planned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route.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9371" y="5085822"/>
            <a:ext cx="210185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89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3.2,</a:t>
            </a:r>
            <a:r>
              <a:rPr sz="1100" i="1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C2DF63-62BD-457D-9B52-A05840207935}"/>
              </a:ext>
            </a:extLst>
          </p:cNvPr>
          <p:cNvSpPr/>
          <p:nvPr/>
        </p:nvSpPr>
        <p:spPr>
          <a:xfrm>
            <a:off x="447081" y="611421"/>
            <a:ext cx="2378284" cy="16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051" y="117014"/>
            <a:ext cx="2266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3 –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68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6931" y="1050494"/>
            <a:ext cx="4709935" cy="299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3709" y="1655126"/>
            <a:ext cx="93980" cy="768985"/>
          </a:xfrm>
          <a:custGeom>
            <a:avLst/>
            <a:gdLst/>
            <a:ahLst/>
            <a:cxnLst/>
            <a:rect l="l" t="t" r="r" b="b"/>
            <a:pathLst>
              <a:path w="93979" h="768985">
                <a:moveTo>
                  <a:pt x="0" y="0"/>
                </a:moveTo>
                <a:lnTo>
                  <a:pt x="93649" y="768553"/>
                </a:lnTo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6822" y="242347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367" y="46837"/>
                </a:moveTo>
                <a:lnTo>
                  <a:pt x="32462" y="44992"/>
                </a:lnTo>
                <a:lnTo>
                  <a:pt x="39890" y="39966"/>
                </a:lnTo>
                <a:lnTo>
                  <a:pt x="44899" y="32521"/>
                </a:lnTo>
                <a:lnTo>
                  <a:pt x="46735" y="23418"/>
                </a:lnTo>
                <a:lnTo>
                  <a:pt x="44899" y="14321"/>
                </a:lnTo>
                <a:lnTo>
                  <a:pt x="39890" y="6875"/>
                </a:lnTo>
                <a:lnTo>
                  <a:pt x="32462" y="1846"/>
                </a:lnTo>
                <a:lnTo>
                  <a:pt x="23367" y="0"/>
                </a:lnTo>
                <a:lnTo>
                  <a:pt x="14273" y="1846"/>
                </a:lnTo>
                <a:lnTo>
                  <a:pt x="6845" y="6875"/>
                </a:lnTo>
                <a:lnTo>
                  <a:pt x="1836" y="14321"/>
                </a:lnTo>
                <a:lnTo>
                  <a:pt x="0" y="23418"/>
                </a:lnTo>
                <a:lnTo>
                  <a:pt x="1836" y="32521"/>
                </a:lnTo>
                <a:lnTo>
                  <a:pt x="6845" y="39966"/>
                </a:lnTo>
                <a:lnTo>
                  <a:pt x="14273" y="44992"/>
                </a:lnTo>
                <a:lnTo>
                  <a:pt x="23367" y="46837"/>
                </a:lnTo>
                <a:close/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2745" y="1420647"/>
            <a:ext cx="1884045" cy="245110"/>
          </a:xfrm>
          <a:prstGeom prst="rect">
            <a:avLst/>
          </a:prstGeom>
          <a:ln w="11683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properly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7699" y="500461"/>
            <a:ext cx="732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9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119</a:t>
            </a:r>
            <a:endParaRPr sz="1100">
              <a:latin typeface="Franklin Gothic Demi"/>
              <a:cs typeface="Franklin Gothic Demi"/>
            </a:endParaRPr>
          </a:p>
          <a:p>
            <a:pPr marL="107950" marR="153670">
              <a:lnSpc>
                <a:spcPct val="101899"/>
              </a:lnSpc>
              <a:spcBef>
                <a:spcPts val="77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test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0239" y="2748320"/>
            <a:ext cx="678313" cy="333412"/>
          </a:xfrm>
          <a:custGeom>
            <a:avLst/>
            <a:gdLst/>
            <a:ahLst/>
            <a:cxnLst/>
            <a:rect l="l" t="t" r="r" b="b"/>
            <a:pathLst>
              <a:path w="715010" h="375285">
                <a:moveTo>
                  <a:pt x="0" y="0"/>
                </a:moveTo>
                <a:lnTo>
                  <a:pt x="714641" y="374853"/>
                </a:lnTo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5562" y="3069195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1691" y="46431"/>
                </a:moveTo>
                <a:lnTo>
                  <a:pt x="30894" y="45198"/>
                </a:lnTo>
                <a:lnTo>
                  <a:pt x="38654" y="40751"/>
                </a:lnTo>
                <a:lnTo>
                  <a:pt x="44167" y="33736"/>
                </a:lnTo>
                <a:lnTo>
                  <a:pt x="46634" y="24803"/>
                </a:lnTo>
                <a:lnTo>
                  <a:pt x="45431" y="15594"/>
                </a:lnTo>
                <a:lnTo>
                  <a:pt x="40951" y="7858"/>
                </a:lnTo>
                <a:lnTo>
                  <a:pt x="33889" y="2393"/>
                </a:lnTo>
                <a:lnTo>
                  <a:pt x="24942" y="0"/>
                </a:lnTo>
                <a:lnTo>
                  <a:pt x="15737" y="1146"/>
                </a:lnTo>
                <a:lnTo>
                  <a:pt x="7975" y="5603"/>
                </a:lnTo>
                <a:lnTo>
                  <a:pt x="2461" y="12665"/>
                </a:lnTo>
                <a:lnTo>
                  <a:pt x="0" y="21628"/>
                </a:lnTo>
                <a:lnTo>
                  <a:pt x="1197" y="30807"/>
                </a:lnTo>
                <a:lnTo>
                  <a:pt x="5678" y="38496"/>
                </a:lnTo>
                <a:lnTo>
                  <a:pt x="12742" y="43952"/>
                </a:lnTo>
                <a:lnTo>
                  <a:pt x="21691" y="46431"/>
                </a:lnTo>
                <a:close/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91645" y="2481897"/>
            <a:ext cx="1114425" cy="245110"/>
          </a:xfrm>
          <a:prstGeom prst="rect">
            <a:avLst/>
          </a:prstGeom>
          <a:ln w="11683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secure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5600" y="3652203"/>
            <a:ext cx="464184" cy="492759"/>
          </a:xfrm>
          <a:custGeom>
            <a:avLst/>
            <a:gdLst/>
            <a:ahLst/>
            <a:cxnLst/>
            <a:rect l="l" t="t" r="r" b="b"/>
            <a:pathLst>
              <a:path w="464185" h="492760">
                <a:moveTo>
                  <a:pt x="0" y="492518"/>
                </a:moveTo>
                <a:lnTo>
                  <a:pt x="463880" y="0"/>
                </a:lnTo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2194" y="361171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1691" y="46837"/>
                </a:moveTo>
                <a:lnTo>
                  <a:pt x="30894" y="45573"/>
                </a:lnTo>
                <a:lnTo>
                  <a:pt x="38652" y="41055"/>
                </a:lnTo>
                <a:lnTo>
                  <a:pt x="44162" y="33971"/>
                </a:lnTo>
                <a:lnTo>
                  <a:pt x="46621" y="25006"/>
                </a:lnTo>
                <a:lnTo>
                  <a:pt x="45427" y="15773"/>
                </a:lnTo>
                <a:lnTo>
                  <a:pt x="40955" y="7969"/>
                </a:lnTo>
                <a:lnTo>
                  <a:pt x="33900" y="2432"/>
                </a:lnTo>
                <a:lnTo>
                  <a:pt x="24955" y="0"/>
                </a:lnTo>
                <a:lnTo>
                  <a:pt x="15744" y="1180"/>
                </a:lnTo>
                <a:lnTo>
                  <a:pt x="7981" y="5710"/>
                </a:lnTo>
                <a:lnTo>
                  <a:pt x="2466" y="12842"/>
                </a:lnTo>
                <a:lnTo>
                  <a:pt x="0" y="21831"/>
                </a:lnTo>
                <a:lnTo>
                  <a:pt x="1201" y="31042"/>
                </a:lnTo>
                <a:lnTo>
                  <a:pt x="5678" y="38801"/>
                </a:lnTo>
                <a:lnTo>
                  <a:pt x="12739" y="44326"/>
                </a:lnTo>
                <a:lnTo>
                  <a:pt x="21691" y="46837"/>
                </a:lnTo>
                <a:close/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0238" y="4066946"/>
            <a:ext cx="1114425" cy="245110"/>
          </a:xfrm>
          <a:custGeom>
            <a:avLst/>
            <a:gdLst/>
            <a:ahLst/>
            <a:cxnLst/>
            <a:rect l="l" t="t" r="r" b="b"/>
            <a:pathLst>
              <a:path w="1114425" h="245110">
                <a:moveTo>
                  <a:pt x="0" y="244614"/>
                </a:moveTo>
                <a:lnTo>
                  <a:pt x="1114069" y="244614"/>
                </a:lnTo>
                <a:lnTo>
                  <a:pt x="1114069" y="0"/>
                </a:lnTo>
                <a:lnTo>
                  <a:pt x="0" y="0"/>
                </a:lnTo>
                <a:lnTo>
                  <a:pt x="0" y="244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60238" y="4066946"/>
            <a:ext cx="1114425" cy="245110"/>
          </a:xfrm>
          <a:prstGeom prst="rect">
            <a:avLst/>
          </a:prstGeom>
          <a:ln w="11683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stable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4474" y="3781780"/>
            <a:ext cx="275590" cy="430530"/>
          </a:xfrm>
          <a:custGeom>
            <a:avLst/>
            <a:gdLst/>
            <a:ahLst/>
            <a:cxnLst/>
            <a:rect l="l" t="t" r="r" b="b"/>
            <a:pathLst>
              <a:path w="275589" h="430529">
                <a:moveTo>
                  <a:pt x="275526" y="430212"/>
                </a:moveTo>
                <a:lnTo>
                  <a:pt x="0" y="0"/>
                </a:lnTo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8501" y="373871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368" y="46837"/>
                </a:moveTo>
                <a:lnTo>
                  <a:pt x="32462" y="44992"/>
                </a:lnTo>
                <a:lnTo>
                  <a:pt x="39890" y="39966"/>
                </a:lnTo>
                <a:lnTo>
                  <a:pt x="44899" y="32521"/>
                </a:lnTo>
                <a:lnTo>
                  <a:pt x="46736" y="23418"/>
                </a:lnTo>
                <a:lnTo>
                  <a:pt x="44899" y="14321"/>
                </a:lnTo>
                <a:lnTo>
                  <a:pt x="39890" y="6875"/>
                </a:lnTo>
                <a:lnTo>
                  <a:pt x="32462" y="1846"/>
                </a:lnTo>
                <a:lnTo>
                  <a:pt x="23368" y="0"/>
                </a:lnTo>
                <a:lnTo>
                  <a:pt x="14273" y="1846"/>
                </a:lnTo>
                <a:lnTo>
                  <a:pt x="6845" y="6875"/>
                </a:lnTo>
                <a:lnTo>
                  <a:pt x="1836" y="14321"/>
                </a:lnTo>
                <a:lnTo>
                  <a:pt x="0" y="23418"/>
                </a:lnTo>
                <a:lnTo>
                  <a:pt x="1836" y="32521"/>
                </a:lnTo>
                <a:lnTo>
                  <a:pt x="6845" y="39966"/>
                </a:lnTo>
                <a:lnTo>
                  <a:pt x="14273" y="44992"/>
                </a:lnTo>
                <a:lnTo>
                  <a:pt x="23368" y="46837"/>
                </a:lnTo>
                <a:close/>
              </a:path>
            </a:pathLst>
          </a:custGeom>
          <a:ln w="1168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09837" y="4217860"/>
            <a:ext cx="1140460" cy="245110"/>
          </a:xfrm>
          <a:prstGeom prst="rect">
            <a:avLst/>
          </a:prstGeom>
          <a:ln w="11683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4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stable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9371" y="5085822"/>
            <a:ext cx="210185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23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7D5D-7483-471B-965E-4F345E860235}"/>
              </a:ext>
            </a:extLst>
          </p:cNvPr>
          <p:cNvSpPr/>
          <p:nvPr/>
        </p:nvSpPr>
        <p:spPr>
          <a:xfrm>
            <a:off x="2662482" y="1317799"/>
            <a:ext cx="1960569" cy="38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A80B31-831A-443A-B93A-25ABCCCACCEE}"/>
              </a:ext>
            </a:extLst>
          </p:cNvPr>
          <p:cNvSpPr/>
          <p:nvPr/>
        </p:nvSpPr>
        <p:spPr>
          <a:xfrm>
            <a:off x="4395763" y="2477372"/>
            <a:ext cx="1960569" cy="28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4EE545-D037-4D6A-8BAE-801E5CF42E63}"/>
              </a:ext>
            </a:extLst>
          </p:cNvPr>
          <p:cNvSpPr/>
          <p:nvPr/>
        </p:nvSpPr>
        <p:spPr>
          <a:xfrm>
            <a:off x="4524028" y="4029698"/>
            <a:ext cx="1910307" cy="35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7D9B13-DD74-4841-99BD-7035CBDD26C0}"/>
              </a:ext>
            </a:extLst>
          </p:cNvPr>
          <p:cNvSpPr/>
          <p:nvPr/>
        </p:nvSpPr>
        <p:spPr>
          <a:xfrm>
            <a:off x="2289064" y="4214876"/>
            <a:ext cx="1910307" cy="28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BF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R="135890" algn="r">
              <a:lnSpc>
                <a:spcPts val="3620"/>
              </a:lnSpc>
            </a:pP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R="137795" algn="r">
              <a:lnSpc>
                <a:spcPts val="3620"/>
              </a:lnSpc>
            </a:pP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Pack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9371" y="5085822"/>
            <a:ext cx="210185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24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861" y="117014"/>
            <a:ext cx="13868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4 –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</a:t>
            </a:r>
            <a:r>
              <a:rPr sz="11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70948"/>
            <a:ext cx="2952115" cy="220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Leaving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the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crane</a:t>
            </a:r>
            <a:r>
              <a:rPr sz="1400" b="1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unattended</a:t>
            </a:r>
            <a:endParaRPr sz="14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132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leave the crane overnight you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should: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736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Secure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(lock)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736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Raise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height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736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Retract the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boom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736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Turn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power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(if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possible).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869"/>
              </a:spcBef>
              <a:buChar char="•"/>
              <a:tabLst>
                <a:tab pos="2736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Remove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273050" marR="5080" indent="-152400">
              <a:lnSpc>
                <a:spcPct val="101899"/>
              </a:lnSpc>
              <a:spcBef>
                <a:spcPts val="565"/>
              </a:spcBef>
              <a:buChar char="•"/>
              <a:tabLst>
                <a:tab pos="2736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Shut 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according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manufacturer’s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instructions.</a:t>
            </a:r>
            <a:endParaRPr sz="900">
              <a:latin typeface="Open Sans"/>
              <a:cs typeface="Open Sans"/>
            </a:endParaRPr>
          </a:p>
          <a:p>
            <a:pPr marL="273050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7368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Restrict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99" y="3626415"/>
            <a:ext cx="2707005" cy="83629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Unattended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 loads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30"/>
              </a:spcBef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leave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hanging from 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after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shutdown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left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unattended.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lower, swing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become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unstable..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9160" y="2591611"/>
            <a:ext cx="3242507" cy="228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3883" y="2620759"/>
            <a:ext cx="425576" cy="421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9999" y="468005"/>
            <a:ext cx="1518351" cy="18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9371" y="5085822"/>
            <a:ext cx="210185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6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fld>
            <a:endParaRPr sz="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F219E-7C20-4A3B-A059-3E2576004E18}"/>
              </a:ext>
            </a:extLst>
          </p:cNvPr>
          <p:cNvSpPr/>
          <p:nvPr/>
        </p:nvSpPr>
        <p:spPr>
          <a:xfrm>
            <a:off x="635298" y="680723"/>
            <a:ext cx="2952115" cy="22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F210D6-DBB9-4D48-901A-B31312809F12}"/>
              </a:ext>
            </a:extLst>
          </p:cNvPr>
          <p:cNvSpPr/>
          <p:nvPr/>
        </p:nvSpPr>
        <p:spPr>
          <a:xfrm>
            <a:off x="298443" y="2815699"/>
            <a:ext cx="3098807" cy="22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4" y="117014"/>
            <a:ext cx="374777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5099" y="1031260"/>
            <a:ext cx="0" cy="1570355"/>
          </a:xfrm>
          <a:custGeom>
            <a:avLst/>
            <a:gdLst/>
            <a:ahLst/>
            <a:cxnLst/>
            <a:rect l="l" t="t" r="r" b="b"/>
            <a:pathLst>
              <a:path h="1570355">
                <a:moveTo>
                  <a:pt x="0" y="156974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6300" y="1031260"/>
            <a:ext cx="0" cy="1570355"/>
          </a:xfrm>
          <a:custGeom>
            <a:avLst/>
            <a:gdLst/>
            <a:ahLst/>
            <a:cxnLst/>
            <a:rect l="l" t="t" r="r" b="b"/>
            <a:pathLst>
              <a:path h="1570355">
                <a:moveTo>
                  <a:pt x="0" y="156974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5099" y="2601008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4">
                <a:moveTo>
                  <a:pt x="0" y="187464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6300" y="2601008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4">
                <a:moveTo>
                  <a:pt x="0" y="187464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25" y="2601005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25" y="4478830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56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5099" y="447883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25" y="1028080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56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00" y="1031260"/>
            <a:ext cx="0" cy="1567180"/>
          </a:xfrm>
          <a:custGeom>
            <a:avLst/>
            <a:gdLst/>
            <a:ahLst/>
            <a:cxnLst/>
            <a:rect l="l" t="t" r="r" b="b"/>
            <a:pathLst>
              <a:path h="1567180">
                <a:moveTo>
                  <a:pt x="0" y="156657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5099" y="102808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700" y="2604183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18714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600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What </a:t>
            </a:r>
            <a:r>
              <a:rPr spc="-15" dirty="0"/>
              <a:t>is </a:t>
            </a:r>
            <a:r>
              <a:rPr spc="-20" dirty="0"/>
              <a:t>a slewing mobile</a:t>
            </a:r>
            <a:r>
              <a:rPr spc="-35" dirty="0"/>
              <a:t> </a:t>
            </a:r>
            <a:r>
              <a:rPr spc="-20" dirty="0"/>
              <a:t>crane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0004" y="4572723"/>
            <a:ext cx="6480175" cy="38925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This learner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resource does not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cover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front-end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loader,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backhoe,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excavator or similar equipment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when</a:t>
            </a:r>
            <a:r>
              <a:rPr sz="900" b="1" spc="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configured</a:t>
            </a:r>
            <a:endParaRPr sz="900">
              <a:latin typeface="Open Sans Semibold"/>
              <a:cs typeface="Open Sans Semibold"/>
            </a:endParaRPr>
          </a:p>
          <a:p>
            <a:pPr marL="78105">
              <a:lnSpc>
                <a:spcPct val="100000"/>
              </a:lnSpc>
              <a:spcBef>
                <a:spcPts val="6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(arranged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or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set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up)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for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crane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operations.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9107" y="1129322"/>
            <a:ext cx="2618994" cy="1420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2922" y="1317807"/>
            <a:ext cx="1819221" cy="306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5768" y="2647112"/>
            <a:ext cx="2701721" cy="178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9300" y="2669461"/>
            <a:ext cx="1277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Rough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terrain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slewing</a:t>
            </a:r>
            <a:r>
              <a:rPr sz="9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7300" y="638516"/>
            <a:ext cx="5269865" cy="6210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slewing mobile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powered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 which features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slew 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front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back.  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mounted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 dirty="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  <a:tabLst>
                <a:tab pos="4417060" algn="l"/>
              </a:tabLst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Slewing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mobile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	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Crawler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46C1FE-2011-4038-876E-529133F00D65}"/>
              </a:ext>
            </a:extLst>
          </p:cNvPr>
          <p:cNvSpPr/>
          <p:nvPr/>
        </p:nvSpPr>
        <p:spPr>
          <a:xfrm>
            <a:off x="468597" y="594019"/>
            <a:ext cx="5493935" cy="33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353A7C-2251-4D66-93E5-C48C7F629E39}"/>
              </a:ext>
            </a:extLst>
          </p:cNvPr>
          <p:cNvSpPr/>
          <p:nvPr/>
        </p:nvSpPr>
        <p:spPr>
          <a:xfrm>
            <a:off x="566751" y="1057504"/>
            <a:ext cx="4278300" cy="151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4101D6-16C9-416F-8645-126FFF8E6A4D}"/>
              </a:ext>
            </a:extLst>
          </p:cNvPr>
          <p:cNvSpPr/>
          <p:nvPr/>
        </p:nvSpPr>
        <p:spPr>
          <a:xfrm>
            <a:off x="566751" y="2643688"/>
            <a:ext cx="4278300" cy="180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49F4BD-F39A-4198-95C4-0A7CA8F7A175}"/>
              </a:ext>
            </a:extLst>
          </p:cNvPr>
          <p:cNvSpPr/>
          <p:nvPr/>
        </p:nvSpPr>
        <p:spPr>
          <a:xfrm>
            <a:off x="4885147" y="1052599"/>
            <a:ext cx="2076667" cy="33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C956F-23D2-440A-8C1D-4EAC70DF2779}"/>
              </a:ext>
            </a:extLst>
          </p:cNvPr>
          <p:cNvSpPr/>
          <p:nvPr/>
        </p:nvSpPr>
        <p:spPr>
          <a:xfrm>
            <a:off x="515717" y="4518845"/>
            <a:ext cx="6517261" cy="45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4" y="117014"/>
            <a:ext cx="374777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630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Parts of </a:t>
            </a:r>
            <a:r>
              <a:rPr spc="-20" dirty="0"/>
              <a:t>a slewing mobile</a:t>
            </a:r>
            <a:r>
              <a:rPr spc="-50" dirty="0"/>
              <a:t> </a:t>
            </a:r>
            <a:r>
              <a:rPr spc="-20" dirty="0"/>
              <a:t>crane</a:t>
            </a:r>
          </a:p>
        </p:txBody>
      </p:sp>
      <p:sp>
        <p:nvSpPr>
          <p:cNvPr id="4" name="object 4"/>
          <p:cNvSpPr/>
          <p:nvPr/>
        </p:nvSpPr>
        <p:spPr>
          <a:xfrm>
            <a:off x="737204" y="809730"/>
            <a:ext cx="5548783" cy="403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6516" y="1316653"/>
            <a:ext cx="356870" cy="81915"/>
          </a:xfrm>
          <a:custGeom>
            <a:avLst/>
            <a:gdLst/>
            <a:ahLst/>
            <a:cxnLst/>
            <a:rect l="l" t="t" r="r" b="b"/>
            <a:pathLst>
              <a:path w="356869" h="81915">
                <a:moveTo>
                  <a:pt x="356793" y="0"/>
                </a:moveTo>
                <a:lnTo>
                  <a:pt x="0" y="8134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6860" y="137871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0091"/>
                </a:moveTo>
                <a:lnTo>
                  <a:pt x="69" y="30175"/>
                </a:lnTo>
                <a:lnTo>
                  <a:pt x="3868" y="39139"/>
                </a:lnTo>
                <a:lnTo>
                  <a:pt x="10756" y="46024"/>
                </a:lnTo>
                <a:lnTo>
                  <a:pt x="20091" y="49872"/>
                </a:lnTo>
                <a:lnTo>
                  <a:pt x="30184" y="49802"/>
                </a:lnTo>
                <a:lnTo>
                  <a:pt x="39142" y="46000"/>
                </a:lnTo>
                <a:lnTo>
                  <a:pt x="46017" y="39116"/>
                </a:lnTo>
                <a:lnTo>
                  <a:pt x="49860" y="29794"/>
                </a:lnTo>
                <a:lnTo>
                  <a:pt x="49798" y="19702"/>
                </a:lnTo>
                <a:lnTo>
                  <a:pt x="46016" y="10734"/>
                </a:lnTo>
                <a:lnTo>
                  <a:pt x="39146" y="3848"/>
                </a:lnTo>
                <a:lnTo>
                  <a:pt x="29819" y="0"/>
                </a:lnTo>
                <a:lnTo>
                  <a:pt x="19718" y="71"/>
                </a:lnTo>
                <a:lnTo>
                  <a:pt x="10742" y="3873"/>
                </a:lnTo>
                <a:lnTo>
                  <a:pt x="3850" y="10762"/>
                </a:lnTo>
                <a:lnTo>
                  <a:pt x="0" y="200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8114" y="1215021"/>
            <a:ext cx="8756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Running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9438" y="34415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53" y="0"/>
                </a:moveTo>
                <a:lnTo>
                  <a:pt x="15666" y="2017"/>
                </a:lnTo>
                <a:lnTo>
                  <a:pt x="7512" y="7516"/>
                </a:lnTo>
                <a:lnTo>
                  <a:pt x="2015" y="15671"/>
                </a:lnTo>
                <a:lnTo>
                  <a:pt x="0" y="25654"/>
                </a:lnTo>
                <a:lnTo>
                  <a:pt x="2015" y="35641"/>
                </a:lnTo>
                <a:lnTo>
                  <a:pt x="7512" y="43795"/>
                </a:lnTo>
                <a:lnTo>
                  <a:pt x="15666" y="49292"/>
                </a:lnTo>
                <a:lnTo>
                  <a:pt x="25653" y="51308"/>
                </a:lnTo>
                <a:lnTo>
                  <a:pt x="35641" y="49292"/>
                </a:lnTo>
                <a:lnTo>
                  <a:pt x="43795" y="43795"/>
                </a:lnTo>
                <a:lnTo>
                  <a:pt x="49292" y="35641"/>
                </a:lnTo>
                <a:lnTo>
                  <a:pt x="51307" y="25654"/>
                </a:lnTo>
                <a:lnTo>
                  <a:pt x="49292" y="15671"/>
                </a:lnTo>
                <a:lnTo>
                  <a:pt x="43795" y="7516"/>
                </a:lnTo>
                <a:lnTo>
                  <a:pt x="35641" y="2017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6700" y="3210532"/>
            <a:ext cx="507255" cy="245975"/>
          </a:xfrm>
          <a:custGeom>
            <a:avLst/>
            <a:gdLst/>
            <a:ahLst/>
            <a:cxnLst/>
            <a:rect l="l" t="t" r="r" b="b"/>
            <a:pathLst>
              <a:path w="575945" h="324485">
                <a:moveTo>
                  <a:pt x="575322" y="0"/>
                </a:moveTo>
                <a:lnTo>
                  <a:pt x="0" y="32412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9673" y="34436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34" y="39103"/>
                </a:lnTo>
                <a:lnTo>
                  <a:pt x="10691" y="45988"/>
                </a:lnTo>
                <a:lnTo>
                  <a:pt x="19632" y="49789"/>
                </a:lnTo>
                <a:lnTo>
                  <a:pt x="29718" y="49860"/>
                </a:lnTo>
                <a:lnTo>
                  <a:pt x="39060" y="46012"/>
                </a:lnTo>
                <a:lnTo>
                  <a:pt x="45966" y="39127"/>
                </a:lnTo>
                <a:lnTo>
                  <a:pt x="49783" y="30163"/>
                </a:lnTo>
                <a:lnTo>
                  <a:pt x="49860" y="20078"/>
                </a:lnTo>
                <a:lnTo>
                  <a:pt x="46009" y="10756"/>
                </a:lnTo>
                <a:lnTo>
                  <a:pt x="39117" y="3871"/>
                </a:lnTo>
                <a:lnTo>
                  <a:pt x="30141" y="70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38532" y="2964787"/>
            <a:ext cx="9779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Counter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6550" y="4724044"/>
            <a:ext cx="281585" cy="12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0927" y="4718291"/>
            <a:ext cx="11023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Pigstyed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6831" y="229680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5179" y="1924418"/>
            <a:ext cx="345440" cy="381000"/>
          </a:xfrm>
          <a:custGeom>
            <a:avLst/>
            <a:gdLst/>
            <a:ahLst/>
            <a:cxnLst/>
            <a:rect l="l" t="t" r="r" b="b"/>
            <a:pathLst>
              <a:path w="345439" h="381000">
                <a:moveTo>
                  <a:pt x="344830" y="0"/>
                </a:moveTo>
                <a:lnTo>
                  <a:pt x="0" y="3806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3205" y="2298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53738" y="1799882"/>
            <a:ext cx="7562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409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jib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0234" y="990600"/>
            <a:ext cx="195728" cy="154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6354" y="843369"/>
            <a:ext cx="563880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5410" marR="98425" indent="42545">
              <a:lnSpc>
                <a:spcPct val="101899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Head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sheave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6011" y="2941459"/>
            <a:ext cx="296468" cy="10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55178" y="2811056"/>
            <a:ext cx="5435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44593" y="273631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06" y="0"/>
                </a:moveTo>
                <a:lnTo>
                  <a:pt x="14294" y="1838"/>
                </a:lnTo>
                <a:lnTo>
                  <a:pt x="6854" y="6853"/>
                </a:lnTo>
                <a:lnTo>
                  <a:pt x="1839" y="14289"/>
                </a:lnTo>
                <a:lnTo>
                  <a:pt x="0" y="23393"/>
                </a:lnTo>
                <a:lnTo>
                  <a:pt x="1839" y="32504"/>
                </a:lnTo>
                <a:lnTo>
                  <a:pt x="6854" y="39944"/>
                </a:lnTo>
                <a:lnTo>
                  <a:pt x="14294" y="44960"/>
                </a:lnTo>
                <a:lnTo>
                  <a:pt x="23406" y="46799"/>
                </a:lnTo>
                <a:lnTo>
                  <a:pt x="32517" y="44960"/>
                </a:lnTo>
                <a:lnTo>
                  <a:pt x="39957" y="39944"/>
                </a:lnTo>
                <a:lnTo>
                  <a:pt x="44973" y="32504"/>
                </a:lnTo>
                <a:lnTo>
                  <a:pt x="46812" y="23393"/>
                </a:lnTo>
                <a:lnTo>
                  <a:pt x="44973" y="14289"/>
                </a:lnTo>
                <a:lnTo>
                  <a:pt x="39957" y="6853"/>
                </a:lnTo>
                <a:lnTo>
                  <a:pt x="32517" y="1838"/>
                </a:lnTo>
                <a:lnTo>
                  <a:pt x="23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4866" y="2565259"/>
            <a:ext cx="282575" cy="180975"/>
          </a:xfrm>
          <a:custGeom>
            <a:avLst/>
            <a:gdLst/>
            <a:ahLst/>
            <a:cxnLst/>
            <a:rect l="l" t="t" r="r" b="b"/>
            <a:pathLst>
              <a:path w="282575" h="180975">
                <a:moveTo>
                  <a:pt x="282079" y="0"/>
                </a:moveTo>
                <a:lnTo>
                  <a:pt x="0" y="18050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8529" y="27345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60" y="20078"/>
                </a:moveTo>
                <a:lnTo>
                  <a:pt x="46002" y="10756"/>
                </a:lnTo>
                <a:lnTo>
                  <a:pt x="39098" y="3871"/>
                </a:lnTo>
                <a:lnTo>
                  <a:pt x="30120" y="70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lnTo>
                  <a:pt x="3842" y="39103"/>
                </a:lnTo>
                <a:lnTo>
                  <a:pt x="10717" y="45988"/>
                </a:lnTo>
                <a:lnTo>
                  <a:pt x="19675" y="49789"/>
                </a:lnTo>
                <a:lnTo>
                  <a:pt x="29768" y="49860"/>
                </a:lnTo>
                <a:lnTo>
                  <a:pt x="39082" y="46012"/>
                </a:lnTo>
                <a:lnTo>
                  <a:pt x="45972" y="39127"/>
                </a:lnTo>
                <a:lnTo>
                  <a:pt x="49783" y="30163"/>
                </a:lnTo>
                <a:lnTo>
                  <a:pt x="49860" y="2007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70723" y="2442438"/>
            <a:ext cx="8229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block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1962" y="3870011"/>
            <a:ext cx="421640" cy="111760"/>
          </a:xfrm>
          <a:custGeom>
            <a:avLst/>
            <a:gdLst/>
            <a:ahLst/>
            <a:cxnLst/>
            <a:rect l="l" t="t" r="r" b="b"/>
            <a:pathLst>
              <a:path w="421640" h="111760">
                <a:moveTo>
                  <a:pt x="421081" y="0"/>
                </a:moveTo>
                <a:lnTo>
                  <a:pt x="0" y="11139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2498" y="396296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41402" y="3620630"/>
            <a:ext cx="8750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Rear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4351" y="4329416"/>
            <a:ext cx="320040" cy="210820"/>
          </a:xfrm>
          <a:custGeom>
            <a:avLst/>
            <a:gdLst/>
            <a:ahLst/>
            <a:cxnLst/>
            <a:rect l="l" t="t" r="r" b="b"/>
            <a:pathLst>
              <a:path w="320039" h="210820">
                <a:moveTo>
                  <a:pt x="0" y="210197"/>
                </a:moveTo>
                <a:lnTo>
                  <a:pt x="31992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0608" y="429054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10" y="39101"/>
                </a:lnTo>
                <a:lnTo>
                  <a:pt x="39123" y="45985"/>
                </a:lnTo>
                <a:lnTo>
                  <a:pt x="30163" y="49789"/>
                </a:lnTo>
                <a:lnTo>
                  <a:pt x="20091" y="49872"/>
                </a:lnTo>
                <a:lnTo>
                  <a:pt x="10756" y="46023"/>
                </a:lnTo>
                <a:lnTo>
                  <a:pt x="3868" y="39133"/>
                </a:lnTo>
                <a:lnTo>
                  <a:pt x="69" y="30165"/>
                </a:lnTo>
                <a:lnTo>
                  <a:pt x="0" y="20078"/>
                </a:lnTo>
                <a:lnTo>
                  <a:pt x="3842" y="10756"/>
                </a:lnTo>
                <a:lnTo>
                  <a:pt x="10717" y="3871"/>
                </a:lnTo>
                <a:lnTo>
                  <a:pt x="19675" y="70"/>
                </a:lnTo>
                <a:lnTo>
                  <a:pt x="29768" y="0"/>
                </a:lnTo>
                <a:lnTo>
                  <a:pt x="39082" y="3842"/>
                </a:lnTo>
                <a:lnTo>
                  <a:pt x="45972" y="10728"/>
                </a:lnTo>
                <a:lnTo>
                  <a:pt x="49783" y="19695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99754" y="4416742"/>
            <a:ext cx="9137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Front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2936" y="436610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533" y="0"/>
                </a:moveTo>
                <a:lnTo>
                  <a:pt x="14375" y="1850"/>
                </a:lnTo>
                <a:lnTo>
                  <a:pt x="6894" y="6894"/>
                </a:lnTo>
                <a:lnTo>
                  <a:pt x="1850" y="14375"/>
                </a:lnTo>
                <a:lnTo>
                  <a:pt x="0" y="23533"/>
                </a:lnTo>
                <a:lnTo>
                  <a:pt x="1850" y="32691"/>
                </a:lnTo>
                <a:lnTo>
                  <a:pt x="6894" y="40171"/>
                </a:lnTo>
                <a:lnTo>
                  <a:pt x="14375" y="45216"/>
                </a:lnTo>
                <a:lnTo>
                  <a:pt x="23533" y="47066"/>
                </a:lnTo>
                <a:lnTo>
                  <a:pt x="32691" y="45216"/>
                </a:lnTo>
                <a:lnTo>
                  <a:pt x="40171" y="40171"/>
                </a:lnTo>
                <a:lnTo>
                  <a:pt x="45216" y="32691"/>
                </a:lnTo>
                <a:lnTo>
                  <a:pt x="47066" y="23533"/>
                </a:lnTo>
                <a:lnTo>
                  <a:pt x="45216" y="14375"/>
                </a:lnTo>
                <a:lnTo>
                  <a:pt x="40171" y="6894"/>
                </a:lnTo>
                <a:lnTo>
                  <a:pt x="32691" y="1850"/>
                </a:lnTo>
                <a:lnTo>
                  <a:pt x="23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4940" y="4403238"/>
            <a:ext cx="645160" cy="335915"/>
          </a:xfrm>
          <a:custGeom>
            <a:avLst/>
            <a:gdLst/>
            <a:ahLst/>
            <a:cxnLst/>
            <a:rect l="l" t="t" r="r" b="b"/>
            <a:pathLst>
              <a:path w="645160" h="335914">
                <a:moveTo>
                  <a:pt x="0" y="335407"/>
                </a:moveTo>
                <a:lnTo>
                  <a:pt x="64496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7213" y="43663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9742" y="5018"/>
                </a:moveTo>
                <a:lnTo>
                  <a:pt x="18796" y="590"/>
                </a:lnTo>
                <a:lnTo>
                  <a:pt x="28521" y="0"/>
                </a:lnTo>
                <a:lnTo>
                  <a:pt x="37762" y="3083"/>
                </a:lnTo>
                <a:lnTo>
                  <a:pt x="45365" y="9678"/>
                </a:lnTo>
                <a:lnTo>
                  <a:pt x="49800" y="18762"/>
                </a:lnTo>
                <a:lnTo>
                  <a:pt x="50403" y="28501"/>
                </a:lnTo>
                <a:lnTo>
                  <a:pt x="47321" y="37748"/>
                </a:lnTo>
                <a:lnTo>
                  <a:pt x="40705" y="45353"/>
                </a:lnTo>
                <a:lnTo>
                  <a:pt x="31621" y="49787"/>
                </a:lnTo>
                <a:lnTo>
                  <a:pt x="21882" y="50384"/>
                </a:lnTo>
                <a:lnTo>
                  <a:pt x="12635" y="47287"/>
                </a:lnTo>
                <a:lnTo>
                  <a:pt x="5030" y="40641"/>
                </a:lnTo>
                <a:lnTo>
                  <a:pt x="596" y="31608"/>
                </a:lnTo>
                <a:lnTo>
                  <a:pt x="0" y="21882"/>
                </a:lnTo>
                <a:lnTo>
                  <a:pt x="3096" y="12629"/>
                </a:lnTo>
                <a:lnTo>
                  <a:pt x="9742" y="501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13531" y="4707559"/>
            <a:ext cx="9721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beam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42723" y="4250970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26"/>
                </a:lnTo>
              </a:path>
            </a:pathLst>
          </a:custGeom>
          <a:ln w="47726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9035" y="427483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258" y="0"/>
                </a:lnTo>
              </a:path>
            </a:pathLst>
          </a:custGeom>
          <a:ln w="47726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5083" y="42311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17" y="39103"/>
                </a:lnTo>
                <a:lnTo>
                  <a:pt x="39142" y="45988"/>
                </a:lnTo>
                <a:lnTo>
                  <a:pt x="30184" y="49789"/>
                </a:lnTo>
                <a:lnTo>
                  <a:pt x="20091" y="49860"/>
                </a:lnTo>
                <a:lnTo>
                  <a:pt x="10778" y="46017"/>
                </a:lnTo>
                <a:lnTo>
                  <a:pt x="3887" y="39131"/>
                </a:lnTo>
                <a:lnTo>
                  <a:pt x="76" y="30164"/>
                </a:lnTo>
                <a:lnTo>
                  <a:pt x="0" y="20078"/>
                </a:lnTo>
                <a:lnTo>
                  <a:pt x="3857" y="10756"/>
                </a:lnTo>
                <a:lnTo>
                  <a:pt x="10761" y="3871"/>
                </a:lnTo>
                <a:lnTo>
                  <a:pt x="19739" y="70"/>
                </a:lnTo>
                <a:lnTo>
                  <a:pt x="29819" y="0"/>
                </a:lnTo>
                <a:lnTo>
                  <a:pt x="39146" y="3847"/>
                </a:lnTo>
                <a:lnTo>
                  <a:pt x="46016" y="10733"/>
                </a:lnTo>
                <a:lnTo>
                  <a:pt x="49798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6294" y="4140670"/>
            <a:ext cx="424815" cy="245745"/>
          </a:xfrm>
          <a:custGeom>
            <a:avLst/>
            <a:gdLst/>
            <a:ahLst/>
            <a:cxnLst/>
            <a:rect l="l" t="t" r="r" b="b"/>
            <a:pathLst>
              <a:path w="424815" h="245745">
                <a:moveTo>
                  <a:pt x="0" y="245630"/>
                </a:moveTo>
                <a:lnTo>
                  <a:pt x="424497" y="245630"/>
                </a:lnTo>
                <a:lnTo>
                  <a:pt x="42449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16294" y="4140670"/>
            <a:ext cx="4248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Jack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12723" y="1789145"/>
            <a:ext cx="267595" cy="8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73148" y="1745145"/>
            <a:ext cx="6800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Hoist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44698" y="323460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2399" y="2707217"/>
            <a:ext cx="65405" cy="530225"/>
          </a:xfrm>
          <a:custGeom>
            <a:avLst/>
            <a:gdLst/>
            <a:ahLst/>
            <a:cxnLst/>
            <a:rect l="l" t="t" r="r" b="b"/>
            <a:pathLst>
              <a:path w="65404" h="530225">
                <a:moveTo>
                  <a:pt x="0" y="0"/>
                </a:moveTo>
                <a:lnTo>
                  <a:pt x="65087" y="53012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45658" y="32376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03"/>
                </a:lnTo>
                <a:lnTo>
                  <a:pt x="10742" y="45988"/>
                </a:lnTo>
                <a:lnTo>
                  <a:pt x="19718" y="49789"/>
                </a:lnTo>
                <a:lnTo>
                  <a:pt x="29819" y="49860"/>
                </a:lnTo>
                <a:lnTo>
                  <a:pt x="39146" y="46014"/>
                </a:lnTo>
                <a:lnTo>
                  <a:pt x="46016" y="39133"/>
                </a:lnTo>
                <a:lnTo>
                  <a:pt x="49798" y="30173"/>
                </a:lnTo>
                <a:lnTo>
                  <a:pt x="49860" y="20091"/>
                </a:lnTo>
                <a:lnTo>
                  <a:pt x="46017" y="10767"/>
                </a:lnTo>
                <a:lnTo>
                  <a:pt x="39142" y="3878"/>
                </a:lnTo>
                <a:lnTo>
                  <a:pt x="30184" y="72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85625" y="2490597"/>
            <a:ext cx="6026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Winch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16796" y="361429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28" y="0"/>
                </a:moveTo>
                <a:lnTo>
                  <a:pt x="15655" y="2012"/>
                </a:lnTo>
                <a:lnTo>
                  <a:pt x="7508" y="7502"/>
                </a:lnTo>
                <a:lnTo>
                  <a:pt x="2014" y="15644"/>
                </a:lnTo>
                <a:lnTo>
                  <a:pt x="0" y="25615"/>
                </a:lnTo>
                <a:lnTo>
                  <a:pt x="2014" y="35594"/>
                </a:lnTo>
                <a:lnTo>
                  <a:pt x="7508" y="43740"/>
                </a:lnTo>
                <a:lnTo>
                  <a:pt x="15655" y="49231"/>
                </a:lnTo>
                <a:lnTo>
                  <a:pt x="25628" y="51244"/>
                </a:lnTo>
                <a:lnTo>
                  <a:pt x="35601" y="49231"/>
                </a:lnTo>
                <a:lnTo>
                  <a:pt x="43748" y="43740"/>
                </a:lnTo>
                <a:lnTo>
                  <a:pt x="49242" y="35594"/>
                </a:lnTo>
                <a:lnTo>
                  <a:pt x="51257" y="25615"/>
                </a:lnTo>
                <a:lnTo>
                  <a:pt x="49242" y="15644"/>
                </a:lnTo>
                <a:lnTo>
                  <a:pt x="43748" y="7502"/>
                </a:lnTo>
                <a:lnTo>
                  <a:pt x="35601" y="2012"/>
                </a:lnTo>
                <a:lnTo>
                  <a:pt x="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88791" y="3246049"/>
            <a:ext cx="831215" cy="386080"/>
          </a:xfrm>
          <a:custGeom>
            <a:avLst/>
            <a:gdLst/>
            <a:ahLst/>
            <a:cxnLst/>
            <a:rect l="l" t="t" r="r" b="b"/>
            <a:pathLst>
              <a:path w="831214" h="386079">
                <a:moveTo>
                  <a:pt x="0" y="0"/>
                </a:moveTo>
                <a:lnTo>
                  <a:pt x="831011" y="38591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17864" y="361771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03"/>
                </a:lnTo>
                <a:lnTo>
                  <a:pt x="10742" y="45988"/>
                </a:lnTo>
                <a:lnTo>
                  <a:pt x="19718" y="49789"/>
                </a:lnTo>
                <a:lnTo>
                  <a:pt x="29819" y="49860"/>
                </a:lnTo>
                <a:lnTo>
                  <a:pt x="39132" y="46019"/>
                </a:lnTo>
                <a:lnTo>
                  <a:pt x="46023" y="39138"/>
                </a:lnTo>
                <a:lnTo>
                  <a:pt x="49834" y="30175"/>
                </a:lnTo>
                <a:lnTo>
                  <a:pt x="49911" y="20091"/>
                </a:lnTo>
                <a:lnTo>
                  <a:pt x="46053" y="10769"/>
                </a:lnTo>
                <a:lnTo>
                  <a:pt x="39149" y="3883"/>
                </a:lnTo>
                <a:lnTo>
                  <a:pt x="30171" y="78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999435" y="3129813"/>
            <a:ext cx="10090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Operators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cabin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55356" y="39672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533" y="0"/>
                </a:moveTo>
                <a:lnTo>
                  <a:pt x="14375" y="1850"/>
                </a:lnTo>
                <a:lnTo>
                  <a:pt x="6894" y="6894"/>
                </a:lnTo>
                <a:lnTo>
                  <a:pt x="1850" y="14375"/>
                </a:lnTo>
                <a:lnTo>
                  <a:pt x="0" y="23533"/>
                </a:lnTo>
                <a:lnTo>
                  <a:pt x="1850" y="32691"/>
                </a:lnTo>
                <a:lnTo>
                  <a:pt x="6894" y="40171"/>
                </a:lnTo>
                <a:lnTo>
                  <a:pt x="14375" y="45216"/>
                </a:lnTo>
                <a:lnTo>
                  <a:pt x="23533" y="47066"/>
                </a:lnTo>
                <a:lnTo>
                  <a:pt x="32691" y="45216"/>
                </a:lnTo>
                <a:lnTo>
                  <a:pt x="40171" y="40171"/>
                </a:lnTo>
                <a:lnTo>
                  <a:pt x="45216" y="32691"/>
                </a:lnTo>
                <a:lnTo>
                  <a:pt x="47066" y="23533"/>
                </a:lnTo>
                <a:lnTo>
                  <a:pt x="45216" y="14375"/>
                </a:lnTo>
                <a:lnTo>
                  <a:pt x="40171" y="6894"/>
                </a:lnTo>
                <a:lnTo>
                  <a:pt x="32691" y="1850"/>
                </a:lnTo>
                <a:lnTo>
                  <a:pt x="23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79626" y="3618070"/>
            <a:ext cx="283210" cy="352425"/>
          </a:xfrm>
          <a:custGeom>
            <a:avLst/>
            <a:gdLst/>
            <a:ahLst/>
            <a:cxnLst/>
            <a:rect l="l" t="t" r="r" b="b"/>
            <a:pathLst>
              <a:path w="283210" h="352425">
                <a:moveTo>
                  <a:pt x="0" y="0"/>
                </a:moveTo>
                <a:lnTo>
                  <a:pt x="282917" y="35198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3278" y="39646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9717" y="5037"/>
                </a:moveTo>
                <a:lnTo>
                  <a:pt x="18793" y="602"/>
                </a:lnTo>
                <a:lnTo>
                  <a:pt x="28521" y="0"/>
                </a:lnTo>
                <a:lnTo>
                  <a:pt x="37765" y="3081"/>
                </a:lnTo>
                <a:lnTo>
                  <a:pt x="45391" y="9698"/>
                </a:lnTo>
                <a:lnTo>
                  <a:pt x="49796" y="18760"/>
                </a:lnTo>
                <a:lnTo>
                  <a:pt x="50377" y="28501"/>
                </a:lnTo>
                <a:lnTo>
                  <a:pt x="47275" y="37760"/>
                </a:lnTo>
                <a:lnTo>
                  <a:pt x="40628" y="45372"/>
                </a:lnTo>
                <a:lnTo>
                  <a:pt x="31575" y="49791"/>
                </a:lnTo>
                <a:lnTo>
                  <a:pt x="21856" y="50358"/>
                </a:lnTo>
                <a:lnTo>
                  <a:pt x="12630" y="47242"/>
                </a:lnTo>
                <a:lnTo>
                  <a:pt x="5056" y="40609"/>
                </a:lnTo>
                <a:lnTo>
                  <a:pt x="599" y="31563"/>
                </a:lnTo>
                <a:lnTo>
                  <a:pt x="0" y="21856"/>
                </a:lnTo>
                <a:lnTo>
                  <a:pt x="3093" y="12633"/>
                </a:lnTo>
                <a:lnTo>
                  <a:pt x="9717" y="503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43543" y="3495687"/>
            <a:ext cx="8401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Drivers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cabin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E89A26-C89B-4CC7-A8A0-2D661076259D}"/>
              </a:ext>
            </a:extLst>
          </p:cNvPr>
          <p:cNvSpPr/>
          <p:nvPr/>
        </p:nvSpPr>
        <p:spPr>
          <a:xfrm>
            <a:off x="606896" y="898101"/>
            <a:ext cx="503337" cy="24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D2E32F-CDA7-4A40-9EE7-5293CD642BD7}"/>
              </a:ext>
            </a:extLst>
          </p:cNvPr>
          <p:cNvSpPr/>
          <p:nvPr/>
        </p:nvSpPr>
        <p:spPr>
          <a:xfrm>
            <a:off x="1689351" y="1807783"/>
            <a:ext cx="585321" cy="1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BB816D0-D34D-4E4C-A889-4EDCC49268B4}"/>
              </a:ext>
            </a:extLst>
          </p:cNvPr>
          <p:cNvSpPr/>
          <p:nvPr/>
        </p:nvSpPr>
        <p:spPr>
          <a:xfrm>
            <a:off x="1753419" y="2469818"/>
            <a:ext cx="690124" cy="13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A6D9C77-BA54-43AA-A988-709612455B79}"/>
              </a:ext>
            </a:extLst>
          </p:cNvPr>
          <p:cNvSpPr/>
          <p:nvPr/>
        </p:nvSpPr>
        <p:spPr>
          <a:xfrm>
            <a:off x="1683426" y="2869055"/>
            <a:ext cx="465330" cy="10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4831E8-DF53-41E8-9340-33085BB34E18}"/>
              </a:ext>
            </a:extLst>
          </p:cNvPr>
          <p:cNvSpPr/>
          <p:nvPr/>
        </p:nvSpPr>
        <p:spPr>
          <a:xfrm>
            <a:off x="2963042" y="1254179"/>
            <a:ext cx="746494" cy="19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81D527-A338-4BC5-914A-0DC81502F055}"/>
              </a:ext>
            </a:extLst>
          </p:cNvPr>
          <p:cNvSpPr/>
          <p:nvPr/>
        </p:nvSpPr>
        <p:spPr>
          <a:xfrm>
            <a:off x="4140133" y="1862143"/>
            <a:ext cx="585321" cy="16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9C475C-623A-4192-8EF2-CA4F5DAD4D3C}"/>
              </a:ext>
            </a:extLst>
          </p:cNvPr>
          <p:cNvSpPr/>
          <p:nvPr/>
        </p:nvSpPr>
        <p:spPr>
          <a:xfrm>
            <a:off x="5492433" y="2565259"/>
            <a:ext cx="393343" cy="9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5AABF0-CE2F-476C-813A-DA4C1B27D517}"/>
              </a:ext>
            </a:extLst>
          </p:cNvPr>
          <p:cNvSpPr/>
          <p:nvPr/>
        </p:nvSpPr>
        <p:spPr>
          <a:xfrm>
            <a:off x="6118574" y="2977972"/>
            <a:ext cx="806220" cy="20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9F67C2F-821D-4F47-A774-AABB70530EAA}"/>
              </a:ext>
            </a:extLst>
          </p:cNvPr>
          <p:cNvSpPr/>
          <p:nvPr/>
        </p:nvSpPr>
        <p:spPr>
          <a:xfrm>
            <a:off x="6188216" y="3665730"/>
            <a:ext cx="736578" cy="19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ECC0F1-84A8-4501-8957-9311AE5D13C7}"/>
              </a:ext>
            </a:extLst>
          </p:cNvPr>
          <p:cNvSpPr/>
          <p:nvPr/>
        </p:nvSpPr>
        <p:spPr>
          <a:xfrm>
            <a:off x="6490515" y="4163533"/>
            <a:ext cx="287656" cy="18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2E24D22-1F1B-4DE3-9BFE-57DFB36BD0CE}"/>
              </a:ext>
            </a:extLst>
          </p:cNvPr>
          <p:cNvSpPr/>
          <p:nvPr/>
        </p:nvSpPr>
        <p:spPr>
          <a:xfrm>
            <a:off x="5198025" y="4754816"/>
            <a:ext cx="920549" cy="15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15DC3-4735-415C-BD4B-28DB13DA5A6A}"/>
              </a:ext>
            </a:extLst>
          </p:cNvPr>
          <p:cNvSpPr/>
          <p:nvPr/>
        </p:nvSpPr>
        <p:spPr>
          <a:xfrm>
            <a:off x="3465298" y="4718291"/>
            <a:ext cx="846352" cy="23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AF05BC-DD5F-40F7-B291-F608F1D63F89}"/>
              </a:ext>
            </a:extLst>
          </p:cNvPr>
          <p:cNvSpPr/>
          <p:nvPr/>
        </p:nvSpPr>
        <p:spPr>
          <a:xfrm>
            <a:off x="2148755" y="4462001"/>
            <a:ext cx="814287" cy="18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2766E-816D-4A9B-9F47-824ED505AED7}"/>
              </a:ext>
            </a:extLst>
          </p:cNvPr>
          <p:cNvSpPr/>
          <p:nvPr/>
        </p:nvSpPr>
        <p:spPr>
          <a:xfrm>
            <a:off x="2499789" y="3542863"/>
            <a:ext cx="677405" cy="16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958F98-B59F-4334-B8B1-268CC55F09D7}"/>
              </a:ext>
            </a:extLst>
          </p:cNvPr>
          <p:cNvSpPr/>
          <p:nvPr/>
        </p:nvSpPr>
        <p:spPr>
          <a:xfrm>
            <a:off x="3063139" y="3182164"/>
            <a:ext cx="877427" cy="16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imes New Roman"/>
              <a:cs typeface="Times New Roman"/>
            </a:endParaRPr>
          </a:p>
          <a:p>
            <a:pPr marL="4260850" marR="135890" indent="573405">
              <a:lnSpc>
                <a:spcPts val="3400"/>
              </a:lnSpc>
            </a:pP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1 – 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Plan work </a:t>
            </a:r>
            <a:r>
              <a:rPr sz="3200" b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b="0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1210" y="1622026"/>
            <a:ext cx="2249995" cy="146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5949"/>
            <a:ext cx="1981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/>
              <a:t>Outriggers </a:t>
            </a:r>
            <a:r>
              <a:rPr b="0" spc="-20" dirty="0"/>
              <a:t>and</a:t>
            </a:r>
            <a:r>
              <a:rPr b="0" spc="-60" dirty="0"/>
              <a:t> </a:t>
            </a:r>
            <a:r>
              <a:rPr b="0" spc="-20" dirty="0"/>
              <a:t>packing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16"/>
            <a:ext cx="6094730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Outriggers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(which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called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stabilisers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)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beams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legs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extend out 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crane, helping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stable.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placed under the outriggers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distribute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Outriggers should always be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accordance with the manufacturers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instructions.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 things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remember when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setting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outriggers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109" y="1782000"/>
            <a:ext cx="1679887" cy="141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8896" y="3289899"/>
            <a:ext cx="1753036" cy="155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435" y="3257143"/>
            <a:ext cx="587408" cy="438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000" y="3532111"/>
            <a:ext cx="3042005" cy="1407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6400" y="3440171"/>
            <a:ext cx="1407795" cy="194945"/>
          </a:xfrm>
          <a:custGeom>
            <a:avLst/>
            <a:gdLst/>
            <a:ahLst/>
            <a:cxnLst/>
            <a:rect l="l" t="t" r="r" b="b"/>
            <a:pathLst>
              <a:path w="1407795" h="194945">
                <a:moveTo>
                  <a:pt x="543598" y="0"/>
                </a:moveTo>
                <a:lnTo>
                  <a:pt x="0" y="36512"/>
                </a:lnTo>
                <a:lnTo>
                  <a:pt x="195541" y="194475"/>
                </a:lnTo>
                <a:lnTo>
                  <a:pt x="1159205" y="194475"/>
                </a:lnTo>
                <a:lnTo>
                  <a:pt x="1407604" y="115493"/>
                </a:lnTo>
                <a:lnTo>
                  <a:pt x="543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1349005"/>
          <a:ext cx="6454140" cy="361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325">
                <a:tc>
                  <a:txBody>
                    <a:bodyPr/>
                    <a:lstStyle/>
                    <a:p>
                      <a:pPr marL="68580" marR="24892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Outriggers should 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fully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extended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(if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possible).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the  crane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become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unstable during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lifting.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904364" marR="236854">
                        <a:lnSpc>
                          <a:spcPct val="101899"/>
                        </a:lnSpc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NOTE: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Outriggers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 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partly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extended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1904364" marR="417830">
                        <a:lnSpc>
                          <a:spcPct val="101899"/>
                        </a:lnSpc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allowed by the  manufacturer’s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specifications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instructions.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the ground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firm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bear the</a:t>
                      </a:r>
                      <a:r>
                        <a:rPr sz="900" spc="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25">
                <a:tc>
                  <a:txBody>
                    <a:bodyPr/>
                    <a:lstStyle/>
                    <a:p>
                      <a:pPr marL="68580" marR="768985">
                        <a:lnSpc>
                          <a:spcPct val="101899"/>
                        </a:lnSpc>
                        <a:spcBef>
                          <a:spcPts val="63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Packing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cover as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much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 as possible to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distribute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72310">
                        <a:lnSpc>
                          <a:spcPct val="101899"/>
                        </a:lnSpc>
                        <a:spcBef>
                          <a:spcPts val="63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packing should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 made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hardwood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free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any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defects.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C5F77D-95E4-4B2F-BAEC-1AE17DB18EB2}"/>
              </a:ext>
            </a:extLst>
          </p:cNvPr>
          <p:cNvSpPr/>
          <p:nvPr/>
        </p:nvSpPr>
        <p:spPr>
          <a:xfrm>
            <a:off x="450521" y="626973"/>
            <a:ext cx="6338566" cy="656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7B74DC-4433-4585-A164-24E38B14A117}"/>
              </a:ext>
            </a:extLst>
          </p:cNvPr>
          <p:cNvSpPr/>
          <p:nvPr/>
        </p:nvSpPr>
        <p:spPr>
          <a:xfrm>
            <a:off x="562360" y="1375014"/>
            <a:ext cx="3138890" cy="179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688C1-EF84-441F-8AAB-0F703A07E682}"/>
              </a:ext>
            </a:extLst>
          </p:cNvPr>
          <p:cNvSpPr/>
          <p:nvPr/>
        </p:nvSpPr>
        <p:spPr>
          <a:xfrm>
            <a:off x="3839760" y="1383861"/>
            <a:ext cx="3138890" cy="179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B980B8-FF1B-4467-BE0D-837008EB1C3B}"/>
              </a:ext>
            </a:extLst>
          </p:cNvPr>
          <p:cNvSpPr/>
          <p:nvPr/>
        </p:nvSpPr>
        <p:spPr>
          <a:xfrm>
            <a:off x="569442" y="3205715"/>
            <a:ext cx="3138890" cy="173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AF1FA5-B4B7-4578-A0A5-09C8C25569BC}"/>
              </a:ext>
            </a:extLst>
          </p:cNvPr>
          <p:cNvSpPr/>
          <p:nvPr/>
        </p:nvSpPr>
        <p:spPr>
          <a:xfrm>
            <a:off x="3815845" y="3228885"/>
            <a:ext cx="3138890" cy="171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4442" y="141378"/>
            <a:ext cx="197231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496589"/>
            <a:ext cx="3858260" cy="82232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Hazard versus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What 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is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the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difference?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 constantly—sometimes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3179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endParaRPr sz="1400">
              <a:latin typeface="Franklin Gothic Medium"/>
              <a:cs typeface="Franklin Gothic Medium"/>
            </a:endParaRPr>
          </a:p>
          <a:p>
            <a:pPr marL="111125" marR="300355">
              <a:lnSpc>
                <a:spcPct val="100000"/>
              </a:lnSpc>
              <a:spcBef>
                <a:spcPts val="484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situation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could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 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8823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8823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11125" marR="102870">
              <a:lnSpc>
                <a:spcPct val="100000"/>
              </a:lnSpc>
              <a:spcBef>
                <a:spcPts val="484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causing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 as 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injury, illness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death.</a:t>
            </a:r>
            <a:endParaRPr sz="1000">
              <a:latin typeface="Open Sans"/>
              <a:cs typeface="Open Sans"/>
            </a:endParaRPr>
          </a:p>
          <a:p>
            <a:pPr marL="111125" marR="5302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likely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somebody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harmed by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1837" y="2981693"/>
            <a:ext cx="1353248" cy="14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1837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9285" y="3085922"/>
            <a:ext cx="835385" cy="1201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6213" y="489622"/>
            <a:ext cx="1705318" cy="4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69148"/>
            <a:ext cx="3114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Personal Protective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Equipment</a:t>
            </a:r>
            <a:r>
              <a:rPr sz="1400" b="1" spc="-4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(PPE)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48060"/>
            <a:ext cx="1957070" cy="793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2384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or equipment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on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body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protect you from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take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away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altogether, but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9153" y="2804448"/>
            <a:ext cx="613410" cy="174625"/>
          </a:xfrm>
          <a:custGeom>
            <a:avLst/>
            <a:gdLst/>
            <a:ahLst/>
            <a:cxnLst/>
            <a:rect l="l" t="t" r="r" b="b"/>
            <a:pathLst>
              <a:path w="613410" h="174625">
                <a:moveTo>
                  <a:pt x="0" y="0"/>
                </a:moveTo>
                <a:lnTo>
                  <a:pt x="613244" y="174307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3753" y="27790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0329" y="2765501"/>
            <a:ext cx="905510" cy="42672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3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Safety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gloves</a:t>
            </a:r>
            <a:endParaRPr sz="9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3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Insulated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2968" y="3904405"/>
            <a:ext cx="911860" cy="120014"/>
          </a:xfrm>
          <a:custGeom>
            <a:avLst/>
            <a:gdLst/>
            <a:ahLst/>
            <a:cxnLst/>
            <a:rect l="l" t="t" r="r" b="b"/>
            <a:pathLst>
              <a:path w="911860" h="120014">
                <a:moveTo>
                  <a:pt x="0" y="0"/>
                </a:moveTo>
                <a:lnTo>
                  <a:pt x="911669" y="119786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568" y="38790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46801" y="3907523"/>
            <a:ext cx="90551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pants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1779" y="2185239"/>
            <a:ext cx="513080" cy="115570"/>
          </a:xfrm>
          <a:custGeom>
            <a:avLst/>
            <a:gdLst/>
            <a:ahLst/>
            <a:cxnLst/>
            <a:rect l="l" t="t" r="r" b="b"/>
            <a:pathLst>
              <a:path w="513079" h="115569">
                <a:moveTo>
                  <a:pt x="0" y="0"/>
                </a:moveTo>
                <a:lnTo>
                  <a:pt x="512483" y="115163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6379" y="2159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40400" y="2179713"/>
            <a:ext cx="1130300" cy="24447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Long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sleeved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shirt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6778" y="4445999"/>
            <a:ext cx="715645" cy="262255"/>
          </a:xfrm>
          <a:custGeom>
            <a:avLst/>
            <a:gdLst/>
            <a:ahLst/>
            <a:cxnLst/>
            <a:rect l="l" t="t" r="r" b="b"/>
            <a:pathLst>
              <a:path w="715645" h="262254">
                <a:moveTo>
                  <a:pt x="715594" y="26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6972" y="468241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30375" y="4128414"/>
            <a:ext cx="1686560" cy="71628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78105" algn="just">
              <a:lnSpc>
                <a:spcPct val="100000"/>
              </a:lnSpc>
              <a:spcBef>
                <a:spcPts val="47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Safety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shoes</a:t>
            </a:r>
            <a:endParaRPr sz="900">
              <a:latin typeface="Calibri"/>
              <a:cs typeface="Calibri"/>
            </a:endParaRPr>
          </a:p>
          <a:p>
            <a:pPr marL="78105" marR="181610" algn="just">
              <a:lnSpc>
                <a:spcPct val="101899"/>
              </a:lnSpc>
              <a:spcBef>
                <a:spcPts val="284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Rubber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soled, fully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enclosed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foot,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steel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capped</a:t>
            </a:r>
            <a:r>
              <a:rPr sz="900" spc="-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 protect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toes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37496" y="604640"/>
            <a:ext cx="817184" cy="238006"/>
          </a:xfrm>
          <a:custGeom>
            <a:avLst/>
            <a:gdLst/>
            <a:ahLst/>
            <a:cxnLst/>
            <a:rect l="l" t="t" r="r" b="b"/>
            <a:pathLst>
              <a:path w="858520" h="259715">
                <a:moveTo>
                  <a:pt x="858164" y="0"/>
                </a:moveTo>
                <a:lnTo>
                  <a:pt x="0" y="259372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8925" y="5792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17927" y="663511"/>
            <a:ext cx="922019" cy="39052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3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Safety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helmet</a:t>
            </a:r>
            <a:endParaRPr sz="9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85181" y="959068"/>
            <a:ext cx="798195" cy="103505"/>
          </a:xfrm>
          <a:custGeom>
            <a:avLst/>
            <a:gdLst/>
            <a:ahLst/>
            <a:cxnLst/>
            <a:rect l="l" t="t" r="r" b="b"/>
            <a:pathLst>
              <a:path w="798195" h="103505">
                <a:moveTo>
                  <a:pt x="0" y="103301"/>
                </a:moveTo>
                <a:lnTo>
                  <a:pt x="797623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9781" y="10369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87670" y="836206"/>
            <a:ext cx="152654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Ear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muffs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plugs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7653" y="1137015"/>
            <a:ext cx="723265" cy="365125"/>
          </a:xfrm>
          <a:custGeom>
            <a:avLst/>
            <a:gdLst/>
            <a:ahLst/>
            <a:cxnLst/>
            <a:rect l="l" t="t" r="r" b="b"/>
            <a:pathLst>
              <a:path w="723264" h="365125">
                <a:moveTo>
                  <a:pt x="0" y="0"/>
                </a:moveTo>
                <a:lnTo>
                  <a:pt x="723150" y="364528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253" y="11116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25668" y="1233906"/>
            <a:ext cx="1688464" cy="57150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5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Respiratory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equipment</a:t>
            </a:r>
            <a:endParaRPr sz="900">
              <a:latin typeface="Calibri"/>
              <a:cs typeface="Calibri"/>
            </a:endParaRPr>
          </a:p>
          <a:p>
            <a:pPr marL="78105" marR="67945">
              <a:lnSpc>
                <a:spcPct val="101899"/>
              </a:lnSpc>
              <a:spcBef>
                <a:spcPts val="284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Dust mask,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half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face respirator 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full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respirator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64665" y="558003"/>
            <a:ext cx="1023619" cy="384175"/>
          </a:xfrm>
          <a:custGeom>
            <a:avLst/>
            <a:gdLst/>
            <a:ahLst/>
            <a:cxnLst/>
            <a:rect l="l" t="t" r="r" b="b"/>
            <a:pathLst>
              <a:path w="1023620" h="384175">
                <a:moveTo>
                  <a:pt x="0" y="384048"/>
                </a:moveTo>
                <a:lnTo>
                  <a:pt x="1023531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9265" y="9166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87670" y="436600"/>
            <a:ext cx="152654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glasses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goggles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71384" y="1901588"/>
            <a:ext cx="1123950" cy="74930"/>
          </a:xfrm>
          <a:custGeom>
            <a:avLst/>
            <a:gdLst/>
            <a:ahLst/>
            <a:cxnLst/>
            <a:rect l="l" t="t" r="r" b="b"/>
            <a:pathLst>
              <a:path w="1123950" h="74930">
                <a:moveTo>
                  <a:pt x="1123327" y="7492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9311" y="19511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97176" y="1624952"/>
            <a:ext cx="1374775" cy="56007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High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visibility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clothing</a:t>
            </a:r>
            <a:endParaRPr sz="900">
              <a:latin typeface="Calibri"/>
              <a:cs typeface="Calibri"/>
            </a:endParaRPr>
          </a:p>
          <a:p>
            <a:pPr marL="78105" marR="182245">
              <a:lnSpc>
                <a:spcPct val="101899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vest, hi-vis shirt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hi-vis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jumpsuit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24177" y="3204807"/>
            <a:ext cx="95948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Safety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harness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90003" y="3035461"/>
            <a:ext cx="1200150" cy="298450"/>
          </a:xfrm>
          <a:custGeom>
            <a:avLst/>
            <a:gdLst/>
            <a:ahLst/>
            <a:cxnLst/>
            <a:rect l="l" t="t" r="r" b="b"/>
            <a:pathLst>
              <a:path w="1200150" h="298450">
                <a:moveTo>
                  <a:pt x="1200073" y="0"/>
                </a:moveTo>
                <a:lnTo>
                  <a:pt x="0" y="298145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4676" y="301006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97176" y="2492121"/>
            <a:ext cx="64833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Lanyard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51646" y="2502241"/>
            <a:ext cx="1085850" cy="119380"/>
          </a:xfrm>
          <a:custGeom>
            <a:avLst/>
            <a:gdLst/>
            <a:ahLst/>
            <a:cxnLst/>
            <a:rect l="l" t="t" r="r" b="b"/>
            <a:pathLst>
              <a:path w="1085850" h="119380">
                <a:moveTo>
                  <a:pt x="1085456" y="0"/>
                </a:moveTo>
                <a:lnTo>
                  <a:pt x="0" y="119037"/>
                </a:lnTo>
              </a:path>
            </a:pathLst>
          </a:custGeom>
          <a:ln w="12699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1702" y="24768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7300" y="117014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3F2498-5567-46D5-871A-CA7D928E4B79}"/>
              </a:ext>
            </a:extLst>
          </p:cNvPr>
          <p:cNvSpPr/>
          <p:nvPr/>
        </p:nvSpPr>
        <p:spPr>
          <a:xfrm>
            <a:off x="489159" y="626731"/>
            <a:ext cx="2007868" cy="87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C1C257-AB2B-4B5E-BD5C-008B07ACC447}"/>
              </a:ext>
            </a:extLst>
          </p:cNvPr>
          <p:cNvSpPr/>
          <p:nvPr/>
        </p:nvSpPr>
        <p:spPr>
          <a:xfrm>
            <a:off x="2594354" y="652418"/>
            <a:ext cx="967123" cy="4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256A53-592F-4E78-914F-DBEB1AC6FD0F}"/>
              </a:ext>
            </a:extLst>
          </p:cNvPr>
          <p:cNvSpPr/>
          <p:nvPr/>
        </p:nvSpPr>
        <p:spPr>
          <a:xfrm>
            <a:off x="1720850" y="1620581"/>
            <a:ext cx="1524000" cy="59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E79C32-3F41-48DB-83F0-7017353289DD}"/>
              </a:ext>
            </a:extLst>
          </p:cNvPr>
          <p:cNvSpPr/>
          <p:nvPr/>
        </p:nvSpPr>
        <p:spPr>
          <a:xfrm>
            <a:off x="1489373" y="2436343"/>
            <a:ext cx="967123" cy="4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58A0ED-42BA-4BA5-95C2-7EDBA6F10A81}"/>
              </a:ext>
            </a:extLst>
          </p:cNvPr>
          <p:cNvSpPr/>
          <p:nvPr/>
        </p:nvSpPr>
        <p:spPr>
          <a:xfrm>
            <a:off x="1720851" y="3120504"/>
            <a:ext cx="1085850" cy="4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4B2B50-5CAD-467A-AFE2-CC466440F621}"/>
              </a:ext>
            </a:extLst>
          </p:cNvPr>
          <p:cNvSpPr/>
          <p:nvPr/>
        </p:nvSpPr>
        <p:spPr>
          <a:xfrm>
            <a:off x="1191416" y="4030288"/>
            <a:ext cx="1750919" cy="87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AA1D72-6154-4708-B3CD-58D06B1DF193}"/>
              </a:ext>
            </a:extLst>
          </p:cNvPr>
          <p:cNvSpPr/>
          <p:nvPr/>
        </p:nvSpPr>
        <p:spPr>
          <a:xfrm>
            <a:off x="5515994" y="3848724"/>
            <a:ext cx="967123" cy="4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64DF28-0DEF-4F5F-8D00-D6040E0FA805}"/>
              </a:ext>
            </a:extLst>
          </p:cNvPr>
          <p:cNvSpPr/>
          <p:nvPr/>
        </p:nvSpPr>
        <p:spPr>
          <a:xfrm>
            <a:off x="5515993" y="2759207"/>
            <a:ext cx="967123" cy="46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BB43D8-9CCD-4B83-8413-4E2B0D2BEEE2}"/>
              </a:ext>
            </a:extLst>
          </p:cNvPr>
          <p:cNvSpPr/>
          <p:nvPr/>
        </p:nvSpPr>
        <p:spPr>
          <a:xfrm>
            <a:off x="5530850" y="2106881"/>
            <a:ext cx="1171297" cy="4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13B327-386B-437D-BAE1-BDD8556C9572}"/>
              </a:ext>
            </a:extLst>
          </p:cNvPr>
          <p:cNvSpPr/>
          <p:nvPr/>
        </p:nvSpPr>
        <p:spPr>
          <a:xfrm>
            <a:off x="5302355" y="1199973"/>
            <a:ext cx="1828695" cy="63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48D9A8-335A-4078-8E14-F9DDD51A5691}"/>
              </a:ext>
            </a:extLst>
          </p:cNvPr>
          <p:cNvSpPr/>
          <p:nvPr/>
        </p:nvSpPr>
        <p:spPr>
          <a:xfrm>
            <a:off x="5461742" y="797298"/>
            <a:ext cx="1567458" cy="31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E3F5260-D130-4DB2-B61E-63497687E005}"/>
              </a:ext>
            </a:extLst>
          </p:cNvPr>
          <p:cNvSpPr/>
          <p:nvPr/>
        </p:nvSpPr>
        <p:spPr>
          <a:xfrm>
            <a:off x="5475013" y="410492"/>
            <a:ext cx="1567458" cy="31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796" y="1855063"/>
            <a:ext cx="1388413" cy="244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1385986"/>
            <a:ext cx="2240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Zones/areas to </a:t>
            </a: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check 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for</a:t>
            </a:r>
            <a:r>
              <a:rPr sz="1100" b="1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hazards: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86713"/>
            <a:ext cx="3232150" cy="8661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Identifying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workplace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hazards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 hazards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identified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before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workplace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decide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anything could  possibly cause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injury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anyone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else 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7399" y="2385004"/>
            <a:ext cx="2632710" cy="447040"/>
          </a:xfrm>
          <a:custGeom>
            <a:avLst/>
            <a:gdLst/>
            <a:ahLst/>
            <a:cxnLst/>
            <a:rect l="l" t="t" r="r" b="b"/>
            <a:pathLst>
              <a:path w="2632710" h="447039">
                <a:moveTo>
                  <a:pt x="0" y="0"/>
                </a:moveTo>
                <a:lnTo>
                  <a:pt x="2632189" y="447001"/>
                </a:lnTo>
                <a:lnTo>
                  <a:pt x="2632189" y="2997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005" y="2358009"/>
            <a:ext cx="2304415" cy="2608580"/>
          </a:xfrm>
          <a:custGeom>
            <a:avLst/>
            <a:gdLst/>
            <a:ahLst/>
            <a:cxnLst/>
            <a:rect l="l" t="t" r="r" b="b"/>
            <a:pathLst>
              <a:path w="2304415" h="2608579">
                <a:moveTo>
                  <a:pt x="0" y="2608199"/>
                </a:moveTo>
                <a:lnTo>
                  <a:pt x="2303995" y="2608199"/>
                </a:lnTo>
                <a:lnTo>
                  <a:pt x="2303995" y="0"/>
                </a:lnTo>
                <a:lnTo>
                  <a:pt x="0" y="0"/>
                </a:lnTo>
                <a:lnTo>
                  <a:pt x="0" y="26081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6005" y="2347478"/>
            <a:ext cx="2304415" cy="257442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14"/>
              </a:spcBef>
            </a:pP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Ground </a:t>
            </a:r>
            <a:r>
              <a:rPr sz="10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eye</a:t>
            </a:r>
            <a:r>
              <a:rPr sz="1000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 dirty="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around eye height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20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machinery/plant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9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path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travel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insufficient</a:t>
            </a:r>
            <a:r>
              <a:rPr sz="900" spc="-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lighting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weather</a:t>
            </a:r>
            <a:r>
              <a:rPr sz="9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dangerous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surrounding structures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9"/>
              </a:spcBef>
              <a:buChar char="•"/>
              <a:tabLst>
                <a:tab pos="29654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facilities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2799" y="2385005"/>
            <a:ext cx="2607310" cy="220979"/>
          </a:xfrm>
          <a:custGeom>
            <a:avLst/>
            <a:gdLst/>
            <a:ahLst/>
            <a:cxnLst/>
            <a:rect l="l" t="t" r="r" b="b"/>
            <a:pathLst>
              <a:path w="2607310" h="220980">
                <a:moveTo>
                  <a:pt x="0" y="0"/>
                </a:moveTo>
                <a:lnTo>
                  <a:pt x="2606789" y="220497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7399" y="1057334"/>
            <a:ext cx="2787650" cy="1202055"/>
          </a:xfrm>
          <a:custGeom>
            <a:avLst/>
            <a:gdLst/>
            <a:ahLst/>
            <a:cxnLst/>
            <a:rect l="l" t="t" r="r" b="b"/>
            <a:pathLst>
              <a:path w="2787650" h="1202055">
                <a:moveTo>
                  <a:pt x="2787599" y="0"/>
                </a:moveTo>
                <a:lnTo>
                  <a:pt x="0" y="1201661"/>
                </a:lnTo>
                <a:lnTo>
                  <a:pt x="2787599" y="454672"/>
                </a:lnTo>
                <a:lnTo>
                  <a:pt x="2787599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9947" y="439051"/>
            <a:ext cx="2310130" cy="1833245"/>
          </a:xfrm>
          <a:custGeom>
            <a:avLst/>
            <a:gdLst/>
            <a:ahLst/>
            <a:cxnLst/>
            <a:rect l="l" t="t" r="r" b="b"/>
            <a:pathLst>
              <a:path w="2310129" h="1833245">
                <a:moveTo>
                  <a:pt x="0" y="1832648"/>
                </a:moveTo>
                <a:lnTo>
                  <a:pt x="2310053" y="1832648"/>
                </a:lnTo>
                <a:lnTo>
                  <a:pt x="2310053" y="0"/>
                </a:lnTo>
                <a:lnTo>
                  <a:pt x="0" y="0"/>
                </a:lnTo>
                <a:lnTo>
                  <a:pt x="0" y="1832648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9947" y="428529"/>
            <a:ext cx="2310130" cy="174815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14"/>
              </a:spcBef>
            </a:pP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Above eye</a:t>
            </a:r>
            <a:r>
              <a:rPr sz="1000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 dirty="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above eye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20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powerlines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overhead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buildings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9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surrounding structures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facilities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bridges.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55499" y="1335602"/>
            <a:ext cx="2614930" cy="923925"/>
          </a:xfrm>
          <a:custGeom>
            <a:avLst/>
            <a:gdLst/>
            <a:ahLst/>
            <a:cxnLst/>
            <a:rect l="l" t="t" r="r" b="b"/>
            <a:pathLst>
              <a:path w="2614929" h="923925">
                <a:moveTo>
                  <a:pt x="0" y="923404"/>
                </a:moveTo>
                <a:lnTo>
                  <a:pt x="2614498" y="0"/>
                </a:lnTo>
              </a:path>
            </a:pathLst>
          </a:custGeom>
          <a:ln w="25399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4400" y="2466016"/>
            <a:ext cx="1393825" cy="744855"/>
          </a:xfrm>
          <a:custGeom>
            <a:avLst/>
            <a:gdLst/>
            <a:ahLst/>
            <a:cxnLst/>
            <a:rect l="l" t="t" r="r" b="b"/>
            <a:pathLst>
              <a:path w="1393825" h="744855">
                <a:moveTo>
                  <a:pt x="0" y="0"/>
                </a:moveTo>
                <a:lnTo>
                  <a:pt x="510603" y="744689"/>
                </a:lnTo>
                <a:lnTo>
                  <a:pt x="1393799" y="708698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994" y="2910624"/>
            <a:ext cx="2480945" cy="206121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4191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30"/>
              </a:spcBef>
            </a:pP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Ground </a:t>
            </a:r>
            <a:r>
              <a:rPr sz="10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 </a:t>
            </a: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(and</a:t>
            </a:r>
            <a:r>
              <a:rPr sz="1000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below)</a:t>
            </a:r>
            <a:endParaRPr sz="1000" dirty="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the ground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if: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20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stable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level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debris or rubbish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</a:t>
            </a:r>
            <a:endParaRPr sz="900" dirty="0">
              <a:latin typeface="Open Sans"/>
              <a:cs typeface="Open Sans"/>
            </a:endParaRPr>
          </a:p>
          <a:p>
            <a:pPr marL="295910" marR="104775" indent="-152400">
              <a:lnSpc>
                <a:spcPts val="1000"/>
              </a:lnSpc>
              <a:spcBef>
                <a:spcPts val="585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strong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  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equipment or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ts val="1040"/>
              </a:lnSpc>
              <a:spcBef>
                <a:spcPts val="470"/>
              </a:spcBef>
              <a:buChar char="•"/>
              <a:tabLst>
                <a:tab pos="2965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any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open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 or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recently</a:t>
            </a:r>
            <a:endParaRPr sz="900" dirty="0">
              <a:latin typeface="Open Sans"/>
              <a:cs typeface="Open Sans"/>
            </a:endParaRPr>
          </a:p>
          <a:p>
            <a:pPr marL="295910">
              <a:lnSpc>
                <a:spcPts val="1040"/>
              </a:lnSpc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filled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trenches/excavations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unstable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underground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endParaRPr sz="900" dirty="0">
              <a:latin typeface="Open Sans"/>
              <a:cs typeface="Open Sans"/>
            </a:endParaRPr>
          </a:p>
          <a:p>
            <a:pPr marL="295910" indent="-153035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suspended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slabs.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14400" y="2478706"/>
            <a:ext cx="573405" cy="424815"/>
          </a:xfrm>
          <a:custGeom>
            <a:avLst/>
            <a:gdLst/>
            <a:ahLst/>
            <a:cxnLst/>
            <a:rect l="l" t="t" r="r" b="b"/>
            <a:pathLst>
              <a:path w="573405" h="424814">
                <a:moveTo>
                  <a:pt x="0" y="0"/>
                </a:moveTo>
                <a:lnTo>
                  <a:pt x="572897" y="424599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8F123B-FAEE-49B6-AB76-F4447E8E29AC}"/>
              </a:ext>
            </a:extLst>
          </p:cNvPr>
          <p:cNvSpPr/>
          <p:nvPr/>
        </p:nvSpPr>
        <p:spPr>
          <a:xfrm>
            <a:off x="536423" y="646972"/>
            <a:ext cx="3164828" cy="58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9AA669-6E1A-437D-B546-F293EDA5096B}"/>
              </a:ext>
            </a:extLst>
          </p:cNvPr>
          <p:cNvSpPr/>
          <p:nvPr/>
        </p:nvSpPr>
        <p:spPr>
          <a:xfrm>
            <a:off x="4697290" y="412099"/>
            <a:ext cx="2322787" cy="193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A51BE-28B6-4C5D-9B57-DA220ADE4350}"/>
              </a:ext>
            </a:extLst>
          </p:cNvPr>
          <p:cNvSpPr/>
          <p:nvPr/>
        </p:nvSpPr>
        <p:spPr>
          <a:xfrm>
            <a:off x="4713540" y="2361726"/>
            <a:ext cx="2322787" cy="267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3D51A-55E0-46A2-A3AF-A8056DB76487}"/>
              </a:ext>
            </a:extLst>
          </p:cNvPr>
          <p:cNvSpPr/>
          <p:nvPr/>
        </p:nvSpPr>
        <p:spPr>
          <a:xfrm>
            <a:off x="2087994" y="2903521"/>
            <a:ext cx="2480945" cy="207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2759</Words>
  <Application>Microsoft Office PowerPoint</Application>
  <PresentationFormat>Custom</PresentationFormat>
  <Paragraphs>509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Times New Roman</vt:lpstr>
      <vt:lpstr>Office Theme</vt:lpstr>
      <vt:lpstr>SLEWING MOBILE CRANE (100T) SAFETY AND LICENCE GUIDE</vt:lpstr>
      <vt:lpstr>Introduction to  Slewing Mobile Crane  (up to 100 tonnes)</vt:lpstr>
      <vt:lpstr>What is a slewing mobile crane</vt:lpstr>
      <vt:lpstr>Parts of a slewing mobile crane</vt:lpstr>
      <vt:lpstr> Element 1 –  Plan work / task</vt:lpstr>
      <vt:lpstr>Outriggers and 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Element 2 –  Prepare for work / task</vt:lpstr>
      <vt:lpstr>Too dark</vt:lpstr>
      <vt:lpstr>Flash/bang rule</vt:lpstr>
      <vt:lpstr> Element 3 –  Perform work / task</vt:lpstr>
      <vt:lpstr>PowerPoint Presentation</vt:lpstr>
      <vt:lpstr>How to read a load chart</vt:lpstr>
      <vt:lpstr>READING LOAD CHARTS For Cranes Up to 100 Tonnes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SLEWING MOBILE CRANE (60T) SAFETY AND LICENCE GUIDE</dc:title>
  <dc:creator>Teresa Skepper</dc:creator>
  <cp:lastModifiedBy>james@easyguides.com.au</cp:lastModifiedBy>
  <cp:revision>111</cp:revision>
  <cp:lastPrinted>2021-03-26T00:52:22Z</cp:lastPrinted>
  <dcterms:created xsi:type="dcterms:W3CDTF">2020-07-04T02:20:37Z</dcterms:created>
  <dcterms:modified xsi:type="dcterms:W3CDTF">2021-03-26T01:18:56Z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2020-07-04T00:00:00Z</vt:filetime>
  </property>
</Properties>
</file>