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64" r:id="rId4"/>
    <p:sldId id="274" r:id="rId5"/>
    <p:sldId id="275" r:id="rId6"/>
    <p:sldId id="280" r:id="rId7"/>
    <p:sldId id="281" r:id="rId8"/>
    <p:sldId id="282" r:id="rId9"/>
    <p:sldId id="283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7556500" cy="5334000"/>
  <p:notesSz cx="7556500" cy="533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orient="horz" pos="3312">
          <p15:clr>
            <a:srgbClr val="A4A3A4"/>
          </p15:clr>
        </p15:guide>
        <p15:guide id="3" pos="45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5D8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85" autoAdjust="0"/>
  </p:normalViewPr>
  <p:slideViewPr>
    <p:cSldViewPr>
      <p:cViewPr varScale="1">
        <p:scale>
          <a:sx n="145" d="100"/>
          <a:sy n="145" d="100"/>
        </p:scale>
        <p:origin x="1350" y="120"/>
      </p:cViewPr>
      <p:guideLst>
        <p:guide orient="horz" pos="3120"/>
        <p:guide orient="horz" pos="3312"/>
        <p:guide pos="45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E4CA2-483C-4887-8138-42C4EC5ED00C}" type="datetimeFigureOut">
              <a:rPr lang="en-AU" smtClean="0"/>
              <a:t>23/09/2020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400050"/>
            <a:ext cx="2835275" cy="200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2533650"/>
            <a:ext cx="6045200" cy="240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5065713"/>
            <a:ext cx="3275013" cy="2667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F8992-254D-47FF-AB25-F00CF249A6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95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F8992-254D-47FF-AB25-F00CF249A6E4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0877" y="947394"/>
            <a:ext cx="6501094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7560309" cy="3194685"/>
          </a:xfrm>
          <a:custGeom>
            <a:avLst/>
            <a:gdLst/>
            <a:ahLst/>
            <a:cxnLst/>
            <a:rect l="l" t="t" r="r" b="b"/>
            <a:pathLst>
              <a:path w="7560309" h="3194685">
                <a:moveTo>
                  <a:pt x="7559992" y="0"/>
                </a:moveTo>
                <a:lnTo>
                  <a:pt x="0" y="0"/>
                </a:lnTo>
                <a:lnTo>
                  <a:pt x="0" y="3194456"/>
                </a:lnTo>
                <a:lnTo>
                  <a:pt x="7559992" y="5880"/>
                </a:lnTo>
                <a:lnTo>
                  <a:pt x="755999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4005"/>
            <a:ext cx="7020559" cy="153035"/>
          </a:xfrm>
          <a:custGeom>
            <a:avLst/>
            <a:gdLst/>
            <a:ahLst/>
            <a:cxnLst/>
            <a:rect l="l" t="t" r="r" b="b"/>
            <a:pathLst>
              <a:path w="7020559" h="153035">
                <a:moveTo>
                  <a:pt x="0" y="152996"/>
                </a:moveTo>
                <a:lnTo>
                  <a:pt x="7020001" y="152996"/>
                </a:lnTo>
                <a:lnTo>
                  <a:pt x="7020001" y="0"/>
                </a:lnTo>
                <a:lnTo>
                  <a:pt x="0" y="0"/>
                </a:lnTo>
                <a:lnTo>
                  <a:pt x="0" y="15299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7299" y="102235"/>
            <a:ext cx="28067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7941D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54330" y="2142940"/>
            <a:ext cx="3777615" cy="2489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05E"/>
                </a:solidFill>
                <a:latin typeface="Franklin Gothic Demi"/>
                <a:cs typeface="Franklin Gothic Dem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27300" y="5101059"/>
            <a:ext cx="1068070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/>
              <a:t>© Easy Guides </a:t>
            </a:r>
            <a:r>
              <a:rPr spc="-5" dirty="0"/>
              <a:t>Australia </a:t>
            </a:r>
            <a:r>
              <a:rPr spc="-10" dirty="0"/>
              <a:t>Pty.</a:t>
            </a:r>
            <a:r>
              <a:rPr spc="-55" dirty="0"/>
              <a:t> </a:t>
            </a:r>
            <a:r>
              <a:rPr dirty="0"/>
              <a:t>Ltd.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66531" y="5093439"/>
            <a:ext cx="766445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231F20"/>
                </a:solidFill>
                <a:latin typeface="Franklin Gothic Book"/>
                <a:cs typeface="Franklin Gothic Book"/>
              </a:defRPr>
            </a:lvl1pPr>
          </a:lstStyle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pc="-5" dirty="0"/>
              <a:t>May not be</a:t>
            </a:r>
            <a:r>
              <a:rPr spc="-35" dirty="0"/>
              <a:t> </a:t>
            </a:r>
            <a:r>
              <a:rPr spc="-5" dirty="0"/>
              <a:t>reproduced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06423" y="5083075"/>
            <a:ext cx="15684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231F20"/>
                </a:solidFill>
                <a:latin typeface="Franklin Gothic Medium"/>
                <a:cs typeface="Franklin Gothic Medium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40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10" Type="http://schemas.openxmlformats.org/officeDocument/2006/relationships/image" Target="../media/image4.jpg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slide" Target="slide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5" Type="http://schemas.openxmlformats.org/officeDocument/2006/relationships/slide" Target="slide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slide" Target="slide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slide" Target="slide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slide" Target="slide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slide" Target="sl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slide" Target="slide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slide" Target="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object 2"/>
          <p:cNvSpPr/>
          <p:nvPr/>
        </p:nvSpPr>
        <p:spPr>
          <a:xfrm>
            <a:off x="2975437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2"/>
          <p:cNvSpPr/>
          <p:nvPr/>
        </p:nvSpPr>
        <p:spPr>
          <a:xfrm>
            <a:off x="591849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2"/>
          <p:cNvSpPr/>
          <p:nvPr/>
        </p:nvSpPr>
        <p:spPr>
          <a:xfrm>
            <a:off x="4439510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"/>
          <p:cNvSpPr txBox="1">
            <a:spLocks/>
          </p:cNvSpPr>
          <p:nvPr/>
        </p:nvSpPr>
        <p:spPr>
          <a:xfrm>
            <a:off x="445330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1. Plan and prepare for work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61" name="object 2"/>
          <p:cNvSpPr/>
          <p:nvPr/>
        </p:nvSpPr>
        <p:spPr>
          <a:xfrm>
            <a:off x="2975437" y="266161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"/>
            <a:ext cx="7533640" cy="3184525"/>
          </a:xfrm>
          <a:custGeom>
            <a:avLst/>
            <a:gdLst/>
            <a:ahLst/>
            <a:cxnLst/>
            <a:rect l="l" t="t" r="r" b="b"/>
            <a:pathLst>
              <a:path w="7533640" h="3184525">
                <a:moveTo>
                  <a:pt x="7533106" y="0"/>
                </a:moveTo>
                <a:lnTo>
                  <a:pt x="0" y="0"/>
                </a:lnTo>
                <a:lnTo>
                  <a:pt x="0" y="3184461"/>
                </a:lnTo>
                <a:lnTo>
                  <a:pt x="7533106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32840" y="971673"/>
            <a:ext cx="2441160" cy="1519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itle 23"/>
          <p:cNvSpPr>
            <a:spLocks noGrp="1"/>
          </p:cNvSpPr>
          <p:nvPr>
            <p:ph type="title"/>
          </p:nvPr>
        </p:nvSpPr>
        <p:spPr>
          <a:xfrm>
            <a:off x="551808" y="228600"/>
            <a:ext cx="4472146" cy="615553"/>
          </a:xfrm>
        </p:spPr>
        <p:txBody>
          <a:bodyPr/>
          <a:lstStyle/>
          <a:p>
            <a:r>
              <a:rPr lang="en-AU" sz="4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LEARNER</a:t>
            </a:r>
            <a:r>
              <a:rPr lang="en-AU" sz="4000" dirty="0">
                <a:latin typeface="Franklin Gothic Heavy" panose="020B0903020102020204" pitchFamily="34" charset="0"/>
              </a:rPr>
              <a:t> </a:t>
            </a:r>
            <a:r>
              <a:rPr lang="en-AU" sz="4000" dirty="0">
                <a:solidFill>
                  <a:srgbClr val="FFC000"/>
                </a:solidFill>
                <a:latin typeface="Franklin Gothic Heavy" panose="020B0903020102020204" pitchFamily="34" charset="0"/>
              </a:rPr>
              <a:t>GUIDE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3" y="4007450"/>
            <a:ext cx="2091969" cy="955813"/>
          </a:xfrm>
          <a:prstGeom prst="rect">
            <a:avLst/>
          </a:prstGeom>
        </p:spPr>
      </p:pic>
      <p:sp>
        <p:nvSpPr>
          <p:cNvPr id="30" name="object 2"/>
          <p:cNvSpPr/>
          <p:nvPr/>
        </p:nvSpPr>
        <p:spPr>
          <a:xfrm>
            <a:off x="1492250" y="2656997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6"/>
          <p:cNvSpPr txBox="1">
            <a:spLocks/>
          </p:cNvSpPr>
          <p:nvPr/>
        </p:nvSpPr>
        <p:spPr>
          <a:xfrm>
            <a:off x="2653420" y="4802272"/>
            <a:ext cx="181090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spc="-4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© </a:t>
            </a:r>
            <a:r>
              <a:rPr lang="en-GB" sz="8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Copyright Easy Guides </a:t>
            </a:r>
            <a:r>
              <a:rPr lang="en-GB" sz="8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Australia</a:t>
            </a:r>
            <a:endParaRPr lang="en-GB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23954" y="4760708"/>
            <a:ext cx="22582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785"/>
              </a:spcBef>
            </a:pPr>
            <a:r>
              <a:rPr lang="en-AU" sz="1000" spc="-25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Edition 6: </a:t>
            </a:r>
            <a:r>
              <a:rPr lang="en-AU" sz="1000" spc="-3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Version 1 - January 2019</a:t>
            </a:r>
            <a:endParaRPr lang="en-AU" sz="1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ction Button: Forward or Next 35">
            <a:hlinkClick r:id="" action="ppaction://hlinkshowjump?jump=nextslide" highlightClick="1"/>
          </p:cNvPr>
          <p:cNvSpPr/>
          <p:nvPr/>
        </p:nvSpPr>
        <p:spPr>
          <a:xfrm>
            <a:off x="2697039" y="4709216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object 6"/>
          <p:cNvSpPr txBox="1">
            <a:spLocks/>
          </p:cNvSpPr>
          <p:nvPr/>
        </p:nvSpPr>
        <p:spPr>
          <a:xfrm>
            <a:off x="1496291" y="2674604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Introduction to Skid Steer Loader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56" name="Action Button: Custom 55">
            <a:hlinkClick r:id="rId6" action="ppaction://hlinksldjump" highlightClick="1"/>
          </p:cNvPr>
          <p:cNvSpPr/>
          <p:nvPr/>
        </p:nvSpPr>
        <p:spPr>
          <a:xfrm>
            <a:off x="1504676" y="2656662"/>
            <a:ext cx="131071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2" name="object 6"/>
          <p:cNvSpPr txBox="1">
            <a:spLocks/>
          </p:cNvSpPr>
          <p:nvPr/>
        </p:nvSpPr>
        <p:spPr>
          <a:xfrm>
            <a:off x="2970072" y="270271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General Information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63" name="Action Button: Custom 62">
            <a:hlinkClick r:id="rId7" action="ppaction://hlinksldjump" highlightClick="1"/>
          </p:cNvPr>
          <p:cNvSpPr/>
          <p:nvPr/>
        </p:nvSpPr>
        <p:spPr>
          <a:xfrm>
            <a:off x="2975113" y="2674604"/>
            <a:ext cx="1324828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object 6"/>
          <p:cNvSpPr txBox="1">
            <a:spLocks/>
          </p:cNvSpPr>
          <p:nvPr/>
        </p:nvSpPr>
        <p:spPr>
          <a:xfrm>
            <a:off x="5932282" y="271281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2. Identify and control hazards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71" name="object 2"/>
          <p:cNvSpPr/>
          <p:nvPr/>
        </p:nvSpPr>
        <p:spPr>
          <a:xfrm>
            <a:off x="591849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2"/>
          <p:cNvSpPr/>
          <p:nvPr/>
        </p:nvSpPr>
        <p:spPr>
          <a:xfrm>
            <a:off x="4439510" y="3285590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"/>
          <p:cNvSpPr txBox="1">
            <a:spLocks/>
          </p:cNvSpPr>
          <p:nvPr/>
        </p:nvSpPr>
        <p:spPr>
          <a:xfrm>
            <a:off x="445330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5. Shut down and store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76" name="object 2"/>
          <p:cNvSpPr/>
          <p:nvPr/>
        </p:nvSpPr>
        <p:spPr>
          <a:xfrm>
            <a:off x="1492250" y="3280977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6"/>
          <p:cNvSpPr txBox="1">
            <a:spLocks/>
          </p:cNvSpPr>
          <p:nvPr/>
        </p:nvSpPr>
        <p:spPr>
          <a:xfrm>
            <a:off x="1442170" y="3347575"/>
            <a:ext cx="1390954" cy="35137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3. Check and</a:t>
            </a:r>
            <a:b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</a:br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monitor equipment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79" name="object 6"/>
          <p:cNvSpPr txBox="1">
            <a:spLocks/>
          </p:cNvSpPr>
          <p:nvPr/>
        </p:nvSpPr>
        <p:spPr>
          <a:xfrm>
            <a:off x="2963445" y="3332186"/>
            <a:ext cx="1310713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4. Operate/use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80" name="Action Button: Custom 79">
            <a:hlinkClick r:id="" action="ppaction://noaction" highlightClick="1"/>
          </p:cNvPr>
          <p:cNvSpPr/>
          <p:nvPr/>
        </p:nvSpPr>
        <p:spPr>
          <a:xfrm>
            <a:off x="2981740" y="3280977"/>
            <a:ext cx="1314190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object 6"/>
          <p:cNvSpPr txBox="1">
            <a:spLocks/>
          </p:cNvSpPr>
          <p:nvPr/>
        </p:nvSpPr>
        <p:spPr>
          <a:xfrm>
            <a:off x="5932282" y="3336799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6. Maintain equipment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83" name="object 2"/>
          <p:cNvSpPr/>
          <p:nvPr/>
        </p:nvSpPr>
        <p:spPr>
          <a:xfrm>
            <a:off x="5923722" y="3911359"/>
            <a:ext cx="1298713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2"/>
          <p:cNvSpPr/>
          <p:nvPr/>
        </p:nvSpPr>
        <p:spPr>
          <a:xfrm>
            <a:off x="4465328" y="3911359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6"/>
          <p:cNvSpPr txBox="1">
            <a:spLocks/>
          </p:cNvSpPr>
          <p:nvPr/>
        </p:nvSpPr>
        <p:spPr>
          <a:xfrm>
            <a:off x="4479120" y="3962568"/>
            <a:ext cx="1284929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9. Relocate equipment</a:t>
            </a:r>
          </a:p>
        </p:txBody>
      </p:sp>
      <p:sp>
        <p:nvSpPr>
          <p:cNvPr id="87" name="object 2"/>
          <p:cNvSpPr/>
          <p:nvPr/>
        </p:nvSpPr>
        <p:spPr>
          <a:xfrm>
            <a:off x="3001255" y="3911359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2"/>
          <p:cNvSpPr/>
          <p:nvPr/>
        </p:nvSpPr>
        <p:spPr>
          <a:xfrm>
            <a:off x="1518068" y="3906746"/>
            <a:ext cx="1310712" cy="484574"/>
          </a:xfrm>
          <a:custGeom>
            <a:avLst/>
            <a:gdLst/>
            <a:ahLst/>
            <a:cxnLst/>
            <a:rect l="l" t="t" r="r" b="b"/>
            <a:pathLst>
              <a:path w="7560309" h="1476375">
                <a:moveTo>
                  <a:pt x="0" y="1476006"/>
                </a:moveTo>
                <a:lnTo>
                  <a:pt x="7559992" y="1476006"/>
                </a:lnTo>
                <a:lnTo>
                  <a:pt x="7559992" y="0"/>
                </a:lnTo>
                <a:lnTo>
                  <a:pt x="0" y="0"/>
                </a:lnTo>
                <a:lnTo>
                  <a:pt x="0" y="1476006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6"/>
          <p:cNvSpPr txBox="1">
            <a:spLocks/>
          </p:cNvSpPr>
          <p:nvPr/>
        </p:nvSpPr>
        <p:spPr>
          <a:xfrm>
            <a:off x="1522109" y="4024380"/>
            <a:ext cx="1310713" cy="1821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1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7. Housekeeping</a:t>
            </a:r>
            <a:endParaRPr lang="en-AU" sz="11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91" name="object 6"/>
          <p:cNvSpPr txBox="1">
            <a:spLocks/>
          </p:cNvSpPr>
          <p:nvPr/>
        </p:nvSpPr>
        <p:spPr>
          <a:xfrm>
            <a:off x="3062633" y="3952465"/>
            <a:ext cx="1131326" cy="38215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8. Record keeping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93" name="object 6"/>
          <p:cNvSpPr txBox="1">
            <a:spLocks/>
          </p:cNvSpPr>
          <p:nvPr/>
        </p:nvSpPr>
        <p:spPr>
          <a:xfrm>
            <a:off x="5958100" y="4054901"/>
            <a:ext cx="1284929" cy="19749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ctr"/>
            <a:r>
              <a:rPr lang="en-AU" sz="1200" b="1" kern="0" spc="8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cs typeface="Bebas Neue Bold"/>
              </a:rPr>
              <a:t>10. Attachments</a:t>
            </a:r>
            <a:endParaRPr lang="en-AU" sz="1200" kern="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  <a:cs typeface="Bebas Neue Bold"/>
            </a:endParaRPr>
          </a:p>
        </p:txBody>
      </p:sp>
      <p:sp>
        <p:nvSpPr>
          <p:cNvPr id="74" name="Action Button: Custom 73">
            <a:hlinkClick r:id="" action="ppaction://noaction" highlightClick="1"/>
          </p:cNvPr>
          <p:cNvSpPr/>
          <p:nvPr/>
        </p:nvSpPr>
        <p:spPr>
          <a:xfrm>
            <a:off x="4446104" y="3293841"/>
            <a:ext cx="1316954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2" name="Action Button: Custom 81">
            <a:hlinkClick r:id="" action="ppaction://noaction" highlightClick="1"/>
          </p:cNvPr>
          <p:cNvSpPr/>
          <p:nvPr/>
        </p:nvSpPr>
        <p:spPr>
          <a:xfrm>
            <a:off x="5930348" y="3278473"/>
            <a:ext cx="1303753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Action Button: Custom 65">
            <a:hlinkClick r:id="rId8" action="ppaction://hlinksldjump" highlightClick="1"/>
          </p:cNvPr>
          <p:cNvSpPr/>
          <p:nvPr/>
        </p:nvSpPr>
        <p:spPr>
          <a:xfrm>
            <a:off x="4439447" y="2649355"/>
            <a:ext cx="1292117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0" name="Action Button: Custom 69">
            <a:hlinkClick r:id="" action="ppaction://noaction" highlightClick="1"/>
          </p:cNvPr>
          <p:cNvSpPr/>
          <p:nvPr/>
        </p:nvSpPr>
        <p:spPr>
          <a:xfrm>
            <a:off x="5923722" y="2663589"/>
            <a:ext cx="1299425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8" name="Action Button: Custom 77">
            <a:hlinkClick r:id="" action="ppaction://noaction" highlightClick="1"/>
          </p:cNvPr>
          <p:cNvSpPr/>
          <p:nvPr/>
        </p:nvSpPr>
        <p:spPr>
          <a:xfrm>
            <a:off x="1475665" y="3268183"/>
            <a:ext cx="1347048" cy="515313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Action Button: Custom 89">
            <a:hlinkClick r:id="" action="ppaction://noaction" highlightClick="1"/>
          </p:cNvPr>
          <p:cNvSpPr/>
          <p:nvPr/>
        </p:nvSpPr>
        <p:spPr>
          <a:xfrm>
            <a:off x="1517374" y="3906411"/>
            <a:ext cx="1323832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Action Button: Custom 91">
            <a:hlinkClick r:id="" action="ppaction://noaction" highlightClick="1"/>
          </p:cNvPr>
          <p:cNvSpPr/>
          <p:nvPr/>
        </p:nvSpPr>
        <p:spPr>
          <a:xfrm>
            <a:off x="3008243" y="3924353"/>
            <a:ext cx="1317515" cy="487085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6" name="Action Button: Custom 85">
            <a:hlinkClick r:id="" action="ppaction://noaction" highlightClick="1"/>
          </p:cNvPr>
          <p:cNvSpPr/>
          <p:nvPr/>
        </p:nvSpPr>
        <p:spPr>
          <a:xfrm>
            <a:off x="4452730" y="3920266"/>
            <a:ext cx="1310328" cy="491836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4" name="Action Button: Custom 93">
            <a:hlinkClick r:id="" action="ppaction://noaction" highlightClick="1"/>
          </p:cNvPr>
          <p:cNvSpPr/>
          <p:nvPr/>
        </p:nvSpPr>
        <p:spPr>
          <a:xfrm>
            <a:off x="5917096" y="3913338"/>
            <a:ext cx="1331869" cy="506262"/>
          </a:xfrm>
          <a:prstGeom prst="actionButtonBlank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4879536" y="762000"/>
            <a:ext cx="2403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510" algn="r">
              <a:spcBef>
                <a:spcPts val="600"/>
              </a:spcBef>
              <a:spcAft>
                <a:spcPts val="600"/>
              </a:spcAft>
            </a:pPr>
            <a:r>
              <a:rPr lang="en-AU" sz="1200" b="1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RIIMPO318F</a:t>
            </a:r>
            <a:br>
              <a:rPr lang="en-AU" sz="12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AU" sz="1200" b="1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</a:t>
            </a:r>
            <a:r>
              <a:rPr lang="en-AU" sz="12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br>
              <a:rPr lang="en-AU" sz="1200" b="1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200" b="1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skid steer loader operations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914" y="1452919"/>
            <a:ext cx="2645664" cy="1066800"/>
          </a:xfrm>
          <a:prstGeom prst="rect">
            <a:avLst/>
          </a:prstGeom>
        </p:spPr>
      </p:pic>
      <p:sp>
        <p:nvSpPr>
          <p:cNvPr id="47" name="object 10">
            <a:extLst>
              <a:ext uri="{FF2B5EF4-FFF2-40B4-BE49-F238E27FC236}">
                <a16:creationId xmlns:a16="http://schemas.microsoft.com/office/drawing/2014/main" id="{C88AA22F-6147-4FCD-B2D9-EB720AE41C53}"/>
              </a:ext>
            </a:extLst>
          </p:cNvPr>
          <p:cNvSpPr/>
          <p:nvPr/>
        </p:nvSpPr>
        <p:spPr>
          <a:xfrm>
            <a:off x="579148" y="793634"/>
            <a:ext cx="955470" cy="9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2691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5383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31999" y="2246409"/>
            <a:ext cx="0" cy="2056130"/>
          </a:xfrm>
          <a:custGeom>
            <a:avLst/>
            <a:gdLst/>
            <a:ahLst/>
            <a:cxnLst/>
            <a:rect l="l" t="t" r="r" b="b"/>
            <a:pathLst>
              <a:path h="2056129">
                <a:moveTo>
                  <a:pt x="0" y="2055596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9175" y="868121"/>
            <a:ext cx="1802829" cy="1209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00" y="385038"/>
            <a:ext cx="4859016" cy="697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900" i="1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 dirty="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Loading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 truck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</a:t>
            </a:r>
            <a:endParaRPr sz="1200" dirty="0">
              <a:latin typeface="Franklin Gothic Medium"/>
              <a:cs typeface="Franklin Gothic Medium"/>
            </a:endParaRPr>
          </a:p>
          <a:p>
            <a:pPr marL="21590">
              <a:lnSpc>
                <a:spcPct val="100000"/>
              </a:lnSpc>
              <a:spcBef>
                <a:spcPts val="620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truck has an 8 tonne load capacity. Dry beach sand weighs 2 tonnes per cubic metre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060" y="1223905"/>
            <a:ext cx="4043562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70"/>
              </a:lnSpc>
              <a:spcBef>
                <a:spcPts val="100"/>
              </a:spcBef>
            </a:pP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many buckets will it take to fill the truck to capacity</a:t>
            </a:r>
            <a:endParaRPr sz="10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</a:pP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using a bucket with these dimensions?</a:t>
            </a:r>
            <a:endParaRPr sz="10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dimensions:</a:t>
            </a:r>
            <a:endParaRPr sz="1000" dirty="0">
              <a:latin typeface="Franklin Gothic Book"/>
              <a:cs typeface="Franklin Gothic Book"/>
            </a:endParaRPr>
          </a:p>
          <a:p>
            <a:pPr marL="177800" indent="-165100">
              <a:lnSpc>
                <a:spcPct val="100000"/>
              </a:lnSpc>
              <a:spcBef>
                <a:spcPts val="565"/>
              </a:spcBef>
              <a:buChar char="•"/>
              <a:tabLst>
                <a:tab pos="178435" algn="l"/>
                <a:tab pos="1592580" algn="l"/>
              </a:tabLst>
            </a:pP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 = 1 metre	• Width = 2 metres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6045" y="1834458"/>
            <a:ext cx="10420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  <a:buChar char="•"/>
              <a:tabLst>
                <a:tab pos="178435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 = 1</a:t>
            </a:r>
            <a:r>
              <a:rPr sz="1000" spc="-8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4900" y="2116855"/>
            <a:ext cx="1456690" cy="15703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2:</a:t>
            </a:r>
            <a:endParaRPr sz="1200">
              <a:latin typeface="Franklin Gothic Medium"/>
              <a:cs typeface="Franklin Gothic Medium"/>
            </a:endParaRPr>
          </a:p>
          <a:p>
            <a:pPr marL="12700" marR="193040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is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known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(see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Table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Common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Weights).</a:t>
            </a:r>
            <a:endParaRPr sz="1000">
              <a:latin typeface="Franklin Gothic Book"/>
              <a:cs typeface="Franklin Gothic Book"/>
            </a:endParaRPr>
          </a:p>
          <a:p>
            <a:pPr marL="12700" marR="140335">
              <a:lnSpc>
                <a:spcPts val="1140"/>
              </a:lnSpc>
              <a:spcBef>
                <a:spcPts val="5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 cubic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 cubic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8699" y="2116855"/>
            <a:ext cx="1582420" cy="199771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3: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just">
              <a:lnSpc>
                <a:spcPts val="1140"/>
              </a:lnSpc>
              <a:spcBef>
                <a:spcPts val="55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 cubic metre.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tonnes.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capacity</a:t>
            </a:r>
            <a:endParaRPr sz="1000">
              <a:latin typeface="Franklin Gothic Book"/>
              <a:cs typeface="Franklin Gothic Book"/>
            </a:endParaRPr>
          </a:p>
          <a:p>
            <a:pPr marL="12700" marR="547370">
              <a:lnSpc>
                <a:spcPct val="11670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  (per cubic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metre)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1 × 2 = 2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endParaRPr sz="1000">
              <a:latin typeface="Franklin Gothic Book"/>
              <a:cs typeface="Franklin Gothic Book"/>
            </a:endParaRPr>
          </a:p>
          <a:p>
            <a:pPr marL="12700" marR="106045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Each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full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dry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beach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tonnes.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4899" y="2116855"/>
            <a:ext cx="1215390" cy="12414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4:</a:t>
            </a:r>
            <a:endParaRPr sz="1200">
              <a:latin typeface="Franklin Gothic Medium"/>
              <a:cs typeface="Franklin Gothic Medium"/>
            </a:endParaRPr>
          </a:p>
          <a:p>
            <a:pPr marL="25400" marR="109220">
              <a:lnSpc>
                <a:spcPts val="1140"/>
              </a:lnSpc>
              <a:spcBef>
                <a:spcPts val="555"/>
              </a:spcBef>
            </a:pP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Truck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capacity is  8 tonnes.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8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(truck)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2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tonnes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(per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bucket)</a:t>
            </a:r>
            <a:endParaRPr sz="1000">
              <a:latin typeface="Franklin Gothic Book"/>
              <a:cs typeface="Franklin Gothic Book"/>
            </a:endParaRPr>
          </a:p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899" y="2116855"/>
            <a:ext cx="1578610" cy="17411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calculate the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use the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formula:</a:t>
            </a:r>
            <a:endParaRPr sz="1000">
              <a:latin typeface="Franklin Gothic Book"/>
              <a:cs typeface="Franklin Gothic Book"/>
            </a:endParaRPr>
          </a:p>
          <a:p>
            <a:pPr marL="12700" marR="865505">
              <a:lnSpc>
                <a:spcPts val="1970"/>
              </a:lnSpc>
              <a:spcBef>
                <a:spcPts val="16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</a:t>
            </a:r>
            <a:r>
              <a:rPr sz="1000" spc="-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  1 × 2 × 1 ÷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2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1 cubic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799" y="4184455"/>
            <a:ext cx="2802255" cy="49149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Answer:</a:t>
            </a:r>
            <a:endParaRPr sz="1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It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take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sand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fill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truck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capacity.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687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2934" y="2183454"/>
            <a:ext cx="1806575" cy="177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2204083" y="2208261"/>
            <a:ext cx="1500847" cy="177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3786093" y="2230382"/>
            <a:ext cx="1605026" cy="195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5614899" y="2183454"/>
            <a:ext cx="1605026" cy="1954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537664" y="4284610"/>
            <a:ext cx="5221785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ction Button: Home 23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ction Button: Back or Previous 25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29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86833"/>
              </p:ext>
            </p:extLst>
          </p:nvPr>
        </p:nvGraphicFramePr>
        <p:xfrm>
          <a:off x="536829" y="432005"/>
          <a:ext cx="6477634" cy="452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263">
                <a:tc row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5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68580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1915" marR="64769">
                        <a:lnSpc>
                          <a:spcPts val="1140"/>
                        </a:lnSpc>
                        <a:spcBef>
                          <a:spcPts val="89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 you must meet when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earthmoving work.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need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satisfy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customer.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spc="-5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need to follow 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Practice, regulations, national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</a:t>
                      </a:r>
                      <a:r>
                        <a:rPr sz="1000" spc="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etc.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664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9060" marB="0">
                    <a:solidFill>
                      <a:srgbClr val="D5D8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454684" y="1134983"/>
            <a:ext cx="1435989" cy="2181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40726" y="1150531"/>
            <a:ext cx="3071180" cy="3710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0724" y="1150518"/>
            <a:ext cx="3071495" cy="3710940"/>
          </a:xfrm>
          <a:custGeom>
            <a:avLst/>
            <a:gdLst/>
            <a:ahLst/>
            <a:cxnLst/>
            <a:rect l="l" t="t" r="r" b="b"/>
            <a:pathLst>
              <a:path w="3071495" h="3710940">
                <a:moveTo>
                  <a:pt x="0" y="3710470"/>
                </a:moveTo>
                <a:lnTo>
                  <a:pt x="3071177" y="3710470"/>
                </a:lnTo>
                <a:lnTo>
                  <a:pt x="3071177" y="0"/>
                </a:lnTo>
                <a:lnTo>
                  <a:pt x="0" y="0"/>
                </a:lnTo>
                <a:lnTo>
                  <a:pt x="0" y="3710470"/>
                </a:lnTo>
                <a:close/>
              </a:path>
            </a:pathLst>
          </a:custGeom>
          <a:ln w="6172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27300" y="117014"/>
            <a:ext cx="68834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9650" y="533400"/>
            <a:ext cx="4799000" cy="436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ction Button: Home 12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6599" y="435180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6825" y="438350"/>
            <a:ext cx="0" cy="4526915"/>
          </a:xfrm>
          <a:custGeom>
            <a:avLst/>
            <a:gdLst/>
            <a:ahLst/>
            <a:cxnLst/>
            <a:rect l="l" t="t" r="r" b="b"/>
            <a:pathLst>
              <a:path h="4526915">
                <a:moveTo>
                  <a:pt x="0" y="452630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6599" y="4967831"/>
            <a:ext cx="4883785" cy="0"/>
          </a:xfrm>
          <a:custGeom>
            <a:avLst/>
            <a:gdLst/>
            <a:ahLst/>
            <a:cxnLst/>
            <a:rect l="l" t="t" r="r" b="b"/>
            <a:pathLst>
              <a:path w="4883784">
                <a:moveTo>
                  <a:pt x="0" y="0"/>
                </a:moveTo>
                <a:lnTo>
                  <a:pt x="4883404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4" y="432003"/>
            <a:ext cx="1597660" cy="4539615"/>
          </a:xfrm>
          <a:custGeom>
            <a:avLst/>
            <a:gdLst/>
            <a:ahLst/>
            <a:cxnLst/>
            <a:rect l="l" t="t" r="r" b="b"/>
            <a:pathLst>
              <a:path w="1597660" h="4539615">
                <a:moveTo>
                  <a:pt x="0" y="4539005"/>
                </a:moveTo>
                <a:lnTo>
                  <a:pt x="1597494" y="4539005"/>
                </a:lnTo>
                <a:lnTo>
                  <a:pt x="1597494" y="0"/>
                </a:lnTo>
                <a:lnTo>
                  <a:pt x="0" y="0"/>
                </a:lnTo>
                <a:lnTo>
                  <a:pt x="0" y="4539005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82244" y="1785607"/>
            <a:ext cx="4785947" cy="27014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8114" y="460841"/>
            <a:ext cx="3892550" cy="89281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6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Plans –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Drawings and sketches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detailing what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to</a:t>
            </a:r>
            <a:r>
              <a:rPr sz="1000" spc="6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do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9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Specifications – rules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details about the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Operational details –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</a:t>
            </a:r>
            <a:r>
              <a:rPr sz="1000" spc="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job</a:t>
            </a:r>
            <a:endParaRPr sz="1000">
              <a:latin typeface="Franklin Gothic Book"/>
              <a:cs typeface="Franklin Gothic Book"/>
            </a:endParaRPr>
          </a:p>
          <a:p>
            <a:pPr marL="177165" indent="-164465">
              <a:lnSpc>
                <a:spcPct val="100000"/>
              </a:lnSpc>
              <a:spcBef>
                <a:spcPts val="505"/>
              </a:spcBef>
              <a:buChar char="•"/>
              <a:tabLst>
                <a:tab pos="177800" algn="l"/>
              </a:tabLst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requirements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 –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expected to</a:t>
            </a:r>
            <a:r>
              <a:rPr sz="1000" spc="15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meet.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299" y="422854"/>
            <a:ext cx="1322705" cy="823594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12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6</a:t>
            </a:r>
            <a:endParaRPr sz="1100" dirty="0">
              <a:latin typeface="Franklin Gothic Demi"/>
              <a:cs typeface="Franklin Gothic Demi"/>
            </a:endParaRPr>
          </a:p>
          <a:p>
            <a:pPr marL="12700" marR="5080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kinds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information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need before 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starting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82244" y="533400"/>
            <a:ext cx="4785947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32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51187" y="1384852"/>
            <a:ext cx="4802076" cy="2934032"/>
          </a:xfrm>
          <a:prstGeom prst="rect">
            <a:avLst/>
          </a:prstGeom>
          <a:blipFill>
            <a:blip r:embed="rId3" cstate="print"/>
            <a:srcRect/>
            <a:stretch>
              <a:fillRect t="-229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"/>
          <p:cNvSpPr/>
          <p:nvPr/>
        </p:nvSpPr>
        <p:spPr>
          <a:xfrm>
            <a:off x="540004" y="430873"/>
            <a:ext cx="1597660" cy="4511573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8114" y="525230"/>
            <a:ext cx="13157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explain: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01915" y="3183843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644" y="0"/>
                </a:moveTo>
                <a:lnTo>
                  <a:pt x="16277" y="2089"/>
                </a:lnTo>
                <a:lnTo>
                  <a:pt x="7807" y="7791"/>
                </a:lnTo>
                <a:lnTo>
                  <a:pt x="2095" y="16255"/>
                </a:lnTo>
                <a:lnTo>
                  <a:pt x="0" y="26631"/>
                </a:lnTo>
                <a:lnTo>
                  <a:pt x="2095" y="36994"/>
                </a:lnTo>
                <a:lnTo>
                  <a:pt x="7807" y="45464"/>
                </a:lnTo>
                <a:lnTo>
                  <a:pt x="16277" y="51179"/>
                </a:lnTo>
                <a:lnTo>
                  <a:pt x="26644" y="53276"/>
                </a:lnTo>
                <a:lnTo>
                  <a:pt x="37017" y="51179"/>
                </a:lnTo>
                <a:lnTo>
                  <a:pt x="45486" y="45464"/>
                </a:lnTo>
                <a:lnTo>
                  <a:pt x="51195" y="36994"/>
                </a:lnTo>
                <a:lnTo>
                  <a:pt x="53289" y="26631"/>
                </a:lnTo>
                <a:lnTo>
                  <a:pt x="51195" y="16255"/>
                </a:lnTo>
                <a:lnTo>
                  <a:pt x="45486" y="7791"/>
                </a:lnTo>
                <a:lnTo>
                  <a:pt x="37017" y="2089"/>
                </a:lnTo>
                <a:lnTo>
                  <a:pt x="26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40004" y="432016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7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33464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the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job’s</a:t>
            </a:r>
            <a:r>
              <a:rPr sz="1000" spc="-8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instructions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3" name="Action Button: Home 42">
            <a:hlinkClick r:id="rId4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Action Button: Forward or Next 43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Action Button: Back or Previous 44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33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648" y="851992"/>
            <a:ext cx="4171391" cy="4107434"/>
            <a:chOff x="2294648" y="851992"/>
            <a:chExt cx="4171391" cy="4107434"/>
          </a:xfrm>
        </p:grpSpPr>
        <p:grpSp>
          <p:nvGrpSpPr>
            <p:cNvPr id="36" name="Group 35"/>
            <p:cNvGrpSpPr/>
            <p:nvPr/>
          </p:nvGrpSpPr>
          <p:grpSpPr>
            <a:xfrm>
              <a:off x="3922903" y="851992"/>
              <a:ext cx="1476452" cy="2052785"/>
              <a:chOff x="3922903" y="851992"/>
              <a:chExt cx="1476452" cy="2052785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432997" y="1115580"/>
                <a:ext cx="930275" cy="1743075"/>
              </a:xfrm>
              <a:custGeom>
                <a:avLst/>
                <a:gdLst/>
                <a:ahLst/>
                <a:cxnLst/>
                <a:rect l="l" t="t" r="r" b="b"/>
                <a:pathLst>
                  <a:path w="930275" h="1743075">
                    <a:moveTo>
                      <a:pt x="930173" y="1742821"/>
                    </a:moveTo>
                    <a:lnTo>
                      <a:pt x="0" y="0"/>
                    </a:lnTo>
                  </a:path>
                </a:pathLst>
              </a:custGeom>
              <a:ln w="12344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5350460" y="2855882"/>
                <a:ext cx="488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48894">
                    <a:moveTo>
                      <a:pt x="38506" y="44538"/>
                    </a:moveTo>
                    <a:lnTo>
                      <a:pt x="45249" y="37431"/>
                    </a:lnTo>
                    <a:lnTo>
                      <a:pt x="48615" y="28597"/>
                    </a:lnTo>
                    <a:lnTo>
                      <a:pt x="48429" y="19139"/>
                    </a:lnTo>
                    <a:lnTo>
                      <a:pt x="44513" y="10160"/>
                    </a:lnTo>
                    <a:lnTo>
                      <a:pt x="37421" y="3415"/>
                    </a:lnTo>
                    <a:lnTo>
                      <a:pt x="28586" y="0"/>
                    </a:lnTo>
                    <a:lnTo>
                      <a:pt x="19119" y="137"/>
                    </a:lnTo>
                    <a:lnTo>
                      <a:pt x="10134" y="4051"/>
                    </a:lnTo>
                    <a:lnTo>
                      <a:pt x="3383" y="11173"/>
                    </a:lnTo>
                    <a:lnTo>
                      <a:pt x="0" y="20023"/>
                    </a:lnTo>
                    <a:lnTo>
                      <a:pt x="169" y="29484"/>
                    </a:lnTo>
                    <a:lnTo>
                      <a:pt x="4076" y="38442"/>
                    </a:lnTo>
                    <a:lnTo>
                      <a:pt x="11170" y="45201"/>
                    </a:lnTo>
                    <a:lnTo>
                      <a:pt x="20024" y="48610"/>
                    </a:lnTo>
                    <a:lnTo>
                      <a:pt x="29512" y="48460"/>
                    </a:lnTo>
                    <a:lnTo>
                      <a:pt x="38506" y="44538"/>
                    </a:lnTo>
                    <a:close/>
                  </a:path>
                </a:pathLst>
              </a:custGeom>
              <a:solidFill>
                <a:schemeClr val="bg1"/>
              </a:solidFill>
              <a:ln w="12344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3922903" y="851992"/>
                <a:ext cx="987425" cy="25781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What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the job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is</a:t>
                </a:r>
                <a:endParaRPr sz="1000" dirty="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371011" y="3187903"/>
              <a:ext cx="885441" cy="1605318"/>
              <a:chOff x="3371011" y="3187903"/>
              <a:chExt cx="885441" cy="1605318"/>
            </a:xfrm>
          </p:grpSpPr>
          <p:sp>
            <p:nvSpPr>
              <p:cNvPr id="21" name="object 21"/>
              <p:cNvSpPr/>
              <p:nvPr/>
            </p:nvSpPr>
            <p:spPr>
              <a:xfrm>
                <a:off x="3804348" y="3237020"/>
                <a:ext cx="418465" cy="1156970"/>
              </a:xfrm>
              <a:custGeom>
                <a:avLst/>
                <a:gdLst/>
                <a:ahLst/>
                <a:cxnLst/>
                <a:rect l="l" t="t" r="r" b="b"/>
                <a:pathLst>
                  <a:path w="418464" h="1156970">
                    <a:moveTo>
                      <a:pt x="417855" y="0"/>
                    </a:moveTo>
                    <a:lnTo>
                      <a:pt x="0" y="1156347"/>
                    </a:lnTo>
                  </a:path>
                </a:pathLst>
              </a:custGeom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4205652" y="318790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12483" y="47231"/>
                    </a:moveTo>
                    <a:lnTo>
                      <a:pt x="22054" y="50437"/>
                    </a:lnTo>
                    <a:lnTo>
                      <a:pt x="31782" y="49758"/>
                    </a:lnTo>
                    <a:lnTo>
                      <a:pt x="40542" y="45499"/>
                    </a:lnTo>
                    <a:lnTo>
                      <a:pt x="47205" y="37960"/>
                    </a:lnTo>
                    <a:lnTo>
                      <a:pt x="50410" y="28389"/>
                    </a:lnTo>
                    <a:lnTo>
                      <a:pt x="49726" y="18659"/>
                    </a:lnTo>
                    <a:lnTo>
                      <a:pt x="45451" y="9896"/>
                    </a:lnTo>
                    <a:lnTo>
                      <a:pt x="37883" y="3225"/>
                    </a:lnTo>
                    <a:lnTo>
                      <a:pt x="28321" y="0"/>
                    </a:lnTo>
                    <a:lnTo>
                      <a:pt x="18609" y="687"/>
                    </a:lnTo>
                    <a:lnTo>
                      <a:pt x="9867" y="4978"/>
                    </a:lnTo>
                    <a:lnTo>
                      <a:pt x="3212" y="12560"/>
                    </a:lnTo>
                    <a:lnTo>
                      <a:pt x="0" y="22092"/>
                    </a:lnTo>
                    <a:lnTo>
                      <a:pt x="666" y="31791"/>
                    </a:lnTo>
                    <a:lnTo>
                      <a:pt x="4923" y="40542"/>
                    </a:lnTo>
                    <a:lnTo>
                      <a:pt x="12483" y="4723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3371011" y="4391901"/>
                <a:ext cx="851535" cy="401320"/>
              </a:xfrm>
              <a:prstGeom prst="rect">
                <a:avLst/>
              </a:prstGeom>
              <a:ln w="12700">
                <a:solidFill>
                  <a:srgbClr val="687A9E"/>
                </a:solidFill>
              </a:ln>
            </p:spPr>
            <p:txBody>
              <a:bodyPr vert="horz" wrap="square" lIns="0" tIns="40005" rIns="0" bIns="0" rtlCol="0">
                <a:spAutoFit/>
              </a:bodyPr>
              <a:lstStyle/>
              <a:p>
                <a:pPr marL="78105" marR="113030">
                  <a:lnSpc>
                    <a:spcPct val="100000"/>
                  </a:lnSpc>
                  <a:spcBef>
                    <a:spcPts val="315"/>
                  </a:spcBef>
                </a:pPr>
                <a:r>
                  <a:rPr sz="1000" spc="-4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How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long</a:t>
                </a:r>
                <a:r>
                  <a:rPr sz="1000" spc="-8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0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the  job </a:t>
                </a:r>
                <a:r>
                  <a:rPr sz="1000" spc="-2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will</a:t>
                </a:r>
                <a:r>
                  <a:rPr sz="1000" spc="-5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 </a:t>
                </a:r>
                <a:r>
                  <a:rPr sz="1000" spc="-35" dirty="0">
                    <a:solidFill>
                      <a:srgbClr val="231F20"/>
                    </a:solidFill>
                    <a:latin typeface="Franklin Gothic Book"/>
                    <a:cs typeface="Franklin Gothic Book"/>
                  </a:rPr>
                  <a:t>take</a:t>
                </a:r>
                <a:endParaRPr sz="1000">
                  <a:latin typeface="Franklin Gothic Book"/>
                  <a:cs typeface="Franklin Gothic Book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294648" y="851992"/>
              <a:ext cx="1564640" cy="936505"/>
              <a:chOff x="2294648" y="851992"/>
              <a:chExt cx="1564640" cy="936505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294648" y="851992"/>
                <a:ext cx="1564640" cy="885705"/>
                <a:chOff x="2294648" y="851992"/>
                <a:chExt cx="1564640" cy="885705"/>
              </a:xfrm>
            </p:grpSpPr>
            <p:sp>
              <p:nvSpPr>
                <p:cNvPr id="24" name="object 24"/>
                <p:cNvSpPr/>
                <p:nvPr/>
              </p:nvSpPr>
              <p:spPr>
                <a:xfrm>
                  <a:off x="3083222" y="1256367"/>
                  <a:ext cx="635" cy="48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481330">
                      <a:moveTo>
                        <a:pt x="25" y="480910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" name="object 26"/>
                <p:cNvSpPr txBox="1"/>
                <p:nvPr/>
              </p:nvSpPr>
              <p:spPr>
                <a:xfrm>
                  <a:off x="2294648" y="851992"/>
                  <a:ext cx="1564640" cy="3981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40005" rIns="0" bIns="0" rtlCol="0">
                  <a:spAutoFit/>
                </a:bodyPr>
                <a:lstStyle/>
                <a:p>
                  <a:pPr marL="78105" marR="160020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What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to do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in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unexpected  </a:t>
                  </a: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situations like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bad</a:t>
                  </a:r>
                  <a:r>
                    <a:rPr sz="1000" spc="-10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weather</a:t>
                  </a:r>
                  <a:endParaRPr sz="1000" dirty="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47" name="object 61"/>
              <p:cNvSpPr/>
              <p:nvPr/>
            </p:nvSpPr>
            <p:spPr>
              <a:xfrm>
                <a:off x="3058457" y="1737697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294648" y="3353465"/>
              <a:ext cx="851535" cy="1439756"/>
              <a:chOff x="2294648" y="3353465"/>
              <a:chExt cx="851535" cy="1439756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294648" y="3397010"/>
                <a:ext cx="851535" cy="1396211"/>
                <a:chOff x="2294648" y="3397010"/>
                <a:chExt cx="851535" cy="1396211"/>
              </a:xfrm>
            </p:grpSpPr>
            <p:sp>
              <p:nvSpPr>
                <p:cNvPr id="17" name="object 17"/>
                <p:cNvSpPr/>
                <p:nvPr/>
              </p:nvSpPr>
              <p:spPr>
                <a:xfrm>
                  <a:off x="2713931" y="3397010"/>
                  <a:ext cx="60325" cy="988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25" h="988060">
                      <a:moveTo>
                        <a:pt x="60299" y="0"/>
                      </a:moveTo>
                      <a:lnTo>
                        <a:pt x="0" y="988021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9" name="object 19"/>
                <p:cNvSpPr txBox="1"/>
                <p:nvPr/>
              </p:nvSpPr>
              <p:spPr>
                <a:xfrm>
                  <a:off x="2294648" y="4391901"/>
                  <a:ext cx="851535" cy="401320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40005" rIns="0" bIns="0" rtlCol="0">
                  <a:spAutoFit/>
                </a:bodyPr>
                <a:lstStyle/>
                <a:p>
                  <a:pPr marL="78105" marR="79375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How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to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do</a:t>
                  </a:r>
                  <a:r>
                    <a:rPr sz="1000" spc="-10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the  job</a:t>
                  </a:r>
                  <a:r>
                    <a:rPr sz="1000" spc="-7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5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safely</a:t>
                  </a:r>
                  <a:endParaRPr sz="100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48" name="object 61"/>
              <p:cNvSpPr/>
              <p:nvPr/>
            </p:nvSpPr>
            <p:spPr>
              <a:xfrm>
                <a:off x="2753756" y="3353465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432071" y="3757343"/>
              <a:ext cx="921385" cy="1185103"/>
              <a:chOff x="4432071" y="3757343"/>
              <a:chExt cx="921385" cy="1185103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32071" y="3800235"/>
                <a:ext cx="921385" cy="1142211"/>
                <a:chOff x="4432071" y="3800235"/>
                <a:chExt cx="921385" cy="1142211"/>
              </a:xfrm>
            </p:grpSpPr>
            <p:sp>
              <p:nvSpPr>
                <p:cNvPr id="27" name="object 27"/>
                <p:cNvSpPr txBox="1"/>
                <p:nvPr/>
              </p:nvSpPr>
              <p:spPr>
                <a:xfrm>
                  <a:off x="4432071" y="4391901"/>
                  <a:ext cx="921385" cy="550545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40005" rIns="0" bIns="0" rtlCol="0">
                  <a:spAutoFit/>
                </a:bodyPr>
                <a:lstStyle/>
                <a:p>
                  <a:pPr marL="78105" marR="110489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What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tools  </a:t>
                  </a:r>
                  <a:r>
                    <a:rPr sz="1000" spc="-5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and</a:t>
                  </a:r>
                  <a:r>
                    <a:rPr sz="1000" spc="-12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6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equipment 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you need</a:t>
                  </a:r>
                  <a:endParaRPr sz="1000">
                    <a:latin typeface="Franklin Gothic Book"/>
                    <a:cs typeface="Franklin Gothic Book"/>
                  </a:endParaRPr>
                </a:p>
              </p:txBody>
            </p:sp>
            <p:sp>
              <p:nvSpPr>
                <p:cNvPr id="28" name="object 28"/>
                <p:cNvSpPr/>
                <p:nvPr/>
              </p:nvSpPr>
              <p:spPr>
                <a:xfrm>
                  <a:off x="4886280" y="3800235"/>
                  <a:ext cx="1905" cy="589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589279">
                      <a:moveTo>
                        <a:pt x="1879" y="0"/>
                      </a:moveTo>
                      <a:lnTo>
                        <a:pt x="0" y="588860"/>
                      </a:lnTo>
                    </a:path>
                  </a:pathLst>
                </a:custGeom>
                <a:ln w="12699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9" name="object 61"/>
              <p:cNvSpPr/>
              <p:nvPr/>
            </p:nvSpPr>
            <p:spPr>
              <a:xfrm>
                <a:off x="4863734" y="375734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5544654" y="3111359"/>
              <a:ext cx="921385" cy="1848067"/>
              <a:chOff x="5544654" y="3111359"/>
              <a:chExt cx="921385" cy="184806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544654" y="3158190"/>
                <a:ext cx="921385" cy="1801236"/>
                <a:chOff x="5544654" y="3158190"/>
                <a:chExt cx="921385" cy="1801236"/>
              </a:xfrm>
            </p:grpSpPr>
            <p:sp>
              <p:nvSpPr>
                <p:cNvPr id="12" name="object 12"/>
                <p:cNvSpPr/>
                <p:nvPr/>
              </p:nvSpPr>
              <p:spPr>
                <a:xfrm>
                  <a:off x="5819998" y="3158190"/>
                  <a:ext cx="179070" cy="127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70" h="1271270">
                      <a:moveTo>
                        <a:pt x="0" y="0"/>
                      </a:moveTo>
                      <a:lnTo>
                        <a:pt x="178917" y="1270698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" name="object 15"/>
                <p:cNvSpPr txBox="1"/>
                <p:nvPr/>
              </p:nvSpPr>
              <p:spPr>
                <a:xfrm>
                  <a:off x="5544654" y="4395546"/>
                  <a:ext cx="921385" cy="563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40005" rIns="0" bIns="0" rtlCol="0">
                  <a:spAutoFit/>
                </a:bodyPr>
                <a:lstStyle/>
                <a:p>
                  <a:pPr marL="78105" marR="142240" algn="just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How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to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do</a:t>
                  </a:r>
                  <a:r>
                    <a:rPr sz="1000" spc="-8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the  job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from </a:t>
                  </a:r>
                  <a:r>
                    <a:rPr sz="1000" spc="-2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start  </a:t>
                  </a: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to </a:t>
                  </a: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finish</a:t>
                  </a:r>
                  <a:endParaRPr sz="1000" dirty="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53" name="object 61"/>
              <p:cNvSpPr/>
              <p:nvPr/>
            </p:nvSpPr>
            <p:spPr>
              <a:xfrm>
                <a:off x="5794598" y="3111359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974107" y="851992"/>
              <a:ext cx="1106778" cy="702381"/>
              <a:chOff x="4974107" y="851992"/>
              <a:chExt cx="1106778" cy="70238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974107" y="851992"/>
                <a:ext cx="1081378" cy="676981"/>
                <a:chOff x="4974107" y="851992"/>
                <a:chExt cx="1081378" cy="676981"/>
              </a:xfrm>
            </p:grpSpPr>
            <p:sp>
              <p:nvSpPr>
                <p:cNvPr id="6" name="object 6"/>
                <p:cNvSpPr/>
                <p:nvPr/>
              </p:nvSpPr>
              <p:spPr>
                <a:xfrm>
                  <a:off x="5505575" y="1110508"/>
                  <a:ext cx="549910" cy="418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10" h="418465">
                      <a:moveTo>
                        <a:pt x="549719" y="418312"/>
                      </a:moveTo>
                      <a:lnTo>
                        <a:pt x="0" y="0"/>
                      </a:lnTo>
                    </a:path>
                  </a:pathLst>
                </a:custGeom>
                <a:ln w="12700">
                  <a:solidFill>
                    <a:srgbClr val="687A9E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" name="object 8"/>
                <p:cNvSpPr txBox="1"/>
                <p:nvPr/>
              </p:nvSpPr>
              <p:spPr>
                <a:xfrm>
                  <a:off x="4974107" y="851992"/>
                  <a:ext cx="1055370" cy="257810"/>
                </a:xfrm>
                <a:prstGeom prst="rect">
                  <a:avLst/>
                </a:prstGeom>
                <a:ln w="12700">
                  <a:solidFill>
                    <a:srgbClr val="687A9E"/>
                  </a:solidFill>
                </a:ln>
              </p:spPr>
              <p:txBody>
                <a:bodyPr vert="horz" wrap="square" lIns="0" tIns="40005" rIns="0" bIns="0" rtlCol="0">
                  <a:spAutoFit/>
                </a:bodyPr>
                <a:lstStyle/>
                <a:p>
                  <a:pPr marL="78105">
                    <a:lnSpc>
                      <a:spcPct val="100000"/>
                    </a:lnSpc>
                    <a:spcBef>
                      <a:spcPts val="315"/>
                    </a:spcBef>
                  </a:pPr>
                  <a:r>
                    <a:rPr sz="1000" spc="-3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Where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the </a:t>
                  </a:r>
                  <a:r>
                    <a:rPr sz="1000" spc="-25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job</a:t>
                  </a:r>
                  <a:r>
                    <a:rPr sz="1000" spc="-4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 </a:t>
                  </a:r>
                  <a:r>
                    <a:rPr sz="1000" spc="-30" dirty="0">
                      <a:solidFill>
                        <a:srgbClr val="231F20"/>
                      </a:solidFill>
                      <a:latin typeface="Franklin Gothic Book"/>
                      <a:cs typeface="Franklin Gothic Book"/>
                    </a:rPr>
                    <a:t>is</a:t>
                  </a:r>
                  <a:endParaRPr sz="1000">
                    <a:latin typeface="Franklin Gothic Book"/>
                    <a:cs typeface="Franklin Gothic Book"/>
                  </a:endParaRPr>
                </a:p>
              </p:txBody>
            </p:sp>
          </p:grpSp>
          <p:sp>
            <p:nvSpPr>
              <p:cNvPr id="56" name="object 61"/>
              <p:cNvSpPr/>
              <p:nvPr/>
            </p:nvSpPr>
            <p:spPr>
              <a:xfrm>
                <a:off x="6030085" y="1503573"/>
                <a:ext cx="508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50800">
                    <a:moveTo>
                      <a:pt x="25400" y="50800"/>
                    </a:moveTo>
                    <a:lnTo>
                      <a:pt x="35289" y="48802"/>
                    </a:lnTo>
                    <a:lnTo>
                      <a:pt x="43362" y="43357"/>
                    </a:lnTo>
                    <a:lnTo>
                      <a:pt x="48804" y="35283"/>
                    </a:lnTo>
                    <a:lnTo>
                      <a:pt x="50800" y="25400"/>
                    </a:lnTo>
                    <a:lnTo>
                      <a:pt x="48804" y="15510"/>
                    </a:lnTo>
                    <a:lnTo>
                      <a:pt x="43362" y="7437"/>
                    </a:lnTo>
                    <a:lnTo>
                      <a:pt x="35289" y="1995"/>
                    </a:lnTo>
                    <a:lnTo>
                      <a:pt x="25400" y="0"/>
                    </a:lnTo>
                    <a:lnTo>
                      <a:pt x="15510" y="1995"/>
                    </a:lnTo>
                    <a:lnTo>
                      <a:pt x="7437" y="7437"/>
                    </a:lnTo>
                    <a:lnTo>
                      <a:pt x="1995" y="15510"/>
                    </a:lnTo>
                    <a:lnTo>
                      <a:pt x="0" y="25400"/>
                    </a:lnTo>
                    <a:lnTo>
                      <a:pt x="1995" y="35283"/>
                    </a:lnTo>
                    <a:lnTo>
                      <a:pt x="7437" y="43357"/>
                    </a:lnTo>
                    <a:lnTo>
                      <a:pt x="15510" y="48802"/>
                    </a:lnTo>
                    <a:lnTo>
                      <a:pt x="25400" y="5080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rgbClr val="687A9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02042"/>
              </p:ext>
            </p:extLst>
          </p:nvPr>
        </p:nvGraphicFramePr>
        <p:xfrm>
          <a:off x="540000" y="1105206"/>
          <a:ext cx="4152650" cy="34019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050" b="1" spc="0" dirty="0">
                          <a:solidFill>
                            <a:schemeClr val="bg1"/>
                          </a:solidFill>
                          <a:latin typeface="Franklin Gothic Book" panose="020B0503020102020204" pitchFamily="34" charset="0"/>
                          <a:cs typeface="Franklin Gothic Medium"/>
                        </a:rPr>
                        <a:t>Examples of the approximate weight of different materials:</a:t>
                      </a:r>
                    </a:p>
                  </a:txBody>
                  <a:tcPr marL="0" marR="0" marT="34290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12700">
                      <a:solidFill>
                        <a:srgbClr val="687A9E"/>
                      </a:solidFill>
                      <a:prstDash val="solid"/>
                    </a:lnT>
                    <a:lnB w="12700">
                      <a:solidFill>
                        <a:srgbClr val="687A9E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water = 1 metric tonne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1270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earth = 1.9 metric tonnes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clay = 1.9 metric tonnes</a:t>
                      </a:r>
                      <a:endParaRPr sz="1000" b="1" spc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dry river sand = 2.0 metric tonnes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concrete = 2.4 metric tonnes</a:t>
                      </a:r>
                      <a:endParaRPr sz="1000" b="1" spc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coal ash = 0.8 (8/10) of a metric tonne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25 bags of cement (40 kg each) = 1 metric tonne</a:t>
                      </a:r>
                      <a:endParaRPr sz="1000" b="1" spc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1000 common bricks = 4 metric tonnes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steel = 7.3 metric tonnes</a:t>
                      </a:r>
                      <a:endParaRPr sz="1000" b="1" spc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copper = 9 metric tonnes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000" b="1" spc="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 of lead = 11.4 metric tonnes</a:t>
                      </a:r>
                      <a:endParaRPr sz="1000" b="1" spc="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687A9E"/>
                      </a:solidFill>
                      <a:prstDash val="solid"/>
                    </a:lnL>
                    <a:lnR w="1270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1270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01514" y="2209800"/>
            <a:ext cx="1640627" cy="2363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300" y="365861"/>
            <a:ext cx="2856230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Table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</a:t>
            </a: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weight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of common</a:t>
            </a:r>
            <a:r>
              <a:rPr sz="1400" spc="-3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materials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200" b="1" dirty="0">
                <a:solidFill>
                  <a:srgbClr val="231F20"/>
                </a:solidFill>
                <a:latin typeface="Franklin Gothic Book" panose="020B0503020102020204" pitchFamily="34" charset="0"/>
                <a:cs typeface="Franklin Gothic Medium"/>
              </a:rPr>
              <a:t>1000 kilograms</a:t>
            </a:r>
            <a:r>
              <a:rPr lang="en-AU" sz="1200" b="1" dirty="0">
                <a:solidFill>
                  <a:srgbClr val="231F20"/>
                </a:solidFill>
                <a:latin typeface="Franklin Gothic Book" panose="020B0503020102020204" pitchFamily="34" charset="0"/>
                <a:cs typeface="Franklin Gothic Medium"/>
              </a:rPr>
              <a:t>  </a:t>
            </a:r>
            <a:r>
              <a:rPr sz="1200" b="1" dirty="0">
                <a:solidFill>
                  <a:srgbClr val="231F20"/>
                </a:solidFill>
                <a:latin typeface="Franklin Gothic Book" panose="020B0503020102020204" pitchFamily="34" charset="0"/>
                <a:cs typeface="Franklin Gothic Medium"/>
              </a:rPr>
              <a:t>=</a:t>
            </a:r>
            <a:r>
              <a:rPr lang="en-AU" sz="1200" b="1" dirty="0">
                <a:solidFill>
                  <a:srgbClr val="231F20"/>
                </a:solidFill>
                <a:latin typeface="Franklin Gothic Book" panose="020B0503020102020204" pitchFamily="34" charset="0"/>
                <a:cs typeface="Franklin Gothic Medium"/>
              </a:rPr>
              <a:t>  </a:t>
            </a:r>
            <a:r>
              <a:rPr sz="1200" b="1" dirty="0">
                <a:solidFill>
                  <a:srgbClr val="231F20"/>
                </a:solidFill>
                <a:latin typeface="Franklin Gothic Book" panose="020B0503020102020204" pitchFamily="34" charset="0"/>
                <a:cs typeface="Franklin Gothic Medium"/>
              </a:rPr>
              <a:t>1 tonne</a:t>
            </a:r>
            <a:endParaRPr sz="1200" b="1" dirty="0">
              <a:latin typeface="Franklin Gothic Book" panose="020B0503020102020204" pitchFamily="34" charset="0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34</a:t>
            </a:r>
          </a:p>
        </p:txBody>
      </p:sp>
      <p:sp>
        <p:nvSpPr>
          <p:cNvPr id="14" name="object 6"/>
          <p:cNvSpPr/>
          <p:nvPr/>
        </p:nvSpPr>
        <p:spPr>
          <a:xfrm>
            <a:off x="425450" y="1346028"/>
            <a:ext cx="4419600" cy="3378371"/>
          </a:xfrm>
          <a:custGeom>
            <a:avLst/>
            <a:gdLst/>
            <a:ahLst/>
            <a:cxnLst/>
            <a:rect l="l" t="t" r="r" b="b"/>
            <a:pathLst>
              <a:path w="5429250" h="3369310">
                <a:moveTo>
                  <a:pt x="0" y="3368700"/>
                </a:moveTo>
                <a:lnTo>
                  <a:pt x="5429250" y="3368700"/>
                </a:lnTo>
                <a:lnTo>
                  <a:pt x="5429250" y="0"/>
                </a:lnTo>
                <a:lnTo>
                  <a:pt x="0" y="0"/>
                </a:lnTo>
                <a:lnTo>
                  <a:pt x="0" y="3368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4"/>
          <p:cNvSpPr/>
          <p:nvPr/>
        </p:nvSpPr>
        <p:spPr>
          <a:xfrm>
            <a:off x="540004" y="430873"/>
            <a:ext cx="1597660" cy="4511573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939360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8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45110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maximum safe working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(SWL)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</a:t>
            </a:r>
            <a:endParaRPr sz="1000" dirty="0">
              <a:latin typeface="Franklin Gothic Book"/>
              <a:cs typeface="Franklin Gothic Book"/>
            </a:endParaRPr>
          </a:p>
          <a:p>
            <a:pPr marL="107950">
              <a:lnSpc>
                <a:spcPts val="1110"/>
              </a:lnSpc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skid steer loader?</a:t>
            </a:r>
            <a:endParaRPr sz="1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33424" y="432005"/>
          <a:ext cx="488061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6325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chart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data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plate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6325">
                <a:tc>
                  <a:txBody>
                    <a:bodyPr/>
                    <a:lstStyle/>
                    <a:p>
                      <a:pPr marL="72390" marR="541655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markings on the skid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steer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loader itself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operator’s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38349" y="769832"/>
            <a:ext cx="2047476" cy="18542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1504" y="780384"/>
            <a:ext cx="2354402" cy="18649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2586" y="3062774"/>
            <a:ext cx="1458003" cy="1800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2400" y="3087150"/>
            <a:ext cx="2204916" cy="1852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78857" y="486035"/>
            <a:ext cx="2341645" cy="213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4621504" y="486034"/>
            <a:ext cx="2354402" cy="215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8857" y="2721599"/>
            <a:ext cx="2323342" cy="2217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621504" y="2750734"/>
            <a:ext cx="2354402" cy="2159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Home 17">
            <a:hlinkClick r:id="rId8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ction Button: Forward or Next 18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4"/>
          <p:cNvSpPr/>
          <p:nvPr/>
        </p:nvSpPr>
        <p:spPr>
          <a:xfrm>
            <a:off x="540004" y="430873"/>
            <a:ext cx="1597660" cy="4511573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9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245110">
              <a:lnSpc>
                <a:spcPts val="1140"/>
              </a:lnSpc>
              <a:spcBef>
                <a:spcPts val="79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weight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load?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4048" y="1101265"/>
            <a:ext cx="1322532" cy="173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75083" y="1343757"/>
            <a:ext cx="2065313" cy="14124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 rot="20040000">
            <a:off x="5668275" y="1741189"/>
            <a:ext cx="982598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14"/>
              </a:lnSpc>
            </a:pPr>
            <a:r>
              <a:rPr sz="2000" b="1" dirty="0">
                <a:solidFill>
                  <a:srgbClr val="231F20"/>
                </a:solidFill>
                <a:latin typeface="Franklin Gothic Demi"/>
                <a:cs typeface="Franklin Gothic Demi"/>
              </a:rPr>
              <a:t>1000</a:t>
            </a:r>
            <a:r>
              <a:rPr sz="2000" b="1" spc="-95" dirty="0">
                <a:solidFill>
                  <a:srgbClr val="231F20"/>
                </a:solidFill>
                <a:latin typeface="Franklin Gothic Demi"/>
                <a:cs typeface="Franklin Gothic Demi"/>
              </a:rPr>
              <a:t> </a:t>
            </a:r>
            <a:r>
              <a:rPr sz="2000" b="1" spc="30" dirty="0">
                <a:solidFill>
                  <a:srgbClr val="231F20"/>
                </a:solidFill>
                <a:latin typeface="Franklin Gothic Demi"/>
                <a:cs typeface="Franklin Gothic Demi"/>
              </a:rPr>
              <a:t>kg</a:t>
            </a:r>
            <a:endParaRPr sz="2000">
              <a:latin typeface="Franklin Gothic Demi"/>
              <a:cs typeface="Franklin Gothic Dem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5899" y="525230"/>
            <a:ext cx="13569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find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weight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by:</a:t>
            </a:r>
            <a:endParaRPr sz="1000">
              <a:latin typeface="Franklin Gothic Book"/>
              <a:cs typeface="Franklin Gothic Book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33424" y="822943"/>
          <a:ext cx="4880610" cy="4138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0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9355">
                <a:tc>
                  <a:txBody>
                    <a:bodyPr/>
                    <a:lstStyle/>
                    <a:p>
                      <a:pPr marL="71755" marR="1358900">
                        <a:lnSpc>
                          <a:spcPts val="1140"/>
                        </a:lnSpc>
                        <a:spcBef>
                          <a:spcPts val="93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Checking 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weighbridge note,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consignment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note,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other</a:t>
                      </a:r>
                      <a:r>
                        <a:rPr sz="1000" spc="-6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information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874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44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Reading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marked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on the</a:t>
                      </a:r>
                      <a:r>
                        <a:rPr sz="1000" spc="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7314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9357">
                <a:tc>
                  <a:txBody>
                    <a:bodyPr/>
                    <a:lstStyle/>
                    <a:p>
                      <a:pPr marL="71755" marR="1437640">
                        <a:lnSpc>
                          <a:spcPts val="1140"/>
                        </a:lnSpc>
                        <a:spcBef>
                          <a:spcPts val="919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Estimate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load.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For example: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  <a:p>
                      <a:pPr marL="71755" marR="1539240">
                        <a:lnSpc>
                          <a:spcPts val="1140"/>
                        </a:lnSpc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1 cubic metre</a:t>
                      </a:r>
                      <a:r>
                        <a:rPr sz="1000" spc="-9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concrete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=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2.4t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6839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load scales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fitted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687A9E"/>
                      </a:solidFill>
                      <a:prstDash val="solid"/>
                    </a:lnL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216714" y="2955605"/>
            <a:ext cx="1300084" cy="19441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59191" y="3277970"/>
            <a:ext cx="2285424" cy="15848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1973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78857" y="914399"/>
            <a:ext cx="2356359" cy="19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617305" y="863097"/>
            <a:ext cx="2369196" cy="189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178856" y="2955606"/>
            <a:ext cx="2337941" cy="194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4621504" y="2978591"/>
            <a:ext cx="2369196" cy="189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Home 19">
            <a:hlinkClick r:id="rId8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07607"/>
              </p:ext>
            </p:extLst>
          </p:nvPr>
        </p:nvGraphicFramePr>
        <p:xfrm>
          <a:off x="536829" y="432005"/>
          <a:ext cx="6477000" cy="4532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1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</a:t>
                      </a:r>
                      <a:r>
                        <a:rPr sz="1100" b="0" spc="-4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10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8956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much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does a</a:t>
                      </a:r>
                      <a:r>
                        <a:rPr sz="1000" spc="-7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cubic  metre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wet sand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usually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weigh?</a:t>
                      </a:r>
                      <a:endParaRPr lang="en-AU" sz="1000" spc="-40" dirty="0">
                        <a:solidFill>
                          <a:srgbClr val="231F20"/>
                        </a:solidFill>
                        <a:latin typeface="Franklin Gothic Book"/>
                        <a:cs typeface="Franklin Gothic Book"/>
                      </a:endParaRPr>
                    </a:p>
                    <a:p>
                      <a:pPr marL="107950" marR="28956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Around 1.5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tonnes.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235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3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11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145415">
                        <a:lnSpc>
                          <a:spcPts val="1140"/>
                        </a:lnSpc>
                        <a:spcBef>
                          <a:spcPts val="795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  specifications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limits</a:t>
                      </a:r>
                      <a:r>
                        <a:rPr sz="1000" spc="-6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 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 you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will</a:t>
                      </a:r>
                      <a:r>
                        <a:rPr sz="1000" spc="-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use?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Specifications</a:t>
                      </a:r>
                      <a:r>
                        <a:rPr sz="1000" spc="-114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include: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Load</a:t>
                      </a:r>
                      <a:r>
                        <a:rPr sz="1000" spc="-10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capacity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marR="200660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Bucket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height,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volume  and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width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Lift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height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7305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73050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Dump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clearance.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Read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find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out the</a:t>
                      </a:r>
                      <a:r>
                        <a:rPr sz="1000" spc="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limits.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03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39425" y="1037162"/>
            <a:ext cx="3876092" cy="14600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0735" y="2869843"/>
            <a:ext cx="1629726" cy="2016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77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3.1,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1.6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78857" y="533400"/>
            <a:ext cx="4710009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2178856" y="2743200"/>
            <a:ext cx="4710009" cy="21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Home 13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Action Button: Back or Previous 15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37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7552690" cy="3194685"/>
          </a:xfrm>
          <a:custGeom>
            <a:avLst/>
            <a:gdLst/>
            <a:ahLst/>
            <a:cxnLst/>
            <a:rect l="l" t="t" r="r" b="b"/>
            <a:pathLst>
              <a:path w="7552690" h="3194685">
                <a:moveTo>
                  <a:pt x="7552080" y="0"/>
                </a:moveTo>
                <a:lnTo>
                  <a:pt x="0" y="0"/>
                </a:lnTo>
                <a:lnTo>
                  <a:pt x="0" y="3194316"/>
                </a:lnTo>
                <a:lnTo>
                  <a:pt x="7552080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0004"/>
            <a:ext cx="7200265" cy="1325245"/>
          </a:xfrm>
          <a:custGeom>
            <a:avLst/>
            <a:gdLst/>
            <a:ahLst/>
            <a:cxnLst/>
            <a:rect l="l" t="t" r="r" b="b"/>
            <a:pathLst>
              <a:path w="7200265" h="1325245">
                <a:moveTo>
                  <a:pt x="0" y="1324800"/>
                </a:moveTo>
                <a:lnTo>
                  <a:pt x="7199998" y="1324800"/>
                </a:lnTo>
                <a:lnTo>
                  <a:pt x="7199998" y="0"/>
                </a:lnTo>
                <a:lnTo>
                  <a:pt x="0" y="0"/>
                </a:lnTo>
                <a:lnTo>
                  <a:pt x="0" y="13248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5027" y="947394"/>
            <a:ext cx="59404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Introduction to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Skid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Steer</a:t>
            </a:r>
            <a:r>
              <a:rPr sz="3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Loader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1285" y="2802377"/>
            <a:ext cx="3438715" cy="2140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12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166971" y="2033994"/>
            <a:ext cx="2814307" cy="26520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276" y="1163536"/>
            <a:ext cx="2813351" cy="210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477349" y="117014"/>
            <a:ext cx="241173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INTRODUCTION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SKID STEER</a:t>
            </a:r>
            <a:r>
              <a:rPr sz="11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LOADER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2980" y="366000"/>
            <a:ext cx="2571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802B28"/>
                </a:solidFill>
              </a:rPr>
              <a:t>An example </a:t>
            </a:r>
            <a:r>
              <a:rPr sz="1400" dirty="0">
                <a:solidFill>
                  <a:srgbClr val="802B28"/>
                </a:solidFill>
              </a:rPr>
              <a:t>of a </a:t>
            </a:r>
            <a:r>
              <a:rPr sz="1400" spc="-5" dirty="0">
                <a:solidFill>
                  <a:srgbClr val="802B28"/>
                </a:solidFill>
              </a:rPr>
              <a:t>skid </a:t>
            </a:r>
            <a:r>
              <a:rPr sz="1400" spc="-10" dirty="0">
                <a:solidFill>
                  <a:srgbClr val="802B28"/>
                </a:solidFill>
              </a:rPr>
              <a:t>steer</a:t>
            </a:r>
            <a:r>
              <a:rPr sz="1400" spc="-70" dirty="0">
                <a:solidFill>
                  <a:srgbClr val="802B28"/>
                </a:solidFill>
              </a:rPr>
              <a:t> </a:t>
            </a:r>
            <a:r>
              <a:rPr sz="1400" dirty="0">
                <a:solidFill>
                  <a:srgbClr val="802B28"/>
                </a:solidFill>
              </a:rPr>
              <a:t>loader</a:t>
            </a:r>
            <a:endParaRPr sz="1400"/>
          </a:p>
        </p:txBody>
      </p:sp>
      <p:grpSp>
        <p:nvGrpSpPr>
          <p:cNvPr id="70" name="Group 69"/>
          <p:cNvGrpSpPr/>
          <p:nvPr/>
        </p:nvGrpSpPr>
        <p:grpSpPr>
          <a:xfrm>
            <a:off x="2193432" y="908164"/>
            <a:ext cx="1633662" cy="478112"/>
            <a:chOff x="2193432" y="908164"/>
            <a:chExt cx="1633662" cy="478112"/>
          </a:xfrm>
        </p:grpSpPr>
        <p:sp>
          <p:nvSpPr>
            <p:cNvPr id="7" name="object 7"/>
            <p:cNvSpPr txBox="1"/>
            <p:nvPr/>
          </p:nvSpPr>
          <p:spPr>
            <a:xfrm>
              <a:off x="2745054" y="908164"/>
              <a:ext cx="1082040" cy="40132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 marR="122555">
                <a:lnSpc>
                  <a:spcPct val="100000"/>
                </a:lnSpc>
                <a:spcBef>
                  <a:spcPts val="315"/>
                </a:spcBef>
              </a:pP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Operator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cab  (ROPS and</a:t>
              </a:r>
              <a:r>
                <a:rPr sz="1000" spc="-9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FOPS)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241674" y="1104366"/>
              <a:ext cx="504190" cy="245745"/>
            </a:xfrm>
            <a:custGeom>
              <a:avLst/>
              <a:gdLst/>
              <a:ahLst/>
              <a:cxnLst/>
              <a:rect l="l" t="t" r="r" b="b"/>
              <a:pathLst>
                <a:path w="504189" h="245744">
                  <a:moveTo>
                    <a:pt x="0" y="245363"/>
                  </a:moveTo>
                  <a:lnTo>
                    <a:pt x="503936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93432" y="133547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5517" y="2149"/>
                  </a:moveTo>
                  <a:lnTo>
                    <a:pt x="25652" y="0"/>
                  </a:lnTo>
                  <a:lnTo>
                    <a:pt x="16086" y="1755"/>
                  </a:lnTo>
                  <a:lnTo>
                    <a:pt x="7881" y="7007"/>
                  </a:lnTo>
                  <a:lnTo>
                    <a:pt x="2103" y="15344"/>
                  </a:lnTo>
                  <a:lnTo>
                    <a:pt x="0" y="25159"/>
                  </a:lnTo>
                  <a:lnTo>
                    <a:pt x="1773" y="34694"/>
                  </a:lnTo>
                  <a:lnTo>
                    <a:pt x="7004" y="42889"/>
                  </a:lnTo>
                  <a:lnTo>
                    <a:pt x="15273" y="48682"/>
                  </a:lnTo>
                  <a:lnTo>
                    <a:pt x="25132" y="50783"/>
                  </a:lnTo>
                  <a:lnTo>
                    <a:pt x="34709" y="49021"/>
                  </a:lnTo>
                  <a:lnTo>
                    <a:pt x="42921" y="43817"/>
                  </a:lnTo>
                  <a:lnTo>
                    <a:pt x="48687" y="35588"/>
                  </a:lnTo>
                  <a:lnTo>
                    <a:pt x="50804" y="25657"/>
                  </a:lnTo>
                  <a:lnTo>
                    <a:pt x="49026" y="16073"/>
                  </a:lnTo>
                  <a:lnTo>
                    <a:pt x="43786" y="7886"/>
                  </a:lnTo>
                  <a:lnTo>
                    <a:pt x="35517" y="214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11605" y="1244155"/>
            <a:ext cx="796384" cy="1133618"/>
            <a:chOff x="911605" y="1244155"/>
            <a:chExt cx="796384" cy="1133618"/>
          </a:xfrm>
        </p:grpSpPr>
        <p:sp>
          <p:nvSpPr>
            <p:cNvPr id="12" name="object 12"/>
            <p:cNvSpPr/>
            <p:nvPr/>
          </p:nvSpPr>
          <p:spPr>
            <a:xfrm>
              <a:off x="1031355" y="1499404"/>
              <a:ext cx="0" cy="451484"/>
            </a:xfrm>
            <a:custGeom>
              <a:avLst/>
              <a:gdLst/>
              <a:ahLst/>
              <a:cxnLst/>
              <a:rect l="l" t="t" r="r" b="b"/>
              <a:pathLst>
                <a:path h="451485">
                  <a:moveTo>
                    <a:pt x="0" y="45105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5955" y="195045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35289" y="1997"/>
                  </a:lnTo>
                  <a:lnTo>
                    <a:pt x="43362" y="7442"/>
                  </a:lnTo>
                  <a:lnTo>
                    <a:pt x="48804" y="15516"/>
                  </a:lnTo>
                  <a:lnTo>
                    <a:pt x="50800" y="25400"/>
                  </a:lnTo>
                  <a:lnTo>
                    <a:pt x="48804" y="35283"/>
                  </a:lnTo>
                  <a:lnTo>
                    <a:pt x="43362" y="43357"/>
                  </a:lnTo>
                  <a:lnTo>
                    <a:pt x="35289" y="48802"/>
                  </a:lnTo>
                  <a:lnTo>
                    <a:pt x="25400" y="50800"/>
                  </a:lnTo>
                  <a:lnTo>
                    <a:pt x="15510" y="48802"/>
                  </a:lnTo>
                  <a:lnTo>
                    <a:pt x="7437" y="43357"/>
                  </a:lnTo>
                  <a:lnTo>
                    <a:pt x="1995" y="35283"/>
                  </a:lnTo>
                  <a:lnTo>
                    <a:pt x="0" y="25400"/>
                  </a:lnTo>
                  <a:lnTo>
                    <a:pt x="1995" y="15516"/>
                  </a:lnTo>
                  <a:lnTo>
                    <a:pt x="7437" y="7442"/>
                  </a:lnTo>
                  <a:lnTo>
                    <a:pt x="15510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911605" y="1244155"/>
              <a:ext cx="60134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Uprights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364945" y="1501625"/>
              <a:ext cx="308610" cy="826769"/>
            </a:xfrm>
            <a:custGeom>
              <a:avLst/>
              <a:gdLst/>
              <a:ahLst/>
              <a:cxnLst/>
              <a:rect l="l" t="t" r="r" b="b"/>
              <a:pathLst>
                <a:path w="308610" h="826769">
                  <a:moveTo>
                    <a:pt x="308521" y="826719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57189" y="2326973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31734" y="632"/>
                  </a:moveTo>
                  <a:lnTo>
                    <a:pt x="0" y="28657"/>
                  </a:lnTo>
                  <a:lnTo>
                    <a:pt x="3167" y="37866"/>
                  </a:lnTo>
                  <a:lnTo>
                    <a:pt x="9556" y="45216"/>
                  </a:lnTo>
                  <a:lnTo>
                    <a:pt x="18589" y="49704"/>
                  </a:lnTo>
                  <a:lnTo>
                    <a:pt x="28655" y="50329"/>
                  </a:lnTo>
                  <a:lnTo>
                    <a:pt x="37860" y="47158"/>
                  </a:lnTo>
                  <a:lnTo>
                    <a:pt x="45205" y="40767"/>
                  </a:lnTo>
                  <a:lnTo>
                    <a:pt x="49692" y="31734"/>
                  </a:lnTo>
                  <a:lnTo>
                    <a:pt x="50324" y="21668"/>
                  </a:lnTo>
                  <a:lnTo>
                    <a:pt x="47156" y="12463"/>
                  </a:lnTo>
                  <a:lnTo>
                    <a:pt x="40767" y="5118"/>
                  </a:lnTo>
                  <a:lnTo>
                    <a:pt x="31734" y="63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765226" y="1480553"/>
            <a:ext cx="573405" cy="777362"/>
            <a:chOff x="2765226" y="1480553"/>
            <a:chExt cx="573405" cy="777362"/>
          </a:xfrm>
        </p:grpSpPr>
        <p:sp>
          <p:nvSpPr>
            <p:cNvPr id="18" name="object 18"/>
            <p:cNvSpPr/>
            <p:nvPr/>
          </p:nvSpPr>
          <p:spPr>
            <a:xfrm>
              <a:off x="2895209" y="1736491"/>
              <a:ext cx="156845" cy="471805"/>
            </a:xfrm>
            <a:custGeom>
              <a:avLst/>
              <a:gdLst/>
              <a:ahLst/>
              <a:cxnLst/>
              <a:rect l="l" t="t" r="r" b="b"/>
              <a:pathLst>
                <a:path w="156844" h="471805">
                  <a:moveTo>
                    <a:pt x="0" y="471779"/>
                  </a:moveTo>
                  <a:lnTo>
                    <a:pt x="156718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61827" y="220711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687" y="1552"/>
                  </a:moveTo>
                  <a:lnTo>
                    <a:pt x="8083" y="6775"/>
                  </a:lnTo>
                  <a:lnTo>
                    <a:pt x="2355" y="14614"/>
                  </a:lnTo>
                  <a:lnTo>
                    <a:pt x="0" y="24033"/>
                  </a:lnTo>
                  <a:lnTo>
                    <a:pt x="1511" y="34000"/>
                  </a:lnTo>
                  <a:lnTo>
                    <a:pt x="6763" y="42624"/>
                  </a:lnTo>
                  <a:lnTo>
                    <a:pt x="14636" y="48373"/>
                  </a:lnTo>
                  <a:lnTo>
                    <a:pt x="24081" y="50756"/>
                  </a:lnTo>
                  <a:lnTo>
                    <a:pt x="34048" y="49278"/>
                  </a:lnTo>
                  <a:lnTo>
                    <a:pt x="42664" y="43982"/>
                  </a:lnTo>
                  <a:lnTo>
                    <a:pt x="48393" y="36081"/>
                  </a:lnTo>
                  <a:lnTo>
                    <a:pt x="50750" y="26617"/>
                  </a:lnTo>
                  <a:lnTo>
                    <a:pt x="49250" y="16627"/>
                  </a:lnTo>
                  <a:lnTo>
                    <a:pt x="43992" y="8020"/>
                  </a:lnTo>
                  <a:lnTo>
                    <a:pt x="36117" y="2317"/>
                  </a:lnTo>
                  <a:lnTo>
                    <a:pt x="26667" y="0"/>
                  </a:lnTo>
                  <a:lnTo>
                    <a:pt x="16687" y="155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2765226" y="1480553"/>
              <a:ext cx="57340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1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Lift</a:t>
              </a: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arm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109999" y="3240989"/>
            <a:ext cx="904768" cy="683986"/>
            <a:chOff x="4109999" y="3240989"/>
            <a:chExt cx="904768" cy="683986"/>
          </a:xfrm>
        </p:grpSpPr>
        <p:sp>
          <p:nvSpPr>
            <p:cNvPr id="22" name="object 22"/>
            <p:cNvSpPr txBox="1"/>
            <p:nvPr/>
          </p:nvSpPr>
          <p:spPr>
            <a:xfrm>
              <a:off x="4109999" y="3240989"/>
              <a:ext cx="76327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Tilt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cylinder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483961" y="3498404"/>
              <a:ext cx="485775" cy="386080"/>
            </a:xfrm>
            <a:custGeom>
              <a:avLst/>
              <a:gdLst/>
              <a:ahLst/>
              <a:cxnLst/>
              <a:rect l="l" t="t" r="r" b="b"/>
              <a:pathLst>
                <a:path w="485775" h="386079">
                  <a:moveTo>
                    <a:pt x="485686" y="38554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64602" y="3874810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0091" y="0"/>
                  </a:moveTo>
                  <a:lnTo>
                    <a:pt x="10769" y="3842"/>
                  </a:lnTo>
                  <a:lnTo>
                    <a:pt x="3883" y="10728"/>
                  </a:lnTo>
                  <a:lnTo>
                    <a:pt x="78" y="19695"/>
                  </a:lnTo>
                  <a:lnTo>
                    <a:pt x="0" y="29781"/>
                  </a:lnTo>
                  <a:lnTo>
                    <a:pt x="3847" y="39103"/>
                  </a:lnTo>
                  <a:lnTo>
                    <a:pt x="10733" y="45989"/>
                  </a:lnTo>
                  <a:lnTo>
                    <a:pt x="19697" y="49794"/>
                  </a:lnTo>
                  <a:lnTo>
                    <a:pt x="29781" y="49872"/>
                  </a:lnTo>
                  <a:lnTo>
                    <a:pt x="39110" y="46024"/>
                  </a:lnTo>
                  <a:lnTo>
                    <a:pt x="45999" y="39139"/>
                  </a:lnTo>
                  <a:lnTo>
                    <a:pt x="49801" y="30175"/>
                  </a:lnTo>
                  <a:lnTo>
                    <a:pt x="49872" y="20091"/>
                  </a:lnTo>
                  <a:lnTo>
                    <a:pt x="46024" y="10767"/>
                  </a:lnTo>
                  <a:lnTo>
                    <a:pt x="39139" y="3878"/>
                  </a:lnTo>
                  <a:lnTo>
                    <a:pt x="30175" y="72"/>
                  </a:lnTo>
                  <a:lnTo>
                    <a:pt x="20091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802670" y="2171776"/>
            <a:ext cx="970422" cy="1039595"/>
            <a:chOff x="4802670" y="2171776"/>
            <a:chExt cx="970422" cy="1039595"/>
          </a:xfrm>
        </p:grpSpPr>
        <p:sp>
          <p:nvSpPr>
            <p:cNvPr id="26" name="object 26"/>
            <p:cNvSpPr txBox="1"/>
            <p:nvPr/>
          </p:nvSpPr>
          <p:spPr>
            <a:xfrm>
              <a:off x="4802670" y="2171776"/>
              <a:ext cx="87566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Grab</a:t>
              </a: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handles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062561" y="2424790"/>
              <a:ext cx="160020" cy="494665"/>
            </a:xfrm>
            <a:custGeom>
              <a:avLst/>
              <a:gdLst/>
              <a:ahLst/>
              <a:cxnLst/>
              <a:rect l="l" t="t" r="r" b="b"/>
              <a:pathLst>
                <a:path w="160020" h="494664">
                  <a:moveTo>
                    <a:pt x="159753" y="49452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204723" y="291808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404218" y="2425448"/>
              <a:ext cx="333375" cy="737870"/>
            </a:xfrm>
            <a:custGeom>
              <a:avLst/>
              <a:gdLst/>
              <a:ahLst/>
              <a:cxnLst/>
              <a:rect l="l" t="t" r="r" b="b"/>
              <a:pathLst>
                <a:path w="333375" h="737869">
                  <a:moveTo>
                    <a:pt x="333019" y="73737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22292" y="3160571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0"/>
                  </a:moveTo>
                  <a:lnTo>
                    <a:pt x="15510" y="1997"/>
                  </a:lnTo>
                  <a:lnTo>
                    <a:pt x="7437" y="7442"/>
                  </a:lnTo>
                  <a:lnTo>
                    <a:pt x="1995" y="15516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6"/>
                  </a:lnTo>
                  <a:lnTo>
                    <a:pt x="43362" y="7442"/>
                  </a:lnTo>
                  <a:lnTo>
                    <a:pt x="35289" y="1997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09999" y="2864777"/>
            <a:ext cx="1412844" cy="257810"/>
            <a:chOff x="4109999" y="2864777"/>
            <a:chExt cx="1412844" cy="257810"/>
          </a:xfrm>
        </p:grpSpPr>
        <p:sp>
          <p:nvSpPr>
            <p:cNvPr id="32" name="object 32"/>
            <p:cNvSpPr txBox="1"/>
            <p:nvPr/>
          </p:nvSpPr>
          <p:spPr>
            <a:xfrm>
              <a:off x="4109999" y="2864777"/>
              <a:ext cx="88836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Steering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lever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5000307" y="2992367"/>
              <a:ext cx="473075" cy="99695"/>
            </a:xfrm>
            <a:custGeom>
              <a:avLst/>
              <a:gdLst/>
              <a:ahLst/>
              <a:cxnLst/>
              <a:rect l="l" t="t" r="r" b="b"/>
              <a:pathLst>
                <a:path w="473075" h="99694">
                  <a:moveTo>
                    <a:pt x="472465" y="9963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472678" y="3072287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19668" y="49794"/>
                  </a:moveTo>
                  <a:lnTo>
                    <a:pt x="10415" y="45789"/>
                  </a:lnTo>
                  <a:lnTo>
                    <a:pt x="3649" y="38785"/>
                  </a:lnTo>
                  <a:lnTo>
                    <a:pt x="0" y="29754"/>
                  </a:lnTo>
                  <a:lnTo>
                    <a:pt x="97" y="19670"/>
                  </a:lnTo>
                  <a:lnTo>
                    <a:pt x="4108" y="10411"/>
                  </a:lnTo>
                  <a:lnTo>
                    <a:pt x="11113" y="3646"/>
                  </a:lnTo>
                  <a:lnTo>
                    <a:pt x="20144" y="0"/>
                  </a:lnTo>
                  <a:lnTo>
                    <a:pt x="30234" y="99"/>
                  </a:lnTo>
                  <a:lnTo>
                    <a:pt x="39488" y="4110"/>
                  </a:lnTo>
                  <a:lnTo>
                    <a:pt x="46252" y="11115"/>
                  </a:lnTo>
                  <a:lnTo>
                    <a:pt x="49898" y="20146"/>
                  </a:lnTo>
                  <a:lnTo>
                    <a:pt x="49792" y="30236"/>
                  </a:lnTo>
                  <a:lnTo>
                    <a:pt x="45782" y="39493"/>
                  </a:lnTo>
                  <a:lnTo>
                    <a:pt x="38778" y="46254"/>
                  </a:lnTo>
                  <a:lnTo>
                    <a:pt x="29751" y="49896"/>
                  </a:lnTo>
                  <a:lnTo>
                    <a:pt x="19668" y="4979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569916" y="3240996"/>
            <a:ext cx="1447278" cy="1154080"/>
            <a:chOff x="5569916" y="3240996"/>
            <a:chExt cx="1447278" cy="1154080"/>
          </a:xfrm>
        </p:grpSpPr>
        <p:sp>
          <p:nvSpPr>
            <p:cNvPr id="36" name="object 36"/>
            <p:cNvSpPr txBox="1"/>
            <p:nvPr/>
          </p:nvSpPr>
          <p:spPr>
            <a:xfrm>
              <a:off x="6128829" y="4137266"/>
              <a:ext cx="88836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Operator</a:t>
              </a: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seat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5611342" y="3285805"/>
              <a:ext cx="701675" cy="848994"/>
            </a:xfrm>
            <a:custGeom>
              <a:avLst/>
              <a:gdLst/>
              <a:ahLst/>
              <a:cxnLst/>
              <a:rect l="l" t="t" r="r" b="b"/>
              <a:pathLst>
                <a:path w="701675" h="848995">
                  <a:moveTo>
                    <a:pt x="0" y="0"/>
                  </a:moveTo>
                  <a:lnTo>
                    <a:pt x="701611" y="848804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69916" y="324099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8117" y="50469"/>
                  </a:moveTo>
                  <a:lnTo>
                    <a:pt x="37713" y="47367"/>
                  </a:lnTo>
                  <a:lnTo>
                    <a:pt x="45119" y="41046"/>
                  </a:lnTo>
                  <a:lnTo>
                    <a:pt x="49616" y="32410"/>
                  </a:lnTo>
                  <a:lnTo>
                    <a:pt x="50482" y="22364"/>
                  </a:lnTo>
                  <a:lnTo>
                    <a:pt x="47380" y="12764"/>
                  </a:lnTo>
                  <a:lnTo>
                    <a:pt x="41057" y="5357"/>
                  </a:lnTo>
                  <a:lnTo>
                    <a:pt x="32417" y="863"/>
                  </a:lnTo>
                  <a:lnTo>
                    <a:pt x="22364" y="0"/>
                  </a:lnTo>
                  <a:lnTo>
                    <a:pt x="12769" y="3101"/>
                  </a:lnTo>
                  <a:lnTo>
                    <a:pt x="5362" y="9423"/>
                  </a:lnTo>
                  <a:lnTo>
                    <a:pt x="865" y="18059"/>
                  </a:lnTo>
                  <a:lnTo>
                    <a:pt x="0" y="28105"/>
                  </a:lnTo>
                  <a:lnTo>
                    <a:pt x="3109" y="37705"/>
                  </a:lnTo>
                  <a:lnTo>
                    <a:pt x="9434" y="45111"/>
                  </a:lnTo>
                  <a:lnTo>
                    <a:pt x="18071" y="49606"/>
                  </a:lnTo>
                  <a:lnTo>
                    <a:pt x="28117" y="50469"/>
                  </a:lnTo>
                  <a:close/>
                </a:path>
              </a:pathLst>
            </a:custGeom>
            <a:solidFill>
              <a:schemeClr val="bg1"/>
            </a:solidFill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804607" y="3810000"/>
            <a:ext cx="1463769" cy="1050728"/>
            <a:chOff x="3804607" y="3839546"/>
            <a:chExt cx="1463769" cy="1050728"/>
          </a:xfrm>
          <a:solidFill>
            <a:schemeClr val="bg1"/>
          </a:solidFill>
        </p:grpSpPr>
        <p:sp>
          <p:nvSpPr>
            <p:cNvPr id="42" name="object 42"/>
            <p:cNvSpPr/>
            <p:nvPr/>
          </p:nvSpPr>
          <p:spPr>
            <a:xfrm>
              <a:off x="4109998" y="3883313"/>
              <a:ext cx="633387" cy="783118"/>
            </a:xfrm>
            <a:custGeom>
              <a:avLst/>
              <a:gdLst/>
              <a:ahLst/>
              <a:cxnLst/>
              <a:rect l="l" t="t" r="r" b="b"/>
              <a:pathLst>
                <a:path w="748029" h="818514">
                  <a:moveTo>
                    <a:pt x="747458" y="0"/>
                  </a:moveTo>
                  <a:lnTo>
                    <a:pt x="0" y="818019"/>
                  </a:lnTo>
                </a:path>
              </a:pathLst>
            </a:custGeom>
            <a:grpFill/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734931" y="383954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211" y="10447"/>
                  </a:moveTo>
                  <a:lnTo>
                    <a:pt x="172" y="19692"/>
                  </a:lnTo>
                  <a:lnTo>
                    <a:pt x="0" y="29427"/>
                  </a:lnTo>
                  <a:lnTo>
                    <a:pt x="3491" y="38515"/>
                  </a:lnTo>
                  <a:lnTo>
                    <a:pt x="10447" y="45816"/>
                  </a:lnTo>
                  <a:lnTo>
                    <a:pt x="19692" y="49855"/>
                  </a:lnTo>
                  <a:lnTo>
                    <a:pt x="29429" y="50028"/>
                  </a:lnTo>
                  <a:lnTo>
                    <a:pt x="38520" y="46536"/>
                  </a:lnTo>
                  <a:lnTo>
                    <a:pt x="45829" y="39581"/>
                  </a:lnTo>
                  <a:lnTo>
                    <a:pt x="49860" y="30336"/>
                  </a:lnTo>
                  <a:lnTo>
                    <a:pt x="50030" y="20600"/>
                  </a:lnTo>
                  <a:lnTo>
                    <a:pt x="46536" y="11513"/>
                  </a:lnTo>
                  <a:lnTo>
                    <a:pt x="39581" y="4211"/>
                  </a:lnTo>
                  <a:lnTo>
                    <a:pt x="30343" y="172"/>
                  </a:lnTo>
                  <a:lnTo>
                    <a:pt x="20610" y="0"/>
                  </a:lnTo>
                  <a:lnTo>
                    <a:pt x="11520" y="3491"/>
                  </a:lnTo>
                  <a:lnTo>
                    <a:pt x="4211" y="10447"/>
                  </a:lnTo>
                  <a:close/>
                </a:path>
              </a:pathLst>
            </a:custGeom>
            <a:grpFill/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13470" y="4157618"/>
              <a:ext cx="612775" cy="637717"/>
            </a:xfrm>
            <a:custGeom>
              <a:avLst/>
              <a:gdLst/>
              <a:ahLst/>
              <a:cxnLst/>
              <a:rect l="l" t="t" r="r" b="b"/>
              <a:pathLst>
                <a:path w="612775" h="680085">
                  <a:moveTo>
                    <a:pt x="612749" y="0"/>
                  </a:moveTo>
                  <a:lnTo>
                    <a:pt x="0" y="679577"/>
                  </a:lnTo>
                </a:path>
              </a:pathLst>
            </a:custGeom>
            <a:grpFill/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18211" y="411373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4211" y="10447"/>
                  </a:moveTo>
                  <a:lnTo>
                    <a:pt x="172" y="19692"/>
                  </a:lnTo>
                  <a:lnTo>
                    <a:pt x="0" y="29427"/>
                  </a:lnTo>
                  <a:lnTo>
                    <a:pt x="3491" y="38515"/>
                  </a:lnTo>
                  <a:lnTo>
                    <a:pt x="10447" y="45816"/>
                  </a:lnTo>
                  <a:lnTo>
                    <a:pt x="19692" y="49855"/>
                  </a:lnTo>
                  <a:lnTo>
                    <a:pt x="29429" y="50028"/>
                  </a:lnTo>
                  <a:lnTo>
                    <a:pt x="38520" y="46536"/>
                  </a:lnTo>
                  <a:lnTo>
                    <a:pt x="45829" y="39581"/>
                  </a:lnTo>
                  <a:lnTo>
                    <a:pt x="49861" y="30336"/>
                  </a:lnTo>
                  <a:lnTo>
                    <a:pt x="50031" y="20600"/>
                  </a:lnTo>
                  <a:lnTo>
                    <a:pt x="46542" y="11513"/>
                  </a:lnTo>
                  <a:lnTo>
                    <a:pt x="39593" y="4211"/>
                  </a:lnTo>
                  <a:lnTo>
                    <a:pt x="30348" y="172"/>
                  </a:lnTo>
                  <a:lnTo>
                    <a:pt x="20612" y="0"/>
                  </a:lnTo>
                  <a:lnTo>
                    <a:pt x="11520" y="3491"/>
                  </a:lnTo>
                  <a:lnTo>
                    <a:pt x="4211" y="10447"/>
                  </a:lnTo>
                  <a:close/>
                </a:path>
              </a:pathLst>
            </a:custGeom>
            <a:grpFill/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3804607" y="4632464"/>
              <a:ext cx="847725" cy="257810"/>
            </a:xfrm>
            <a:prstGeom prst="rect">
              <a:avLst/>
            </a:prstGeom>
            <a:grpFill/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Bucket </a:t>
              </a: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steps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127321" y="4506586"/>
            <a:ext cx="968437" cy="388108"/>
            <a:chOff x="5127321" y="4506586"/>
            <a:chExt cx="968437" cy="388108"/>
          </a:xfrm>
        </p:grpSpPr>
        <p:sp>
          <p:nvSpPr>
            <p:cNvPr id="47" name="object 47"/>
            <p:cNvSpPr txBox="1"/>
            <p:nvPr/>
          </p:nvSpPr>
          <p:spPr>
            <a:xfrm>
              <a:off x="5568708" y="4636884"/>
              <a:ext cx="52705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Bucket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5174456" y="4544189"/>
              <a:ext cx="394970" cy="225425"/>
            </a:xfrm>
            <a:custGeom>
              <a:avLst/>
              <a:gdLst/>
              <a:ahLst/>
              <a:cxnLst/>
              <a:rect l="l" t="t" r="r" b="b"/>
              <a:pathLst>
                <a:path w="394970" h="225425">
                  <a:moveTo>
                    <a:pt x="0" y="0"/>
                  </a:moveTo>
                  <a:lnTo>
                    <a:pt x="394487" y="225107"/>
                  </a:lnTo>
                </a:path>
              </a:pathLst>
            </a:custGeom>
            <a:ln w="12699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27321" y="450658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50012" y="20612"/>
                  </a:moveTo>
                  <a:lnTo>
                    <a:pt x="46360" y="11222"/>
                  </a:lnTo>
                  <a:lnTo>
                    <a:pt x="39606" y="4219"/>
                  </a:lnTo>
                  <a:lnTo>
                    <a:pt x="30711" y="259"/>
                  </a:lnTo>
                  <a:lnTo>
                    <a:pt x="20637" y="0"/>
                  </a:lnTo>
                  <a:lnTo>
                    <a:pt x="11265" y="3678"/>
                  </a:lnTo>
                  <a:lnTo>
                    <a:pt x="4260" y="10440"/>
                  </a:lnTo>
                  <a:lnTo>
                    <a:pt x="284" y="19339"/>
                  </a:lnTo>
                  <a:lnTo>
                    <a:pt x="0" y="29425"/>
                  </a:lnTo>
                  <a:lnTo>
                    <a:pt x="3716" y="38816"/>
                  </a:lnTo>
                  <a:lnTo>
                    <a:pt x="10499" y="45821"/>
                  </a:lnTo>
                  <a:lnTo>
                    <a:pt x="19402" y="49778"/>
                  </a:lnTo>
                  <a:lnTo>
                    <a:pt x="29476" y="50025"/>
                  </a:lnTo>
                  <a:lnTo>
                    <a:pt x="38852" y="46354"/>
                  </a:lnTo>
                  <a:lnTo>
                    <a:pt x="45845" y="39595"/>
                  </a:lnTo>
                  <a:lnTo>
                    <a:pt x="49788" y="30697"/>
                  </a:lnTo>
                  <a:lnTo>
                    <a:pt x="50012" y="20612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326464" y="2569038"/>
            <a:ext cx="727075" cy="1089920"/>
            <a:chOff x="1326464" y="2569038"/>
            <a:chExt cx="727075" cy="1089920"/>
          </a:xfrm>
        </p:grpSpPr>
        <p:sp>
          <p:nvSpPr>
            <p:cNvPr id="51" name="object 51"/>
            <p:cNvSpPr txBox="1"/>
            <p:nvPr/>
          </p:nvSpPr>
          <p:spPr>
            <a:xfrm>
              <a:off x="1326464" y="3401148"/>
              <a:ext cx="72707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Rear</a:t>
              </a: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2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lights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1421283" y="2618440"/>
              <a:ext cx="271145" cy="783590"/>
            </a:xfrm>
            <a:custGeom>
              <a:avLst/>
              <a:gdLst/>
              <a:ahLst/>
              <a:cxnLst/>
              <a:rect l="l" t="t" r="r" b="b"/>
              <a:pathLst>
                <a:path w="271144" h="783589">
                  <a:moveTo>
                    <a:pt x="0" y="0"/>
                  </a:moveTo>
                  <a:lnTo>
                    <a:pt x="270649" y="783437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387604" y="2569038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16712" y="49204"/>
                  </a:moveTo>
                  <a:lnTo>
                    <a:pt x="8093" y="43980"/>
                  </a:lnTo>
                  <a:lnTo>
                    <a:pt x="2358" y="36142"/>
                  </a:lnTo>
                  <a:lnTo>
                    <a:pt x="0" y="26722"/>
                  </a:lnTo>
                  <a:lnTo>
                    <a:pt x="1510" y="16755"/>
                  </a:lnTo>
                  <a:lnTo>
                    <a:pt x="6763" y="8131"/>
                  </a:lnTo>
                  <a:lnTo>
                    <a:pt x="14639" y="2382"/>
                  </a:lnTo>
                  <a:lnTo>
                    <a:pt x="24092" y="0"/>
                  </a:lnTo>
                  <a:lnTo>
                    <a:pt x="34073" y="1477"/>
                  </a:lnTo>
                  <a:lnTo>
                    <a:pt x="42674" y="6774"/>
                  </a:lnTo>
                  <a:lnTo>
                    <a:pt x="48397" y="14674"/>
                  </a:lnTo>
                  <a:lnTo>
                    <a:pt x="50756" y="24139"/>
                  </a:lnTo>
                  <a:lnTo>
                    <a:pt x="49262" y="34129"/>
                  </a:lnTo>
                  <a:lnTo>
                    <a:pt x="43998" y="42735"/>
                  </a:lnTo>
                  <a:lnTo>
                    <a:pt x="36121" y="48438"/>
                  </a:lnTo>
                  <a:lnTo>
                    <a:pt x="26677" y="50756"/>
                  </a:lnTo>
                  <a:lnTo>
                    <a:pt x="16712" y="49204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6354" y="2733336"/>
            <a:ext cx="681990" cy="597036"/>
            <a:chOff x="546354" y="2733336"/>
            <a:chExt cx="681990" cy="597036"/>
          </a:xfrm>
        </p:grpSpPr>
        <p:sp>
          <p:nvSpPr>
            <p:cNvPr id="55" name="object 55"/>
            <p:cNvSpPr txBox="1"/>
            <p:nvPr/>
          </p:nvSpPr>
          <p:spPr>
            <a:xfrm>
              <a:off x="546354" y="3072562"/>
              <a:ext cx="68199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3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Rear</a:t>
              </a: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door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81512" y="2778381"/>
              <a:ext cx="240665" cy="293370"/>
            </a:xfrm>
            <a:custGeom>
              <a:avLst/>
              <a:gdLst/>
              <a:ahLst/>
              <a:cxnLst/>
              <a:rect l="l" t="t" r="r" b="b"/>
              <a:pathLst>
                <a:path w="240665" h="293369">
                  <a:moveTo>
                    <a:pt x="240512" y="0"/>
                  </a:moveTo>
                  <a:lnTo>
                    <a:pt x="0" y="292887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112744" y="273333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11"/>
                  </a:lnTo>
                  <a:lnTo>
                    <a:pt x="43362" y="43381"/>
                  </a:lnTo>
                  <a:lnTo>
                    <a:pt x="48804" y="35310"/>
                  </a:lnTo>
                  <a:lnTo>
                    <a:pt x="50800" y="25400"/>
                  </a:lnTo>
                  <a:lnTo>
                    <a:pt x="48804" y="15526"/>
                  </a:lnTo>
                  <a:lnTo>
                    <a:pt x="43362" y="7451"/>
                  </a:lnTo>
                  <a:lnTo>
                    <a:pt x="35289" y="2000"/>
                  </a:lnTo>
                  <a:lnTo>
                    <a:pt x="25400" y="0"/>
                  </a:lnTo>
                  <a:lnTo>
                    <a:pt x="15510" y="2000"/>
                  </a:lnTo>
                  <a:lnTo>
                    <a:pt x="7437" y="7451"/>
                  </a:lnTo>
                  <a:lnTo>
                    <a:pt x="1995" y="15526"/>
                  </a:lnTo>
                  <a:lnTo>
                    <a:pt x="0" y="25400"/>
                  </a:lnTo>
                  <a:lnTo>
                    <a:pt x="1995" y="35310"/>
                  </a:lnTo>
                  <a:lnTo>
                    <a:pt x="7437" y="43381"/>
                  </a:lnTo>
                  <a:lnTo>
                    <a:pt x="15510" y="48811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15667" y="2460496"/>
            <a:ext cx="727075" cy="1189420"/>
            <a:chOff x="2215667" y="2460496"/>
            <a:chExt cx="727075" cy="1189420"/>
          </a:xfrm>
        </p:grpSpPr>
        <p:sp>
          <p:nvSpPr>
            <p:cNvPr id="59" name="object 59"/>
            <p:cNvSpPr txBox="1"/>
            <p:nvPr/>
          </p:nvSpPr>
          <p:spPr>
            <a:xfrm>
              <a:off x="2215667" y="3392106"/>
              <a:ext cx="727075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4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Track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roller</a:t>
              </a:r>
              <a:endParaRPr sz="1000">
                <a:latin typeface="Franklin Gothic Book"/>
                <a:cs typeface="Franklin Gothic Book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2316269" y="2510522"/>
              <a:ext cx="222885" cy="882650"/>
            </a:xfrm>
            <a:custGeom>
              <a:avLst/>
              <a:gdLst/>
              <a:ahLst/>
              <a:cxnLst/>
              <a:rect l="l" t="t" r="r" b="b"/>
              <a:pathLst>
                <a:path w="222885" h="882650">
                  <a:moveTo>
                    <a:pt x="0" y="0"/>
                  </a:moveTo>
                  <a:lnTo>
                    <a:pt x="222770" y="882243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84650" y="2460496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35289" y="48802"/>
                  </a:lnTo>
                  <a:lnTo>
                    <a:pt x="43362" y="43357"/>
                  </a:lnTo>
                  <a:lnTo>
                    <a:pt x="48804" y="35283"/>
                  </a:lnTo>
                  <a:lnTo>
                    <a:pt x="50800" y="25400"/>
                  </a:lnTo>
                  <a:lnTo>
                    <a:pt x="48804" y="15510"/>
                  </a:lnTo>
                  <a:lnTo>
                    <a:pt x="43362" y="7437"/>
                  </a:lnTo>
                  <a:lnTo>
                    <a:pt x="35289" y="1995"/>
                  </a:lnTo>
                  <a:lnTo>
                    <a:pt x="25400" y="0"/>
                  </a:lnTo>
                  <a:lnTo>
                    <a:pt x="15510" y="1995"/>
                  </a:lnTo>
                  <a:lnTo>
                    <a:pt x="7437" y="7437"/>
                  </a:lnTo>
                  <a:lnTo>
                    <a:pt x="1995" y="15510"/>
                  </a:lnTo>
                  <a:lnTo>
                    <a:pt x="0" y="25400"/>
                  </a:lnTo>
                  <a:lnTo>
                    <a:pt x="1995" y="35283"/>
                  </a:lnTo>
                  <a:lnTo>
                    <a:pt x="7437" y="43357"/>
                  </a:lnTo>
                  <a:lnTo>
                    <a:pt x="15510" y="48802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551550" y="2280005"/>
            <a:ext cx="980091" cy="991604"/>
            <a:chOff x="2551550" y="2280005"/>
            <a:chExt cx="980091" cy="991604"/>
          </a:xfrm>
        </p:grpSpPr>
        <p:sp>
          <p:nvSpPr>
            <p:cNvPr id="63" name="object 63"/>
            <p:cNvSpPr txBox="1"/>
            <p:nvPr/>
          </p:nvSpPr>
          <p:spPr>
            <a:xfrm>
              <a:off x="2755671" y="3013799"/>
              <a:ext cx="775970" cy="257810"/>
            </a:xfrm>
            <a:prstGeom prst="rect">
              <a:avLst/>
            </a:prstGeom>
            <a:ln w="12700">
              <a:solidFill>
                <a:srgbClr val="687A9E"/>
              </a:solidFill>
            </a:ln>
          </p:spPr>
          <p:txBody>
            <a:bodyPr vert="horz" wrap="square" lIns="0" tIns="40005" rIns="0" bIns="0" rtlCol="0">
              <a:spAutoFit/>
            </a:bodyPr>
            <a:lstStyle/>
            <a:p>
              <a:pPr marL="78105">
                <a:lnSpc>
                  <a:spcPct val="100000"/>
                </a:lnSpc>
                <a:spcBef>
                  <a:spcPts val="315"/>
                </a:spcBef>
              </a:pPr>
              <a:r>
                <a:rPr sz="1000" spc="-15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Lift</a:t>
              </a:r>
              <a:r>
                <a:rPr sz="1000" spc="-4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 </a:t>
              </a:r>
              <a:r>
                <a:rPr sz="1000" spc="-30" dirty="0">
                  <a:solidFill>
                    <a:srgbClr val="231F20"/>
                  </a:solidFill>
                  <a:latin typeface="Franklin Gothic Book"/>
                  <a:cs typeface="Franklin Gothic Book"/>
                </a:rPr>
                <a:t>cylinder</a:t>
              </a:r>
              <a:endParaRPr sz="1000" dirty="0">
                <a:latin typeface="Franklin Gothic Book"/>
                <a:cs typeface="Franklin Gothic Book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592886" y="2325150"/>
              <a:ext cx="555625" cy="689610"/>
            </a:xfrm>
            <a:custGeom>
              <a:avLst/>
              <a:gdLst/>
              <a:ahLst/>
              <a:cxnLst/>
              <a:rect l="l" t="t" r="r" b="b"/>
              <a:pathLst>
                <a:path w="555625" h="689610">
                  <a:moveTo>
                    <a:pt x="0" y="0"/>
                  </a:moveTo>
                  <a:lnTo>
                    <a:pt x="555599" y="689571"/>
                  </a:lnTo>
                </a:path>
              </a:pathLst>
            </a:custGeom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551550" y="2280005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25400" y="50800"/>
                  </a:moveTo>
                  <a:lnTo>
                    <a:pt x="15510" y="48799"/>
                  </a:lnTo>
                  <a:lnTo>
                    <a:pt x="7437" y="43348"/>
                  </a:lnTo>
                  <a:lnTo>
                    <a:pt x="1995" y="35273"/>
                  </a:lnTo>
                  <a:lnTo>
                    <a:pt x="0" y="25400"/>
                  </a:lnTo>
                  <a:lnTo>
                    <a:pt x="1995" y="15489"/>
                  </a:lnTo>
                  <a:lnTo>
                    <a:pt x="7437" y="7418"/>
                  </a:lnTo>
                  <a:lnTo>
                    <a:pt x="15510" y="1988"/>
                  </a:lnTo>
                  <a:lnTo>
                    <a:pt x="25400" y="0"/>
                  </a:lnTo>
                  <a:lnTo>
                    <a:pt x="35289" y="1988"/>
                  </a:lnTo>
                  <a:lnTo>
                    <a:pt x="43362" y="7418"/>
                  </a:lnTo>
                  <a:lnTo>
                    <a:pt x="48804" y="15489"/>
                  </a:lnTo>
                  <a:lnTo>
                    <a:pt x="50800" y="25400"/>
                  </a:lnTo>
                  <a:lnTo>
                    <a:pt x="48804" y="35273"/>
                  </a:lnTo>
                  <a:lnTo>
                    <a:pt x="43362" y="43348"/>
                  </a:lnTo>
                  <a:lnTo>
                    <a:pt x="35289" y="48799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687A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3" name="Action Button: Home 72">
            <a:hlinkClick r:id="" action="ppaction://hlinkshowjump?jump=firstslide" highlightClick="1"/>
          </p:cNvPr>
          <p:cNvSpPr/>
          <p:nvPr/>
        </p:nvSpPr>
        <p:spPr>
          <a:xfrm>
            <a:off x="5123881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4" name="object 6"/>
          <p:cNvSpPr txBox="1">
            <a:spLocks/>
          </p:cNvSpPr>
          <p:nvPr/>
        </p:nvSpPr>
        <p:spPr>
          <a:xfrm>
            <a:off x="4711924" y="5078411"/>
            <a:ext cx="3810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</a:p>
        </p:txBody>
      </p:sp>
      <p:sp>
        <p:nvSpPr>
          <p:cNvPr id="85" name="object 6"/>
          <p:cNvSpPr txBox="1">
            <a:spLocks/>
          </p:cNvSpPr>
          <p:nvPr/>
        </p:nvSpPr>
        <p:spPr>
          <a:xfrm>
            <a:off x="5373195" y="5078411"/>
            <a:ext cx="304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</a:p>
        </p:txBody>
      </p:sp>
      <p:sp>
        <p:nvSpPr>
          <p:cNvPr id="86" name="Action Button: Forward or Next 85">
            <a:hlinkClick r:id="" action="ppaction://hlinkshowjump?jump=nextslide" highlightClick="1"/>
          </p:cNvPr>
          <p:cNvSpPr/>
          <p:nvPr/>
        </p:nvSpPr>
        <p:spPr>
          <a:xfrm>
            <a:off x="5705704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Action Button: Back or Previous 86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8" name="object 6"/>
          <p:cNvSpPr txBox="1">
            <a:spLocks/>
          </p:cNvSpPr>
          <p:nvPr/>
        </p:nvSpPr>
        <p:spPr>
          <a:xfrm>
            <a:off x="6391422" y="5078411"/>
            <a:ext cx="5303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400" b="0" i="0">
                <a:solidFill>
                  <a:srgbClr val="00305E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Previous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5037" y="2474812"/>
            <a:ext cx="3167781" cy="2473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"/>
            <a:ext cx="7557134" cy="3194685"/>
          </a:xfrm>
          <a:custGeom>
            <a:avLst/>
            <a:gdLst/>
            <a:ahLst/>
            <a:cxnLst/>
            <a:rect l="l" t="t" r="r" b="b"/>
            <a:pathLst>
              <a:path w="7557134" h="3194685">
                <a:moveTo>
                  <a:pt x="7556512" y="0"/>
                </a:moveTo>
                <a:lnTo>
                  <a:pt x="0" y="0"/>
                </a:lnTo>
                <a:lnTo>
                  <a:pt x="0" y="3194354"/>
                </a:lnTo>
                <a:lnTo>
                  <a:pt x="7556512" y="0"/>
                </a:lnTo>
                <a:close/>
              </a:path>
            </a:pathLst>
          </a:custGeom>
          <a:solidFill>
            <a:srgbClr val="802B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0004"/>
            <a:ext cx="7200265" cy="1332230"/>
          </a:xfrm>
          <a:custGeom>
            <a:avLst/>
            <a:gdLst/>
            <a:ahLst/>
            <a:cxnLst/>
            <a:rect l="l" t="t" r="r" b="b"/>
            <a:pathLst>
              <a:path w="7200265" h="1332230">
                <a:moveTo>
                  <a:pt x="0" y="1332001"/>
                </a:moveTo>
                <a:lnTo>
                  <a:pt x="7199998" y="1332001"/>
                </a:lnTo>
                <a:lnTo>
                  <a:pt x="7199998" y="0"/>
                </a:lnTo>
                <a:lnTo>
                  <a:pt x="0" y="0"/>
                </a:lnTo>
                <a:lnTo>
                  <a:pt x="0" y="133200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01126" y="950995"/>
            <a:ext cx="46329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3000" b="1" spc="-4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prepare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35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3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60417" y="1995321"/>
            <a:ext cx="772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Chapter</a:t>
            </a:r>
            <a:r>
              <a:rPr sz="1400" spc="-6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1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0" name="Action Button: Home 9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19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000" y="1192085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3175" y="1195260"/>
            <a:ext cx="0" cy="3769995"/>
          </a:xfrm>
          <a:custGeom>
            <a:avLst/>
            <a:gdLst/>
            <a:ahLst/>
            <a:cxnLst/>
            <a:rect l="l" t="t" r="r" b="b"/>
            <a:pathLst>
              <a:path h="3769995">
                <a:moveTo>
                  <a:pt x="0" y="37699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999" y="1192085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999" y="1195260"/>
            <a:ext cx="0" cy="3769995"/>
          </a:xfrm>
          <a:custGeom>
            <a:avLst/>
            <a:gdLst/>
            <a:ahLst/>
            <a:cxnLst/>
            <a:rect l="l" t="t" r="r" b="b"/>
            <a:pathLst>
              <a:path h="3769995">
                <a:moveTo>
                  <a:pt x="0" y="37699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0000" y="1195260"/>
            <a:ext cx="0" cy="3769995"/>
          </a:xfrm>
          <a:custGeom>
            <a:avLst/>
            <a:gdLst/>
            <a:ahLst/>
            <a:cxnLst/>
            <a:rect l="l" t="t" r="r" b="b"/>
            <a:pathLst>
              <a:path h="3769995">
                <a:moveTo>
                  <a:pt x="0" y="3769995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0000" y="4968430"/>
            <a:ext cx="3240405" cy="0"/>
          </a:xfrm>
          <a:custGeom>
            <a:avLst/>
            <a:gdLst/>
            <a:ahLst/>
            <a:cxnLst/>
            <a:rect l="l" t="t" r="r" b="b"/>
            <a:pathLst>
              <a:path w="3240404">
                <a:moveTo>
                  <a:pt x="0" y="0"/>
                </a:moveTo>
                <a:lnTo>
                  <a:pt x="3239998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9999" y="4968430"/>
            <a:ext cx="3243580" cy="0"/>
          </a:xfrm>
          <a:custGeom>
            <a:avLst/>
            <a:gdLst/>
            <a:ahLst/>
            <a:cxnLst/>
            <a:rect l="l" t="t" r="r" b="b"/>
            <a:pathLst>
              <a:path w="3243579">
                <a:moveTo>
                  <a:pt x="0" y="0"/>
                </a:moveTo>
                <a:lnTo>
                  <a:pt x="3243173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60784" y="2096086"/>
            <a:ext cx="1425312" cy="2787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7300" y="285542"/>
            <a:ext cx="4241165" cy="8077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Who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has duty of</a:t>
            </a:r>
            <a:r>
              <a:rPr sz="1400" spc="-1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 </a:t>
            </a:r>
            <a:r>
              <a:rPr sz="1400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care?</a:t>
            </a:r>
            <a:endParaRPr sz="1400" dirty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duty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care.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does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anyone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something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with the</a:t>
            </a:r>
            <a:r>
              <a:rPr sz="1000" spc="17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worksite.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Duty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care applies</a:t>
            </a:r>
            <a:r>
              <a:rPr sz="1200" spc="-1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to:</a:t>
            </a:r>
            <a:endParaRPr sz="1200" dirty="0">
              <a:latin typeface="Franklin Gothic Medium"/>
              <a:cs typeface="Franklin Gothic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299" y="1282136"/>
            <a:ext cx="2968625" cy="44691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Employers/persons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conducting a business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undertaking  (PCBU). This includes managers, manufacturers/suppliers,  importers, designers, inspectors,</a:t>
            </a:r>
            <a:r>
              <a:rPr sz="1000" spc="-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9819" y="1282136"/>
            <a:ext cx="2714625" cy="44691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85"/>
              </a:spcBef>
            </a:pPr>
            <a:r>
              <a:rPr sz="1000" b="1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Workers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.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includes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contractors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sub-contractors,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employees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labour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hire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companies,  outworkers,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volunteers,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etc.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1184" y="2131876"/>
            <a:ext cx="1919671" cy="2787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529" y="1282137"/>
            <a:ext cx="3084522" cy="3637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3879819" y="1282137"/>
            <a:ext cx="3084522" cy="365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8"/>
          <p:cNvSpPr/>
          <p:nvPr/>
        </p:nvSpPr>
        <p:spPr>
          <a:xfrm>
            <a:off x="532803" y="432016"/>
            <a:ext cx="1597660" cy="4536440"/>
          </a:xfrm>
          <a:custGeom>
            <a:avLst/>
            <a:gdLst/>
            <a:ahLst/>
            <a:cxnLst/>
            <a:rect l="l" t="t" r="r" b="b"/>
            <a:pathLst>
              <a:path w="1597660" h="4536440">
                <a:moveTo>
                  <a:pt x="0" y="4535995"/>
                </a:moveTo>
                <a:lnTo>
                  <a:pt x="1597494" y="4535995"/>
                </a:lnTo>
                <a:lnTo>
                  <a:pt x="1597494" y="0"/>
                </a:lnTo>
                <a:lnTo>
                  <a:pt x="0" y="0"/>
                </a:lnTo>
                <a:lnTo>
                  <a:pt x="0" y="4535995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/>
          <p:cNvSpPr/>
          <p:nvPr/>
        </p:nvSpPr>
        <p:spPr>
          <a:xfrm>
            <a:off x="540004" y="2737802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40004" y="430873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77486" y="509932"/>
            <a:ext cx="1317750" cy="20851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80776" y="2821978"/>
            <a:ext cx="2499245" cy="204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80776" y="2821978"/>
            <a:ext cx="2499360" cy="2045970"/>
          </a:xfrm>
          <a:custGeom>
            <a:avLst/>
            <a:gdLst/>
            <a:ahLst/>
            <a:cxnLst/>
            <a:rect l="l" t="t" r="r" b="b"/>
            <a:pathLst>
              <a:path w="2499359" h="2045970">
                <a:moveTo>
                  <a:pt x="0" y="2045652"/>
                </a:moveTo>
                <a:lnTo>
                  <a:pt x="2499245" y="2045652"/>
                </a:lnTo>
                <a:lnTo>
                  <a:pt x="2499245" y="0"/>
                </a:lnTo>
                <a:lnTo>
                  <a:pt x="0" y="0"/>
                </a:lnTo>
                <a:lnTo>
                  <a:pt x="0" y="2045652"/>
                </a:lnTo>
                <a:close/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0000" y="2694182"/>
            <a:ext cx="6480175" cy="0"/>
          </a:xfrm>
          <a:custGeom>
            <a:avLst/>
            <a:gdLst/>
            <a:ahLst/>
            <a:cxnLst/>
            <a:rect l="l" t="t" r="r" b="b"/>
            <a:pathLst>
              <a:path w="6480175">
                <a:moveTo>
                  <a:pt x="0" y="0"/>
                </a:moveTo>
                <a:lnTo>
                  <a:pt x="6479997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28114" y="525230"/>
            <a:ext cx="2680970" cy="13354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2390">
              <a:lnSpc>
                <a:spcPts val="1140"/>
              </a:lnSpc>
              <a:spcBef>
                <a:spcPts val="1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are practical guidelines on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how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 comply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follow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</a:t>
            </a:r>
            <a:r>
              <a:rPr sz="1000" spc="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legislation/laws.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management Code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Practice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tell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all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rules 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follow. For example,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traffic controller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have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zero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percent blood/  alcohol concentration/reading while performing  traffic control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duties.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8114" y="2829264"/>
            <a:ext cx="1987550" cy="16973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80010">
              <a:lnSpc>
                <a:spcPts val="1140"/>
              </a:lnSpc>
              <a:spcBef>
                <a:spcPts val="18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Australian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guidelines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set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minimum  accepted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performance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quality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specific hazard process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</a:t>
            </a:r>
            <a:r>
              <a:rPr sz="100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product.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example: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  <a:spcBef>
                <a:spcPts val="505"/>
              </a:spcBef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AS2550.1</a:t>
            </a:r>
            <a:endParaRPr sz="100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</a:pP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Powerline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distances</a:t>
            </a:r>
            <a:endParaRPr sz="10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9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tells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distances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can safely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near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powerlines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on  poles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and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towers.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0004" y="432003"/>
            <a:ext cx="1597660" cy="657231"/>
          </a:xfrm>
          <a:prstGeom prst="rect">
            <a:avLst/>
          </a:prstGeom>
          <a:noFill/>
        </p:spPr>
        <p:txBody>
          <a:bodyPr vert="horz" wrap="square" lIns="0" tIns="10223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5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1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607060">
              <a:lnSpc>
                <a:spcPts val="1140"/>
              </a:lnSpc>
              <a:spcBef>
                <a:spcPts val="79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codes</a:t>
            </a:r>
            <a:r>
              <a:rPr sz="1000" spc="-7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of  practice</a:t>
            </a:r>
            <a:r>
              <a:rPr sz="1000" spc="-6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0004" y="2736012"/>
            <a:ext cx="1597660" cy="656590"/>
          </a:xfrm>
          <a:prstGeom prst="rect">
            <a:avLst/>
          </a:prstGeom>
          <a:noFill/>
        </p:spPr>
        <p:txBody>
          <a:bodyPr vert="horz" wrap="square" lIns="0" tIns="10160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800"/>
              </a:spcBef>
            </a:pPr>
            <a:r>
              <a:rPr sz="1100" spc="-40" dirty="0">
                <a:solidFill>
                  <a:srgbClr val="231F20"/>
                </a:solidFill>
                <a:latin typeface="Franklin Gothic Demi"/>
                <a:cs typeface="Franklin Gothic Demi"/>
              </a:rPr>
              <a:t>QUESTION</a:t>
            </a:r>
            <a:r>
              <a:rPr sz="1100" spc="-35" dirty="0">
                <a:solidFill>
                  <a:srgbClr val="231F20"/>
                </a:solidFill>
                <a:latin typeface="Franklin Gothic Demi"/>
                <a:cs typeface="Franklin Gothic Demi"/>
              </a:rPr>
              <a:t> 2</a:t>
            </a:r>
            <a:endParaRPr sz="1100" dirty="0">
              <a:latin typeface="Franklin Gothic Demi"/>
              <a:cs typeface="Franklin Gothic Demi"/>
            </a:endParaRPr>
          </a:p>
          <a:p>
            <a:pPr marL="107950" marR="517525">
              <a:lnSpc>
                <a:spcPts val="1140"/>
              </a:lnSpc>
              <a:spcBef>
                <a:spcPts val="79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What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Australian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Standards</a:t>
            </a:r>
            <a:r>
              <a:rPr sz="1000" spc="-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explain?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36599" y="435175"/>
            <a:ext cx="4880610" cy="4530090"/>
          </a:xfrm>
          <a:custGeom>
            <a:avLst/>
            <a:gdLst/>
            <a:ahLst/>
            <a:cxnLst/>
            <a:rect l="l" t="t" r="r" b="b"/>
            <a:pathLst>
              <a:path w="4880609" h="4530090">
                <a:moveTo>
                  <a:pt x="0" y="4529658"/>
                </a:moveTo>
                <a:lnTo>
                  <a:pt x="4880229" y="4529658"/>
                </a:lnTo>
                <a:lnTo>
                  <a:pt x="4880229" y="0"/>
                </a:ln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4210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8605" y="502578"/>
            <a:ext cx="4690261" cy="209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2162373" y="2736012"/>
            <a:ext cx="4816277" cy="2223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3"/>
          <p:cNvSpPr/>
          <p:nvPr/>
        </p:nvSpPr>
        <p:spPr>
          <a:xfrm>
            <a:off x="540005" y="2726333"/>
            <a:ext cx="1597660" cy="2221230"/>
          </a:xfrm>
          <a:custGeom>
            <a:avLst/>
            <a:gdLst/>
            <a:ahLst/>
            <a:cxnLst/>
            <a:rect l="l" t="t" r="r" b="b"/>
            <a:pathLst>
              <a:path w="1597660" h="2221229">
                <a:moveTo>
                  <a:pt x="0" y="2221204"/>
                </a:moveTo>
                <a:lnTo>
                  <a:pt x="1597494" y="2221204"/>
                </a:lnTo>
                <a:lnTo>
                  <a:pt x="1597494" y="0"/>
                </a:lnTo>
                <a:lnTo>
                  <a:pt x="0" y="0"/>
                </a:lnTo>
                <a:lnTo>
                  <a:pt x="0" y="2221204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"/>
          <p:cNvSpPr/>
          <p:nvPr/>
        </p:nvSpPr>
        <p:spPr>
          <a:xfrm>
            <a:off x="540005" y="419404"/>
            <a:ext cx="1597660" cy="2233295"/>
          </a:xfrm>
          <a:custGeom>
            <a:avLst/>
            <a:gdLst/>
            <a:ahLst/>
            <a:cxnLst/>
            <a:rect l="l" t="t" r="r" b="b"/>
            <a:pathLst>
              <a:path w="1597660" h="2233295">
                <a:moveTo>
                  <a:pt x="0" y="2233129"/>
                </a:moveTo>
                <a:lnTo>
                  <a:pt x="1597494" y="2233129"/>
                </a:lnTo>
                <a:lnTo>
                  <a:pt x="1597494" y="0"/>
                </a:lnTo>
                <a:lnTo>
                  <a:pt x="0" y="0"/>
                </a:lnTo>
                <a:lnTo>
                  <a:pt x="0" y="2233129"/>
                </a:lnTo>
                <a:close/>
              </a:path>
            </a:pathLst>
          </a:custGeom>
          <a:solidFill>
            <a:srgbClr val="D5D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44437"/>
              </p:ext>
            </p:extLst>
          </p:nvPr>
        </p:nvGraphicFramePr>
        <p:xfrm>
          <a:off x="536829" y="432000"/>
          <a:ext cx="6477000" cy="4528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7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59006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0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3</a:t>
                      </a:r>
                      <a:endParaRPr sz="1100" b="0" dirty="0">
                        <a:latin typeface="Franklin Gothic Demi"/>
                        <a:cs typeface="Franklin Gothic Demi"/>
                      </a:endParaRPr>
                    </a:p>
                    <a:p>
                      <a:pPr marL="107950" marR="209550">
                        <a:lnSpc>
                          <a:spcPts val="1140"/>
                        </a:lnSpc>
                        <a:spcBef>
                          <a:spcPts val="790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What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are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some</a:t>
                      </a:r>
                      <a:r>
                        <a:rPr sz="1000" spc="-8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examples 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documentation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read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doing  earthmoving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work?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99060" marB="0">
                    <a:lnB w="6350">
                      <a:solidFill>
                        <a:srgbClr val="687A9E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81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Health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Safety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Acts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Regulations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Codes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000" spc="-2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practice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Manufacturers specifications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Site requirements and</a:t>
                      </a:r>
                      <a:r>
                        <a:rPr sz="1000" spc="-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procedures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9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or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quality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requirements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50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Drawings and sketches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work to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</a:t>
                      </a:r>
                      <a:r>
                        <a:rPr sz="1000" spc="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done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marR="1869439" indent="-165100">
                        <a:lnSpc>
                          <a:spcPts val="1140"/>
                        </a:lnSpc>
                        <a:spcBef>
                          <a:spcPts val="595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Company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policies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 procedures for Employment and  workplace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relations,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Equal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opportunity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000" spc="-1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disability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  <a:p>
                      <a:pPr marL="267970" indent="-165100">
                        <a:lnSpc>
                          <a:spcPct val="100000"/>
                        </a:lnSpc>
                        <a:spcBef>
                          <a:spcPts val="480"/>
                        </a:spcBef>
                        <a:buChar char="•"/>
                        <a:tabLst>
                          <a:tab pos="268605" algn="l"/>
                        </a:tabLst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Standards, for example AS2958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r>
                        <a:rPr sz="1000" spc="1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machinery.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028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100" b="0" spc="-40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QUESTION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Franklin Gothic Demi"/>
                          <a:cs typeface="Franklin Gothic Demi"/>
                        </a:rPr>
                        <a:t> 4</a:t>
                      </a:r>
                      <a:endParaRPr sz="1100" dirty="0">
                        <a:latin typeface="Franklin Gothic Demi"/>
                        <a:cs typeface="Franklin Gothic Demi"/>
                      </a:endParaRPr>
                    </a:p>
                  </a:txBody>
                  <a:tcPr marL="0" marR="0" marT="5080" marB="0">
                    <a:lnT w="6350">
                      <a:solidFill>
                        <a:srgbClr val="687A9E"/>
                      </a:solidFill>
                      <a:prstDash val="soli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operator’s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operate your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machine.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R w="6350">
                      <a:solidFill>
                        <a:srgbClr val="687A9E"/>
                      </a:solidFill>
                      <a:prstDash val="solid"/>
                    </a:lnR>
                    <a:lnT w="6350">
                      <a:solidFill>
                        <a:srgbClr val="687A9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440">
                <a:tc>
                  <a:txBody>
                    <a:bodyPr/>
                    <a:lstStyle/>
                    <a:p>
                      <a:pPr marL="107950" marR="367030">
                        <a:lnSpc>
                          <a:spcPts val="1140"/>
                        </a:lnSpc>
                        <a:spcBef>
                          <a:spcPts val="535"/>
                        </a:spcBef>
                      </a:pPr>
                      <a:r>
                        <a:rPr sz="1000" spc="-4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Why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should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check  the operator’s</a:t>
                      </a:r>
                      <a:r>
                        <a:rPr sz="1000" spc="-7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manual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7945" marB="0">
                    <a:noFill/>
                  </a:tcPr>
                </a:tc>
                <a:tc>
                  <a:txBody>
                    <a:bodyPr/>
                    <a:lstStyle/>
                    <a:p>
                      <a:pPr marL="102870" marR="2486025">
                        <a:lnSpc>
                          <a:spcPts val="1140"/>
                        </a:lnSpc>
                        <a:spcBef>
                          <a:spcPts val="245"/>
                        </a:spcBef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The manual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also tells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about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(how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to </a:t>
                      </a:r>
                      <a:r>
                        <a:rPr sz="1000" spc="-4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keep </a:t>
                      </a: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your machine working</a:t>
                      </a:r>
                      <a:r>
                        <a:rPr sz="1000" spc="5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well).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115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15">
                <a:tc>
                  <a:txBody>
                    <a:bodyPr/>
                    <a:lstStyle/>
                    <a:p>
                      <a:pPr marL="107950">
                        <a:lnSpc>
                          <a:spcPts val="104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before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using</a:t>
                      </a:r>
                      <a:r>
                        <a:rPr sz="1000" spc="-2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000" spc="-30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earthmoving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4880">
                <a:tc>
                  <a:txBody>
                    <a:bodyPr/>
                    <a:lstStyle/>
                    <a:p>
                      <a:pPr marL="107950">
                        <a:lnSpc>
                          <a:spcPts val="1120"/>
                        </a:lnSpc>
                      </a:pPr>
                      <a:r>
                        <a:rPr sz="1000" spc="-35" dirty="0">
                          <a:solidFill>
                            <a:srgbClr val="231F20"/>
                          </a:solidFill>
                          <a:latin typeface="Franklin Gothic Book"/>
                          <a:cs typeface="Franklin Gothic Book"/>
                        </a:rPr>
                        <a:t>equipment?</a:t>
                      </a:r>
                      <a:endParaRPr sz="10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87A9E"/>
                      </a:solidFill>
                      <a:prstDash val="solid"/>
                    </a:lnR>
                    <a:lnB w="6350">
                      <a:solidFill>
                        <a:srgbClr val="687A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15669" y="3087099"/>
            <a:ext cx="1432592" cy="1772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92001" y="614281"/>
            <a:ext cx="1684604" cy="2035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300" y="117014"/>
            <a:ext cx="6889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1.1,</a:t>
            </a:r>
            <a:r>
              <a:rPr sz="1100" i="1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 dirty="0">
              <a:latin typeface="Franklin Gothic Medium"/>
              <a:cs typeface="Franklin Gothic Medi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8605" y="502578"/>
            <a:ext cx="4778000" cy="214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231848" y="2737801"/>
            <a:ext cx="4778001" cy="2122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Home 16">
            <a:hlinkClick r:id="rId6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ction Button: Back or Previous 18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72999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6000" y="2304004"/>
            <a:ext cx="0" cy="1809114"/>
          </a:xfrm>
          <a:custGeom>
            <a:avLst/>
            <a:gdLst/>
            <a:ahLst/>
            <a:cxnLst/>
            <a:rect l="l" t="t" r="r" b="b"/>
            <a:pathLst>
              <a:path h="1809114">
                <a:moveTo>
                  <a:pt x="0" y="1809000"/>
                </a:moveTo>
                <a:lnTo>
                  <a:pt x="0" y="0"/>
                </a:lnTo>
              </a:path>
            </a:pathLst>
          </a:custGeom>
          <a:ln w="6350">
            <a:solidFill>
              <a:srgbClr val="687A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779100" y="2181369"/>
            <a:ext cx="1806575" cy="12147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2:</a:t>
            </a:r>
            <a:endParaRPr sz="1200">
              <a:latin typeface="Franklin Gothic Medium"/>
              <a:cs typeface="Franklin Gothic Medium"/>
            </a:endParaRPr>
          </a:p>
          <a:p>
            <a:pPr marL="12700" marR="165735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Convert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from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millimeters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metres.</a:t>
            </a:r>
            <a:endParaRPr sz="1000">
              <a:latin typeface="Franklin Gothic Book"/>
              <a:cs typeface="Franklin Gothic Book"/>
            </a:endParaRPr>
          </a:p>
          <a:p>
            <a:pPr marL="12700" marR="5080">
              <a:lnSpc>
                <a:spcPts val="1140"/>
              </a:lnSpc>
              <a:spcBef>
                <a:spcPts val="56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do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divide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1000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÷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1000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1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6699" y="2183455"/>
            <a:ext cx="1971675" cy="15100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3: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Multiply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thickness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get the cubic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0.15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2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12700" marR="588645">
              <a:lnSpc>
                <a:spcPct val="125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can also be written as: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m</a:t>
            </a:r>
            <a:r>
              <a:rPr sz="1125" spc="-52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3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</a:t>
            </a:r>
            <a:r>
              <a:rPr sz="1000" spc="-1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300" y="2181369"/>
            <a:ext cx="2004060" cy="151003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Step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1: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555"/>
              </a:spcBef>
            </a:pPr>
            <a:r>
              <a:rPr sz="1000" spc="-6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work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out 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metres, multiply  the Length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(L)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(W).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Square</a:t>
            </a:r>
            <a:r>
              <a:rPr sz="1000" spc="-1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=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</a:t>
            </a:r>
            <a:r>
              <a:rPr sz="1000" spc="2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  <a:p>
            <a:pPr marL="12700" marR="601980">
              <a:lnSpc>
                <a:spcPct val="125000"/>
              </a:lnSpc>
              <a:spcBef>
                <a:spcPts val="46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This can also be written as: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m</a:t>
            </a:r>
            <a:r>
              <a:rPr sz="1125" spc="-52" baseline="33333" dirty="0">
                <a:solidFill>
                  <a:srgbClr val="231F20"/>
                </a:solidFill>
                <a:latin typeface="Franklin Gothic Book"/>
                <a:cs typeface="Franklin Gothic Book"/>
              </a:rPr>
              <a:t>2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</a:t>
            </a:r>
            <a:r>
              <a:rPr sz="1000" spc="-1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8993" y="797407"/>
            <a:ext cx="2700006" cy="1369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7300" y="289986"/>
            <a:ext cx="3434079" cy="14077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1400" spc="-5" dirty="0">
                <a:solidFill>
                  <a:srgbClr val="802B28"/>
                </a:solidFill>
                <a:latin typeface="Franklin Gothic Medium"/>
                <a:cs typeface="Franklin Gothic Medium"/>
              </a:rPr>
              <a:t>Calculations</a:t>
            </a:r>
            <a:endParaRPr sz="14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Working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out </a:t>
            </a:r>
            <a:r>
              <a:rPr sz="12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much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material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you</a:t>
            </a:r>
            <a:r>
              <a:rPr sz="1200" spc="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need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>
              <a:lnSpc>
                <a:spcPts val="1140"/>
              </a:lnSpc>
              <a:spcBef>
                <a:spcPts val="98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work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has an area which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4 metres ×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20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that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covered by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layer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3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>
              <a:latin typeface="Franklin Gothic Book"/>
              <a:cs typeface="Franklin Gothic Book"/>
            </a:endParaRPr>
          </a:p>
          <a:p>
            <a:pPr marL="12700" marR="681990">
              <a:lnSpc>
                <a:spcPts val="1710"/>
              </a:lnSpc>
              <a:spcBef>
                <a:spcPts val="110"/>
              </a:spcBef>
            </a:pP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many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square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base are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be laid?  </a:t>
            </a: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many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cubic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base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will </a:t>
            </a:r>
            <a:r>
              <a:rPr sz="10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you</a:t>
            </a:r>
            <a:r>
              <a:rPr sz="10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need?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300" y="3980455"/>
            <a:ext cx="3343275" cy="6362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Answer:</a:t>
            </a:r>
            <a:endParaRPr sz="1200" dirty="0">
              <a:latin typeface="Franklin Gothic Medium"/>
              <a:cs typeface="Franklin Gothic Medium"/>
            </a:endParaRPr>
          </a:p>
          <a:p>
            <a:pPr marL="12700">
              <a:lnSpc>
                <a:spcPts val="1170"/>
              </a:lnSpc>
              <a:spcBef>
                <a:spcPts val="46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are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80 square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metres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road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base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</a:t>
            </a:r>
            <a:r>
              <a:rPr sz="1000" spc="40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laid.</a:t>
            </a:r>
            <a:endParaRPr sz="1000" dirty="0">
              <a:latin typeface="Franklin Gothic Book"/>
              <a:cs typeface="Franklin Gothic Book"/>
            </a:endParaRPr>
          </a:p>
          <a:p>
            <a:pPr marL="12700">
              <a:lnSpc>
                <a:spcPts val="1170"/>
              </a:lnSpc>
            </a:pPr>
            <a:r>
              <a:rPr sz="1000" spc="-50" dirty="0">
                <a:solidFill>
                  <a:srgbClr val="231F20"/>
                </a:solidFill>
                <a:latin typeface="Franklin Gothic Book"/>
                <a:cs typeface="Franklin Gothic Book"/>
              </a:rPr>
              <a:t>You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need 12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cubic metres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cover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area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150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mm</a:t>
            </a:r>
            <a:r>
              <a:rPr sz="1000" spc="9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depth.</a:t>
            </a:r>
            <a:endParaRPr sz="1000" dirty="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117014"/>
            <a:ext cx="4254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9715" y="2209799"/>
            <a:ext cx="2341645" cy="177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779099" y="2183455"/>
            <a:ext cx="1806575" cy="177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4896311" y="2259242"/>
            <a:ext cx="1982063" cy="185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92362" y="3980456"/>
            <a:ext cx="4503949" cy="636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Action Button: Home 18">
            <a:hlinkClick r:id="rId5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Action Button: Forward or Next 19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9096" y="117014"/>
            <a:ext cx="19697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PLAN AND </a:t>
            </a:r>
            <a:r>
              <a:rPr sz="11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PREPARE </a:t>
            </a:r>
            <a:r>
              <a:rPr sz="11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</a:t>
            </a:r>
            <a:r>
              <a:rPr sz="110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WORK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300" y="385038"/>
            <a:ext cx="11525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Calculations</a:t>
            </a:r>
            <a:r>
              <a:rPr sz="900" i="1" spc="114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900" i="1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(continued)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902" y="1824075"/>
            <a:ext cx="3785217" cy="25485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1398" y="1536208"/>
            <a:ext cx="1393825" cy="38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65"/>
              </a:lnSpc>
              <a:spcBef>
                <a:spcPts val="100"/>
              </a:spcBef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Capacity =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200" u="sng" spc="-3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L </a:t>
            </a:r>
            <a:r>
              <a:rPr sz="13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× </a:t>
            </a:r>
            <a:r>
              <a:rPr sz="1200" u="sng" spc="-5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W </a:t>
            </a:r>
            <a:r>
              <a:rPr sz="13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×</a:t>
            </a:r>
            <a:r>
              <a:rPr sz="1300" u="sng" spc="-45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 </a:t>
            </a:r>
            <a:r>
              <a:rPr sz="1200" u="sng" spc="-40" dirty="0">
                <a:solidFill>
                  <a:srgbClr val="231F20"/>
                </a:solidFill>
                <a:uFill>
                  <a:solidFill>
                    <a:srgbClr val="231F20"/>
                  </a:solidFill>
                </a:uFill>
                <a:latin typeface="Franklin Gothic Medium"/>
                <a:cs typeface="Franklin Gothic Medium"/>
              </a:rPr>
              <a:t>H</a:t>
            </a:r>
            <a:endParaRPr sz="1200">
              <a:latin typeface="Franklin Gothic Medium"/>
              <a:cs typeface="Franklin Gothic Medium"/>
            </a:endParaRPr>
          </a:p>
          <a:p>
            <a:pPr marR="250825" algn="r">
              <a:lnSpc>
                <a:spcPts val="1345"/>
              </a:lnSpc>
            </a:pP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9935" y="1401075"/>
            <a:ext cx="1404626" cy="8577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17364" y="1176110"/>
            <a:ext cx="3708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79589" y="1643978"/>
            <a:ext cx="351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Height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55736" y="3072180"/>
            <a:ext cx="1405471" cy="853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799896" y="2112862"/>
            <a:ext cx="5198745" cy="258572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3265170">
              <a:lnSpc>
                <a:spcPct val="100000"/>
              </a:lnSpc>
              <a:spcBef>
                <a:spcPts val="545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1000">
              <a:latin typeface="Franklin Gothic Book"/>
              <a:cs typeface="Franklin Gothic Book"/>
            </a:endParaRPr>
          </a:p>
          <a:p>
            <a:pPr marL="3442335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cube</a:t>
            </a:r>
            <a:endParaRPr sz="1000">
              <a:latin typeface="Franklin Gothic Medium"/>
              <a:cs typeface="Franklin Gothic Medium"/>
            </a:endParaRPr>
          </a:p>
          <a:p>
            <a:pPr marL="344233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=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×</a:t>
            </a:r>
            <a:r>
              <a:rPr sz="1000" spc="-1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R="732155" algn="r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Length</a:t>
            </a:r>
            <a:endParaRPr sz="1000">
              <a:latin typeface="Franklin Gothic Book"/>
              <a:cs typeface="Franklin Gothic Book"/>
            </a:endParaRPr>
          </a:p>
          <a:p>
            <a:pPr marL="4659630" marR="5080" indent="200025">
              <a:lnSpc>
                <a:spcPct val="304300"/>
              </a:lnSpc>
              <a:spcBef>
                <a:spcPts val="21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He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ight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Width</a:t>
            </a:r>
            <a:endParaRPr sz="1000">
              <a:latin typeface="Franklin Gothic Book"/>
              <a:cs typeface="Franklin Gothic Book"/>
            </a:endParaRPr>
          </a:p>
          <a:p>
            <a:pPr marL="3448685">
              <a:lnSpc>
                <a:spcPts val="1170"/>
              </a:lnSpc>
              <a:spcBef>
                <a:spcPts val="445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Cubic capacity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</a:t>
            </a:r>
            <a:endParaRPr sz="1000">
              <a:latin typeface="Franklin Gothic Medium"/>
              <a:cs typeface="Franklin Gothic Medium"/>
            </a:endParaRPr>
          </a:p>
          <a:p>
            <a:pPr marL="3448685">
              <a:lnSpc>
                <a:spcPts val="1170"/>
              </a:lnSpc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=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L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× </a:t>
            </a:r>
            <a:r>
              <a:rPr sz="10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W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×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÷</a:t>
            </a:r>
            <a:r>
              <a:rPr sz="100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2</a:t>
            </a:r>
            <a:endParaRPr sz="100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Cubic capacity </a:t>
            </a:r>
            <a:r>
              <a:rPr sz="1000" spc="-2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is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÷ 2 because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shape </a:t>
            </a:r>
            <a:r>
              <a:rPr sz="1000" spc="-2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(a triangular</a:t>
            </a:r>
            <a:r>
              <a:rPr sz="1000" spc="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prism)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7300" y="555791"/>
            <a:ext cx="4232910" cy="8216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200" spc="-5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How </a:t>
            </a:r>
            <a:r>
              <a:rPr sz="1200" spc="-4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to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find </a:t>
            </a:r>
            <a:r>
              <a:rPr sz="1200" spc="-35" dirty="0">
                <a:solidFill>
                  <a:srgbClr val="231F20"/>
                </a:solidFill>
                <a:latin typeface="Franklin Gothic Medium"/>
                <a:cs typeface="Franklin Gothic Medium"/>
              </a:rPr>
              <a:t>the cubic capacity of a</a:t>
            </a:r>
            <a:r>
              <a:rPr sz="1200" spc="3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 </a:t>
            </a:r>
            <a:r>
              <a:rPr sz="1200" spc="-40" dirty="0">
                <a:solidFill>
                  <a:srgbClr val="231F20"/>
                </a:solidFill>
                <a:latin typeface="Franklin Gothic Medium"/>
                <a:cs typeface="Franklin Gothic Medium"/>
              </a:rPr>
              <a:t>bucket</a:t>
            </a:r>
            <a:endParaRPr sz="1200">
              <a:latin typeface="Franklin Gothic Medium"/>
              <a:cs typeface="Franklin Gothic Medium"/>
            </a:endParaRPr>
          </a:p>
          <a:p>
            <a:pPr marL="21590" marR="5080" algn="just">
              <a:lnSpc>
                <a:spcPts val="1140"/>
              </a:lnSpc>
              <a:spcBef>
                <a:spcPts val="700"/>
              </a:spcBef>
            </a:pP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planner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must </a:t>
            </a:r>
            <a:r>
              <a:rPr sz="1000" spc="-40" dirty="0">
                <a:solidFill>
                  <a:srgbClr val="231F20"/>
                </a:solidFill>
                <a:latin typeface="Franklin Gothic Book"/>
                <a:cs typeface="Franklin Gothic Book"/>
              </a:rPr>
              <a:t>know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capacity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loader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to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be able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to plan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job.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For example,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a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machine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with a larger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will </a:t>
            </a:r>
            <a:r>
              <a:rPr sz="1000" spc="-45" dirty="0">
                <a:solidFill>
                  <a:srgbClr val="231F20"/>
                </a:solidFill>
                <a:latin typeface="Franklin Gothic Book"/>
                <a:cs typeface="Franklin Gothic Book"/>
              </a:rPr>
              <a:t>move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more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material than a smaller 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bucket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in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Franklin Gothic Book"/>
                <a:cs typeface="Franklin Gothic Book"/>
              </a:rPr>
              <a:t>same number </a:t>
            </a:r>
            <a:r>
              <a:rPr sz="1000" spc="-25" dirty="0">
                <a:solidFill>
                  <a:srgbClr val="231F20"/>
                </a:solidFill>
                <a:latin typeface="Franklin Gothic Book"/>
                <a:cs typeface="Franklin Gothic Book"/>
              </a:rPr>
              <a:t>of</a:t>
            </a:r>
            <a:r>
              <a:rPr sz="1000" spc="5" dirty="0">
                <a:solidFill>
                  <a:srgbClr val="231F20"/>
                </a:solidFill>
                <a:latin typeface="Franklin Gothic Book"/>
                <a:cs typeface="Franklin Gothic Book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Franklin Gothic Book"/>
                <a:cs typeface="Franklin Gothic Book"/>
              </a:rPr>
              <a:t>loads.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7300" y="117014"/>
            <a:ext cx="687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PC </a:t>
            </a:r>
            <a:r>
              <a:rPr sz="1100" i="1" dirty="0">
                <a:solidFill>
                  <a:srgbClr val="FFFFFF"/>
                </a:solidFill>
                <a:latin typeface="Franklin Gothic Medium"/>
                <a:cs typeface="Franklin Gothic Medium"/>
              </a:rPr>
              <a:t>1.2,</a:t>
            </a:r>
            <a:r>
              <a:rPr sz="1100" i="1" spc="-7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100" i="1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3.1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6" name="Action Button: Home 15">
            <a:hlinkClick r:id="rId7" action="ppaction://hlinksldjump" highlightClick="1"/>
          </p:cNvPr>
          <p:cNvSpPr/>
          <p:nvPr/>
        </p:nvSpPr>
        <p:spPr>
          <a:xfrm>
            <a:off x="5260686" y="5034957"/>
            <a:ext cx="251261" cy="222841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Action Button: Forward or Next 16">
            <a:hlinkClick r:id="" action="ppaction://hlinkshowjump?jump=nextslide" highlightClick="1"/>
          </p:cNvPr>
          <p:cNvSpPr/>
          <p:nvPr/>
        </p:nvSpPr>
        <p:spPr>
          <a:xfrm>
            <a:off x="5696099" y="5034959"/>
            <a:ext cx="251261" cy="222841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Action Button: Back or Previous 17">
            <a:hlinkClick r:id="" action="ppaction://hlinkshowjump?jump=previousslide" highlightClick="1"/>
          </p:cNvPr>
          <p:cNvSpPr/>
          <p:nvPr/>
        </p:nvSpPr>
        <p:spPr>
          <a:xfrm>
            <a:off x="6121828" y="5032575"/>
            <a:ext cx="251261" cy="222841"/>
          </a:xfrm>
          <a:prstGeom prst="actionButtonBackPrevious">
            <a:avLst/>
          </a:prstGeom>
          <a:ln w="95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7"/>
          </p:nvPr>
        </p:nvSpPr>
        <p:spPr>
          <a:xfrm>
            <a:off x="6765608" y="5009195"/>
            <a:ext cx="434657" cy="246221"/>
          </a:xfrm>
        </p:spPr>
        <p:txBody>
          <a:bodyPr/>
          <a:lstStyle/>
          <a:p>
            <a:pPr algn="r"/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28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765" y="1176110"/>
            <a:ext cx="6621170" cy="3700690"/>
            <a:chOff x="537765" y="1176110"/>
            <a:chExt cx="6621170" cy="3700690"/>
          </a:xfrm>
        </p:grpSpPr>
        <p:sp>
          <p:nvSpPr>
            <p:cNvPr id="20" name="Rectangle 19"/>
            <p:cNvSpPr/>
            <p:nvPr/>
          </p:nvSpPr>
          <p:spPr>
            <a:xfrm>
              <a:off x="537765" y="1447800"/>
              <a:ext cx="6593285" cy="3429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73650" y="1176110"/>
              <a:ext cx="2085285" cy="742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3209</TotalTime>
  <Words>1602</Words>
  <Application>Microsoft Office PowerPoint</Application>
  <PresentationFormat>Custom</PresentationFormat>
  <Paragraphs>266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Narrow</vt:lpstr>
      <vt:lpstr>Calibri</vt:lpstr>
      <vt:lpstr>Franklin Gothic Book</vt:lpstr>
      <vt:lpstr>Franklin Gothic Demi</vt:lpstr>
      <vt:lpstr>Franklin Gothic Heavy</vt:lpstr>
      <vt:lpstr>Franklin Gothic Medium</vt:lpstr>
      <vt:lpstr>Open Sans</vt:lpstr>
      <vt:lpstr>Times New Roman</vt:lpstr>
      <vt:lpstr>Office Theme</vt:lpstr>
      <vt:lpstr>LEARNER GUIDE</vt:lpstr>
      <vt:lpstr>Introduction to Skid Steer Loader</vt:lpstr>
      <vt:lpstr>An example of a skid steer loader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Skid Steer Loader LG</dc:title>
  <dc:creator>Easy Guides Australia</dc:creator>
  <cp:lastModifiedBy>qk663</cp:lastModifiedBy>
  <cp:revision>366</cp:revision>
  <dcterms:created xsi:type="dcterms:W3CDTF">2019-01-23T21:49:30Z</dcterms:created>
  <dcterms:modified xsi:type="dcterms:W3CDTF">2020-09-23T01:21:19Z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2019-01-23T00:00:00Z</vt:filetime>
  </property>
  <property fmtid="{D5CDD505-2E9C-101B-9397-08002B2CF9AE}" pid="5" name="ArticulateGUID">
    <vt:lpwstr>01E2D242-FC9D-4986-BAC7-AF626AFE033B</vt:lpwstr>
  </property>
  <property fmtid="{D5CDD505-2E9C-101B-9397-08002B2CF9AE}" pid="6" name="ArticulatePath">
    <vt:lpwstr>Skid Steer Loader_LG_RIIMPO318F_January 2019</vt:lpwstr>
  </property>
</Properties>
</file>