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2" r:id="rId4"/>
    <p:sldId id="264" r:id="rId5"/>
    <p:sldId id="266" r:id="rId6"/>
    <p:sldId id="269" r:id="rId7"/>
    <p:sldId id="277" r:id="rId8"/>
    <p:sldId id="278" r:id="rId9"/>
    <p:sldId id="280" r:id="rId10"/>
    <p:sldId id="283" r:id="rId11"/>
    <p:sldId id="286" r:id="rId12"/>
    <p:sldId id="295" r:id="rId13"/>
  </p:sldIdLst>
  <p:sldSz cx="7556500" cy="5334000"/>
  <p:notesSz cx="7556500" cy="533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52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7300" y="350770"/>
            <a:ext cx="6508249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00305E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00305E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00305E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44005"/>
            <a:ext cx="2164080" cy="153035"/>
          </a:xfrm>
          <a:custGeom>
            <a:avLst/>
            <a:gdLst/>
            <a:ahLst/>
            <a:cxnLst/>
            <a:rect l="l" t="t" r="r" b="b"/>
            <a:pathLst>
              <a:path w="2164080" h="153035">
                <a:moveTo>
                  <a:pt x="0" y="152996"/>
                </a:moveTo>
                <a:lnTo>
                  <a:pt x="2163597" y="152996"/>
                </a:lnTo>
                <a:lnTo>
                  <a:pt x="2163597" y="0"/>
                </a:lnTo>
                <a:lnTo>
                  <a:pt x="0" y="0"/>
                </a:lnTo>
                <a:lnTo>
                  <a:pt x="0" y="1529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3299" y="163854"/>
            <a:ext cx="206692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00305E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300" y="994837"/>
            <a:ext cx="4051300" cy="270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7300" y="5101059"/>
            <a:ext cx="1068070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66531" y="5093439"/>
            <a:ext cx="766445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93723" y="5083075"/>
            <a:ext cx="182245" cy="1263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jp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999" y="4254936"/>
            <a:ext cx="364845" cy="36052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459003"/>
            <a:ext cx="7560309" cy="513080"/>
          </a:xfrm>
          <a:custGeom>
            <a:avLst/>
            <a:gdLst/>
            <a:ahLst/>
            <a:cxnLst/>
            <a:rect l="l" t="t" r="r" b="b"/>
            <a:pathLst>
              <a:path w="7560309" h="513080">
                <a:moveTo>
                  <a:pt x="7559992" y="0"/>
                </a:moveTo>
                <a:lnTo>
                  <a:pt x="0" y="0"/>
                </a:lnTo>
                <a:lnTo>
                  <a:pt x="0" y="513003"/>
                </a:lnTo>
                <a:lnTo>
                  <a:pt x="7559992" y="513003"/>
                </a:lnTo>
                <a:lnTo>
                  <a:pt x="7559992" y="0"/>
                </a:lnTo>
                <a:close/>
              </a:path>
            </a:pathLst>
          </a:custGeom>
          <a:solidFill>
            <a:srgbClr val="00305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173499" y="2610791"/>
            <a:ext cx="2954020" cy="2207895"/>
            <a:chOff x="2173499" y="2610791"/>
            <a:chExt cx="2954020" cy="220789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46768" y="2610791"/>
              <a:ext cx="1163129" cy="11377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73499" y="2798953"/>
              <a:ext cx="1008863" cy="201929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16899" y="2797386"/>
              <a:ext cx="1310204" cy="2020854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698300" y="4645592"/>
            <a:ext cx="1409700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Industry</a:t>
            </a:r>
            <a:r>
              <a:rPr sz="950" spc="-3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950" spc="-2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Training</a:t>
            </a:r>
            <a:r>
              <a:rPr sz="950" spc="-2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950" spc="-2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Resources</a:t>
            </a:r>
            <a:endParaRPr sz="950">
              <a:latin typeface="Franklin Gothic Medium"/>
              <a:cs typeface="Franklin Gothic Medium"/>
            </a:endParaRPr>
          </a:p>
        </p:txBody>
      </p:sp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277613" y="4104005"/>
            <a:ext cx="1607801" cy="741248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427051" y="372655"/>
            <a:ext cx="26987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spc="80" dirty="0">
                <a:solidFill>
                  <a:srgbClr val="F7941E"/>
                </a:solidFill>
                <a:latin typeface="Franklin Gothic Medium"/>
                <a:cs typeface="Franklin Gothic Medium"/>
              </a:rPr>
              <a:t>EA</a:t>
            </a:r>
            <a:r>
              <a:rPr sz="4000" b="0" spc="10" dirty="0">
                <a:solidFill>
                  <a:srgbClr val="F7941E"/>
                </a:solidFill>
                <a:latin typeface="Franklin Gothic Medium"/>
                <a:cs typeface="Franklin Gothic Medium"/>
              </a:rPr>
              <a:t>S</a:t>
            </a:r>
            <a:r>
              <a:rPr sz="4000" b="0" dirty="0">
                <a:solidFill>
                  <a:srgbClr val="F7941E"/>
                </a:solidFill>
                <a:latin typeface="Franklin Gothic Medium"/>
                <a:cs typeface="Franklin Gothic Medium"/>
              </a:rPr>
              <a:t>Y</a:t>
            </a:r>
            <a:r>
              <a:rPr sz="4000" b="0" spc="-330" dirty="0">
                <a:solidFill>
                  <a:srgbClr val="F7941E"/>
                </a:solidFill>
                <a:latin typeface="Franklin Gothic Medium"/>
                <a:cs typeface="Franklin Gothic Medium"/>
              </a:rPr>
              <a:t> </a:t>
            </a:r>
            <a:r>
              <a:rPr sz="4000" b="0" spc="7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GUIDE</a:t>
            </a:r>
            <a:endParaRPr sz="4000">
              <a:latin typeface="Franklin Gothic Medium"/>
              <a:cs typeface="Franklin Gothic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3901" y="1055129"/>
            <a:ext cx="33762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00305E"/>
                </a:solidFill>
                <a:latin typeface="Open Sans"/>
                <a:cs typeface="Open Sans"/>
              </a:rPr>
              <a:t>Shiftwork</a:t>
            </a:r>
            <a:endParaRPr sz="5400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36949" y="1791728"/>
            <a:ext cx="507492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25" dirty="0">
                <a:solidFill>
                  <a:srgbClr val="00305E"/>
                </a:solidFill>
                <a:latin typeface="Open Sans"/>
                <a:cs typeface="Open Sans"/>
              </a:rPr>
              <a:t>Managing </a:t>
            </a:r>
            <a:r>
              <a:rPr sz="3400" b="1" spc="20" dirty="0">
                <a:solidFill>
                  <a:srgbClr val="00305E"/>
                </a:solidFill>
                <a:latin typeface="Open Sans"/>
                <a:cs typeface="Open Sans"/>
              </a:rPr>
              <a:t>Your</a:t>
            </a:r>
            <a:r>
              <a:rPr sz="3400" b="1" spc="30" dirty="0">
                <a:solidFill>
                  <a:srgbClr val="00305E"/>
                </a:solidFill>
                <a:latin typeface="Open Sans"/>
                <a:cs typeface="Open Sans"/>
              </a:rPr>
              <a:t> Fatigue</a:t>
            </a:r>
            <a:endParaRPr sz="34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92025" y="141378"/>
            <a:ext cx="3785235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IDENTIFY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CONSTRUCTION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HAZARDS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AND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CONTROL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MEASURES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3597" y="144005"/>
            <a:ext cx="5396865" cy="153035"/>
          </a:xfrm>
          <a:custGeom>
            <a:avLst/>
            <a:gdLst/>
            <a:ahLst/>
            <a:cxnLst/>
            <a:rect l="l" t="t" r="r" b="b"/>
            <a:pathLst>
              <a:path w="5396865" h="153035">
                <a:moveTo>
                  <a:pt x="0" y="152996"/>
                </a:moveTo>
                <a:lnTo>
                  <a:pt x="5396407" y="152996"/>
                </a:lnTo>
                <a:lnTo>
                  <a:pt x="5396407" y="0"/>
                </a:lnTo>
                <a:lnTo>
                  <a:pt x="0" y="0"/>
                </a:lnTo>
                <a:lnTo>
                  <a:pt x="0" y="152996"/>
                </a:lnTo>
                <a:close/>
              </a:path>
            </a:pathLst>
          </a:custGeom>
          <a:solidFill>
            <a:srgbClr val="1B7B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02455" y="117014"/>
            <a:ext cx="13303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HEALTH</a:t>
            </a:r>
            <a:r>
              <a:rPr sz="1100" spc="-4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AND</a:t>
            </a:r>
            <a:r>
              <a:rPr sz="1100" spc="-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FITNESS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85068" y="144006"/>
            <a:ext cx="229235" cy="153035"/>
          </a:xfrm>
          <a:custGeom>
            <a:avLst/>
            <a:gdLst/>
            <a:ahLst/>
            <a:cxnLst/>
            <a:rect l="l" t="t" r="r" b="b"/>
            <a:pathLst>
              <a:path w="229235" h="153035">
                <a:moveTo>
                  <a:pt x="228663" y="0"/>
                </a:moveTo>
                <a:lnTo>
                  <a:pt x="0" y="0"/>
                </a:lnTo>
                <a:lnTo>
                  <a:pt x="0" y="152996"/>
                </a:lnTo>
                <a:lnTo>
                  <a:pt x="75666" y="152996"/>
                </a:lnTo>
                <a:lnTo>
                  <a:pt x="2286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7300" y="350770"/>
            <a:ext cx="4267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/>
              <a:t>Here</a:t>
            </a:r>
            <a:r>
              <a:rPr sz="1800" spc="-10" dirty="0"/>
              <a:t> </a:t>
            </a:r>
            <a:r>
              <a:rPr sz="1800" spc="-5" dirty="0"/>
              <a:t>are some ideas</a:t>
            </a:r>
            <a:r>
              <a:rPr sz="1800" spc="-10" dirty="0"/>
              <a:t> to </a:t>
            </a:r>
            <a:r>
              <a:rPr sz="1800" spc="-5" dirty="0"/>
              <a:t>help </a:t>
            </a:r>
            <a:r>
              <a:rPr sz="1800" spc="-10" dirty="0"/>
              <a:t>keep</a:t>
            </a:r>
            <a:r>
              <a:rPr sz="1800" spc="-5" dirty="0"/>
              <a:t> </a:t>
            </a:r>
            <a:r>
              <a:rPr sz="1800" spc="-10" dirty="0"/>
              <a:t>you</a:t>
            </a:r>
            <a:r>
              <a:rPr sz="1800" spc="-5" dirty="0"/>
              <a:t> </a:t>
            </a:r>
            <a:r>
              <a:rPr sz="1800" spc="-20" dirty="0"/>
              <a:t>fit</a:t>
            </a:r>
            <a:r>
              <a:rPr sz="1800" spc="-10" dirty="0"/>
              <a:t> ...</a:t>
            </a:r>
            <a:endParaRPr sz="1800"/>
          </a:p>
        </p:txBody>
      </p:sp>
      <p:grpSp>
        <p:nvGrpSpPr>
          <p:cNvPr id="7" name="object 7"/>
          <p:cNvGrpSpPr/>
          <p:nvPr/>
        </p:nvGrpSpPr>
        <p:grpSpPr>
          <a:xfrm>
            <a:off x="540000" y="702005"/>
            <a:ext cx="6480175" cy="4266565"/>
            <a:chOff x="540000" y="702005"/>
            <a:chExt cx="6480175" cy="4266565"/>
          </a:xfrm>
        </p:grpSpPr>
        <p:sp>
          <p:nvSpPr>
            <p:cNvPr id="8" name="object 8"/>
            <p:cNvSpPr/>
            <p:nvPr/>
          </p:nvSpPr>
          <p:spPr>
            <a:xfrm>
              <a:off x="540000" y="705180"/>
              <a:ext cx="3240405" cy="0"/>
            </a:xfrm>
            <a:custGeom>
              <a:avLst/>
              <a:gdLst/>
              <a:ahLst/>
              <a:cxnLst/>
              <a:rect l="l" t="t" r="r" b="b"/>
              <a:pathLst>
                <a:path w="3240404">
                  <a:moveTo>
                    <a:pt x="0" y="0"/>
                  </a:moveTo>
                  <a:lnTo>
                    <a:pt x="3239998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3175" y="708349"/>
              <a:ext cx="0" cy="4253865"/>
            </a:xfrm>
            <a:custGeom>
              <a:avLst/>
              <a:gdLst/>
              <a:ahLst/>
              <a:cxnLst/>
              <a:rect l="l" t="t" r="r" b="b"/>
              <a:pathLst>
                <a:path h="4253865">
                  <a:moveTo>
                    <a:pt x="0" y="425330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80000" y="705180"/>
              <a:ext cx="3240405" cy="0"/>
            </a:xfrm>
            <a:custGeom>
              <a:avLst/>
              <a:gdLst/>
              <a:ahLst/>
              <a:cxnLst/>
              <a:rect l="l" t="t" r="r" b="b"/>
              <a:pathLst>
                <a:path w="3240404">
                  <a:moveTo>
                    <a:pt x="0" y="0"/>
                  </a:moveTo>
                  <a:lnTo>
                    <a:pt x="3239998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780000" y="708349"/>
              <a:ext cx="0" cy="4253865"/>
            </a:xfrm>
            <a:custGeom>
              <a:avLst/>
              <a:gdLst/>
              <a:ahLst/>
              <a:cxnLst/>
              <a:rect l="l" t="t" r="r" b="b"/>
              <a:pathLst>
                <a:path h="4253865">
                  <a:moveTo>
                    <a:pt x="0" y="425330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016824" y="708349"/>
              <a:ext cx="0" cy="4253865"/>
            </a:xfrm>
            <a:custGeom>
              <a:avLst/>
              <a:gdLst/>
              <a:ahLst/>
              <a:cxnLst/>
              <a:rect l="l" t="t" r="r" b="b"/>
              <a:pathLst>
                <a:path h="4253865">
                  <a:moveTo>
                    <a:pt x="0" y="425330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0000" y="4964830"/>
              <a:ext cx="3240405" cy="0"/>
            </a:xfrm>
            <a:custGeom>
              <a:avLst/>
              <a:gdLst/>
              <a:ahLst/>
              <a:cxnLst/>
              <a:rect l="l" t="t" r="r" b="b"/>
              <a:pathLst>
                <a:path w="3240404">
                  <a:moveTo>
                    <a:pt x="0" y="0"/>
                  </a:moveTo>
                  <a:lnTo>
                    <a:pt x="3239998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80000" y="4964830"/>
              <a:ext cx="3240405" cy="0"/>
            </a:xfrm>
            <a:custGeom>
              <a:avLst/>
              <a:gdLst/>
              <a:ahLst/>
              <a:cxnLst/>
              <a:rect l="l" t="t" r="r" b="b"/>
              <a:pathLst>
                <a:path w="3240404">
                  <a:moveTo>
                    <a:pt x="0" y="0"/>
                  </a:moveTo>
                  <a:lnTo>
                    <a:pt x="3239998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759" y="1604391"/>
              <a:ext cx="2335360" cy="331763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38831" y="2400795"/>
              <a:ext cx="3104614" cy="1724825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635299" y="776255"/>
            <a:ext cx="3030220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7200"/>
              </a:lnSpc>
              <a:spcBef>
                <a:spcPts val="100"/>
              </a:spcBef>
            </a:pPr>
            <a:r>
              <a:rPr sz="1400" b="1" spc="-45" dirty="0">
                <a:latin typeface="Open Sans"/>
                <a:cs typeface="Open Sans"/>
              </a:rPr>
              <a:t>Try a sport you can do </a:t>
            </a:r>
            <a:r>
              <a:rPr sz="1400" b="1" spc="-50" dirty="0">
                <a:latin typeface="Open Sans"/>
                <a:cs typeface="Open Sans"/>
              </a:rPr>
              <a:t>on </a:t>
            </a:r>
            <a:r>
              <a:rPr sz="1400" b="1" spc="-45" dirty="0">
                <a:latin typeface="Open Sans"/>
                <a:cs typeface="Open Sans"/>
              </a:rPr>
              <a:t>your </a:t>
            </a:r>
            <a:r>
              <a:rPr sz="1400" b="1" spc="-50" dirty="0">
                <a:latin typeface="Open Sans"/>
                <a:cs typeface="Open Sans"/>
              </a:rPr>
              <a:t>own. </a:t>
            </a:r>
            <a:r>
              <a:rPr sz="1400" b="1" spc="-35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For </a:t>
            </a:r>
            <a:r>
              <a:rPr sz="1400" spc="-50" dirty="0">
                <a:latin typeface="Open Sans"/>
                <a:cs typeface="Open Sans"/>
              </a:rPr>
              <a:t>example, </a:t>
            </a:r>
            <a:r>
              <a:rPr sz="1400" spc="-45" dirty="0">
                <a:latin typeface="Open Sans"/>
                <a:cs typeface="Open Sans"/>
              </a:rPr>
              <a:t>walking, running, </a:t>
            </a:r>
            <a:r>
              <a:rPr sz="1400" spc="-40" dirty="0">
                <a:latin typeface="Open Sans"/>
                <a:cs typeface="Open Sans"/>
              </a:rPr>
              <a:t>cycling, 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swimmin</a:t>
            </a:r>
            <a:r>
              <a:rPr sz="1400" spc="-40" dirty="0">
                <a:latin typeface="Open Sans"/>
                <a:cs typeface="Open Sans"/>
              </a:rPr>
              <a:t>g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o</a:t>
            </a:r>
            <a:r>
              <a:rPr sz="1400" spc="-30" dirty="0">
                <a:latin typeface="Open Sans"/>
                <a:cs typeface="Open Sans"/>
              </a:rPr>
              <a:t>r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golf.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879722" y="791724"/>
            <a:ext cx="29375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45" dirty="0">
                <a:latin typeface="Open Sans"/>
                <a:cs typeface="Open Sans"/>
              </a:rPr>
              <a:t>Use</a:t>
            </a:r>
            <a:r>
              <a:rPr sz="1400" b="1" spc="-20" dirty="0">
                <a:latin typeface="Open Sans"/>
                <a:cs typeface="Open Sans"/>
              </a:rPr>
              <a:t> </a:t>
            </a:r>
            <a:r>
              <a:rPr sz="1400" b="1" spc="-45" dirty="0">
                <a:latin typeface="Open Sans"/>
                <a:cs typeface="Open Sans"/>
              </a:rPr>
              <a:t>a</a:t>
            </a:r>
            <a:r>
              <a:rPr sz="1400" b="1" spc="-20" dirty="0">
                <a:latin typeface="Open Sans"/>
                <a:cs typeface="Open Sans"/>
              </a:rPr>
              <a:t> </a:t>
            </a:r>
            <a:r>
              <a:rPr sz="1400" b="1" spc="-45" dirty="0">
                <a:latin typeface="Open Sans"/>
                <a:cs typeface="Open Sans"/>
              </a:rPr>
              <a:t>gym.</a:t>
            </a:r>
            <a:r>
              <a:rPr sz="1400" b="1" spc="-25" dirty="0">
                <a:latin typeface="Open Sans"/>
                <a:cs typeface="Open Sans"/>
              </a:rPr>
              <a:t> </a:t>
            </a:r>
            <a:r>
              <a:rPr sz="1400" spc="-60" dirty="0">
                <a:latin typeface="Open Sans"/>
                <a:cs typeface="Open Sans"/>
              </a:rPr>
              <a:t>Som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ar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ope</a:t>
            </a:r>
            <a:r>
              <a:rPr sz="1400" spc="-45" dirty="0">
                <a:latin typeface="Open Sans"/>
                <a:cs typeface="Open Sans"/>
              </a:rPr>
              <a:t>n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2</a:t>
            </a:r>
            <a:r>
              <a:rPr sz="1400" spc="-40" dirty="0">
                <a:latin typeface="Open Sans"/>
                <a:cs typeface="Open Sans"/>
              </a:rPr>
              <a:t>4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hours.</a:t>
            </a:r>
            <a:endParaRPr sz="14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43203" y="540004"/>
            <a:ext cx="316865" cy="1325245"/>
          </a:xfrm>
          <a:custGeom>
            <a:avLst/>
            <a:gdLst/>
            <a:ahLst/>
            <a:cxnLst/>
            <a:rect l="l" t="t" r="r" b="b"/>
            <a:pathLst>
              <a:path w="316865" h="1325245">
                <a:moveTo>
                  <a:pt x="0" y="1324800"/>
                </a:moveTo>
                <a:lnTo>
                  <a:pt x="316788" y="1324800"/>
                </a:lnTo>
                <a:lnTo>
                  <a:pt x="316788" y="0"/>
                </a:lnTo>
                <a:lnTo>
                  <a:pt x="0" y="0"/>
                </a:lnTo>
                <a:lnTo>
                  <a:pt x="0" y="1324800"/>
                </a:lnTo>
                <a:close/>
              </a:path>
            </a:pathLst>
          </a:custGeom>
          <a:solidFill>
            <a:srgbClr val="EC3E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790889" y="2178005"/>
            <a:ext cx="5929630" cy="2846070"/>
            <a:chOff x="790889" y="2178005"/>
            <a:chExt cx="5929630" cy="28460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25607" y="3262350"/>
              <a:ext cx="2294407" cy="96279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0889" y="3015005"/>
              <a:ext cx="1992740" cy="14567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17464" y="2178005"/>
              <a:ext cx="1992736" cy="14068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83629" y="3902824"/>
              <a:ext cx="1992738" cy="112120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0" y="540004"/>
            <a:ext cx="7243445" cy="1325245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364490" rIns="0" bIns="0" rtlCol="0">
            <a:spAutoFit/>
          </a:bodyPr>
          <a:lstStyle/>
          <a:p>
            <a:pPr marL="2141220">
              <a:lnSpc>
                <a:spcPct val="100000"/>
              </a:lnSpc>
              <a:spcBef>
                <a:spcPts val="2870"/>
              </a:spcBef>
            </a:pPr>
            <a:r>
              <a:rPr sz="3800" spc="-5" dirty="0">
                <a:solidFill>
                  <a:srgbClr val="FFFFFF"/>
                </a:solidFill>
                <a:latin typeface="Open Sans"/>
                <a:cs typeface="Open Sans"/>
              </a:rPr>
              <a:t>Die</a:t>
            </a:r>
            <a:r>
              <a:rPr sz="3800" dirty="0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sz="3800" spc="-18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5700" baseline="5847" dirty="0">
                <a:solidFill>
                  <a:srgbClr val="FFFFFF"/>
                </a:solidFill>
                <a:latin typeface="Open Sans"/>
                <a:cs typeface="Open Sans"/>
              </a:rPr>
              <a:t>-</a:t>
            </a:r>
            <a:r>
              <a:rPr sz="5700" spc="-569" baseline="5847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800" dirty="0">
                <a:solidFill>
                  <a:srgbClr val="FFFFFF"/>
                </a:solidFill>
                <a:latin typeface="Open Sans"/>
                <a:cs typeface="Open Sans"/>
              </a:rPr>
              <a:t>do’s and don’ts</a:t>
            </a:r>
            <a:endParaRPr sz="3800">
              <a:latin typeface="Open Sans"/>
              <a:cs typeface="Open San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92025" y="141378"/>
            <a:ext cx="3785235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IDENTIFY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CONSTRUCTION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HAZARDS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AND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CONTROL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MEASURES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3597" y="144005"/>
            <a:ext cx="5396865" cy="153035"/>
          </a:xfrm>
          <a:custGeom>
            <a:avLst/>
            <a:gdLst/>
            <a:ahLst/>
            <a:cxnLst/>
            <a:rect l="l" t="t" r="r" b="b"/>
            <a:pathLst>
              <a:path w="5396865" h="153035">
                <a:moveTo>
                  <a:pt x="0" y="152996"/>
                </a:moveTo>
                <a:lnTo>
                  <a:pt x="5396407" y="152996"/>
                </a:lnTo>
                <a:lnTo>
                  <a:pt x="5396407" y="0"/>
                </a:lnTo>
                <a:lnTo>
                  <a:pt x="0" y="0"/>
                </a:lnTo>
                <a:lnTo>
                  <a:pt x="0" y="152996"/>
                </a:lnTo>
                <a:close/>
              </a:path>
            </a:pathLst>
          </a:custGeom>
          <a:solidFill>
            <a:srgbClr val="EC3E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98908" y="117014"/>
            <a:ext cx="15341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DIET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DO’S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AND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DON’TS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85068" y="144006"/>
            <a:ext cx="229235" cy="153035"/>
          </a:xfrm>
          <a:custGeom>
            <a:avLst/>
            <a:gdLst/>
            <a:ahLst/>
            <a:cxnLst/>
            <a:rect l="l" t="t" r="r" b="b"/>
            <a:pathLst>
              <a:path w="229235" h="153035">
                <a:moveTo>
                  <a:pt x="228663" y="0"/>
                </a:moveTo>
                <a:lnTo>
                  <a:pt x="0" y="0"/>
                </a:lnTo>
                <a:lnTo>
                  <a:pt x="0" y="152996"/>
                </a:lnTo>
                <a:lnTo>
                  <a:pt x="75666" y="152996"/>
                </a:lnTo>
                <a:lnTo>
                  <a:pt x="2286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7300" y="350770"/>
            <a:ext cx="3222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/>
              <a:t>Diet do’s</a:t>
            </a:r>
            <a:r>
              <a:rPr sz="1800" dirty="0"/>
              <a:t> </a:t>
            </a:r>
            <a:r>
              <a:rPr sz="1800" spc="-5" dirty="0"/>
              <a:t>and</a:t>
            </a:r>
            <a:r>
              <a:rPr sz="1800" dirty="0"/>
              <a:t> </a:t>
            </a:r>
            <a:r>
              <a:rPr sz="1800" spc="-5" dirty="0"/>
              <a:t>don’ts</a:t>
            </a:r>
            <a:r>
              <a:rPr sz="1800" dirty="0"/>
              <a:t> </a:t>
            </a:r>
            <a:r>
              <a:rPr sz="1800" spc="-5" dirty="0"/>
              <a:t>summary </a:t>
            </a:r>
            <a:r>
              <a:rPr sz="1800" spc="-10" dirty="0"/>
              <a:t>...</a:t>
            </a:r>
            <a:endParaRPr sz="1800"/>
          </a:p>
        </p:txBody>
      </p:sp>
      <p:sp>
        <p:nvSpPr>
          <p:cNvPr id="7" name="object 7"/>
          <p:cNvSpPr txBox="1"/>
          <p:nvPr/>
        </p:nvSpPr>
        <p:spPr>
          <a:xfrm>
            <a:off x="527300" y="1396902"/>
            <a:ext cx="3255645" cy="250253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90500" indent="-178435">
              <a:lnSpc>
                <a:spcPct val="100000"/>
              </a:lnSpc>
              <a:spcBef>
                <a:spcPts val="1070"/>
              </a:spcBef>
              <a:buChar char="•"/>
              <a:tabLst>
                <a:tab pos="191135" algn="l"/>
              </a:tabLst>
            </a:pPr>
            <a:r>
              <a:rPr sz="1400" spc="-40" dirty="0">
                <a:latin typeface="Open Sans"/>
                <a:cs typeface="Open Sans"/>
              </a:rPr>
              <a:t>try </a:t>
            </a:r>
            <a:r>
              <a:rPr sz="1400" spc="-50" dirty="0">
                <a:latin typeface="Open Sans"/>
                <a:cs typeface="Open Sans"/>
              </a:rPr>
              <a:t>and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have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regular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meal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times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969"/>
              </a:spcBef>
              <a:buChar char="•"/>
              <a:tabLst>
                <a:tab pos="191135" algn="l"/>
              </a:tabLst>
            </a:pPr>
            <a:r>
              <a:rPr sz="1400" spc="-50" dirty="0">
                <a:latin typeface="Open Sans"/>
                <a:cs typeface="Open Sans"/>
              </a:rPr>
              <a:t>ea</a:t>
            </a:r>
            <a:r>
              <a:rPr sz="1400" spc="-25" dirty="0">
                <a:latin typeface="Open Sans"/>
                <a:cs typeface="Open Sans"/>
              </a:rPr>
              <a:t>t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breakfas</a:t>
            </a:r>
            <a:r>
              <a:rPr sz="1400" spc="-25" dirty="0">
                <a:latin typeface="Open Sans"/>
                <a:cs typeface="Open Sans"/>
              </a:rPr>
              <a:t>t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soo</a:t>
            </a:r>
            <a:r>
              <a:rPr sz="1400" spc="-45" dirty="0">
                <a:latin typeface="Open Sans"/>
                <a:cs typeface="Open Sans"/>
              </a:rPr>
              <a:t>n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afte</a:t>
            </a:r>
            <a:r>
              <a:rPr sz="1400" spc="-30" dirty="0">
                <a:latin typeface="Open Sans"/>
                <a:cs typeface="Open Sans"/>
              </a:rPr>
              <a:t>r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waking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969"/>
              </a:spcBef>
              <a:buChar char="•"/>
              <a:tabLst>
                <a:tab pos="191135" algn="l"/>
              </a:tabLst>
            </a:pPr>
            <a:r>
              <a:rPr sz="1400" spc="-45" dirty="0">
                <a:latin typeface="Open Sans"/>
                <a:cs typeface="Open Sans"/>
              </a:rPr>
              <a:t>eat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foods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high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in </a:t>
            </a:r>
            <a:r>
              <a:rPr sz="1400" spc="-45" dirty="0">
                <a:latin typeface="Open Sans"/>
                <a:cs typeface="Open Sans"/>
              </a:rPr>
              <a:t>protein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for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the</a:t>
            </a:r>
            <a:r>
              <a:rPr sz="1400" spc="-40" dirty="0">
                <a:latin typeface="Open Sans"/>
                <a:cs typeface="Open Sans"/>
              </a:rPr>
              <a:t> first</a:t>
            </a:r>
            <a:endParaRPr sz="1400">
              <a:latin typeface="Open Sans"/>
              <a:cs typeface="Open Sans"/>
            </a:endParaRPr>
          </a:p>
          <a:p>
            <a:pPr marL="190500">
              <a:lnSpc>
                <a:spcPct val="100000"/>
              </a:lnSpc>
              <a:spcBef>
                <a:spcPts val="120"/>
              </a:spcBef>
            </a:pPr>
            <a:r>
              <a:rPr sz="1400" spc="-50" dirty="0">
                <a:latin typeface="Open Sans"/>
                <a:cs typeface="Open Sans"/>
              </a:rPr>
              <a:t>and</a:t>
            </a:r>
            <a:r>
              <a:rPr sz="1400" spc="-4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second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meals</a:t>
            </a:r>
            <a:r>
              <a:rPr sz="1400" spc="-40" dirty="0">
                <a:latin typeface="Open Sans"/>
                <a:cs typeface="Open Sans"/>
              </a:rPr>
              <a:t> of </a:t>
            </a:r>
            <a:r>
              <a:rPr sz="1400" spc="-45" dirty="0">
                <a:latin typeface="Open Sans"/>
                <a:cs typeface="Open Sans"/>
              </a:rPr>
              <a:t>the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day</a:t>
            </a:r>
            <a:endParaRPr sz="1400">
              <a:latin typeface="Open Sans"/>
              <a:cs typeface="Open Sans"/>
            </a:endParaRPr>
          </a:p>
          <a:p>
            <a:pPr marL="190500" marR="17780" indent="-178435">
              <a:lnSpc>
                <a:spcPct val="107200"/>
              </a:lnSpc>
              <a:spcBef>
                <a:spcPts val="850"/>
              </a:spcBef>
              <a:buChar char="•"/>
              <a:tabLst>
                <a:tab pos="191135" algn="l"/>
              </a:tabLst>
            </a:pPr>
            <a:r>
              <a:rPr sz="1400" spc="-45" dirty="0">
                <a:latin typeface="Open Sans"/>
                <a:cs typeface="Open Sans"/>
              </a:rPr>
              <a:t>eat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foods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high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in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carbohydrates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for</a:t>
            </a:r>
            <a:r>
              <a:rPr sz="1400" spc="-3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the </a:t>
            </a:r>
            <a:r>
              <a:rPr sz="1400" spc="-350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third </a:t>
            </a:r>
            <a:r>
              <a:rPr sz="1400" spc="-50" dirty="0">
                <a:latin typeface="Open Sans"/>
                <a:cs typeface="Open Sans"/>
              </a:rPr>
              <a:t>meal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of </a:t>
            </a:r>
            <a:r>
              <a:rPr sz="1400" spc="-45" dirty="0">
                <a:latin typeface="Open Sans"/>
                <a:cs typeface="Open Sans"/>
              </a:rPr>
              <a:t>the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day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969"/>
              </a:spcBef>
              <a:buChar char="•"/>
              <a:tabLst>
                <a:tab pos="191135" algn="l"/>
              </a:tabLst>
            </a:pPr>
            <a:r>
              <a:rPr sz="1400" spc="-45" dirty="0">
                <a:latin typeface="Open Sans"/>
                <a:cs typeface="Open Sans"/>
              </a:rPr>
              <a:t>drink </a:t>
            </a:r>
            <a:r>
              <a:rPr sz="1400" spc="-40" dirty="0">
                <a:latin typeface="Open Sans"/>
                <a:cs typeface="Open Sans"/>
              </a:rPr>
              <a:t>less </a:t>
            </a:r>
            <a:r>
              <a:rPr sz="1400" spc="-45" dirty="0">
                <a:latin typeface="Open Sans"/>
                <a:cs typeface="Open Sans"/>
              </a:rPr>
              <a:t>before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going</a:t>
            </a:r>
            <a:r>
              <a:rPr sz="1400" spc="-40" dirty="0">
                <a:latin typeface="Open Sans"/>
                <a:cs typeface="Open Sans"/>
              </a:rPr>
              <a:t> to </a:t>
            </a:r>
            <a:r>
              <a:rPr sz="1400" spc="-55" dirty="0">
                <a:latin typeface="Open Sans"/>
                <a:cs typeface="Open Sans"/>
              </a:rPr>
              <a:t>bed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969"/>
              </a:spcBef>
              <a:buChar char="•"/>
              <a:tabLst>
                <a:tab pos="191135" algn="l"/>
              </a:tabLst>
            </a:pPr>
            <a:r>
              <a:rPr sz="1400" spc="-45" dirty="0">
                <a:latin typeface="Open Sans"/>
                <a:cs typeface="Open Sans"/>
              </a:rPr>
              <a:t>eat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plenty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of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fresh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fruit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and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vegetables.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6439" y="490270"/>
            <a:ext cx="2950845" cy="250698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657225">
              <a:lnSpc>
                <a:spcPct val="100000"/>
              </a:lnSpc>
              <a:spcBef>
                <a:spcPts val="835"/>
              </a:spcBef>
            </a:pPr>
            <a:r>
              <a:rPr sz="6000" b="1" spc="-10" dirty="0">
                <a:solidFill>
                  <a:srgbClr val="00305E"/>
                </a:solidFill>
                <a:latin typeface="Franklin Gothic Demi"/>
                <a:cs typeface="Franklin Gothic Demi"/>
              </a:rPr>
              <a:t>DON’T</a:t>
            </a:r>
            <a:endParaRPr sz="6000">
              <a:latin typeface="Franklin Gothic Demi"/>
              <a:cs typeface="Franklin Gothic Demi"/>
            </a:endParaRPr>
          </a:p>
          <a:p>
            <a:pPr marL="190500" indent="-178435">
              <a:lnSpc>
                <a:spcPct val="100000"/>
              </a:lnSpc>
              <a:spcBef>
                <a:spcPts val="175"/>
              </a:spcBef>
              <a:buChar char="•"/>
              <a:tabLst>
                <a:tab pos="191135" algn="l"/>
              </a:tabLst>
            </a:pPr>
            <a:r>
              <a:rPr sz="1400" spc="-50" dirty="0">
                <a:latin typeface="Open Sans"/>
                <a:cs typeface="Open Sans"/>
              </a:rPr>
              <a:t>hav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a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heav</a:t>
            </a:r>
            <a:r>
              <a:rPr sz="1400" spc="-40" dirty="0">
                <a:latin typeface="Open Sans"/>
                <a:cs typeface="Open Sans"/>
              </a:rPr>
              <a:t>y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60" dirty="0">
                <a:latin typeface="Open Sans"/>
                <a:cs typeface="Open Sans"/>
              </a:rPr>
              <a:t>mea</a:t>
            </a:r>
            <a:r>
              <a:rPr sz="1400" spc="-20" dirty="0">
                <a:latin typeface="Open Sans"/>
                <a:cs typeface="Open Sans"/>
              </a:rPr>
              <a:t>l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righ</a:t>
            </a:r>
            <a:r>
              <a:rPr sz="1400" spc="-25" dirty="0">
                <a:latin typeface="Open Sans"/>
                <a:cs typeface="Open Sans"/>
              </a:rPr>
              <a:t>t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befor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bed</a:t>
            </a:r>
            <a:endParaRPr sz="1400">
              <a:latin typeface="Open Sans"/>
              <a:cs typeface="Open Sans"/>
            </a:endParaRPr>
          </a:p>
          <a:p>
            <a:pPr marL="190500" marR="174625" indent="-178435">
              <a:lnSpc>
                <a:spcPct val="107200"/>
              </a:lnSpc>
              <a:spcBef>
                <a:spcPts val="844"/>
              </a:spcBef>
              <a:buChar char="•"/>
              <a:tabLst>
                <a:tab pos="191135" algn="l"/>
              </a:tabLst>
            </a:pPr>
            <a:r>
              <a:rPr sz="1400" spc="-45" dirty="0">
                <a:latin typeface="Open Sans"/>
                <a:cs typeface="Open Sans"/>
              </a:rPr>
              <a:t>eat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fried,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fatty,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spicy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and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hard-to- </a:t>
            </a:r>
            <a:r>
              <a:rPr sz="1400" spc="-35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digest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foods</a:t>
            </a:r>
            <a:r>
              <a:rPr sz="1400" spc="-40" dirty="0">
                <a:latin typeface="Open Sans"/>
                <a:cs typeface="Open Sans"/>
              </a:rPr>
              <a:t> later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in </a:t>
            </a:r>
            <a:r>
              <a:rPr sz="1400" spc="-45" dirty="0">
                <a:latin typeface="Open Sans"/>
                <a:cs typeface="Open Sans"/>
              </a:rPr>
              <a:t>the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day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969"/>
              </a:spcBef>
              <a:buChar char="•"/>
              <a:tabLst>
                <a:tab pos="191135" algn="l"/>
              </a:tabLst>
            </a:pPr>
            <a:r>
              <a:rPr sz="1400" spc="-50" dirty="0">
                <a:latin typeface="Open Sans"/>
                <a:cs typeface="Open Sans"/>
              </a:rPr>
              <a:t>g</a:t>
            </a:r>
            <a:r>
              <a:rPr sz="1400" spc="-45" dirty="0">
                <a:latin typeface="Open Sans"/>
                <a:cs typeface="Open Sans"/>
              </a:rPr>
              <a:t>o</a:t>
            </a:r>
            <a:r>
              <a:rPr sz="1400" spc="-35" dirty="0">
                <a:latin typeface="Open Sans"/>
                <a:cs typeface="Open Sans"/>
              </a:rPr>
              <a:t> t</a:t>
            </a:r>
            <a:r>
              <a:rPr sz="1400" spc="-45" dirty="0">
                <a:latin typeface="Open Sans"/>
                <a:cs typeface="Open Sans"/>
              </a:rPr>
              <a:t>o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be</a:t>
            </a:r>
            <a:r>
              <a:rPr sz="1400" spc="-45" dirty="0">
                <a:latin typeface="Open Sans"/>
                <a:cs typeface="Open Sans"/>
              </a:rPr>
              <a:t>d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hungry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969"/>
              </a:spcBef>
              <a:buChar char="•"/>
              <a:tabLst>
                <a:tab pos="191135" algn="l"/>
              </a:tabLst>
            </a:pPr>
            <a:r>
              <a:rPr sz="1400" spc="-45" dirty="0">
                <a:latin typeface="Open Sans"/>
                <a:cs typeface="Open Sans"/>
              </a:rPr>
              <a:t>rush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you</a:t>
            </a:r>
            <a:r>
              <a:rPr sz="1400" spc="-30" dirty="0">
                <a:latin typeface="Open Sans"/>
                <a:cs typeface="Open Sans"/>
              </a:rPr>
              <a:t>r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meals.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65367" y="583876"/>
            <a:ext cx="10064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10" dirty="0">
                <a:solidFill>
                  <a:srgbClr val="00305E"/>
                </a:solidFill>
                <a:latin typeface="Franklin Gothic Demi"/>
                <a:cs typeface="Franklin Gothic Demi"/>
              </a:rPr>
              <a:t>DO</a:t>
            </a:r>
            <a:endParaRPr sz="6000">
              <a:latin typeface="Franklin Gothic Demi"/>
              <a:cs typeface="Franklin Gothic Dem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5947" y="3994696"/>
            <a:ext cx="2923278" cy="973315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540004" y="825030"/>
            <a:ext cx="610235" cy="534035"/>
            <a:chOff x="540004" y="825030"/>
            <a:chExt cx="610235" cy="534035"/>
          </a:xfrm>
        </p:grpSpPr>
        <p:sp>
          <p:nvSpPr>
            <p:cNvPr id="12" name="object 12"/>
            <p:cNvSpPr/>
            <p:nvPr/>
          </p:nvSpPr>
          <p:spPr>
            <a:xfrm>
              <a:off x="565404" y="850430"/>
              <a:ext cx="483234" cy="483234"/>
            </a:xfrm>
            <a:custGeom>
              <a:avLst/>
              <a:gdLst/>
              <a:ahLst/>
              <a:cxnLst/>
              <a:rect l="l" t="t" r="r" b="b"/>
              <a:pathLst>
                <a:path w="483234" h="483234">
                  <a:moveTo>
                    <a:pt x="0" y="482752"/>
                  </a:moveTo>
                  <a:lnTo>
                    <a:pt x="482752" y="482752"/>
                  </a:lnTo>
                  <a:lnTo>
                    <a:pt x="482752" y="0"/>
                  </a:lnTo>
                  <a:lnTo>
                    <a:pt x="0" y="0"/>
                  </a:lnTo>
                  <a:lnTo>
                    <a:pt x="0" y="482752"/>
                  </a:lnTo>
                  <a:close/>
                </a:path>
              </a:pathLst>
            </a:custGeom>
            <a:ln w="50800">
              <a:solidFill>
                <a:srgbClr val="0030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2806" y="868769"/>
              <a:ext cx="587419" cy="438911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39057" y="825030"/>
            <a:ext cx="533552" cy="533552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17763" y="3258007"/>
            <a:ext cx="2567528" cy="1709991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43203" y="751230"/>
            <a:ext cx="316865" cy="1113790"/>
          </a:xfrm>
          <a:custGeom>
            <a:avLst/>
            <a:gdLst/>
            <a:ahLst/>
            <a:cxnLst/>
            <a:rect l="l" t="t" r="r" b="b"/>
            <a:pathLst>
              <a:path w="316865" h="1113789">
                <a:moveTo>
                  <a:pt x="0" y="1113574"/>
                </a:moveTo>
                <a:lnTo>
                  <a:pt x="316801" y="1113574"/>
                </a:lnTo>
                <a:lnTo>
                  <a:pt x="316801" y="0"/>
                </a:lnTo>
                <a:lnTo>
                  <a:pt x="0" y="0"/>
                </a:lnTo>
                <a:lnTo>
                  <a:pt x="0" y="1113574"/>
                </a:lnTo>
                <a:close/>
              </a:path>
            </a:pathLst>
          </a:custGeom>
          <a:solidFill>
            <a:srgbClr val="6C5B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751230"/>
            <a:ext cx="7243445" cy="1113790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57150" rIns="0" bIns="0" rtlCol="0">
            <a:spAutoFit/>
          </a:bodyPr>
          <a:lstStyle/>
          <a:p>
            <a:pPr marR="172085" algn="r">
              <a:lnSpc>
                <a:spcPts val="3800"/>
              </a:lnSpc>
              <a:spcBef>
                <a:spcPts val="450"/>
              </a:spcBef>
            </a:pPr>
            <a:r>
              <a:rPr sz="3500" b="1" spc="-5" dirty="0">
                <a:solidFill>
                  <a:srgbClr val="FFFFFF"/>
                </a:solidFill>
                <a:latin typeface="Open Sans"/>
                <a:cs typeface="Open Sans"/>
              </a:rPr>
              <a:t>Introduction</a:t>
            </a:r>
            <a:r>
              <a:rPr sz="3500" b="1" spc="-18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4950" b="1" baseline="3367" dirty="0">
                <a:solidFill>
                  <a:srgbClr val="FFFFFF"/>
                </a:solidFill>
                <a:latin typeface="Open Sans"/>
                <a:cs typeface="Open Sans"/>
              </a:rPr>
              <a:t>–</a:t>
            </a:r>
            <a:endParaRPr sz="4950" baseline="3367">
              <a:latin typeface="Open Sans"/>
              <a:cs typeface="Open Sans"/>
            </a:endParaRPr>
          </a:p>
          <a:p>
            <a:pPr marR="171450" algn="r">
              <a:lnSpc>
                <a:spcPts val="3800"/>
              </a:lnSpc>
            </a:pPr>
            <a:r>
              <a:rPr sz="3500" b="1" spc="-5" dirty="0">
                <a:solidFill>
                  <a:srgbClr val="FFFFFF"/>
                </a:solidFill>
                <a:latin typeface="Open Sans"/>
                <a:cs typeface="Open Sans"/>
              </a:rPr>
              <a:t>Your</a:t>
            </a:r>
            <a:r>
              <a:rPr sz="3500" b="1" spc="-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500" b="1" dirty="0">
                <a:solidFill>
                  <a:srgbClr val="FFFFFF"/>
                </a:solidFill>
                <a:latin typeface="Open Sans"/>
                <a:cs typeface="Open Sans"/>
              </a:rPr>
              <a:t>body</a:t>
            </a:r>
            <a:r>
              <a:rPr sz="3500" b="1" spc="-3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500" b="1" dirty="0">
                <a:solidFill>
                  <a:srgbClr val="FFFFFF"/>
                </a:solidFill>
                <a:latin typeface="Open Sans"/>
                <a:cs typeface="Open Sans"/>
              </a:rPr>
              <a:t>and</a:t>
            </a:r>
            <a:r>
              <a:rPr sz="3500" b="1" spc="-3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500" b="1" spc="-5" dirty="0">
                <a:solidFill>
                  <a:srgbClr val="FFFFFF"/>
                </a:solidFill>
                <a:latin typeface="Open Sans"/>
                <a:cs typeface="Open Sans"/>
              </a:rPr>
              <a:t>shiftwork</a:t>
            </a:r>
            <a:endParaRPr sz="3500">
              <a:latin typeface="Open Sans"/>
              <a:cs typeface="Open San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03974" y="1980019"/>
            <a:ext cx="2988049" cy="298798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720332" y="5083075"/>
            <a:ext cx="12890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2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47142" y="141378"/>
            <a:ext cx="2630170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IDENTIFY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OHS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LEGISLATIVE</a:t>
            </a:r>
            <a:r>
              <a:rPr sz="11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REQUIREMENTS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3597" y="144005"/>
            <a:ext cx="5396865" cy="153035"/>
          </a:xfrm>
          <a:custGeom>
            <a:avLst/>
            <a:gdLst/>
            <a:ahLst/>
            <a:cxnLst/>
            <a:rect l="l" t="t" r="r" b="b"/>
            <a:pathLst>
              <a:path w="5396865" h="153035">
                <a:moveTo>
                  <a:pt x="0" y="152996"/>
                </a:moveTo>
                <a:lnTo>
                  <a:pt x="5396407" y="152996"/>
                </a:lnTo>
                <a:lnTo>
                  <a:pt x="5396407" y="0"/>
                </a:lnTo>
                <a:lnTo>
                  <a:pt x="0" y="0"/>
                </a:lnTo>
                <a:lnTo>
                  <a:pt x="0" y="152996"/>
                </a:lnTo>
                <a:close/>
              </a:path>
            </a:pathLst>
          </a:custGeom>
          <a:solidFill>
            <a:srgbClr val="6C5B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62276" y="117014"/>
            <a:ext cx="28714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–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YOUR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BODY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AND SHIFTWORK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85068" y="144006"/>
            <a:ext cx="229235" cy="153035"/>
          </a:xfrm>
          <a:custGeom>
            <a:avLst/>
            <a:gdLst/>
            <a:ahLst/>
            <a:cxnLst/>
            <a:rect l="l" t="t" r="r" b="b"/>
            <a:pathLst>
              <a:path w="229235" h="153035">
                <a:moveTo>
                  <a:pt x="228663" y="0"/>
                </a:moveTo>
                <a:lnTo>
                  <a:pt x="0" y="0"/>
                </a:lnTo>
                <a:lnTo>
                  <a:pt x="0" y="152996"/>
                </a:lnTo>
                <a:lnTo>
                  <a:pt x="75666" y="152996"/>
                </a:lnTo>
                <a:lnTo>
                  <a:pt x="2286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7300" y="362256"/>
            <a:ext cx="588835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The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5" dirty="0">
                <a:solidFill>
                  <a:srgbClr val="000000"/>
                </a:solidFill>
                <a:latin typeface="Open Sans"/>
                <a:cs typeface="Open Sans"/>
              </a:rPr>
              <a:t>human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body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is </a:t>
            </a:r>
            <a:r>
              <a:rPr sz="1400" b="0" spc="-55" dirty="0">
                <a:solidFill>
                  <a:srgbClr val="000000"/>
                </a:solidFill>
                <a:latin typeface="Open Sans"/>
                <a:cs typeface="Open Sans"/>
              </a:rPr>
              <a:t>made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0" dirty="0">
                <a:solidFill>
                  <a:srgbClr val="000000"/>
                </a:solidFill>
                <a:latin typeface="Open Sans"/>
                <a:cs typeface="Open Sans"/>
              </a:rPr>
              <a:t>to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be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0" dirty="0">
                <a:solidFill>
                  <a:srgbClr val="000000"/>
                </a:solidFill>
                <a:latin typeface="Open Sans"/>
                <a:cs typeface="Open Sans"/>
              </a:rPr>
              <a:t>active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and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awake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during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the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day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and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asleep </a:t>
            </a:r>
            <a:r>
              <a:rPr sz="1400" b="0" spc="-34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0" dirty="0">
                <a:solidFill>
                  <a:srgbClr val="000000"/>
                </a:solidFill>
                <a:latin typeface="Open Sans"/>
                <a:cs typeface="Open Sans"/>
              </a:rPr>
              <a:t>at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night.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300" y="924815"/>
            <a:ext cx="6127750" cy="296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45" dirty="0">
                <a:latin typeface="Open Sans"/>
                <a:cs typeface="Open Sans"/>
              </a:rPr>
              <a:t>This</a:t>
            </a:r>
            <a:r>
              <a:rPr sz="1400" spc="-30" dirty="0">
                <a:latin typeface="Open Sans"/>
                <a:cs typeface="Open Sans"/>
              </a:rPr>
              <a:t> </a:t>
            </a:r>
            <a:r>
              <a:rPr sz="1400" spc="-35" dirty="0">
                <a:latin typeface="Open Sans"/>
                <a:cs typeface="Open Sans"/>
              </a:rPr>
              <a:t>is</a:t>
            </a:r>
            <a:r>
              <a:rPr sz="1400" spc="-2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guided</a:t>
            </a:r>
            <a:r>
              <a:rPr sz="1400" spc="-3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by</a:t>
            </a:r>
            <a:r>
              <a:rPr sz="1400" spc="-2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an</a:t>
            </a:r>
            <a:r>
              <a:rPr sz="1400" spc="-3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internal</a:t>
            </a:r>
            <a:r>
              <a:rPr sz="1400" spc="-2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body</a:t>
            </a:r>
            <a:r>
              <a:rPr sz="1400" spc="-2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clock</a:t>
            </a:r>
            <a:r>
              <a:rPr sz="1400" spc="-30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in</a:t>
            </a:r>
            <a:r>
              <a:rPr sz="1400" spc="-2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the</a:t>
            </a:r>
            <a:r>
              <a:rPr sz="1400" spc="-3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brain</a:t>
            </a:r>
            <a:r>
              <a:rPr sz="1400" spc="-2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called</a:t>
            </a:r>
            <a:r>
              <a:rPr sz="1400" spc="-30" dirty="0">
                <a:latin typeface="Open Sans"/>
                <a:cs typeface="Open Sans"/>
              </a:rPr>
              <a:t> </a:t>
            </a:r>
            <a:r>
              <a:rPr sz="1400" b="1" spc="-45" dirty="0">
                <a:latin typeface="Open Sans"/>
                <a:cs typeface="Open Sans"/>
              </a:rPr>
              <a:t>circadian</a:t>
            </a:r>
            <a:r>
              <a:rPr sz="1400" b="1" spc="-10" dirty="0">
                <a:latin typeface="Open Sans"/>
                <a:cs typeface="Open Sans"/>
              </a:rPr>
              <a:t> </a:t>
            </a:r>
            <a:r>
              <a:rPr sz="1400" b="1" spc="-45" dirty="0">
                <a:latin typeface="Open Sans"/>
                <a:cs typeface="Open Sans"/>
              </a:rPr>
              <a:t>rhythms</a:t>
            </a:r>
            <a:r>
              <a:rPr sz="1400" spc="-45" dirty="0">
                <a:latin typeface="Open Sans"/>
                <a:cs typeface="Open Sans"/>
              </a:rPr>
              <a:t>.</a:t>
            </a:r>
            <a:endParaRPr sz="14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1400" b="1" spc="-40" dirty="0">
                <a:latin typeface="Open Sans"/>
                <a:cs typeface="Open Sans"/>
              </a:rPr>
              <a:t>Daily</a:t>
            </a:r>
            <a:r>
              <a:rPr sz="1400" b="1" spc="-25" dirty="0">
                <a:latin typeface="Open Sans"/>
                <a:cs typeface="Open Sans"/>
              </a:rPr>
              <a:t> </a:t>
            </a:r>
            <a:r>
              <a:rPr sz="1400" b="1" spc="-45" dirty="0">
                <a:latin typeface="Open Sans"/>
                <a:cs typeface="Open Sans"/>
              </a:rPr>
              <a:t>body</a:t>
            </a:r>
            <a:r>
              <a:rPr sz="1400" b="1" spc="-25" dirty="0">
                <a:latin typeface="Open Sans"/>
                <a:cs typeface="Open Sans"/>
              </a:rPr>
              <a:t> </a:t>
            </a:r>
            <a:r>
              <a:rPr sz="1400" b="1" spc="-50" dirty="0">
                <a:latin typeface="Open Sans"/>
                <a:cs typeface="Open Sans"/>
              </a:rPr>
              <a:t>rhythms</a:t>
            </a:r>
            <a:r>
              <a:rPr sz="1400" b="1" spc="-3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control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the: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830"/>
              </a:spcBef>
              <a:buChar char="•"/>
              <a:tabLst>
                <a:tab pos="191135" algn="l"/>
              </a:tabLst>
            </a:pPr>
            <a:r>
              <a:rPr sz="1400" spc="-50" dirty="0">
                <a:latin typeface="Open Sans"/>
                <a:cs typeface="Open Sans"/>
              </a:rPr>
              <a:t>sleep-wak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cycle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970"/>
              </a:spcBef>
              <a:buChar char="•"/>
              <a:tabLst>
                <a:tab pos="191135" algn="l"/>
              </a:tabLst>
            </a:pPr>
            <a:r>
              <a:rPr sz="1400" spc="-50" dirty="0">
                <a:latin typeface="Open Sans"/>
                <a:cs typeface="Open Sans"/>
              </a:rPr>
              <a:t>hear</a:t>
            </a:r>
            <a:r>
              <a:rPr sz="1400" spc="-25" dirty="0">
                <a:latin typeface="Open Sans"/>
                <a:cs typeface="Open Sans"/>
              </a:rPr>
              <a:t>t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rate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970"/>
              </a:spcBef>
              <a:buChar char="•"/>
              <a:tabLst>
                <a:tab pos="191135" algn="l"/>
              </a:tabLst>
            </a:pPr>
            <a:r>
              <a:rPr sz="1400" spc="-45" dirty="0">
                <a:latin typeface="Open Sans"/>
                <a:cs typeface="Open Sans"/>
              </a:rPr>
              <a:t>digestion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970"/>
              </a:spcBef>
              <a:buChar char="•"/>
              <a:tabLst>
                <a:tab pos="191135" algn="l"/>
              </a:tabLst>
            </a:pPr>
            <a:r>
              <a:rPr sz="1400" spc="-55" dirty="0">
                <a:latin typeface="Open Sans"/>
                <a:cs typeface="Open Sans"/>
              </a:rPr>
              <a:t>bod</a:t>
            </a:r>
            <a:r>
              <a:rPr sz="1400" spc="-40" dirty="0">
                <a:latin typeface="Open Sans"/>
                <a:cs typeface="Open Sans"/>
              </a:rPr>
              <a:t>y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temperature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970"/>
              </a:spcBef>
              <a:buChar char="•"/>
              <a:tabLst>
                <a:tab pos="191135" algn="l"/>
              </a:tabLst>
            </a:pPr>
            <a:r>
              <a:rPr sz="1400" spc="-60" dirty="0">
                <a:latin typeface="Open Sans"/>
                <a:cs typeface="Open Sans"/>
              </a:rPr>
              <a:t>memory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969"/>
              </a:spcBef>
              <a:buChar char="•"/>
              <a:tabLst>
                <a:tab pos="191135" algn="l"/>
              </a:tabLst>
            </a:pPr>
            <a:r>
              <a:rPr sz="1400" spc="-60" dirty="0">
                <a:latin typeface="Open Sans"/>
                <a:cs typeface="Open Sans"/>
              </a:rPr>
              <a:t>mood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969"/>
              </a:spcBef>
              <a:buChar char="•"/>
              <a:tabLst>
                <a:tab pos="191135" algn="l"/>
              </a:tabLst>
            </a:pPr>
            <a:r>
              <a:rPr sz="1400" spc="-50" dirty="0">
                <a:latin typeface="Open Sans"/>
                <a:cs typeface="Open Sans"/>
              </a:rPr>
              <a:t>performance.</a:t>
            </a:r>
            <a:endParaRPr sz="1400">
              <a:latin typeface="Open Sans"/>
              <a:cs typeface="Open Sans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4225" y="1215947"/>
            <a:ext cx="3105773" cy="301171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43179" y="4377842"/>
            <a:ext cx="6473825" cy="587375"/>
          </a:xfrm>
          <a:prstGeom prst="rect">
            <a:avLst/>
          </a:prstGeom>
          <a:solidFill>
            <a:srgbClr val="E1E4EE"/>
          </a:solidFill>
          <a:ln w="6350">
            <a:solidFill>
              <a:srgbClr val="00305E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11125" marR="106045">
              <a:lnSpc>
                <a:spcPct val="107200"/>
              </a:lnSpc>
              <a:spcBef>
                <a:spcPts val="425"/>
              </a:spcBef>
            </a:pPr>
            <a:r>
              <a:rPr sz="1400" b="1" spc="-50" dirty="0">
                <a:latin typeface="Open Sans Semibold"/>
                <a:cs typeface="Open Sans Semibold"/>
              </a:rPr>
              <a:t>As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45" dirty="0">
                <a:latin typeface="Open Sans Semibold"/>
                <a:cs typeface="Open Sans Semibold"/>
              </a:rPr>
              <a:t>a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45" dirty="0">
                <a:latin typeface="Open Sans Semibold"/>
                <a:cs typeface="Open Sans Semibold"/>
              </a:rPr>
              <a:t>shiftworker</a:t>
            </a:r>
            <a:r>
              <a:rPr sz="1400" b="1" spc="-30" dirty="0">
                <a:latin typeface="Open Sans Semibold"/>
                <a:cs typeface="Open Sans Semibold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you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work</a:t>
            </a:r>
            <a:r>
              <a:rPr sz="1400" b="1" spc="-30" dirty="0">
                <a:latin typeface="Open Sans Semibold"/>
                <a:cs typeface="Open Sans Semibold"/>
              </a:rPr>
              <a:t> </a:t>
            </a:r>
            <a:r>
              <a:rPr sz="1400" b="1" spc="-40" dirty="0">
                <a:latin typeface="Open Sans"/>
                <a:cs typeface="Open Sans"/>
              </a:rPr>
              <a:t>against</a:t>
            </a:r>
            <a:r>
              <a:rPr sz="1400" b="1" spc="-20" dirty="0">
                <a:latin typeface="Open Sans"/>
                <a:cs typeface="Open Sans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your</a:t>
            </a:r>
            <a:r>
              <a:rPr sz="1400" b="1" spc="-30" dirty="0">
                <a:latin typeface="Open Sans Semibold"/>
                <a:cs typeface="Open Sans Semibold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body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45" dirty="0">
                <a:latin typeface="Open Sans Semibold"/>
                <a:cs typeface="Open Sans Semibold"/>
              </a:rPr>
              <a:t>clock.</a:t>
            </a:r>
            <a:r>
              <a:rPr sz="1400" b="1" spc="-30" dirty="0">
                <a:latin typeface="Open Sans Semibold"/>
                <a:cs typeface="Open Sans Semibold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You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45" dirty="0">
                <a:latin typeface="Open Sans Semibold"/>
                <a:cs typeface="Open Sans Semibold"/>
              </a:rPr>
              <a:t>are</a:t>
            </a:r>
            <a:r>
              <a:rPr sz="1400" b="1" spc="-30" dirty="0">
                <a:latin typeface="Open Sans Semibold"/>
                <a:cs typeface="Open Sans Semibold"/>
              </a:rPr>
              <a:t> </a:t>
            </a:r>
            <a:r>
              <a:rPr sz="1400" b="1" spc="-45" dirty="0">
                <a:latin typeface="Open Sans Semibold"/>
                <a:cs typeface="Open Sans Semibold"/>
              </a:rPr>
              <a:t>often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expected</a:t>
            </a:r>
            <a:r>
              <a:rPr sz="1400" b="1" spc="-30" dirty="0">
                <a:latin typeface="Open Sans Semibold"/>
                <a:cs typeface="Open Sans Semibold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to </a:t>
            </a:r>
            <a:r>
              <a:rPr sz="1400" b="1" spc="-350" dirty="0">
                <a:latin typeface="Open Sans Semibold"/>
                <a:cs typeface="Open Sans Semibold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work</a:t>
            </a:r>
            <a:r>
              <a:rPr sz="1400" b="1" spc="-40" dirty="0">
                <a:latin typeface="Open Sans Semibold"/>
                <a:cs typeface="Open Sans Semibold"/>
              </a:rPr>
              <a:t> </a:t>
            </a:r>
            <a:r>
              <a:rPr sz="1400" b="1" spc="-55" dirty="0">
                <a:latin typeface="Open Sans Semibold"/>
                <a:cs typeface="Open Sans Semibold"/>
              </a:rPr>
              <a:t>when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your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body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45" dirty="0">
                <a:latin typeface="Open Sans Semibold"/>
                <a:cs typeface="Open Sans Semibold"/>
              </a:rPr>
              <a:t>clock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40" dirty="0">
                <a:latin typeface="Open Sans Semibold"/>
                <a:cs typeface="Open Sans Semibold"/>
              </a:rPr>
              <a:t>tells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you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45" dirty="0">
                <a:latin typeface="Open Sans Semibold"/>
                <a:cs typeface="Open Sans Semibold"/>
              </a:rPr>
              <a:t>to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45" dirty="0">
                <a:latin typeface="Open Sans Semibold"/>
                <a:cs typeface="Open Sans Semibold"/>
              </a:rPr>
              <a:t>sleep.</a:t>
            </a:r>
            <a:endParaRPr sz="1400">
              <a:latin typeface="Open Sans Semibold"/>
              <a:cs typeface="Open Sans Semi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20332" y="5083075"/>
            <a:ext cx="12890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3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47142" y="141378"/>
            <a:ext cx="2630170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IDENTIFY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OHS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LEGISLATIVE</a:t>
            </a:r>
            <a:r>
              <a:rPr sz="11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REQUIREMENTS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3597" y="144005"/>
            <a:ext cx="5396865" cy="153035"/>
          </a:xfrm>
          <a:custGeom>
            <a:avLst/>
            <a:gdLst/>
            <a:ahLst/>
            <a:cxnLst/>
            <a:rect l="l" t="t" r="r" b="b"/>
            <a:pathLst>
              <a:path w="5396865" h="153035">
                <a:moveTo>
                  <a:pt x="0" y="152996"/>
                </a:moveTo>
                <a:lnTo>
                  <a:pt x="5396407" y="152996"/>
                </a:lnTo>
                <a:lnTo>
                  <a:pt x="5396407" y="0"/>
                </a:lnTo>
                <a:lnTo>
                  <a:pt x="0" y="0"/>
                </a:lnTo>
                <a:lnTo>
                  <a:pt x="0" y="152996"/>
                </a:lnTo>
                <a:close/>
              </a:path>
            </a:pathLst>
          </a:custGeom>
          <a:solidFill>
            <a:srgbClr val="6C5B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62276" y="117014"/>
            <a:ext cx="28714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–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YOUR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BODY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AND SHIFTWORK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85068" y="144006"/>
            <a:ext cx="229235" cy="153035"/>
          </a:xfrm>
          <a:custGeom>
            <a:avLst/>
            <a:gdLst/>
            <a:ahLst/>
            <a:cxnLst/>
            <a:rect l="l" t="t" r="r" b="b"/>
            <a:pathLst>
              <a:path w="229235" h="153035">
                <a:moveTo>
                  <a:pt x="228663" y="0"/>
                </a:moveTo>
                <a:lnTo>
                  <a:pt x="0" y="0"/>
                </a:lnTo>
                <a:lnTo>
                  <a:pt x="0" y="152996"/>
                </a:lnTo>
                <a:lnTo>
                  <a:pt x="75666" y="152996"/>
                </a:lnTo>
                <a:lnTo>
                  <a:pt x="2286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7300" y="362256"/>
            <a:ext cx="602234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As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0" dirty="0">
                <a:solidFill>
                  <a:srgbClr val="000000"/>
                </a:solidFill>
                <a:latin typeface="Open Sans"/>
                <a:cs typeface="Open Sans"/>
              </a:rPr>
              <a:t>a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shiftworker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your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sleep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time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is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5" dirty="0">
                <a:solidFill>
                  <a:srgbClr val="000000"/>
                </a:solidFill>
                <a:latin typeface="Open Sans"/>
                <a:cs typeface="Open Sans"/>
              </a:rPr>
              <a:t>when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most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people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are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awake.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People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60" dirty="0">
                <a:solidFill>
                  <a:srgbClr val="000000"/>
                </a:solidFill>
                <a:latin typeface="Open Sans"/>
                <a:cs typeface="Open Sans"/>
              </a:rPr>
              <a:t>may </a:t>
            </a:r>
            <a:r>
              <a:rPr sz="1400" b="0" spc="-35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5" dirty="0">
                <a:solidFill>
                  <a:srgbClr val="000000"/>
                </a:solidFill>
                <a:latin typeface="Open Sans"/>
                <a:cs typeface="Open Sans"/>
              </a:rPr>
              <a:t>phone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you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during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0" dirty="0">
                <a:solidFill>
                  <a:srgbClr val="000000"/>
                </a:solidFill>
                <a:latin typeface="Open Sans"/>
                <a:cs typeface="Open Sans"/>
              </a:rPr>
              <a:t>their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50" dirty="0">
                <a:solidFill>
                  <a:srgbClr val="000000"/>
                </a:solidFill>
                <a:latin typeface="Open Sans"/>
                <a:cs typeface="Open Sans"/>
              </a:rPr>
              <a:t>daytime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forgetting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that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0" dirty="0">
                <a:solidFill>
                  <a:srgbClr val="000000"/>
                </a:solidFill>
                <a:latin typeface="Open Sans"/>
                <a:cs typeface="Open Sans"/>
              </a:rPr>
              <a:t>this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is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your</a:t>
            </a:r>
            <a:r>
              <a:rPr sz="1400" b="0" spc="-35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sleep</a:t>
            </a:r>
            <a:r>
              <a:rPr sz="1400" b="0" spc="-30" dirty="0">
                <a:solidFill>
                  <a:srgbClr val="000000"/>
                </a:solidFill>
                <a:latin typeface="Open Sans"/>
                <a:cs typeface="Open Sans"/>
              </a:rPr>
              <a:t> </a:t>
            </a:r>
            <a:r>
              <a:rPr sz="1400" b="0" spc="-45" dirty="0">
                <a:solidFill>
                  <a:srgbClr val="000000"/>
                </a:solidFill>
                <a:latin typeface="Open Sans"/>
                <a:cs typeface="Open Sans"/>
              </a:rPr>
              <a:t>time!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300" y="909524"/>
            <a:ext cx="1840864" cy="2630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145">
              <a:lnSpc>
                <a:spcPct val="107200"/>
              </a:lnSpc>
              <a:spcBef>
                <a:spcPts val="100"/>
              </a:spcBef>
            </a:pPr>
            <a:r>
              <a:rPr sz="1400" spc="-55" dirty="0">
                <a:latin typeface="Open Sans"/>
                <a:cs typeface="Open Sans"/>
              </a:rPr>
              <a:t>Yo</a:t>
            </a:r>
            <a:r>
              <a:rPr sz="1400" spc="-45" dirty="0">
                <a:latin typeface="Open Sans"/>
                <a:cs typeface="Open Sans"/>
              </a:rPr>
              <a:t>u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65" dirty="0">
                <a:latin typeface="Open Sans"/>
                <a:cs typeface="Open Sans"/>
              </a:rPr>
              <a:t>ma</a:t>
            </a:r>
            <a:r>
              <a:rPr sz="1400" spc="-40" dirty="0">
                <a:latin typeface="Open Sans"/>
                <a:cs typeface="Open Sans"/>
              </a:rPr>
              <a:t>y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nee</a:t>
            </a:r>
            <a:r>
              <a:rPr sz="1400" spc="-45" dirty="0">
                <a:latin typeface="Open Sans"/>
                <a:cs typeface="Open Sans"/>
              </a:rPr>
              <a:t>d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to  </a:t>
            </a:r>
            <a:r>
              <a:rPr sz="1400" spc="-45" dirty="0">
                <a:latin typeface="Open Sans"/>
                <a:cs typeface="Open Sans"/>
              </a:rPr>
              <a:t>attend</a:t>
            </a:r>
            <a:r>
              <a:rPr sz="1400" spc="1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family</a:t>
            </a:r>
            <a:r>
              <a:rPr sz="1400" spc="1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and </a:t>
            </a:r>
            <a:r>
              <a:rPr sz="1400" spc="-50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social </a:t>
            </a:r>
            <a:r>
              <a:rPr sz="1400" spc="-45" dirty="0">
                <a:latin typeface="Open Sans"/>
                <a:cs typeface="Open Sans"/>
              </a:rPr>
              <a:t>occasions </a:t>
            </a:r>
            <a:r>
              <a:rPr sz="1400" spc="-40" dirty="0">
                <a:latin typeface="Open Sans"/>
                <a:cs typeface="Open Sans"/>
              </a:rPr>
              <a:t>like 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birthdays, </a:t>
            </a:r>
            <a:r>
              <a:rPr sz="1400" spc="-50" dirty="0">
                <a:latin typeface="Open Sans"/>
                <a:cs typeface="Open Sans"/>
              </a:rPr>
              <a:t>weddings, </a:t>
            </a:r>
            <a:r>
              <a:rPr sz="1400" spc="-4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barbecue</a:t>
            </a:r>
            <a:r>
              <a:rPr sz="1400" spc="-35" dirty="0">
                <a:latin typeface="Open Sans"/>
                <a:cs typeface="Open Sans"/>
              </a:rPr>
              <a:t>s </a:t>
            </a:r>
            <a:r>
              <a:rPr sz="1400" spc="-55" dirty="0">
                <a:latin typeface="Open Sans"/>
                <a:cs typeface="Open Sans"/>
              </a:rPr>
              <a:t>an</a:t>
            </a:r>
            <a:r>
              <a:rPr sz="1400" spc="-45" dirty="0">
                <a:latin typeface="Open Sans"/>
                <a:cs typeface="Open Sans"/>
              </a:rPr>
              <a:t>d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so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on  durin</a:t>
            </a:r>
            <a:r>
              <a:rPr sz="1400" spc="-40" dirty="0">
                <a:latin typeface="Open Sans"/>
                <a:cs typeface="Open Sans"/>
              </a:rPr>
              <a:t>g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you</a:t>
            </a:r>
            <a:r>
              <a:rPr sz="1400" spc="-30" dirty="0">
                <a:latin typeface="Open Sans"/>
                <a:cs typeface="Open Sans"/>
              </a:rPr>
              <a:t>r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sleep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time.</a:t>
            </a:r>
            <a:endParaRPr sz="1400">
              <a:latin typeface="Open Sans"/>
              <a:cs typeface="Open Sans"/>
            </a:endParaRPr>
          </a:p>
          <a:p>
            <a:pPr marL="12700" marR="5080">
              <a:lnSpc>
                <a:spcPct val="107200"/>
              </a:lnSpc>
              <a:spcBef>
                <a:spcPts val="705"/>
              </a:spcBef>
            </a:pPr>
            <a:r>
              <a:rPr sz="1400" spc="-55" dirty="0">
                <a:latin typeface="Open Sans"/>
                <a:cs typeface="Open Sans"/>
              </a:rPr>
              <a:t>Yo</a:t>
            </a:r>
            <a:r>
              <a:rPr sz="1400" spc="-45" dirty="0">
                <a:latin typeface="Open Sans"/>
                <a:cs typeface="Open Sans"/>
              </a:rPr>
              <a:t>u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65" dirty="0">
                <a:latin typeface="Open Sans"/>
                <a:cs typeface="Open Sans"/>
              </a:rPr>
              <a:t>ma</a:t>
            </a:r>
            <a:r>
              <a:rPr sz="1400" spc="-40" dirty="0">
                <a:latin typeface="Open Sans"/>
                <a:cs typeface="Open Sans"/>
              </a:rPr>
              <a:t>y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fee</a:t>
            </a:r>
            <a:r>
              <a:rPr sz="1400" spc="-20" dirty="0">
                <a:latin typeface="Open Sans"/>
                <a:cs typeface="Open Sans"/>
              </a:rPr>
              <a:t>l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yo</a:t>
            </a:r>
            <a:r>
              <a:rPr sz="1400" spc="-45" dirty="0">
                <a:latin typeface="Open Sans"/>
                <a:cs typeface="Open Sans"/>
              </a:rPr>
              <a:t>u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are  </a:t>
            </a:r>
            <a:r>
              <a:rPr sz="1400" spc="-30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in a </a:t>
            </a:r>
            <a:r>
              <a:rPr sz="1400" spc="-45" dirty="0">
                <a:latin typeface="Open Sans"/>
                <a:cs typeface="Open Sans"/>
              </a:rPr>
              <a:t>state</a:t>
            </a:r>
            <a:r>
              <a:rPr sz="1400" spc="-40" dirty="0">
                <a:latin typeface="Open Sans"/>
                <a:cs typeface="Open Sans"/>
              </a:rPr>
              <a:t> of</a:t>
            </a:r>
            <a:r>
              <a:rPr sz="1400" spc="-35" dirty="0">
                <a:latin typeface="Open Sans"/>
                <a:cs typeface="Open Sans"/>
              </a:rPr>
              <a:t> ‘jet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35" dirty="0">
                <a:latin typeface="Open Sans"/>
                <a:cs typeface="Open Sans"/>
              </a:rPr>
              <a:t>lag’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as </a:t>
            </a:r>
            <a:r>
              <a:rPr sz="1400" spc="-4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bot</a:t>
            </a:r>
            <a:r>
              <a:rPr sz="1400" spc="-45" dirty="0">
                <a:latin typeface="Open Sans"/>
                <a:cs typeface="Open Sans"/>
              </a:rPr>
              <a:t>h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you</a:t>
            </a:r>
            <a:r>
              <a:rPr sz="1400" spc="-30" dirty="0">
                <a:latin typeface="Open Sans"/>
                <a:cs typeface="Open Sans"/>
              </a:rPr>
              <a:t>r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bod</a:t>
            </a:r>
            <a:r>
              <a:rPr sz="1400" spc="-40" dirty="0">
                <a:latin typeface="Open Sans"/>
                <a:cs typeface="Open Sans"/>
              </a:rPr>
              <a:t>y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rhythm  an</a:t>
            </a:r>
            <a:r>
              <a:rPr sz="1400" spc="-45" dirty="0">
                <a:latin typeface="Open Sans"/>
                <a:cs typeface="Open Sans"/>
              </a:rPr>
              <a:t>d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sleep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tim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ar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out  of</a:t>
            </a:r>
            <a:r>
              <a:rPr sz="1400" spc="-45" dirty="0">
                <a:latin typeface="Open Sans"/>
                <a:cs typeface="Open Sans"/>
              </a:rPr>
              <a:t> step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with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others.</a:t>
            </a:r>
            <a:endParaRPr sz="1400">
              <a:latin typeface="Open Sans"/>
              <a:cs typeface="Open Sans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5009" y="936024"/>
            <a:ext cx="4464990" cy="313761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43179" y="4149242"/>
            <a:ext cx="6473825" cy="815975"/>
          </a:xfrm>
          <a:prstGeom prst="rect">
            <a:avLst/>
          </a:prstGeom>
          <a:solidFill>
            <a:srgbClr val="E1E4EE"/>
          </a:solidFill>
          <a:ln w="6350">
            <a:solidFill>
              <a:srgbClr val="00305E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11125" marR="138430" algn="just">
              <a:lnSpc>
                <a:spcPct val="107200"/>
              </a:lnSpc>
              <a:spcBef>
                <a:spcPts val="425"/>
              </a:spcBef>
            </a:pPr>
            <a:r>
              <a:rPr sz="1400" b="1" spc="-50" dirty="0">
                <a:latin typeface="Open Sans Semibold"/>
                <a:cs typeface="Open Sans Semibold"/>
              </a:rPr>
              <a:t>As you can </a:t>
            </a:r>
            <a:r>
              <a:rPr sz="1400" b="1" spc="-45" dirty="0">
                <a:latin typeface="Open Sans Semibold"/>
                <a:cs typeface="Open Sans Semibold"/>
              </a:rPr>
              <a:t>see, </a:t>
            </a:r>
            <a:r>
              <a:rPr sz="1400" b="1" spc="-50" dirty="0">
                <a:latin typeface="Open Sans Semibold"/>
                <a:cs typeface="Open Sans Semibold"/>
              </a:rPr>
              <a:t>being </a:t>
            </a:r>
            <a:r>
              <a:rPr sz="1400" b="1" spc="-45" dirty="0">
                <a:latin typeface="Open Sans Semibold"/>
                <a:cs typeface="Open Sans Semibold"/>
              </a:rPr>
              <a:t>a shiftworker </a:t>
            </a:r>
            <a:r>
              <a:rPr sz="1400" b="1" spc="-35" dirty="0">
                <a:latin typeface="Open Sans Semibold"/>
                <a:cs typeface="Open Sans Semibold"/>
              </a:rPr>
              <a:t>is </a:t>
            </a:r>
            <a:r>
              <a:rPr sz="1400" b="1" spc="-40" dirty="0">
                <a:latin typeface="Open Sans Semibold"/>
                <a:cs typeface="Open Sans Semibold"/>
              </a:rPr>
              <a:t>difficult. </a:t>
            </a:r>
            <a:r>
              <a:rPr sz="1400" b="1" spc="-50" dirty="0">
                <a:latin typeface="Open Sans Semibold"/>
                <a:cs typeface="Open Sans Semibold"/>
              </a:rPr>
              <a:t>You </a:t>
            </a:r>
            <a:r>
              <a:rPr sz="1400" b="1" spc="-45" dirty="0">
                <a:latin typeface="Open Sans Semibold"/>
                <a:cs typeface="Open Sans Semibold"/>
              </a:rPr>
              <a:t>are faced with disruptions </a:t>
            </a:r>
            <a:r>
              <a:rPr sz="1400" b="1" spc="-40" dirty="0">
                <a:latin typeface="Open Sans Semibold"/>
                <a:cs typeface="Open Sans Semibold"/>
              </a:rPr>
              <a:t> </a:t>
            </a:r>
            <a:r>
              <a:rPr sz="1400" b="1" spc="-45" dirty="0">
                <a:latin typeface="Open Sans Semibold"/>
                <a:cs typeface="Open Sans Semibold"/>
              </a:rPr>
              <a:t>to </a:t>
            </a:r>
            <a:r>
              <a:rPr sz="1400" b="1" spc="-50" dirty="0">
                <a:latin typeface="Open Sans Semibold"/>
                <a:cs typeface="Open Sans Semibold"/>
              </a:rPr>
              <a:t>your body </a:t>
            </a:r>
            <a:r>
              <a:rPr sz="1400" b="1" spc="-45" dirty="0">
                <a:latin typeface="Open Sans Semibold"/>
                <a:cs typeface="Open Sans Semibold"/>
              </a:rPr>
              <a:t>clock </a:t>
            </a:r>
            <a:r>
              <a:rPr sz="1400" b="1" spc="-50" dirty="0">
                <a:latin typeface="Open Sans Semibold"/>
                <a:cs typeface="Open Sans Semibold"/>
              </a:rPr>
              <a:t>and </a:t>
            </a:r>
            <a:r>
              <a:rPr sz="1400" b="1" spc="-45" dirty="0">
                <a:latin typeface="Open Sans Semibold"/>
                <a:cs typeface="Open Sans Semibold"/>
              </a:rPr>
              <a:t>sleep patterns as well as </a:t>
            </a:r>
            <a:r>
              <a:rPr sz="1400" b="1" spc="-50" dirty="0">
                <a:latin typeface="Open Sans Semibold"/>
                <a:cs typeface="Open Sans Semibold"/>
              </a:rPr>
              <a:t>increased pressures on your </a:t>
            </a:r>
            <a:r>
              <a:rPr sz="1400" b="1" spc="-45" dirty="0">
                <a:latin typeface="Open Sans Semibold"/>
                <a:cs typeface="Open Sans Semibold"/>
              </a:rPr>
              <a:t> family</a:t>
            </a:r>
            <a:r>
              <a:rPr sz="1400" b="1" spc="-40" dirty="0">
                <a:latin typeface="Open Sans Semibold"/>
                <a:cs typeface="Open Sans Semibold"/>
              </a:rPr>
              <a:t> </a:t>
            </a:r>
            <a:r>
              <a:rPr sz="1400" b="1" spc="-50" dirty="0">
                <a:latin typeface="Open Sans Semibold"/>
                <a:cs typeface="Open Sans Semibold"/>
              </a:rPr>
              <a:t>and</a:t>
            </a:r>
            <a:r>
              <a:rPr sz="1400" b="1" spc="-35" dirty="0">
                <a:latin typeface="Open Sans Semibold"/>
                <a:cs typeface="Open Sans Semibold"/>
              </a:rPr>
              <a:t> </a:t>
            </a:r>
            <a:r>
              <a:rPr sz="1400" b="1" spc="-45" dirty="0">
                <a:latin typeface="Open Sans Semibold"/>
                <a:cs typeface="Open Sans Semibold"/>
              </a:rPr>
              <a:t>social</a:t>
            </a:r>
            <a:r>
              <a:rPr sz="1400" b="1" spc="-35" dirty="0">
                <a:latin typeface="Open Sans Semibold"/>
                <a:cs typeface="Open Sans Semibold"/>
              </a:rPr>
              <a:t> life.</a:t>
            </a:r>
            <a:endParaRPr sz="1400">
              <a:latin typeface="Open Sans Semibold"/>
              <a:cs typeface="Open Sans Semi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20332" y="5083075"/>
            <a:ext cx="12890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4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40004"/>
            <a:ext cx="7560309" cy="1325245"/>
            <a:chOff x="0" y="540004"/>
            <a:chExt cx="7560309" cy="1325245"/>
          </a:xfrm>
        </p:grpSpPr>
        <p:sp>
          <p:nvSpPr>
            <p:cNvPr id="3" name="object 3"/>
            <p:cNvSpPr/>
            <p:nvPr/>
          </p:nvSpPr>
          <p:spPr>
            <a:xfrm>
              <a:off x="7243203" y="540004"/>
              <a:ext cx="316865" cy="1325245"/>
            </a:xfrm>
            <a:custGeom>
              <a:avLst/>
              <a:gdLst/>
              <a:ahLst/>
              <a:cxnLst/>
              <a:rect l="l" t="t" r="r" b="b"/>
              <a:pathLst>
                <a:path w="316865" h="1325245">
                  <a:moveTo>
                    <a:pt x="0" y="1324800"/>
                  </a:moveTo>
                  <a:lnTo>
                    <a:pt x="316788" y="1324800"/>
                  </a:lnTo>
                  <a:lnTo>
                    <a:pt x="316788" y="0"/>
                  </a:lnTo>
                  <a:lnTo>
                    <a:pt x="0" y="0"/>
                  </a:lnTo>
                  <a:lnTo>
                    <a:pt x="0" y="1324800"/>
                  </a:lnTo>
                  <a:close/>
                </a:path>
              </a:pathLst>
            </a:custGeom>
            <a:solidFill>
              <a:srgbClr val="72B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40004"/>
              <a:ext cx="7243445" cy="1325245"/>
            </a:xfrm>
            <a:custGeom>
              <a:avLst/>
              <a:gdLst/>
              <a:ahLst/>
              <a:cxnLst/>
              <a:rect l="l" t="t" r="r" b="b"/>
              <a:pathLst>
                <a:path w="7243445" h="1325245">
                  <a:moveTo>
                    <a:pt x="7243203" y="0"/>
                  </a:moveTo>
                  <a:lnTo>
                    <a:pt x="0" y="0"/>
                  </a:lnTo>
                  <a:lnTo>
                    <a:pt x="0" y="1324800"/>
                  </a:lnTo>
                  <a:lnTo>
                    <a:pt x="7243203" y="1324800"/>
                  </a:lnTo>
                  <a:lnTo>
                    <a:pt x="7243203" y="0"/>
                  </a:lnTo>
                  <a:close/>
                </a:path>
              </a:pathLst>
            </a:custGeom>
            <a:solidFill>
              <a:srgbClr val="0030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25599" y="1964568"/>
            <a:ext cx="2121215" cy="300343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0" y="540004"/>
            <a:ext cx="7243445" cy="1325245"/>
          </a:xfrm>
          <a:prstGeom prst="rect">
            <a:avLst/>
          </a:prstGeom>
        </p:spPr>
        <p:txBody>
          <a:bodyPr vert="horz" wrap="square" lIns="0" tIns="426720" rIns="0" bIns="0" rtlCol="0">
            <a:spAutoFit/>
          </a:bodyPr>
          <a:lstStyle/>
          <a:p>
            <a:pPr marL="2343785">
              <a:lnSpc>
                <a:spcPct val="100000"/>
              </a:lnSpc>
              <a:spcBef>
                <a:spcPts val="3360"/>
              </a:spcBef>
            </a:pPr>
            <a:r>
              <a:rPr sz="3000" dirty="0">
                <a:solidFill>
                  <a:srgbClr val="FFFFFF"/>
                </a:solidFill>
                <a:latin typeface="Open Sans"/>
                <a:cs typeface="Open Sans"/>
              </a:rPr>
              <a:t>Planning</a:t>
            </a:r>
            <a:r>
              <a:rPr sz="3000" spc="-2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000" dirty="0">
                <a:solidFill>
                  <a:srgbClr val="FFFFFF"/>
                </a:solidFill>
                <a:latin typeface="Open Sans"/>
                <a:cs typeface="Open Sans"/>
              </a:rPr>
              <a:t>your</a:t>
            </a:r>
            <a:r>
              <a:rPr sz="3000" spc="-2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Open Sans"/>
                <a:cs typeface="Open Sans"/>
              </a:rPr>
              <a:t>sleep</a:t>
            </a:r>
            <a:r>
              <a:rPr sz="3000" spc="-2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Open Sans"/>
                <a:cs typeface="Open Sans"/>
              </a:rPr>
              <a:t>time</a:t>
            </a:r>
            <a:endParaRPr sz="3000">
              <a:latin typeface="Open Sans"/>
              <a:cs typeface="Open Sans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0004" y="336131"/>
            <a:ext cx="1771167" cy="173255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693723" y="5083075"/>
            <a:ext cx="181610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5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47142" y="141378"/>
            <a:ext cx="2630170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IDENTIFY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OHS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LEGISLATIVE</a:t>
            </a:r>
            <a:r>
              <a:rPr sz="11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REQUIREMENTS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3597" y="144005"/>
            <a:ext cx="5396865" cy="153035"/>
          </a:xfrm>
          <a:custGeom>
            <a:avLst/>
            <a:gdLst/>
            <a:ahLst/>
            <a:cxnLst/>
            <a:rect l="l" t="t" r="r" b="b"/>
            <a:pathLst>
              <a:path w="5396865" h="153035">
                <a:moveTo>
                  <a:pt x="0" y="152996"/>
                </a:moveTo>
                <a:lnTo>
                  <a:pt x="5396407" y="152996"/>
                </a:lnTo>
                <a:lnTo>
                  <a:pt x="5396407" y="0"/>
                </a:lnTo>
                <a:lnTo>
                  <a:pt x="0" y="0"/>
                </a:lnTo>
                <a:lnTo>
                  <a:pt x="0" y="152996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6889" y="117014"/>
            <a:ext cx="17754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PLANNING</a:t>
            </a:r>
            <a:r>
              <a:rPr sz="11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YOUR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SLEEP</a:t>
            </a:r>
            <a:r>
              <a:rPr sz="11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TIME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85068" y="144006"/>
            <a:ext cx="229235" cy="153035"/>
          </a:xfrm>
          <a:custGeom>
            <a:avLst/>
            <a:gdLst/>
            <a:ahLst/>
            <a:cxnLst/>
            <a:rect l="l" t="t" r="r" b="b"/>
            <a:pathLst>
              <a:path w="229235" h="153035">
                <a:moveTo>
                  <a:pt x="228663" y="0"/>
                </a:moveTo>
                <a:lnTo>
                  <a:pt x="0" y="0"/>
                </a:lnTo>
                <a:lnTo>
                  <a:pt x="0" y="152996"/>
                </a:lnTo>
                <a:lnTo>
                  <a:pt x="75666" y="152996"/>
                </a:lnTo>
                <a:lnTo>
                  <a:pt x="2286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7131" y="1481953"/>
            <a:ext cx="2488565" cy="347281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90500" indent="-178435">
              <a:lnSpc>
                <a:spcPct val="100000"/>
              </a:lnSpc>
              <a:spcBef>
                <a:spcPts val="840"/>
              </a:spcBef>
              <a:buChar char="•"/>
              <a:tabLst>
                <a:tab pos="191135" algn="l"/>
              </a:tabLst>
            </a:pPr>
            <a:r>
              <a:rPr sz="1400" spc="-55" dirty="0">
                <a:latin typeface="Open Sans"/>
                <a:cs typeface="Open Sans"/>
              </a:rPr>
              <a:t>Us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ea</a:t>
            </a:r>
            <a:r>
              <a:rPr sz="1400" spc="-30" dirty="0">
                <a:latin typeface="Open Sans"/>
                <a:cs typeface="Open Sans"/>
              </a:rPr>
              <a:t>r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plugs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745"/>
              </a:spcBef>
              <a:buChar char="•"/>
              <a:tabLst>
                <a:tab pos="191135" algn="l"/>
              </a:tabLst>
            </a:pPr>
            <a:r>
              <a:rPr sz="1400" spc="-50" dirty="0">
                <a:latin typeface="Open Sans"/>
                <a:cs typeface="Open Sans"/>
              </a:rPr>
              <a:t>Turn</a:t>
            </a:r>
            <a:r>
              <a:rPr sz="1400" spc="-40" dirty="0">
                <a:latin typeface="Open Sans"/>
                <a:cs typeface="Open Sans"/>
              </a:rPr>
              <a:t> off </a:t>
            </a:r>
            <a:r>
              <a:rPr sz="1400" spc="-50" dirty="0">
                <a:latin typeface="Open Sans"/>
                <a:cs typeface="Open Sans"/>
              </a:rPr>
              <a:t>mobile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phone</a:t>
            </a:r>
            <a:endParaRPr sz="1400">
              <a:latin typeface="Open Sans"/>
              <a:cs typeface="Open Sans"/>
            </a:endParaRPr>
          </a:p>
          <a:p>
            <a:pPr marL="190500" marR="8890" indent="-178435">
              <a:lnSpc>
                <a:spcPct val="107200"/>
              </a:lnSpc>
              <a:spcBef>
                <a:spcPts val="625"/>
              </a:spcBef>
              <a:buChar char="•"/>
              <a:tabLst>
                <a:tab pos="191135" algn="l"/>
              </a:tabLst>
            </a:pPr>
            <a:r>
              <a:rPr sz="1400" spc="-50" dirty="0">
                <a:latin typeface="Open Sans"/>
                <a:cs typeface="Open Sans"/>
              </a:rPr>
              <a:t>Unplug</a:t>
            </a:r>
            <a:r>
              <a:rPr sz="1400" spc="-45" dirty="0">
                <a:latin typeface="Open Sans"/>
                <a:cs typeface="Open Sans"/>
              </a:rPr>
              <a:t> the</a:t>
            </a:r>
            <a:r>
              <a:rPr sz="1400" spc="27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telephone</a:t>
            </a:r>
            <a:r>
              <a:rPr sz="1400" spc="26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or </a:t>
            </a:r>
            <a:r>
              <a:rPr sz="1400" spc="-45" dirty="0">
                <a:latin typeface="Open Sans"/>
                <a:cs typeface="Open Sans"/>
              </a:rPr>
              <a:t> turn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60" dirty="0">
                <a:latin typeface="Open Sans"/>
                <a:cs typeface="Open Sans"/>
              </a:rPr>
              <a:t>dow</a:t>
            </a:r>
            <a:r>
              <a:rPr sz="1400" spc="-45" dirty="0">
                <a:latin typeface="Open Sans"/>
                <a:cs typeface="Open Sans"/>
              </a:rPr>
              <a:t>n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th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volum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o</a:t>
            </a:r>
            <a:r>
              <a:rPr sz="1400" spc="-45" dirty="0">
                <a:latin typeface="Open Sans"/>
                <a:cs typeface="Open Sans"/>
              </a:rPr>
              <a:t>n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the  </a:t>
            </a:r>
            <a:r>
              <a:rPr sz="1400" spc="-50" dirty="0">
                <a:latin typeface="Open Sans"/>
                <a:cs typeface="Open Sans"/>
              </a:rPr>
              <a:t>answering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machine</a:t>
            </a:r>
            <a:endParaRPr sz="1400">
              <a:latin typeface="Open Sans"/>
              <a:cs typeface="Open Sans"/>
            </a:endParaRPr>
          </a:p>
          <a:p>
            <a:pPr marL="190500" indent="-178435">
              <a:lnSpc>
                <a:spcPct val="100000"/>
              </a:lnSpc>
              <a:spcBef>
                <a:spcPts val="740"/>
              </a:spcBef>
              <a:buChar char="•"/>
              <a:tabLst>
                <a:tab pos="191135" algn="l"/>
              </a:tabLst>
            </a:pPr>
            <a:r>
              <a:rPr sz="1400" spc="-50" dirty="0">
                <a:latin typeface="Open Sans"/>
                <a:cs typeface="Open Sans"/>
              </a:rPr>
              <a:t>Disconnect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door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bells</a:t>
            </a:r>
            <a:endParaRPr sz="1400">
              <a:latin typeface="Open Sans"/>
              <a:cs typeface="Open Sans"/>
            </a:endParaRPr>
          </a:p>
          <a:p>
            <a:pPr marL="190500" marR="172720" indent="-177800">
              <a:lnSpc>
                <a:spcPct val="107100"/>
              </a:lnSpc>
              <a:spcBef>
                <a:spcPts val="625"/>
              </a:spcBef>
              <a:buChar char="•"/>
              <a:tabLst>
                <a:tab pos="191135" algn="l"/>
              </a:tabLst>
            </a:pPr>
            <a:r>
              <a:rPr sz="1400" spc="-45" dirty="0">
                <a:latin typeface="Open Sans"/>
                <a:cs typeface="Open Sans"/>
              </a:rPr>
              <a:t>Put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the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radio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on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with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the </a:t>
            </a:r>
            <a:r>
              <a:rPr sz="1400" spc="-4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volume</a:t>
            </a:r>
            <a:r>
              <a:rPr sz="1400" spc="-45" dirty="0">
                <a:latin typeface="Open Sans"/>
                <a:cs typeface="Open Sans"/>
              </a:rPr>
              <a:t> low,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or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use</a:t>
            </a:r>
            <a:r>
              <a:rPr sz="1400" spc="-40" dirty="0">
                <a:latin typeface="Open Sans"/>
                <a:cs typeface="Open Sans"/>
              </a:rPr>
              <a:t> a </a:t>
            </a:r>
            <a:r>
              <a:rPr sz="1400" spc="-45" dirty="0">
                <a:latin typeface="Open Sans"/>
                <a:cs typeface="Open Sans"/>
              </a:rPr>
              <a:t>fan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as </a:t>
            </a:r>
            <a:r>
              <a:rPr sz="1400" spc="-34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‘white</a:t>
            </a:r>
            <a:r>
              <a:rPr sz="1400" spc="-40" dirty="0">
                <a:latin typeface="Open Sans"/>
                <a:cs typeface="Open Sans"/>
              </a:rPr>
              <a:t> noise’ to </a:t>
            </a:r>
            <a:r>
              <a:rPr sz="1400" spc="-45" dirty="0">
                <a:latin typeface="Open Sans"/>
                <a:cs typeface="Open Sans"/>
              </a:rPr>
              <a:t>block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out </a:t>
            </a:r>
            <a:r>
              <a:rPr sz="1400" spc="-45" dirty="0">
                <a:latin typeface="Open Sans"/>
                <a:cs typeface="Open Sans"/>
              </a:rPr>
              <a:t> outside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noises</a:t>
            </a:r>
            <a:endParaRPr sz="1400">
              <a:latin typeface="Open Sans"/>
              <a:cs typeface="Open Sans"/>
            </a:endParaRPr>
          </a:p>
          <a:p>
            <a:pPr marL="190500" marR="5080" indent="-178435" algn="just">
              <a:lnSpc>
                <a:spcPct val="107200"/>
              </a:lnSpc>
              <a:spcBef>
                <a:spcPts val="625"/>
              </a:spcBef>
              <a:buChar char="•"/>
              <a:tabLst>
                <a:tab pos="191135" algn="l"/>
              </a:tabLst>
            </a:pPr>
            <a:r>
              <a:rPr sz="1400" spc="-40" dirty="0">
                <a:latin typeface="Open Sans"/>
                <a:cs typeface="Open Sans"/>
              </a:rPr>
              <a:t>Install </a:t>
            </a:r>
            <a:r>
              <a:rPr sz="1400" spc="-50" dirty="0">
                <a:latin typeface="Open Sans"/>
                <a:cs typeface="Open Sans"/>
              </a:rPr>
              <a:t>double </a:t>
            </a:r>
            <a:r>
              <a:rPr sz="1400" spc="-45" dirty="0">
                <a:latin typeface="Open Sans"/>
                <a:cs typeface="Open Sans"/>
              </a:rPr>
              <a:t>glazing </a:t>
            </a:r>
            <a:r>
              <a:rPr sz="1400" spc="-50" dirty="0">
                <a:latin typeface="Open Sans"/>
                <a:cs typeface="Open Sans"/>
              </a:rPr>
              <a:t>on your </a:t>
            </a:r>
            <a:r>
              <a:rPr sz="1400" spc="-35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bedroo</a:t>
            </a:r>
            <a:r>
              <a:rPr sz="1400" spc="-70" dirty="0">
                <a:latin typeface="Open Sans"/>
                <a:cs typeface="Open Sans"/>
              </a:rPr>
              <a:t>m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window</a:t>
            </a:r>
            <a:r>
              <a:rPr sz="1400" spc="-35" dirty="0">
                <a:latin typeface="Open Sans"/>
                <a:cs typeface="Open Sans"/>
              </a:rPr>
              <a:t>s t</a:t>
            </a:r>
            <a:r>
              <a:rPr sz="1400" spc="-45" dirty="0">
                <a:latin typeface="Open Sans"/>
                <a:cs typeface="Open Sans"/>
              </a:rPr>
              <a:t>o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reduce  outside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noise.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300" y="350770"/>
            <a:ext cx="3577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305E"/>
                </a:solidFill>
                <a:latin typeface="Franklin Gothic Demi"/>
                <a:cs typeface="Franklin Gothic Demi"/>
              </a:rPr>
              <a:t>10</a:t>
            </a:r>
            <a:r>
              <a:rPr sz="1800" b="1" spc="-15" dirty="0">
                <a:solidFill>
                  <a:srgbClr val="00305E"/>
                </a:solidFill>
                <a:latin typeface="Franklin Gothic Demi"/>
                <a:cs typeface="Franklin Gothic Demi"/>
              </a:rPr>
              <a:t> </a:t>
            </a:r>
            <a:r>
              <a:rPr sz="1800" b="1" spc="-5" dirty="0">
                <a:solidFill>
                  <a:srgbClr val="00305E"/>
                </a:solidFill>
                <a:latin typeface="Franklin Gothic Demi"/>
                <a:cs typeface="Franklin Gothic Demi"/>
              </a:rPr>
              <a:t>Tips</a:t>
            </a:r>
            <a:r>
              <a:rPr sz="1800" b="1" spc="-10" dirty="0">
                <a:solidFill>
                  <a:srgbClr val="00305E"/>
                </a:solidFill>
                <a:latin typeface="Franklin Gothic Demi"/>
                <a:cs typeface="Franklin Gothic Demi"/>
              </a:rPr>
              <a:t> to </a:t>
            </a:r>
            <a:r>
              <a:rPr sz="1800" b="1" spc="-5" dirty="0">
                <a:solidFill>
                  <a:srgbClr val="00305E"/>
                </a:solidFill>
                <a:latin typeface="Franklin Gothic Demi"/>
                <a:cs typeface="Franklin Gothic Demi"/>
              </a:rPr>
              <a:t>get</a:t>
            </a:r>
            <a:r>
              <a:rPr sz="1800" b="1" spc="-10" dirty="0">
                <a:solidFill>
                  <a:srgbClr val="00305E"/>
                </a:solidFill>
                <a:latin typeface="Franklin Gothic Demi"/>
                <a:cs typeface="Franklin Gothic Demi"/>
              </a:rPr>
              <a:t> </a:t>
            </a:r>
            <a:r>
              <a:rPr sz="1800" b="1" spc="-5" dirty="0">
                <a:solidFill>
                  <a:srgbClr val="00305E"/>
                </a:solidFill>
                <a:latin typeface="Franklin Gothic Demi"/>
                <a:cs typeface="Franklin Gothic Demi"/>
              </a:rPr>
              <a:t>a good</a:t>
            </a:r>
            <a:r>
              <a:rPr sz="1800" b="1" spc="-10" dirty="0">
                <a:solidFill>
                  <a:srgbClr val="00305E"/>
                </a:solidFill>
                <a:latin typeface="Franklin Gothic Demi"/>
                <a:cs typeface="Franklin Gothic Demi"/>
              </a:rPr>
              <a:t> daytime sleep</a:t>
            </a:r>
            <a:endParaRPr sz="1800">
              <a:latin typeface="Franklin Gothic Demi"/>
              <a:cs typeface="Franklin Gothic Dem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3440" y="1784555"/>
            <a:ext cx="3461969" cy="296071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976679" y="1722436"/>
            <a:ext cx="942340" cy="1242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19" marR="133350" indent="-46355">
              <a:lnSpc>
                <a:spcPct val="109300"/>
              </a:lnSpc>
              <a:spcBef>
                <a:spcPts val="100"/>
              </a:spcBef>
            </a:pPr>
            <a:r>
              <a:rPr sz="1800" b="1" spc="-60" dirty="0">
                <a:latin typeface="Franklin Gothic Demi"/>
                <a:cs typeface="Franklin Gothic Demi"/>
              </a:rPr>
              <a:t>BANG! </a:t>
            </a:r>
            <a:r>
              <a:rPr sz="1800" b="1" spc="-55" dirty="0">
                <a:latin typeface="Franklin Gothic Demi"/>
                <a:cs typeface="Franklin Gothic Demi"/>
              </a:rPr>
              <a:t> </a:t>
            </a:r>
            <a:r>
              <a:rPr sz="1800" b="1" spc="-65" dirty="0">
                <a:latin typeface="Franklin Gothic Demi"/>
                <a:cs typeface="Franklin Gothic Demi"/>
              </a:rPr>
              <a:t>C</a:t>
            </a:r>
            <a:r>
              <a:rPr sz="1800" b="1" spc="-60" dirty="0">
                <a:latin typeface="Franklin Gothic Demi"/>
                <a:cs typeface="Franklin Gothic Demi"/>
              </a:rPr>
              <a:t>RAS</a:t>
            </a:r>
            <a:r>
              <a:rPr sz="1800" b="1" spc="-50" dirty="0">
                <a:latin typeface="Franklin Gothic Demi"/>
                <a:cs typeface="Franklin Gothic Demi"/>
              </a:rPr>
              <a:t>H!</a:t>
            </a:r>
            <a:endParaRPr sz="1800">
              <a:latin typeface="Franklin Gothic Demi"/>
              <a:cs typeface="Franklin Gothic Demi"/>
            </a:endParaRPr>
          </a:p>
          <a:p>
            <a:pPr marL="345440" marR="5080">
              <a:lnSpc>
                <a:spcPct val="111100"/>
              </a:lnSpc>
              <a:spcBef>
                <a:spcPts val="55"/>
              </a:spcBef>
            </a:pPr>
            <a:r>
              <a:rPr sz="1800" b="1" spc="-60" dirty="0">
                <a:latin typeface="Franklin Gothic Demi"/>
                <a:cs typeface="Franklin Gothic Demi"/>
              </a:rPr>
              <a:t>BEEP </a:t>
            </a:r>
            <a:r>
              <a:rPr sz="1800" b="1" spc="-55" dirty="0">
                <a:latin typeface="Franklin Gothic Demi"/>
                <a:cs typeface="Franklin Gothic Demi"/>
              </a:rPr>
              <a:t> </a:t>
            </a:r>
            <a:r>
              <a:rPr sz="1800" b="1" spc="-60" dirty="0">
                <a:latin typeface="Franklin Gothic Demi"/>
                <a:cs typeface="Franklin Gothic Demi"/>
              </a:rPr>
              <a:t>BEEP</a:t>
            </a:r>
            <a:r>
              <a:rPr sz="1800" b="1" spc="-30" dirty="0">
                <a:latin typeface="Franklin Gothic Demi"/>
                <a:cs typeface="Franklin Gothic Demi"/>
              </a:rPr>
              <a:t>!</a:t>
            </a:r>
            <a:endParaRPr sz="1800">
              <a:latin typeface="Franklin Gothic Demi"/>
              <a:cs typeface="Franklin Gothic Dem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3179" y="778357"/>
            <a:ext cx="6477000" cy="636905"/>
          </a:xfrm>
          <a:custGeom>
            <a:avLst/>
            <a:gdLst/>
            <a:ahLst/>
            <a:cxnLst/>
            <a:rect l="l" t="t" r="r" b="b"/>
            <a:pathLst>
              <a:path w="6477000" h="636905">
                <a:moveTo>
                  <a:pt x="6476822" y="0"/>
                </a:moveTo>
                <a:lnTo>
                  <a:pt x="0" y="0"/>
                </a:lnTo>
                <a:lnTo>
                  <a:pt x="0" y="636460"/>
                </a:lnTo>
                <a:lnTo>
                  <a:pt x="6476822" y="636460"/>
                </a:lnTo>
                <a:lnTo>
                  <a:pt x="6476822" y="0"/>
                </a:lnTo>
                <a:close/>
              </a:path>
            </a:pathLst>
          </a:custGeom>
          <a:solidFill>
            <a:srgbClr val="E1E4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883299" y="953529"/>
            <a:ext cx="21824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5" dirty="0">
                <a:solidFill>
                  <a:srgbClr val="00305E"/>
                </a:solidFill>
                <a:latin typeface="Franklin Gothic Demi"/>
                <a:cs typeface="Franklin Gothic Demi"/>
              </a:rPr>
              <a:t>Keep</a:t>
            </a:r>
            <a:r>
              <a:rPr sz="1500" b="1" spc="-20" dirty="0">
                <a:solidFill>
                  <a:srgbClr val="00305E"/>
                </a:solidFill>
                <a:latin typeface="Franklin Gothic Demi"/>
                <a:cs typeface="Franklin Gothic Demi"/>
              </a:rPr>
              <a:t> </a:t>
            </a:r>
            <a:r>
              <a:rPr sz="1500" b="1" spc="-10" dirty="0">
                <a:solidFill>
                  <a:srgbClr val="00305E"/>
                </a:solidFill>
                <a:latin typeface="Franklin Gothic Demi"/>
                <a:cs typeface="Franklin Gothic Demi"/>
              </a:rPr>
              <a:t>your</a:t>
            </a:r>
            <a:r>
              <a:rPr sz="1500" b="1" spc="-20" dirty="0">
                <a:solidFill>
                  <a:srgbClr val="00305E"/>
                </a:solidFill>
                <a:latin typeface="Franklin Gothic Demi"/>
                <a:cs typeface="Franklin Gothic Demi"/>
              </a:rPr>
              <a:t> </a:t>
            </a:r>
            <a:r>
              <a:rPr sz="1500" b="1" spc="-5" dirty="0">
                <a:solidFill>
                  <a:srgbClr val="00305E"/>
                </a:solidFill>
                <a:latin typeface="Franklin Gothic Demi"/>
                <a:cs typeface="Franklin Gothic Demi"/>
              </a:rPr>
              <a:t>bedroom</a:t>
            </a:r>
            <a:r>
              <a:rPr sz="1500" b="1" spc="-20" dirty="0">
                <a:solidFill>
                  <a:srgbClr val="00305E"/>
                </a:solidFill>
                <a:latin typeface="Franklin Gothic Demi"/>
                <a:cs typeface="Franklin Gothic Demi"/>
              </a:rPr>
              <a:t> </a:t>
            </a:r>
            <a:r>
              <a:rPr sz="1500" b="1" spc="-5" dirty="0">
                <a:solidFill>
                  <a:srgbClr val="00305E"/>
                </a:solidFill>
                <a:latin typeface="Franklin Gothic Demi"/>
                <a:cs typeface="Franklin Gothic Demi"/>
              </a:rPr>
              <a:t>QUIET</a:t>
            </a:r>
            <a:endParaRPr sz="1500">
              <a:latin typeface="Franklin Gothic Demi"/>
              <a:cs typeface="Franklin Gothic Dem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89522" y="716805"/>
            <a:ext cx="746760" cy="746760"/>
          </a:xfrm>
          <a:custGeom>
            <a:avLst/>
            <a:gdLst/>
            <a:ahLst/>
            <a:cxnLst/>
            <a:rect l="l" t="t" r="r" b="b"/>
            <a:pathLst>
              <a:path w="746760" h="746760">
                <a:moveTo>
                  <a:pt x="373240" y="0"/>
                </a:moveTo>
                <a:lnTo>
                  <a:pt x="326422" y="2907"/>
                </a:lnTo>
                <a:lnTo>
                  <a:pt x="281339" y="11398"/>
                </a:lnTo>
                <a:lnTo>
                  <a:pt x="238341" y="25121"/>
                </a:lnTo>
                <a:lnTo>
                  <a:pt x="197778" y="43728"/>
                </a:lnTo>
                <a:lnTo>
                  <a:pt x="160000" y="66868"/>
                </a:lnTo>
                <a:lnTo>
                  <a:pt x="125357" y="94192"/>
                </a:lnTo>
                <a:lnTo>
                  <a:pt x="94197" y="125349"/>
                </a:lnTo>
                <a:lnTo>
                  <a:pt x="66872" y="159992"/>
                </a:lnTo>
                <a:lnTo>
                  <a:pt x="43731" y="197768"/>
                </a:lnTo>
                <a:lnTo>
                  <a:pt x="25123" y="238330"/>
                </a:lnTo>
                <a:lnTo>
                  <a:pt x="11399" y="281327"/>
                </a:lnTo>
                <a:lnTo>
                  <a:pt x="2908" y="326409"/>
                </a:lnTo>
                <a:lnTo>
                  <a:pt x="0" y="373227"/>
                </a:lnTo>
                <a:lnTo>
                  <a:pt x="2908" y="420045"/>
                </a:lnTo>
                <a:lnTo>
                  <a:pt x="11399" y="465128"/>
                </a:lnTo>
                <a:lnTo>
                  <a:pt x="25123" y="508126"/>
                </a:lnTo>
                <a:lnTo>
                  <a:pt x="43731" y="548689"/>
                </a:lnTo>
                <a:lnTo>
                  <a:pt x="66872" y="586467"/>
                </a:lnTo>
                <a:lnTo>
                  <a:pt x="94197" y="621110"/>
                </a:lnTo>
                <a:lnTo>
                  <a:pt x="125357" y="652270"/>
                </a:lnTo>
                <a:lnTo>
                  <a:pt x="160000" y="679595"/>
                </a:lnTo>
                <a:lnTo>
                  <a:pt x="197778" y="702736"/>
                </a:lnTo>
                <a:lnTo>
                  <a:pt x="238341" y="721344"/>
                </a:lnTo>
                <a:lnTo>
                  <a:pt x="281339" y="735068"/>
                </a:lnTo>
                <a:lnTo>
                  <a:pt x="326422" y="743559"/>
                </a:lnTo>
                <a:lnTo>
                  <a:pt x="373240" y="746467"/>
                </a:lnTo>
                <a:lnTo>
                  <a:pt x="420058" y="743559"/>
                </a:lnTo>
                <a:lnTo>
                  <a:pt x="465141" y="735068"/>
                </a:lnTo>
                <a:lnTo>
                  <a:pt x="508139" y="721344"/>
                </a:lnTo>
                <a:lnTo>
                  <a:pt x="548701" y="702736"/>
                </a:lnTo>
                <a:lnTo>
                  <a:pt x="586479" y="679595"/>
                </a:lnTo>
                <a:lnTo>
                  <a:pt x="621123" y="652270"/>
                </a:lnTo>
                <a:lnTo>
                  <a:pt x="652282" y="621110"/>
                </a:lnTo>
                <a:lnTo>
                  <a:pt x="679608" y="586467"/>
                </a:lnTo>
                <a:lnTo>
                  <a:pt x="702749" y="548689"/>
                </a:lnTo>
                <a:lnTo>
                  <a:pt x="721357" y="508126"/>
                </a:lnTo>
                <a:lnTo>
                  <a:pt x="735081" y="465128"/>
                </a:lnTo>
                <a:lnTo>
                  <a:pt x="743572" y="420045"/>
                </a:lnTo>
                <a:lnTo>
                  <a:pt x="746480" y="373227"/>
                </a:lnTo>
                <a:lnTo>
                  <a:pt x="743572" y="326409"/>
                </a:lnTo>
                <a:lnTo>
                  <a:pt x="735081" y="281327"/>
                </a:lnTo>
                <a:lnTo>
                  <a:pt x="721357" y="238330"/>
                </a:lnTo>
                <a:lnTo>
                  <a:pt x="702749" y="197768"/>
                </a:lnTo>
                <a:lnTo>
                  <a:pt x="679608" y="159992"/>
                </a:lnTo>
                <a:lnTo>
                  <a:pt x="652282" y="125349"/>
                </a:lnTo>
                <a:lnTo>
                  <a:pt x="621123" y="94192"/>
                </a:lnTo>
                <a:lnTo>
                  <a:pt x="586479" y="66868"/>
                </a:lnTo>
                <a:lnTo>
                  <a:pt x="548701" y="43728"/>
                </a:lnTo>
                <a:lnTo>
                  <a:pt x="508139" y="25121"/>
                </a:lnTo>
                <a:lnTo>
                  <a:pt x="465141" y="11398"/>
                </a:lnTo>
                <a:lnTo>
                  <a:pt x="420058" y="2907"/>
                </a:lnTo>
                <a:lnTo>
                  <a:pt x="373240" y="0"/>
                </a:lnTo>
                <a:close/>
              </a:path>
            </a:pathLst>
          </a:custGeom>
          <a:solidFill>
            <a:srgbClr val="005C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80161" y="751418"/>
            <a:ext cx="36512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45" dirty="0">
                <a:solidFill>
                  <a:srgbClr val="FFFFFF"/>
                </a:solidFill>
                <a:latin typeface="Franklin Gothic Demi"/>
                <a:cs typeface="Franklin Gothic Demi"/>
              </a:rPr>
              <a:t>TI</a:t>
            </a:r>
            <a:r>
              <a:rPr sz="1900" b="1" spc="-60" dirty="0">
                <a:solidFill>
                  <a:srgbClr val="FFFFFF"/>
                </a:solidFill>
                <a:latin typeface="Franklin Gothic Demi"/>
                <a:cs typeface="Franklin Gothic Demi"/>
              </a:rPr>
              <a:t>P</a:t>
            </a:r>
            <a:endParaRPr sz="1900">
              <a:latin typeface="Franklin Gothic Demi"/>
              <a:cs typeface="Franklin Gothic Dem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022708" y="916518"/>
            <a:ext cx="280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10" dirty="0">
                <a:solidFill>
                  <a:srgbClr val="FFFFFF"/>
                </a:solidFill>
                <a:latin typeface="Franklin Gothic Demi"/>
                <a:cs typeface="Franklin Gothic Demi"/>
              </a:rPr>
              <a:t>1</a:t>
            </a:r>
            <a:endParaRPr sz="3600">
              <a:latin typeface="Franklin Gothic Demi"/>
              <a:cs typeface="Franklin Gothic Dem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47142" y="141378"/>
            <a:ext cx="2630170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IDENTIFY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OHS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LEGISLATIVE</a:t>
            </a:r>
            <a:r>
              <a:rPr sz="11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REQUIREMENTS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3597" y="144005"/>
            <a:ext cx="5396865" cy="153035"/>
          </a:xfrm>
          <a:custGeom>
            <a:avLst/>
            <a:gdLst/>
            <a:ahLst/>
            <a:cxnLst/>
            <a:rect l="l" t="t" r="r" b="b"/>
            <a:pathLst>
              <a:path w="5396865" h="153035">
                <a:moveTo>
                  <a:pt x="0" y="152996"/>
                </a:moveTo>
                <a:lnTo>
                  <a:pt x="5396407" y="152996"/>
                </a:lnTo>
                <a:lnTo>
                  <a:pt x="5396407" y="0"/>
                </a:lnTo>
                <a:lnTo>
                  <a:pt x="0" y="0"/>
                </a:lnTo>
                <a:lnTo>
                  <a:pt x="0" y="152996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63597" y="144005"/>
            <a:ext cx="539686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05785">
              <a:lnSpc>
                <a:spcPts val="1205"/>
              </a:lnSpc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PLANNING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YOUR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SLEEP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TIME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85068" y="144006"/>
            <a:ext cx="229235" cy="153035"/>
          </a:xfrm>
          <a:custGeom>
            <a:avLst/>
            <a:gdLst/>
            <a:ahLst/>
            <a:cxnLst/>
            <a:rect l="l" t="t" r="r" b="b"/>
            <a:pathLst>
              <a:path w="229235" h="153035">
                <a:moveTo>
                  <a:pt x="228663" y="0"/>
                </a:moveTo>
                <a:lnTo>
                  <a:pt x="0" y="0"/>
                </a:lnTo>
                <a:lnTo>
                  <a:pt x="0" y="152996"/>
                </a:lnTo>
                <a:lnTo>
                  <a:pt x="75666" y="152996"/>
                </a:lnTo>
                <a:lnTo>
                  <a:pt x="2286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3179" y="418350"/>
            <a:ext cx="6477000" cy="636905"/>
          </a:xfrm>
          <a:custGeom>
            <a:avLst/>
            <a:gdLst/>
            <a:ahLst/>
            <a:cxnLst/>
            <a:rect l="l" t="t" r="r" b="b"/>
            <a:pathLst>
              <a:path w="6477000" h="636905">
                <a:moveTo>
                  <a:pt x="6476822" y="0"/>
                </a:moveTo>
                <a:lnTo>
                  <a:pt x="0" y="0"/>
                </a:lnTo>
                <a:lnTo>
                  <a:pt x="0" y="636460"/>
                </a:lnTo>
                <a:lnTo>
                  <a:pt x="6476822" y="636460"/>
                </a:lnTo>
                <a:lnTo>
                  <a:pt x="6476822" y="0"/>
                </a:lnTo>
                <a:close/>
              </a:path>
            </a:pathLst>
          </a:custGeom>
          <a:solidFill>
            <a:srgbClr val="E1E4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7300" y="1215038"/>
            <a:ext cx="2719705" cy="161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0" marR="5080" indent="-178435">
              <a:lnSpc>
                <a:spcPct val="107200"/>
              </a:lnSpc>
              <a:spcBef>
                <a:spcPts val="100"/>
              </a:spcBef>
              <a:buChar char="•"/>
              <a:tabLst>
                <a:tab pos="191135" algn="l"/>
              </a:tabLst>
            </a:pPr>
            <a:r>
              <a:rPr sz="1400" spc="-30" dirty="0">
                <a:latin typeface="Open Sans"/>
                <a:cs typeface="Open Sans"/>
              </a:rPr>
              <a:t>If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you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can,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plan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family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and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social </a:t>
            </a:r>
            <a:r>
              <a:rPr sz="1400" spc="-35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events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around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your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sleep</a:t>
            </a:r>
            <a:endParaRPr sz="1400">
              <a:latin typeface="Open Sans"/>
              <a:cs typeface="Open Sans"/>
            </a:endParaRPr>
          </a:p>
          <a:p>
            <a:pPr marL="190500" marR="48895" indent="-178435">
              <a:lnSpc>
                <a:spcPct val="107200"/>
              </a:lnSpc>
              <a:spcBef>
                <a:spcPts val="844"/>
              </a:spcBef>
              <a:buChar char="•"/>
              <a:tabLst>
                <a:tab pos="191135" algn="l"/>
              </a:tabLst>
            </a:pPr>
            <a:r>
              <a:rPr sz="1400" spc="-45" dirty="0">
                <a:latin typeface="Open Sans"/>
                <a:cs typeface="Open Sans"/>
              </a:rPr>
              <a:t>Try</a:t>
            </a:r>
            <a:r>
              <a:rPr sz="1400" spc="-40" dirty="0">
                <a:latin typeface="Open Sans"/>
                <a:cs typeface="Open Sans"/>
              </a:rPr>
              <a:t> to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pick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times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so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that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you </a:t>
            </a:r>
            <a:r>
              <a:rPr sz="1400" spc="-5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don’</a:t>
            </a:r>
            <a:r>
              <a:rPr sz="1400" spc="-25" dirty="0">
                <a:latin typeface="Open Sans"/>
                <a:cs typeface="Open Sans"/>
              </a:rPr>
              <a:t>t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hav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t</a:t>
            </a:r>
            <a:r>
              <a:rPr sz="1400" spc="-45" dirty="0">
                <a:latin typeface="Open Sans"/>
                <a:cs typeface="Open Sans"/>
              </a:rPr>
              <a:t>o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giv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u</a:t>
            </a:r>
            <a:r>
              <a:rPr sz="1400" spc="-45" dirty="0">
                <a:latin typeface="Open Sans"/>
                <a:cs typeface="Open Sans"/>
              </a:rPr>
              <a:t>p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you</a:t>
            </a:r>
            <a:r>
              <a:rPr sz="1400" spc="-30" dirty="0">
                <a:latin typeface="Open Sans"/>
                <a:cs typeface="Open Sans"/>
              </a:rPr>
              <a:t>r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sleep</a:t>
            </a:r>
            <a:endParaRPr sz="1400">
              <a:latin typeface="Open Sans"/>
              <a:cs typeface="Open Sans"/>
            </a:endParaRPr>
          </a:p>
          <a:p>
            <a:pPr marL="190500" marR="47625" indent="-178435">
              <a:lnSpc>
                <a:spcPct val="107200"/>
              </a:lnSpc>
              <a:spcBef>
                <a:spcPts val="850"/>
              </a:spcBef>
              <a:buChar char="•"/>
              <a:tabLst>
                <a:tab pos="191135" algn="l"/>
              </a:tabLst>
            </a:pPr>
            <a:r>
              <a:rPr sz="1400" spc="-45" dirty="0">
                <a:latin typeface="Open Sans"/>
                <a:cs typeface="Open Sans"/>
              </a:rPr>
              <a:t>You’l</a:t>
            </a:r>
            <a:r>
              <a:rPr sz="1400" spc="-20" dirty="0">
                <a:latin typeface="Open Sans"/>
                <a:cs typeface="Open Sans"/>
              </a:rPr>
              <a:t>l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b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60" dirty="0">
                <a:latin typeface="Open Sans"/>
                <a:cs typeface="Open Sans"/>
              </a:rPr>
              <a:t>mor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fun</a:t>
            </a:r>
            <a:r>
              <a:rPr sz="1400" spc="-35" dirty="0">
                <a:latin typeface="Open Sans"/>
                <a:cs typeface="Open Sans"/>
              </a:rPr>
              <a:t> t</a:t>
            </a:r>
            <a:r>
              <a:rPr sz="1400" spc="-45" dirty="0">
                <a:latin typeface="Open Sans"/>
                <a:cs typeface="Open Sans"/>
              </a:rPr>
              <a:t>o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b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around  </a:t>
            </a:r>
            <a:r>
              <a:rPr sz="1400" spc="-30" dirty="0">
                <a:latin typeface="Open Sans"/>
                <a:cs typeface="Open Sans"/>
              </a:rPr>
              <a:t>if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you’re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well </a:t>
            </a:r>
            <a:r>
              <a:rPr sz="1400" spc="-45" dirty="0">
                <a:latin typeface="Open Sans"/>
                <a:cs typeface="Open Sans"/>
              </a:rPr>
              <a:t>rested.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3299" y="595637"/>
            <a:ext cx="13728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305E"/>
                </a:solidFill>
                <a:latin typeface="Franklin Gothic Demi"/>
                <a:cs typeface="Franklin Gothic Demi"/>
              </a:rPr>
              <a:t>PLAN</a:t>
            </a:r>
            <a:r>
              <a:rPr sz="1500" b="1" spc="-25" dirty="0">
                <a:solidFill>
                  <a:srgbClr val="00305E"/>
                </a:solidFill>
                <a:latin typeface="Franklin Gothic Demi"/>
                <a:cs typeface="Franklin Gothic Demi"/>
              </a:rPr>
              <a:t> </a:t>
            </a:r>
            <a:r>
              <a:rPr sz="1500" b="1" spc="-10" dirty="0">
                <a:solidFill>
                  <a:srgbClr val="00305E"/>
                </a:solidFill>
                <a:latin typeface="Franklin Gothic Demi"/>
                <a:cs typeface="Franklin Gothic Demi"/>
              </a:rPr>
              <a:t>your</a:t>
            </a:r>
            <a:r>
              <a:rPr sz="1500" b="1" spc="-25" dirty="0">
                <a:solidFill>
                  <a:srgbClr val="00305E"/>
                </a:solidFill>
                <a:latin typeface="Franklin Gothic Demi"/>
                <a:cs typeface="Franklin Gothic Demi"/>
              </a:rPr>
              <a:t> </a:t>
            </a:r>
            <a:r>
              <a:rPr sz="1500" b="1" spc="-10" dirty="0">
                <a:solidFill>
                  <a:srgbClr val="00305E"/>
                </a:solidFill>
                <a:latin typeface="Franklin Gothic Demi"/>
                <a:cs typeface="Franklin Gothic Demi"/>
              </a:rPr>
              <a:t>sleep</a:t>
            </a:r>
            <a:endParaRPr sz="1500">
              <a:latin typeface="Franklin Gothic Demi"/>
              <a:cs typeface="Franklin Gothic Demi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19360" y="1103274"/>
            <a:ext cx="3628631" cy="3864737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789522" y="356804"/>
            <a:ext cx="746760" cy="746760"/>
          </a:xfrm>
          <a:custGeom>
            <a:avLst/>
            <a:gdLst/>
            <a:ahLst/>
            <a:cxnLst/>
            <a:rect l="l" t="t" r="r" b="b"/>
            <a:pathLst>
              <a:path w="746760" h="746760">
                <a:moveTo>
                  <a:pt x="373240" y="0"/>
                </a:moveTo>
                <a:lnTo>
                  <a:pt x="326422" y="2907"/>
                </a:lnTo>
                <a:lnTo>
                  <a:pt x="281339" y="11398"/>
                </a:lnTo>
                <a:lnTo>
                  <a:pt x="238341" y="25121"/>
                </a:lnTo>
                <a:lnTo>
                  <a:pt x="197778" y="43728"/>
                </a:lnTo>
                <a:lnTo>
                  <a:pt x="160000" y="66868"/>
                </a:lnTo>
                <a:lnTo>
                  <a:pt x="125357" y="94192"/>
                </a:lnTo>
                <a:lnTo>
                  <a:pt x="94197" y="125349"/>
                </a:lnTo>
                <a:lnTo>
                  <a:pt x="66872" y="159992"/>
                </a:lnTo>
                <a:lnTo>
                  <a:pt x="43731" y="197768"/>
                </a:lnTo>
                <a:lnTo>
                  <a:pt x="25123" y="238330"/>
                </a:lnTo>
                <a:lnTo>
                  <a:pt x="11399" y="281327"/>
                </a:lnTo>
                <a:lnTo>
                  <a:pt x="2908" y="326409"/>
                </a:lnTo>
                <a:lnTo>
                  <a:pt x="0" y="373227"/>
                </a:lnTo>
                <a:lnTo>
                  <a:pt x="2908" y="420045"/>
                </a:lnTo>
                <a:lnTo>
                  <a:pt x="11399" y="465128"/>
                </a:lnTo>
                <a:lnTo>
                  <a:pt x="25123" y="508126"/>
                </a:lnTo>
                <a:lnTo>
                  <a:pt x="43731" y="548689"/>
                </a:lnTo>
                <a:lnTo>
                  <a:pt x="66872" y="586467"/>
                </a:lnTo>
                <a:lnTo>
                  <a:pt x="94197" y="621110"/>
                </a:lnTo>
                <a:lnTo>
                  <a:pt x="125357" y="652270"/>
                </a:lnTo>
                <a:lnTo>
                  <a:pt x="160000" y="679595"/>
                </a:lnTo>
                <a:lnTo>
                  <a:pt x="197778" y="702736"/>
                </a:lnTo>
                <a:lnTo>
                  <a:pt x="238341" y="721344"/>
                </a:lnTo>
                <a:lnTo>
                  <a:pt x="281339" y="735068"/>
                </a:lnTo>
                <a:lnTo>
                  <a:pt x="326422" y="743559"/>
                </a:lnTo>
                <a:lnTo>
                  <a:pt x="373240" y="746467"/>
                </a:lnTo>
                <a:lnTo>
                  <a:pt x="420058" y="743559"/>
                </a:lnTo>
                <a:lnTo>
                  <a:pt x="465141" y="735068"/>
                </a:lnTo>
                <a:lnTo>
                  <a:pt x="508139" y="721344"/>
                </a:lnTo>
                <a:lnTo>
                  <a:pt x="548701" y="702736"/>
                </a:lnTo>
                <a:lnTo>
                  <a:pt x="586479" y="679595"/>
                </a:lnTo>
                <a:lnTo>
                  <a:pt x="621123" y="652270"/>
                </a:lnTo>
                <a:lnTo>
                  <a:pt x="652282" y="621110"/>
                </a:lnTo>
                <a:lnTo>
                  <a:pt x="679608" y="586467"/>
                </a:lnTo>
                <a:lnTo>
                  <a:pt x="702749" y="548689"/>
                </a:lnTo>
                <a:lnTo>
                  <a:pt x="721357" y="508126"/>
                </a:lnTo>
                <a:lnTo>
                  <a:pt x="735081" y="465128"/>
                </a:lnTo>
                <a:lnTo>
                  <a:pt x="743572" y="420045"/>
                </a:lnTo>
                <a:lnTo>
                  <a:pt x="746480" y="373227"/>
                </a:lnTo>
                <a:lnTo>
                  <a:pt x="743572" y="326409"/>
                </a:lnTo>
                <a:lnTo>
                  <a:pt x="735081" y="281327"/>
                </a:lnTo>
                <a:lnTo>
                  <a:pt x="721357" y="238330"/>
                </a:lnTo>
                <a:lnTo>
                  <a:pt x="702749" y="197768"/>
                </a:lnTo>
                <a:lnTo>
                  <a:pt x="679608" y="159992"/>
                </a:lnTo>
                <a:lnTo>
                  <a:pt x="652282" y="125349"/>
                </a:lnTo>
                <a:lnTo>
                  <a:pt x="621123" y="94192"/>
                </a:lnTo>
                <a:lnTo>
                  <a:pt x="586479" y="66868"/>
                </a:lnTo>
                <a:lnTo>
                  <a:pt x="548701" y="43728"/>
                </a:lnTo>
                <a:lnTo>
                  <a:pt x="508139" y="25121"/>
                </a:lnTo>
                <a:lnTo>
                  <a:pt x="465141" y="11398"/>
                </a:lnTo>
                <a:lnTo>
                  <a:pt x="420058" y="2907"/>
                </a:lnTo>
                <a:lnTo>
                  <a:pt x="373240" y="0"/>
                </a:lnTo>
                <a:close/>
              </a:path>
            </a:pathLst>
          </a:custGeom>
          <a:solidFill>
            <a:srgbClr val="005C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80161" y="391417"/>
            <a:ext cx="36512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45" dirty="0">
                <a:solidFill>
                  <a:srgbClr val="FFFFFF"/>
                </a:solidFill>
                <a:latin typeface="Franklin Gothic Demi"/>
                <a:cs typeface="Franklin Gothic Demi"/>
              </a:rPr>
              <a:t>TI</a:t>
            </a:r>
            <a:r>
              <a:rPr sz="1900" b="1" spc="-60" dirty="0">
                <a:solidFill>
                  <a:srgbClr val="FFFFFF"/>
                </a:solidFill>
                <a:latin typeface="Franklin Gothic Demi"/>
                <a:cs typeface="Franklin Gothic Demi"/>
              </a:rPr>
              <a:t>P</a:t>
            </a:r>
            <a:endParaRPr sz="1900">
              <a:latin typeface="Franklin Gothic Demi"/>
              <a:cs typeface="Franklin Gothic Dem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22708" y="556517"/>
            <a:ext cx="280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10" dirty="0">
                <a:solidFill>
                  <a:srgbClr val="FFFFFF"/>
                </a:solidFill>
                <a:latin typeface="Franklin Gothic Demi"/>
                <a:cs typeface="Franklin Gothic Demi"/>
              </a:rPr>
              <a:t>9</a:t>
            </a:r>
            <a:endParaRPr sz="3600">
              <a:latin typeface="Franklin Gothic Demi"/>
              <a:cs typeface="Franklin Gothic Dem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47142" y="141378"/>
            <a:ext cx="2630170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IDENTIFY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OHS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LEGISLATIVE</a:t>
            </a:r>
            <a:r>
              <a:rPr sz="11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REQUIREMENTS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3597" y="144005"/>
            <a:ext cx="5396865" cy="153035"/>
          </a:xfrm>
          <a:custGeom>
            <a:avLst/>
            <a:gdLst/>
            <a:ahLst/>
            <a:cxnLst/>
            <a:rect l="l" t="t" r="r" b="b"/>
            <a:pathLst>
              <a:path w="5396865" h="153035">
                <a:moveTo>
                  <a:pt x="0" y="152996"/>
                </a:moveTo>
                <a:lnTo>
                  <a:pt x="5396407" y="152996"/>
                </a:lnTo>
                <a:lnTo>
                  <a:pt x="5396407" y="0"/>
                </a:lnTo>
                <a:lnTo>
                  <a:pt x="0" y="0"/>
                </a:lnTo>
                <a:lnTo>
                  <a:pt x="0" y="152996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63597" y="144005"/>
            <a:ext cx="539686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05785">
              <a:lnSpc>
                <a:spcPts val="1205"/>
              </a:lnSpc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PLANNING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YOUR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SLEEP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TIME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85068" y="144006"/>
            <a:ext cx="229235" cy="153035"/>
          </a:xfrm>
          <a:custGeom>
            <a:avLst/>
            <a:gdLst/>
            <a:ahLst/>
            <a:cxnLst/>
            <a:rect l="l" t="t" r="r" b="b"/>
            <a:pathLst>
              <a:path w="229235" h="153035">
                <a:moveTo>
                  <a:pt x="228663" y="0"/>
                </a:moveTo>
                <a:lnTo>
                  <a:pt x="0" y="0"/>
                </a:lnTo>
                <a:lnTo>
                  <a:pt x="0" y="152996"/>
                </a:lnTo>
                <a:lnTo>
                  <a:pt x="75666" y="152996"/>
                </a:lnTo>
                <a:lnTo>
                  <a:pt x="2286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3179" y="418350"/>
            <a:ext cx="6477000" cy="636905"/>
          </a:xfrm>
          <a:custGeom>
            <a:avLst/>
            <a:gdLst/>
            <a:ahLst/>
            <a:cxnLst/>
            <a:rect l="l" t="t" r="r" b="b"/>
            <a:pathLst>
              <a:path w="6477000" h="636905">
                <a:moveTo>
                  <a:pt x="6476822" y="0"/>
                </a:moveTo>
                <a:lnTo>
                  <a:pt x="0" y="0"/>
                </a:lnTo>
                <a:lnTo>
                  <a:pt x="0" y="636460"/>
                </a:lnTo>
                <a:lnTo>
                  <a:pt x="6476822" y="636460"/>
                </a:lnTo>
                <a:lnTo>
                  <a:pt x="6476822" y="0"/>
                </a:lnTo>
                <a:close/>
              </a:path>
            </a:pathLst>
          </a:custGeom>
          <a:solidFill>
            <a:srgbClr val="E1E4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7300" y="1093150"/>
            <a:ext cx="3207385" cy="138493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90500" indent="-178435">
              <a:lnSpc>
                <a:spcPct val="100000"/>
              </a:lnSpc>
              <a:spcBef>
                <a:spcPts val="1070"/>
              </a:spcBef>
              <a:buChar char="•"/>
              <a:tabLst>
                <a:tab pos="191135" algn="l"/>
              </a:tabLst>
            </a:pPr>
            <a:r>
              <a:rPr sz="1400" spc="-50" dirty="0">
                <a:latin typeface="Open Sans"/>
                <a:cs typeface="Open Sans"/>
              </a:rPr>
              <a:t>Shor</a:t>
            </a:r>
            <a:r>
              <a:rPr sz="1400" spc="-25" dirty="0">
                <a:latin typeface="Open Sans"/>
                <a:cs typeface="Open Sans"/>
              </a:rPr>
              <a:t>t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nap</a:t>
            </a:r>
            <a:r>
              <a:rPr sz="1400" spc="-35" dirty="0">
                <a:latin typeface="Open Sans"/>
                <a:cs typeface="Open Sans"/>
              </a:rPr>
              <a:t>s </a:t>
            </a:r>
            <a:r>
              <a:rPr sz="1400" spc="-50" dirty="0">
                <a:latin typeface="Open Sans"/>
                <a:cs typeface="Open Sans"/>
              </a:rPr>
              <a:t>ca</a:t>
            </a:r>
            <a:r>
              <a:rPr sz="1400" spc="-45" dirty="0">
                <a:latin typeface="Open Sans"/>
                <a:cs typeface="Open Sans"/>
              </a:rPr>
              <a:t>n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60" dirty="0">
                <a:latin typeface="Open Sans"/>
                <a:cs typeface="Open Sans"/>
              </a:rPr>
              <a:t>mak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u</a:t>
            </a:r>
            <a:r>
              <a:rPr sz="1400" spc="-45" dirty="0">
                <a:latin typeface="Open Sans"/>
                <a:cs typeface="Open Sans"/>
              </a:rPr>
              <a:t>p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fo</a:t>
            </a:r>
            <a:r>
              <a:rPr sz="1400" spc="-30" dirty="0">
                <a:latin typeface="Open Sans"/>
                <a:cs typeface="Open Sans"/>
              </a:rPr>
              <a:t>r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los</a:t>
            </a:r>
            <a:r>
              <a:rPr sz="1400" spc="-25" dirty="0">
                <a:latin typeface="Open Sans"/>
                <a:cs typeface="Open Sans"/>
              </a:rPr>
              <a:t>t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sleep.</a:t>
            </a:r>
            <a:endParaRPr sz="1400">
              <a:latin typeface="Open Sans"/>
              <a:cs typeface="Open Sans"/>
            </a:endParaRPr>
          </a:p>
          <a:p>
            <a:pPr marL="189865" marR="5080" indent="-177800">
              <a:lnSpc>
                <a:spcPct val="107200"/>
              </a:lnSpc>
              <a:spcBef>
                <a:spcPts val="850"/>
              </a:spcBef>
              <a:buChar char="•"/>
              <a:tabLst>
                <a:tab pos="191135" algn="l"/>
              </a:tabLst>
            </a:pPr>
            <a:r>
              <a:rPr sz="1400" spc="-30" dirty="0">
                <a:latin typeface="Open Sans"/>
                <a:cs typeface="Open Sans"/>
              </a:rPr>
              <a:t>I</a:t>
            </a:r>
            <a:r>
              <a:rPr sz="1400" spc="-25" dirty="0">
                <a:latin typeface="Open Sans"/>
                <a:cs typeface="Open Sans"/>
              </a:rPr>
              <a:t>f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yo</a:t>
            </a:r>
            <a:r>
              <a:rPr sz="1400" spc="-45" dirty="0">
                <a:latin typeface="Open Sans"/>
                <a:cs typeface="Open Sans"/>
              </a:rPr>
              <a:t>u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ca</a:t>
            </a:r>
            <a:r>
              <a:rPr sz="1400" spc="-45" dirty="0">
                <a:latin typeface="Open Sans"/>
                <a:cs typeface="Open Sans"/>
              </a:rPr>
              <a:t>n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tak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naps</a:t>
            </a:r>
            <a:r>
              <a:rPr sz="1400" spc="-20" dirty="0">
                <a:latin typeface="Open Sans"/>
                <a:cs typeface="Open Sans"/>
              </a:rPr>
              <a:t>,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yo</a:t>
            </a:r>
            <a:r>
              <a:rPr sz="1400" spc="-45" dirty="0">
                <a:latin typeface="Open Sans"/>
                <a:cs typeface="Open Sans"/>
              </a:rPr>
              <a:t>u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65" dirty="0">
                <a:latin typeface="Open Sans"/>
                <a:cs typeface="Open Sans"/>
              </a:rPr>
              <a:t>ma</a:t>
            </a:r>
            <a:r>
              <a:rPr sz="1400" spc="-40" dirty="0">
                <a:latin typeface="Open Sans"/>
                <a:cs typeface="Open Sans"/>
              </a:rPr>
              <a:t>y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fin</a:t>
            </a:r>
            <a:r>
              <a:rPr sz="1400" spc="-45" dirty="0">
                <a:latin typeface="Open Sans"/>
                <a:cs typeface="Open Sans"/>
              </a:rPr>
              <a:t>d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that  you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ca</a:t>
            </a:r>
            <a:r>
              <a:rPr sz="1400" spc="-45" dirty="0">
                <a:latin typeface="Open Sans"/>
                <a:cs typeface="Open Sans"/>
              </a:rPr>
              <a:t>n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60" dirty="0">
                <a:latin typeface="Open Sans"/>
                <a:cs typeface="Open Sans"/>
              </a:rPr>
              <a:t>mak</a:t>
            </a:r>
            <a:r>
              <a:rPr sz="1400" spc="-40" dirty="0">
                <a:latin typeface="Open Sans"/>
                <a:cs typeface="Open Sans"/>
              </a:rPr>
              <a:t>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u</a:t>
            </a:r>
            <a:r>
              <a:rPr sz="1400" spc="-45" dirty="0">
                <a:latin typeface="Open Sans"/>
                <a:cs typeface="Open Sans"/>
              </a:rPr>
              <a:t>p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fo</a:t>
            </a:r>
            <a:r>
              <a:rPr sz="1400" spc="-30" dirty="0">
                <a:latin typeface="Open Sans"/>
                <a:cs typeface="Open Sans"/>
              </a:rPr>
              <a:t>r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lack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5" dirty="0">
                <a:latin typeface="Open Sans"/>
                <a:cs typeface="Open Sans"/>
              </a:rPr>
              <a:t>o</a:t>
            </a:r>
            <a:r>
              <a:rPr sz="1400" spc="-25" dirty="0">
                <a:latin typeface="Open Sans"/>
                <a:cs typeface="Open Sans"/>
              </a:rPr>
              <a:t>f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sleep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0" dirty="0">
                <a:latin typeface="Open Sans"/>
                <a:cs typeface="Open Sans"/>
              </a:rPr>
              <a:t>by  </a:t>
            </a:r>
            <a:r>
              <a:rPr sz="1400" spc="-45" dirty="0">
                <a:latin typeface="Open Sans"/>
                <a:cs typeface="Open Sans"/>
              </a:rPr>
              <a:t>taking</a:t>
            </a:r>
            <a:r>
              <a:rPr sz="1400" spc="-40" dirty="0">
                <a:latin typeface="Open Sans"/>
                <a:cs typeface="Open Sans"/>
              </a:rPr>
              <a:t> a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50" dirty="0">
                <a:latin typeface="Open Sans"/>
                <a:cs typeface="Open Sans"/>
              </a:rPr>
              <a:t>nap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either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before</a:t>
            </a:r>
            <a:r>
              <a:rPr sz="1400" spc="-35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or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after </a:t>
            </a:r>
            <a:r>
              <a:rPr sz="1400" spc="-40" dirty="0">
                <a:latin typeface="Open Sans"/>
                <a:cs typeface="Open Sans"/>
              </a:rPr>
              <a:t> </a:t>
            </a:r>
            <a:r>
              <a:rPr sz="1400" spc="-45" dirty="0">
                <a:latin typeface="Open Sans"/>
                <a:cs typeface="Open Sans"/>
              </a:rPr>
              <a:t>sleep</a:t>
            </a:r>
            <a:r>
              <a:rPr sz="1400" spc="-40" dirty="0">
                <a:latin typeface="Open Sans"/>
                <a:cs typeface="Open Sans"/>
              </a:rPr>
              <a:t> loss.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3299" y="595637"/>
            <a:ext cx="8636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305E"/>
                </a:solidFill>
                <a:latin typeface="Franklin Gothic Demi"/>
                <a:cs typeface="Franklin Gothic Demi"/>
              </a:rPr>
              <a:t>Take</a:t>
            </a:r>
            <a:r>
              <a:rPr sz="1500" b="1" spc="-55" dirty="0">
                <a:solidFill>
                  <a:srgbClr val="00305E"/>
                </a:solidFill>
                <a:latin typeface="Franklin Gothic Demi"/>
                <a:cs typeface="Franklin Gothic Demi"/>
              </a:rPr>
              <a:t> </a:t>
            </a:r>
            <a:r>
              <a:rPr sz="1500" b="1" spc="-5" dirty="0">
                <a:solidFill>
                  <a:srgbClr val="00305E"/>
                </a:solidFill>
                <a:latin typeface="Franklin Gothic Demi"/>
                <a:cs typeface="Franklin Gothic Demi"/>
              </a:rPr>
              <a:t>naps</a:t>
            </a:r>
            <a:endParaRPr sz="1500">
              <a:latin typeface="Franklin Gothic Demi"/>
              <a:cs typeface="Franklin Gothic Demi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44797" y="1296009"/>
            <a:ext cx="3175190" cy="3564001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789522" y="356804"/>
            <a:ext cx="746760" cy="746760"/>
          </a:xfrm>
          <a:custGeom>
            <a:avLst/>
            <a:gdLst/>
            <a:ahLst/>
            <a:cxnLst/>
            <a:rect l="l" t="t" r="r" b="b"/>
            <a:pathLst>
              <a:path w="746760" h="746760">
                <a:moveTo>
                  <a:pt x="373240" y="0"/>
                </a:moveTo>
                <a:lnTo>
                  <a:pt x="326422" y="2907"/>
                </a:lnTo>
                <a:lnTo>
                  <a:pt x="281339" y="11398"/>
                </a:lnTo>
                <a:lnTo>
                  <a:pt x="238341" y="25121"/>
                </a:lnTo>
                <a:lnTo>
                  <a:pt x="197778" y="43728"/>
                </a:lnTo>
                <a:lnTo>
                  <a:pt x="160000" y="66868"/>
                </a:lnTo>
                <a:lnTo>
                  <a:pt x="125357" y="94192"/>
                </a:lnTo>
                <a:lnTo>
                  <a:pt x="94197" y="125349"/>
                </a:lnTo>
                <a:lnTo>
                  <a:pt x="66872" y="159992"/>
                </a:lnTo>
                <a:lnTo>
                  <a:pt x="43731" y="197768"/>
                </a:lnTo>
                <a:lnTo>
                  <a:pt x="25123" y="238330"/>
                </a:lnTo>
                <a:lnTo>
                  <a:pt x="11399" y="281327"/>
                </a:lnTo>
                <a:lnTo>
                  <a:pt x="2908" y="326409"/>
                </a:lnTo>
                <a:lnTo>
                  <a:pt x="0" y="373227"/>
                </a:lnTo>
                <a:lnTo>
                  <a:pt x="2908" y="420045"/>
                </a:lnTo>
                <a:lnTo>
                  <a:pt x="11399" y="465128"/>
                </a:lnTo>
                <a:lnTo>
                  <a:pt x="25123" y="508126"/>
                </a:lnTo>
                <a:lnTo>
                  <a:pt x="43731" y="548689"/>
                </a:lnTo>
                <a:lnTo>
                  <a:pt x="66872" y="586467"/>
                </a:lnTo>
                <a:lnTo>
                  <a:pt x="94197" y="621110"/>
                </a:lnTo>
                <a:lnTo>
                  <a:pt x="125357" y="652270"/>
                </a:lnTo>
                <a:lnTo>
                  <a:pt x="160000" y="679595"/>
                </a:lnTo>
                <a:lnTo>
                  <a:pt x="197778" y="702736"/>
                </a:lnTo>
                <a:lnTo>
                  <a:pt x="238341" y="721344"/>
                </a:lnTo>
                <a:lnTo>
                  <a:pt x="281339" y="735068"/>
                </a:lnTo>
                <a:lnTo>
                  <a:pt x="326422" y="743559"/>
                </a:lnTo>
                <a:lnTo>
                  <a:pt x="373240" y="746467"/>
                </a:lnTo>
                <a:lnTo>
                  <a:pt x="420058" y="743559"/>
                </a:lnTo>
                <a:lnTo>
                  <a:pt x="465141" y="735068"/>
                </a:lnTo>
                <a:lnTo>
                  <a:pt x="508139" y="721344"/>
                </a:lnTo>
                <a:lnTo>
                  <a:pt x="548701" y="702736"/>
                </a:lnTo>
                <a:lnTo>
                  <a:pt x="586479" y="679595"/>
                </a:lnTo>
                <a:lnTo>
                  <a:pt x="621123" y="652270"/>
                </a:lnTo>
                <a:lnTo>
                  <a:pt x="652282" y="621110"/>
                </a:lnTo>
                <a:lnTo>
                  <a:pt x="679608" y="586467"/>
                </a:lnTo>
                <a:lnTo>
                  <a:pt x="702749" y="548689"/>
                </a:lnTo>
                <a:lnTo>
                  <a:pt x="721357" y="508126"/>
                </a:lnTo>
                <a:lnTo>
                  <a:pt x="735081" y="465128"/>
                </a:lnTo>
                <a:lnTo>
                  <a:pt x="743572" y="420045"/>
                </a:lnTo>
                <a:lnTo>
                  <a:pt x="746480" y="373227"/>
                </a:lnTo>
                <a:lnTo>
                  <a:pt x="743572" y="326409"/>
                </a:lnTo>
                <a:lnTo>
                  <a:pt x="735081" y="281327"/>
                </a:lnTo>
                <a:lnTo>
                  <a:pt x="721357" y="238330"/>
                </a:lnTo>
                <a:lnTo>
                  <a:pt x="702749" y="197768"/>
                </a:lnTo>
                <a:lnTo>
                  <a:pt x="679608" y="159992"/>
                </a:lnTo>
                <a:lnTo>
                  <a:pt x="652282" y="125349"/>
                </a:lnTo>
                <a:lnTo>
                  <a:pt x="621123" y="94192"/>
                </a:lnTo>
                <a:lnTo>
                  <a:pt x="586479" y="66868"/>
                </a:lnTo>
                <a:lnTo>
                  <a:pt x="548701" y="43728"/>
                </a:lnTo>
                <a:lnTo>
                  <a:pt x="508139" y="25121"/>
                </a:lnTo>
                <a:lnTo>
                  <a:pt x="465141" y="11398"/>
                </a:lnTo>
                <a:lnTo>
                  <a:pt x="420058" y="2907"/>
                </a:lnTo>
                <a:lnTo>
                  <a:pt x="373240" y="0"/>
                </a:lnTo>
                <a:close/>
              </a:path>
            </a:pathLst>
          </a:custGeom>
          <a:solidFill>
            <a:srgbClr val="005C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15323" y="391417"/>
            <a:ext cx="495300" cy="690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470">
              <a:lnSpc>
                <a:spcPts val="1839"/>
              </a:lnSpc>
              <a:spcBef>
                <a:spcPts val="100"/>
              </a:spcBef>
            </a:pPr>
            <a:r>
              <a:rPr sz="1900" b="1" spc="10" dirty="0">
                <a:solidFill>
                  <a:srgbClr val="FFFFFF"/>
                </a:solidFill>
                <a:latin typeface="Franklin Gothic Demi"/>
                <a:cs typeface="Franklin Gothic Demi"/>
              </a:rPr>
              <a:t>TIP</a:t>
            </a:r>
            <a:endParaRPr sz="1900">
              <a:latin typeface="Franklin Gothic Demi"/>
              <a:cs typeface="Franklin Gothic Demi"/>
            </a:endParaRPr>
          </a:p>
          <a:p>
            <a:pPr marL="12700">
              <a:lnSpc>
                <a:spcPts val="3400"/>
              </a:lnSpc>
            </a:pPr>
            <a:r>
              <a:rPr sz="3200" b="1" spc="30" dirty="0">
                <a:solidFill>
                  <a:srgbClr val="FFFFFF"/>
                </a:solidFill>
                <a:latin typeface="Franklin Gothic Demi"/>
                <a:cs typeface="Franklin Gothic Demi"/>
              </a:rPr>
              <a:t>1</a:t>
            </a:r>
            <a:r>
              <a:rPr sz="3200" b="1" spc="-100" dirty="0">
                <a:solidFill>
                  <a:srgbClr val="FFFFFF"/>
                </a:solidFill>
                <a:latin typeface="Franklin Gothic Demi"/>
                <a:cs typeface="Franklin Gothic Demi"/>
              </a:rPr>
              <a:t>0</a:t>
            </a:r>
            <a:endParaRPr sz="3200">
              <a:latin typeface="Franklin Gothic Demi"/>
              <a:cs typeface="Franklin Gothic Dem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43203" y="540004"/>
            <a:ext cx="316865" cy="1325245"/>
          </a:xfrm>
          <a:custGeom>
            <a:avLst/>
            <a:gdLst/>
            <a:ahLst/>
            <a:cxnLst/>
            <a:rect l="l" t="t" r="r" b="b"/>
            <a:pathLst>
              <a:path w="316865" h="1325245">
                <a:moveTo>
                  <a:pt x="0" y="1324800"/>
                </a:moveTo>
                <a:lnTo>
                  <a:pt x="316788" y="1324800"/>
                </a:lnTo>
                <a:lnTo>
                  <a:pt x="316788" y="0"/>
                </a:lnTo>
                <a:lnTo>
                  <a:pt x="0" y="0"/>
                </a:lnTo>
                <a:lnTo>
                  <a:pt x="0" y="1324800"/>
                </a:lnTo>
                <a:close/>
              </a:path>
            </a:pathLst>
          </a:custGeom>
          <a:solidFill>
            <a:srgbClr val="1B7B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4228" y="2084112"/>
            <a:ext cx="2603995" cy="293024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540004"/>
            <a:ext cx="7243445" cy="1325245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364490" rIns="0" bIns="0" rtlCol="0">
            <a:spAutoFit/>
          </a:bodyPr>
          <a:lstStyle/>
          <a:p>
            <a:pPr marL="2653030">
              <a:lnSpc>
                <a:spcPct val="100000"/>
              </a:lnSpc>
              <a:spcBef>
                <a:spcPts val="2870"/>
              </a:spcBef>
            </a:pPr>
            <a:r>
              <a:rPr sz="3800" spc="-5" dirty="0">
                <a:solidFill>
                  <a:srgbClr val="FFFFFF"/>
                </a:solidFill>
                <a:latin typeface="Open Sans"/>
                <a:cs typeface="Open Sans"/>
              </a:rPr>
              <a:t>Health</a:t>
            </a:r>
            <a:r>
              <a:rPr sz="3800" spc="-2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800" dirty="0">
                <a:solidFill>
                  <a:srgbClr val="FFFFFF"/>
                </a:solidFill>
                <a:latin typeface="Open Sans"/>
                <a:cs typeface="Open Sans"/>
              </a:rPr>
              <a:t>and</a:t>
            </a:r>
            <a:r>
              <a:rPr sz="3800" spc="-2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800" spc="-5" dirty="0">
                <a:solidFill>
                  <a:srgbClr val="FFFFFF"/>
                </a:solidFill>
                <a:latin typeface="Open Sans"/>
                <a:cs typeface="Open Sans"/>
              </a:rPr>
              <a:t>fitness</a:t>
            </a:r>
            <a:endParaRPr sz="3800">
              <a:latin typeface="Open Sans"/>
              <a:cs typeface="Open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717</Words>
  <Application>Microsoft Office PowerPoint</Application>
  <PresentationFormat>Custom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Franklin Gothic Book</vt:lpstr>
      <vt:lpstr>Franklin Gothic Demi</vt:lpstr>
      <vt:lpstr>Franklin Gothic Medium</vt:lpstr>
      <vt:lpstr>Open Sans</vt:lpstr>
      <vt:lpstr>Open Sans Semibold</vt:lpstr>
      <vt:lpstr>Office Theme</vt:lpstr>
      <vt:lpstr>EASY GUIDE</vt:lpstr>
      <vt:lpstr>PowerPoint Presentation</vt:lpstr>
      <vt:lpstr>The human body is made to be active and awake during the day and asleep  at night.</vt:lpstr>
      <vt:lpstr>As a shiftworker your sleep time is when most people are awake. People may  phone you during their daytime forgetting that this is your sleep time!</vt:lpstr>
      <vt:lpstr>Planning your sleep time</vt:lpstr>
      <vt:lpstr>PowerPoint Presentation</vt:lpstr>
      <vt:lpstr>PowerPoint Presentation</vt:lpstr>
      <vt:lpstr>PowerPoint Presentation</vt:lpstr>
      <vt:lpstr>Health and fitness</vt:lpstr>
      <vt:lpstr>Here are some ideas to help keep you fit ...</vt:lpstr>
      <vt:lpstr>Diet - do’s and don’ts</vt:lpstr>
      <vt:lpstr>Diet do’s and don’ts summary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GUIDE</dc:title>
  <cp:lastModifiedBy>james@easyguides.com.au</cp:lastModifiedBy>
  <cp:revision>2</cp:revision>
  <dcterms:created xsi:type="dcterms:W3CDTF">2021-05-03T01:09:08Z</dcterms:created>
  <dcterms:modified xsi:type="dcterms:W3CDTF">2021-05-03T01:13:03Z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2021-05-03T00:00:00Z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2021-05-03T00:00:00Z</vt:filetime>
  </property>
</Properties>
</file>