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56500" cy="5334000"/>
  <p:notesSz cx="7556500" cy="533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73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1653540"/>
            <a:ext cx="642842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05E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pPr marL="635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305E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pPr marL="635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305E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pPr marL="635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305E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pPr marL="635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pPr marL="635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332770"/>
            <a:ext cx="1660525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05E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1226820"/>
            <a:ext cx="680656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7300" y="5101059"/>
            <a:ext cx="1067449" cy="112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47495" y="5093439"/>
            <a:ext cx="786129" cy="112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94896" y="5083075"/>
            <a:ext cx="191135" cy="126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pPr marL="635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946" y="1666571"/>
            <a:ext cx="3715795" cy="328524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7560309" cy="1476375"/>
            <a:chOff x="0" y="0"/>
            <a:chExt cx="7560309" cy="147637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7559992" cy="147600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000" y="252005"/>
              <a:ext cx="861364" cy="870508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57241" y="232305"/>
            <a:ext cx="3978910" cy="117919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675"/>
              </a:spcBef>
            </a:pPr>
            <a:r>
              <a:rPr sz="4000" spc="50" dirty="0">
                <a:solidFill>
                  <a:srgbClr val="FCF171"/>
                </a:solidFill>
                <a:latin typeface="Bebas Neue Bold"/>
                <a:cs typeface="Bebas Neue Bold"/>
              </a:rPr>
              <a:t>RIGGING</a:t>
            </a:r>
            <a:r>
              <a:rPr sz="4000" spc="190" dirty="0">
                <a:solidFill>
                  <a:srgbClr val="FCF171"/>
                </a:solidFill>
                <a:latin typeface="Bebas Neue Bold"/>
                <a:cs typeface="Bebas Neue Bold"/>
              </a:rPr>
              <a:t> </a:t>
            </a:r>
            <a:r>
              <a:rPr sz="4000" spc="55" dirty="0">
                <a:solidFill>
                  <a:srgbClr val="FCF171"/>
                </a:solidFill>
                <a:latin typeface="Bebas Neue Bold"/>
                <a:cs typeface="Bebas Neue Bold"/>
              </a:rPr>
              <a:t>INTERMEDIATE </a:t>
            </a:r>
            <a:r>
              <a:rPr sz="4000" spc="50" dirty="0">
                <a:solidFill>
                  <a:srgbClr val="FFFFFF"/>
                </a:solidFill>
                <a:latin typeface="Bebas Neue Bold"/>
                <a:cs typeface="Bebas Neue Bold"/>
              </a:rPr>
              <a:t>SAFETY</a:t>
            </a:r>
            <a:r>
              <a:rPr sz="4000" spc="170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000" dirty="0">
                <a:solidFill>
                  <a:srgbClr val="FFFFFF"/>
                </a:solidFill>
                <a:latin typeface="Bebas Neue Bold"/>
                <a:cs typeface="Bebas Neue Bold"/>
              </a:rPr>
              <a:t>&amp;</a:t>
            </a:r>
            <a:r>
              <a:rPr sz="4000" spc="175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000" spc="50" dirty="0">
                <a:solidFill>
                  <a:srgbClr val="FFFFFF"/>
                </a:solidFill>
                <a:latin typeface="Bebas Neue Bold"/>
                <a:cs typeface="Bebas Neue Bold"/>
              </a:rPr>
              <a:t>LICENCE</a:t>
            </a:r>
            <a:r>
              <a:rPr sz="4000" spc="175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000" spc="40" dirty="0">
                <a:solidFill>
                  <a:srgbClr val="FFFFFF"/>
                </a:solidFill>
                <a:latin typeface="Bebas Neue Bold"/>
                <a:cs typeface="Bebas Neue Bold"/>
              </a:rPr>
              <a:t>GUIDE</a:t>
            </a:r>
            <a:endParaRPr sz="4000">
              <a:latin typeface="Bebas Neue Bold"/>
              <a:cs typeface="Bebas Neue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93431" y="1566344"/>
            <a:ext cx="2640330" cy="126555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918844">
              <a:lnSpc>
                <a:spcPct val="100000"/>
              </a:lnSpc>
              <a:spcBef>
                <a:spcPts val="555"/>
              </a:spcBef>
            </a:pPr>
            <a:r>
              <a:rPr sz="1000" b="1" spc="-30" dirty="0">
                <a:latin typeface="Open Sans Semibold"/>
                <a:cs typeface="Open Sans Semibold"/>
              </a:rPr>
              <a:t>Training</a:t>
            </a:r>
            <a:r>
              <a:rPr sz="1000" b="1" spc="-15" dirty="0">
                <a:latin typeface="Open Sans Semibold"/>
                <a:cs typeface="Open Sans Semibold"/>
              </a:rPr>
              <a:t> </a:t>
            </a:r>
            <a:r>
              <a:rPr sz="1000" b="1" spc="-35" dirty="0">
                <a:latin typeface="Open Sans Semibold"/>
                <a:cs typeface="Open Sans Semibold"/>
              </a:rPr>
              <a:t>support</a:t>
            </a:r>
            <a:r>
              <a:rPr sz="1000" b="1" spc="-15" dirty="0">
                <a:latin typeface="Open Sans Semibold"/>
                <a:cs typeface="Open Sans Semibold"/>
              </a:rPr>
              <a:t> </a:t>
            </a:r>
            <a:r>
              <a:rPr sz="1000" b="1" spc="-30" dirty="0">
                <a:latin typeface="Open Sans Semibold"/>
                <a:cs typeface="Open Sans Semibold"/>
              </a:rPr>
              <a:t>material</a:t>
            </a:r>
            <a:r>
              <a:rPr sz="1000" b="1" spc="-10" dirty="0">
                <a:latin typeface="Open Sans Semibold"/>
                <a:cs typeface="Open Sans Semibold"/>
              </a:rPr>
              <a:t> </a:t>
            </a:r>
            <a:r>
              <a:rPr sz="1000" b="1" spc="-20" dirty="0">
                <a:latin typeface="Open Sans Semibold"/>
                <a:cs typeface="Open Sans Semibold"/>
              </a:rPr>
              <a:t>for:</a:t>
            </a:r>
            <a:endParaRPr sz="1000">
              <a:latin typeface="Open Sans Semibold"/>
              <a:cs typeface="Open Sans Semibold"/>
            </a:endParaRPr>
          </a:p>
          <a:p>
            <a:pPr marL="1099185">
              <a:lnSpc>
                <a:spcPct val="100000"/>
              </a:lnSpc>
              <a:spcBef>
                <a:spcPts val="905"/>
              </a:spcBef>
            </a:pPr>
            <a:r>
              <a:rPr sz="2000" spc="-65" dirty="0">
                <a:solidFill>
                  <a:srgbClr val="00305E"/>
                </a:solidFill>
                <a:latin typeface="Franklin Gothic Book"/>
                <a:cs typeface="Franklin Gothic Book"/>
              </a:rPr>
              <a:t>CPCCLRG3002</a:t>
            </a:r>
            <a:endParaRPr sz="2000">
              <a:latin typeface="Franklin Gothic Book"/>
              <a:cs typeface="Franklin Gothic Book"/>
            </a:endParaRPr>
          </a:p>
          <a:p>
            <a:pPr marR="6350" algn="r">
              <a:lnSpc>
                <a:spcPct val="100000"/>
              </a:lnSpc>
            </a:pPr>
            <a:r>
              <a:rPr sz="2000" spc="-70" dirty="0">
                <a:solidFill>
                  <a:srgbClr val="00305E"/>
                </a:solidFill>
                <a:latin typeface="Franklin Gothic Book"/>
                <a:cs typeface="Franklin Gothic Book"/>
              </a:rPr>
              <a:t>Licence</a:t>
            </a:r>
            <a:r>
              <a:rPr sz="2000" spc="-30" dirty="0">
                <a:solidFill>
                  <a:srgbClr val="00305E"/>
                </a:solidFill>
                <a:latin typeface="Franklin Gothic Book"/>
                <a:cs typeface="Franklin Gothic Book"/>
              </a:rPr>
              <a:t> </a:t>
            </a:r>
            <a:r>
              <a:rPr sz="2000" spc="-50" dirty="0">
                <a:solidFill>
                  <a:srgbClr val="00305E"/>
                </a:solidFill>
                <a:latin typeface="Franklin Gothic Book"/>
                <a:cs typeface="Franklin Gothic Book"/>
              </a:rPr>
              <a:t>to</a:t>
            </a:r>
            <a:r>
              <a:rPr sz="2000" spc="-30" dirty="0">
                <a:solidFill>
                  <a:srgbClr val="00305E"/>
                </a:solidFill>
                <a:latin typeface="Franklin Gothic Book"/>
                <a:cs typeface="Franklin Gothic Book"/>
              </a:rPr>
              <a:t> </a:t>
            </a:r>
            <a:r>
              <a:rPr sz="2000" spc="-60" dirty="0">
                <a:solidFill>
                  <a:srgbClr val="00305E"/>
                </a:solidFill>
                <a:latin typeface="Franklin Gothic Book"/>
                <a:cs typeface="Franklin Gothic Book"/>
              </a:rPr>
              <a:t>perform</a:t>
            </a:r>
            <a:r>
              <a:rPr sz="2000" spc="-30" dirty="0">
                <a:solidFill>
                  <a:srgbClr val="00305E"/>
                </a:solidFill>
                <a:latin typeface="Franklin Gothic Book"/>
                <a:cs typeface="Franklin Gothic Book"/>
              </a:rPr>
              <a:t> </a:t>
            </a:r>
            <a:r>
              <a:rPr sz="2000" spc="-40" dirty="0">
                <a:solidFill>
                  <a:srgbClr val="00305E"/>
                </a:solidFill>
                <a:latin typeface="Franklin Gothic Book"/>
                <a:cs typeface="Franklin Gothic Book"/>
              </a:rPr>
              <a:t>rigging</a:t>
            </a:r>
            <a:endParaRPr sz="2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</a:pPr>
            <a:r>
              <a:rPr sz="2000" spc="-65" dirty="0">
                <a:solidFill>
                  <a:srgbClr val="00305E"/>
                </a:solidFill>
                <a:latin typeface="Franklin Gothic Book"/>
                <a:cs typeface="Franklin Gothic Book"/>
              </a:rPr>
              <a:t>intermediate</a:t>
            </a:r>
            <a:r>
              <a:rPr sz="2000" spc="-40" dirty="0">
                <a:solidFill>
                  <a:srgbClr val="00305E"/>
                </a:solidFill>
                <a:latin typeface="Franklin Gothic Book"/>
                <a:cs typeface="Franklin Gothic Book"/>
              </a:rPr>
              <a:t> </a:t>
            </a:r>
            <a:r>
              <a:rPr sz="2000" spc="-20" dirty="0">
                <a:solidFill>
                  <a:srgbClr val="00305E"/>
                </a:solidFill>
                <a:latin typeface="Franklin Gothic Book"/>
                <a:cs typeface="Franklin Gothic Book"/>
              </a:rPr>
              <a:t>level</a:t>
            </a:r>
            <a:endParaRPr sz="2000">
              <a:latin typeface="Franklin Gothic Book"/>
              <a:cs typeface="Franklin Gothic Book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58003" y="3969004"/>
            <a:ext cx="1979993" cy="80712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3977004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Book"/>
                <a:cs typeface="Franklin Gothic Book"/>
              </a:rPr>
              <a:t>PC</a:t>
            </a:r>
            <a:r>
              <a:rPr sz="1100" i="1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Book"/>
                <a:cs typeface="Franklin Gothic Book"/>
              </a:rPr>
              <a:t>4.1</a:t>
            </a:r>
            <a:r>
              <a:rPr sz="1100" i="1" dirty="0">
                <a:solidFill>
                  <a:srgbClr val="FFFFFF"/>
                </a:solidFill>
                <a:latin typeface="Franklin Gothic Book"/>
                <a:cs typeface="Franklin Gothic Book"/>
              </a:rPr>
              <a:t>	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UNDERTAKE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INTERMEDIATE</a:t>
            </a:r>
            <a:r>
              <a:rPr sz="11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RIGGING</a:t>
            </a:r>
            <a:r>
              <a:rPr sz="11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ACTIVITIES</a:t>
            </a:r>
            <a:endParaRPr sz="1100">
              <a:latin typeface="Franklin Gothic Medium"/>
              <a:cs typeface="Franklin Gothic Medium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417482" y="1008714"/>
            <a:ext cx="3467735" cy="1639570"/>
            <a:chOff x="3417482" y="1008714"/>
            <a:chExt cx="3467735" cy="16395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17482" y="1568580"/>
              <a:ext cx="3467505" cy="107926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513034" y="1021414"/>
              <a:ext cx="638175" cy="635635"/>
            </a:xfrm>
            <a:custGeom>
              <a:avLst/>
              <a:gdLst/>
              <a:ahLst/>
              <a:cxnLst/>
              <a:rect l="l" t="t" r="r" b="b"/>
              <a:pathLst>
                <a:path w="638175" h="635635">
                  <a:moveTo>
                    <a:pt x="318884" y="635596"/>
                  </a:moveTo>
                  <a:lnTo>
                    <a:pt x="366005" y="632151"/>
                  </a:lnTo>
                  <a:lnTo>
                    <a:pt x="410980" y="622142"/>
                  </a:lnTo>
                  <a:lnTo>
                    <a:pt x="453316" y="606060"/>
                  </a:lnTo>
                  <a:lnTo>
                    <a:pt x="492518" y="584399"/>
                  </a:lnTo>
                  <a:lnTo>
                    <a:pt x="528094" y="557648"/>
                  </a:lnTo>
                  <a:lnTo>
                    <a:pt x="559550" y="526300"/>
                  </a:lnTo>
                  <a:lnTo>
                    <a:pt x="586393" y="490846"/>
                  </a:lnTo>
                  <a:lnTo>
                    <a:pt x="608130" y="451778"/>
                  </a:lnTo>
                  <a:lnTo>
                    <a:pt x="624267" y="409588"/>
                  </a:lnTo>
                  <a:lnTo>
                    <a:pt x="634310" y="364766"/>
                  </a:lnTo>
                  <a:lnTo>
                    <a:pt x="637768" y="317804"/>
                  </a:lnTo>
                  <a:lnTo>
                    <a:pt x="634310" y="270840"/>
                  </a:lnTo>
                  <a:lnTo>
                    <a:pt x="624267" y="226015"/>
                  </a:lnTo>
                  <a:lnTo>
                    <a:pt x="608130" y="183822"/>
                  </a:lnTo>
                  <a:lnTo>
                    <a:pt x="586393" y="144753"/>
                  </a:lnTo>
                  <a:lnTo>
                    <a:pt x="559550" y="109298"/>
                  </a:lnTo>
                  <a:lnTo>
                    <a:pt x="528094" y="77949"/>
                  </a:lnTo>
                  <a:lnTo>
                    <a:pt x="492518" y="51198"/>
                  </a:lnTo>
                  <a:lnTo>
                    <a:pt x="453316" y="29536"/>
                  </a:lnTo>
                  <a:lnTo>
                    <a:pt x="410980" y="13454"/>
                  </a:lnTo>
                  <a:lnTo>
                    <a:pt x="366005" y="3445"/>
                  </a:lnTo>
                  <a:lnTo>
                    <a:pt x="318884" y="0"/>
                  </a:lnTo>
                  <a:lnTo>
                    <a:pt x="271762" y="3445"/>
                  </a:lnTo>
                  <a:lnTo>
                    <a:pt x="226787" y="13454"/>
                  </a:lnTo>
                  <a:lnTo>
                    <a:pt x="184452" y="29536"/>
                  </a:lnTo>
                  <a:lnTo>
                    <a:pt x="145250" y="51198"/>
                  </a:lnTo>
                  <a:lnTo>
                    <a:pt x="109674" y="77949"/>
                  </a:lnTo>
                  <a:lnTo>
                    <a:pt x="78218" y="109298"/>
                  </a:lnTo>
                  <a:lnTo>
                    <a:pt x="51375" y="144753"/>
                  </a:lnTo>
                  <a:lnTo>
                    <a:pt x="29638" y="183822"/>
                  </a:lnTo>
                  <a:lnTo>
                    <a:pt x="13501" y="226015"/>
                  </a:lnTo>
                  <a:lnTo>
                    <a:pt x="3457" y="270840"/>
                  </a:lnTo>
                  <a:lnTo>
                    <a:pt x="0" y="317804"/>
                  </a:lnTo>
                  <a:lnTo>
                    <a:pt x="3457" y="364766"/>
                  </a:lnTo>
                  <a:lnTo>
                    <a:pt x="13501" y="409588"/>
                  </a:lnTo>
                  <a:lnTo>
                    <a:pt x="29638" y="451778"/>
                  </a:lnTo>
                  <a:lnTo>
                    <a:pt x="51375" y="490846"/>
                  </a:lnTo>
                  <a:lnTo>
                    <a:pt x="78218" y="526300"/>
                  </a:lnTo>
                  <a:lnTo>
                    <a:pt x="109674" y="557648"/>
                  </a:lnTo>
                  <a:lnTo>
                    <a:pt x="145250" y="584399"/>
                  </a:lnTo>
                  <a:lnTo>
                    <a:pt x="184452" y="606060"/>
                  </a:lnTo>
                  <a:lnTo>
                    <a:pt x="226787" y="622142"/>
                  </a:lnTo>
                  <a:lnTo>
                    <a:pt x="271762" y="632151"/>
                  </a:lnTo>
                  <a:lnTo>
                    <a:pt x="318884" y="635596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87319" y="1333210"/>
              <a:ext cx="478155" cy="0"/>
            </a:xfrm>
            <a:custGeom>
              <a:avLst/>
              <a:gdLst/>
              <a:ahLst/>
              <a:cxnLst/>
              <a:rect l="l" t="t" r="r" b="b"/>
              <a:pathLst>
                <a:path w="478154">
                  <a:moveTo>
                    <a:pt x="0" y="0"/>
                  </a:moveTo>
                  <a:lnTo>
                    <a:pt x="47809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17950" y="1300812"/>
              <a:ext cx="89052" cy="647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45727" y="1300812"/>
              <a:ext cx="89052" cy="64795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51376" y="2876099"/>
            <a:ext cx="2355874" cy="1945669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3295557" y="1793238"/>
            <a:ext cx="76200" cy="642620"/>
            <a:chOff x="3295557" y="1793238"/>
            <a:chExt cx="76200" cy="642620"/>
          </a:xfrm>
        </p:grpSpPr>
        <p:sp>
          <p:nvSpPr>
            <p:cNvPr id="11" name="object 11"/>
            <p:cNvSpPr/>
            <p:nvPr/>
          </p:nvSpPr>
          <p:spPr>
            <a:xfrm>
              <a:off x="3333601" y="1872975"/>
              <a:ext cx="0" cy="478155"/>
            </a:xfrm>
            <a:custGeom>
              <a:avLst/>
              <a:gdLst/>
              <a:ahLst/>
              <a:cxnLst/>
              <a:rect l="l" t="t" r="r" b="b"/>
              <a:pathLst>
                <a:path h="478155">
                  <a:moveTo>
                    <a:pt x="0" y="0"/>
                  </a:moveTo>
                  <a:lnTo>
                    <a:pt x="0" y="47809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01203" y="1803606"/>
              <a:ext cx="64795" cy="8905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01203" y="2331383"/>
              <a:ext cx="64795" cy="8905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295557" y="1799588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6123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95557" y="2429131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6123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37730" y="436505"/>
          <a:ext cx="6477000" cy="4532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9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6315">
                <a:tc rowSpan="2"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100" b="1" spc="-45" dirty="0"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100" b="1" spc="-10" dirty="0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40" dirty="0">
                          <a:latin typeface="Franklin Gothic Demi"/>
                          <a:cs typeface="Franklin Gothic Demi"/>
                        </a:rPr>
                        <a:t>4.1</a:t>
                      </a:r>
                      <a:r>
                        <a:rPr sz="1100" b="1" spc="-5" dirty="0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25" dirty="0">
                          <a:latin typeface="Franklin Gothic Demi"/>
                          <a:cs typeface="Franklin Gothic Demi"/>
                        </a:rPr>
                        <a:t>(G)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  <a:p>
                      <a:pPr marL="107950" marR="90170">
                        <a:lnSpc>
                          <a:spcPts val="1140"/>
                        </a:lnSpc>
                        <a:spcBef>
                          <a:spcPts val="790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Demolition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rigging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involves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felling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columns,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walls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and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towers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pulling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them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over.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7950" marR="407034">
                        <a:lnSpc>
                          <a:spcPts val="1140"/>
                        </a:lnSpc>
                        <a:spcBef>
                          <a:spcPts val="710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What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minimum diameter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of: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5115" marR="161290" indent="-177800">
                        <a:lnSpc>
                          <a:spcPts val="1140"/>
                        </a:lnSpc>
                        <a:spcBef>
                          <a:spcPts val="710"/>
                        </a:spcBef>
                        <a:buChar char="•"/>
                        <a:tabLst>
                          <a:tab pos="285115" algn="l"/>
                        </a:tabLst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Flexible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steel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wire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rope (FSWR)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used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felling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5115" marR="246379" indent="-177800">
                        <a:lnSpc>
                          <a:spcPts val="1140"/>
                        </a:lnSpc>
                        <a:spcBef>
                          <a:spcPts val="280"/>
                        </a:spcBef>
                        <a:buChar char="•"/>
                        <a:tabLst>
                          <a:tab pos="285115" algn="l"/>
                        </a:tabLst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Grade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80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chain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used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felling?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9906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321685">
                        <a:lnSpc>
                          <a:spcPts val="1140"/>
                        </a:lnSpc>
                        <a:spcBef>
                          <a:spcPts val="894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Felling</a:t>
                      </a:r>
                      <a:r>
                        <a:rPr sz="1000" spc="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FSWR</a:t>
                      </a:r>
                      <a:r>
                        <a:rPr sz="1000" spc="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must</a:t>
                      </a:r>
                      <a:r>
                        <a:rPr sz="1000" spc="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have</a:t>
                      </a:r>
                      <a:r>
                        <a:rPr sz="1000" spc="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 minimum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diameter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12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mm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82245" algn="ctr">
                        <a:lnSpc>
                          <a:spcPct val="100000"/>
                        </a:lnSpc>
                      </a:pP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12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mm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diameter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91515">
                        <a:lnSpc>
                          <a:spcPct val="100000"/>
                        </a:lnSpc>
                      </a:pP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12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mm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13664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63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9060" marB="0"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129280">
                        <a:lnSpc>
                          <a:spcPts val="1140"/>
                        </a:lnSpc>
                        <a:spcBef>
                          <a:spcPts val="919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Felling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grade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80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chain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must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have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minimum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diameter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8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mm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16839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3694033" y="5083075"/>
            <a:ext cx="180975" cy="12636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700" spc="-25" dirty="0">
                <a:latin typeface="Franklin Gothic Medium"/>
                <a:cs typeface="Franklin Gothic Medium"/>
              </a:rPr>
              <a:t>100</a:t>
            </a:r>
            <a:endParaRPr sz="700">
              <a:latin typeface="Franklin Gothic Medium"/>
              <a:cs typeface="Franklin Gothic Medium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reproduced.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5560875-370D-3D58-052C-F7243DD1CFDB}"/>
              </a:ext>
            </a:extLst>
          </p:cNvPr>
          <p:cNvSpPr/>
          <p:nvPr/>
        </p:nvSpPr>
        <p:spPr>
          <a:xfrm>
            <a:off x="2180562" y="493606"/>
            <a:ext cx="4704425" cy="20971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B73D447-2BB0-8CDB-0ACC-DF91F6C74EFE}"/>
              </a:ext>
            </a:extLst>
          </p:cNvPr>
          <p:cNvSpPr/>
          <p:nvPr/>
        </p:nvSpPr>
        <p:spPr>
          <a:xfrm>
            <a:off x="2180561" y="2757512"/>
            <a:ext cx="4704425" cy="206425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4499" y="1567807"/>
            <a:ext cx="1972310" cy="119951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50" dirty="0">
                <a:latin typeface="Franklin Gothic Book"/>
                <a:cs typeface="Franklin Gothic Book"/>
              </a:rPr>
              <a:t>How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use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this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guide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ct val="154100"/>
              </a:lnSpc>
            </a:pPr>
            <a:r>
              <a:rPr sz="1000" spc="-35" dirty="0">
                <a:latin typeface="Franklin Gothic Book"/>
                <a:cs typeface="Franklin Gothic Book"/>
              </a:rPr>
              <a:t>Language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–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Literacy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–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Numeracy</a:t>
            </a:r>
            <a:r>
              <a:rPr sz="1000" spc="-20" dirty="0">
                <a:latin typeface="Franklin Gothic Book"/>
                <a:cs typeface="Franklin Gothic Book"/>
              </a:rPr>
              <a:t> (LLN) </a:t>
            </a:r>
            <a:r>
              <a:rPr sz="1000" spc="-10" dirty="0">
                <a:latin typeface="Franklin Gothic Book"/>
                <a:cs typeface="Franklin Gothic Book"/>
              </a:rPr>
              <a:t>Acknowledgements</a:t>
            </a:r>
            <a:endParaRPr sz="1000">
              <a:latin typeface="Franklin Gothic Book"/>
              <a:cs typeface="Franklin Gothic Book"/>
            </a:endParaRPr>
          </a:p>
          <a:p>
            <a:pPr marL="12700" marR="187960">
              <a:lnSpc>
                <a:spcPct val="154100"/>
              </a:lnSpc>
            </a:pPr>
            <a:r>
              <a:rPr sz="1000" spc="-35" dirty="0">
                <a:latin typeface="Franklin Gothic Book"/>
                <a:cs typeface="Franklin Gothic Book"/>
              </a:rPr>
              <a:t>Introduction</a:t>
            </a:r>
            <a:r>
              <a:rPr sz="1000" spc="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intermediate</a:t>
            </a:r>
            <a:r>
              <a:rPr sz="1000" spc="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rigging High</a:t>
            </a:r>
            <a:r>
              <a:rPr sz="1000" spc="-20" dirty="0">
                <a:latin typeface="Franklin Gothic Book"/>
                <a:cs typeface="Franklin Gothic Book"/>
              </a:rPr>
              <a:t> risk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licensing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law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97414" y="1567807"/>
            <a:ext cx="235585" cy="260858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45"/>
              </a:spcBef>
            </a:pPr>
            <a:r>
              <a:rPr sz="1000" spc="-50" dirty="0">
                <a:latin typeface="Franklin Gothic Book"/>
                <a:cs typeface="Franklin Gothic Book"/>
              </a:rPr>
              <a:t>4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sz="1000" spc="-50" dirty="0">
                <a:latin typeface="Franklin Gothic Book"/>
                <a:cs typeface="Franklin Gothic Book"/>
              </a:rPr>
              <a:t>5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sz="1000" spc="-50" dirty="0">
                <a:latin typeface="Franklin Gothic Book"/>
                <a:cs typeface="Franklin Gothic Book"/>
              </a:rPr>
              <a:t>7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sz="1000" spc="-50" dirty="0">
                <a:latin typeface="Franklin Gothic Book"/>
                <a:cs typeface="Franklin Gothic Book"/>
              </a:rPr>
              <a:t>9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sz="1000" spc="-25" dirty="0">
                <a:latin typeface="Franklin Gothic Book"/>
                <a:cs typeface="Franklin Gothic Book"/>
              </a:rPr>
              <a:t>11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45"/>
              </a:spcBef>
            </a:pPr>
            <a:r>
              <a:rPr sz="1000" spc="-25" dirty="0">
                <a:latin typeface="Franklin Gothic Book"/>
                <a:cs typeface="Franklin Gothic Book"/>
              </a:rPr>
              <a:t>17</a:t>
            </a:r>
            <a:endParaRPr sz="1000">
              <a:latin typeface="Franklin Gothic Book"/>
              <a:cs typeface="Franklin Gothic Book"/>
            </a:endParaRPr>
          </a:p>
          <a:p>
            <a:pPr marR="5715" algn="r">
              <a:lnSpc>
                <a:spcPct val="100000"/>
              </a:lnSpc>
              <a:spcBef>
                <a:spcPts val="650"/>
              </a:spcBef>
            </a:pPr>
            <a:r>
              <a:rPr sz="1000" spc="-25" dirty="0">
                <a:latin typeface="Franklin Gothic Book"/>
                <a:cs typeface="Franklin Gothic Book"/>
              </a:rPr>
              <a:t>45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sz="1000" spc="-25" dirty="0">
                <a:latin typeface="Franklin Gothic Book"/>
                <a:cs typeface="Franklin Gothic Book"/>
              </a:rPr>
              <a:t>51</a:t>
            </a:r>
            <a:endParaRPr sz="1000">
              <a:latin typeface="Franklin Gothic Book"/>
              <a:cs typeface="Franklin Gothic Book"/>
            </a:endParaRPr>
          </a:p>
          <a:p>
            <a:pPr marR="5715" algn="r">
              <a:lnSpc>
                <a:spcPct val="100000"/>
              </a:lnSpc>
              <a:spcBef>
                <a:spcPts val="650"/>
              </a:spcBef>
            </a:pPr>
            <a:r>
              <a:rPr sz="1000" spc="-25" dirty="0">
                <a:latin typeface="Franklin Gothic Book"/>
                <a:cs typeface="Franklin Gothic Book"/>
              </a:rPr>
              <a:t>85</a:t>
            </a:r>
            <a:endParaRPr sz="1000">
              <a:latin typeface="Franklin Gothic Book"/>
              <a:cs typeface="Franklin Gothic Book"/>
            </a:endParaRPr>
          </a:p>
          <a:p>
            <a:pPr marR="5080" algn="r">
              <a:lnSpc>
                <a:spcPct val="100000"/>
              </a:lnSpc>
              <a:spcBef>
                <a:spcPts val="650"/>
              </a:spcBef>
            </a:pPr>
            <a:r>
              <a:rPr sz="1000" spc="-25" dirty="0">
                <a:latin typeface="Franklin Gothic Book"/>
                <a:cs typeface="Franklin Gothic Book"/>
              </a:rPr>
              <a:t>111</a:t>
            </a:r>
            <a:endParaRPr sz="1000">
              <a:latin typeface="Franklin Gothic Book"/>
              <a:cs typeface="Franklin Gothic Book"/>
            </a:endParaRPr>
          </a:p>
          <a:p>
            <a:pPr marR="5715" algn="r">
              <a:lnSpc>
                <a:spcPct val="100000"/>
              </a:lnSpc>
              <a:spcBef>
                <a:spcPts val="645"/>
              </a:spcBef>
            </a:pPr>
            <a:r>
              <a:rPr sz="1000" spc="-25" dirty="0">
                <a:latin typeface="Franklin Gothic Book"/>
                <a:cs typeface="Franklin Gothic Book"/>
              </a:rPr>
              <a:t>133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4499" y="2741922"/>
            <a:ext cx="542290" cy="119951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35" dirty="0">
                <a:latin typeface="Franklin Gothic Book"/>
                <a:cs typeface="Franklin Gothic Book"/>
              </a:rPr>
              <a:t>Element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1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spc="-35" dirty="0">
                <a:latin typeface="Franklin Gothic Book"/>
                <a:cs typeface="Franklin Gothic Book"/>
              </a:rPr>
              <a:t>Element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2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spc="-35" dirty="0">
                <a:latin typeface="Franklin Gothic Book"/>
                <a:cs typeface="Franklin Gothic Book"/>
              </a:rPr>
              <a:t>Element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3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spc="-35" dirty="0">
                <a:latin typeface="Franklin Gothic Book"/>
                <a:cs typeface="Franklin Gothic Book"/>
              </a:rPr>
              <a:t>Element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4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spc="-35" dirty="0">
                <a:latin typeface="Franklin Gothic Book"/>
                <a:cs typeface="Franklin Gothic Book"/>
              </a:rPr>
              <a:t>Element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5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6525" y="2741922"/>
            <a:ext cx="2058670" cy="119951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25" dirty="0">
                <a:latin typeface="Franklin Gothic Book"/>
                <a:cs typeface="Franklin Gothic Book"/>
              </a:rPr>
              <a:t>Plan</a:t>
            </a:r>
            <a:r>
              <a:rPr sz="1000" spc="-3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Task</a:t>
            </a:r>
            <a:endParaRPr sz="1000">
              <a:latin typeface="Franklin Gothic Book"/>
              <a:cs typeface="Franklin Gothic Book"/>
            </a:endParaRPr>
          </a:p>
          <a:p>
            <a:pPr marL="12700" marR="536575">
              <a:lnSpc>
                <a:spcPct val="154100"/>
              </a:lnSpc>
            </a:pPr>
            <a:r>
              <a:rPr sz="1000" spc="-30" dirty="0">
                <a:latin typeface="Franklin Gothic Book"/>
                <a:cs typeface="Franklin Gothic Book"/>
              </a:rPr>
              <a:t>Select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inspect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equipment Set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up</a:t>
            </a:r>
            <a:r>
              <a:rPr sz="1000" spc="-20" dirty="0">
                <a:latin typeface="Franklin Gothic Book"/>
                <a:cs typeface="Franklin Gothic Book"/>
              </a:rPr>
              <a:t> task</a:t>
            </a:r>
            <a:endParaRPr sz="1000">
              <a:latin typeface="Franklin Gothic Book"/>
              <a:cs typeface="Franklin Gothic Book"/>
            </a:endParaRPr>
          </a:p>
          <a:p>
            <a:pPr marL="12700" marR="5080">
              <a:lnSpc>
                <a:spcPct val="154100"/>
              </a:lnSpc>
            </a:pPr>
            <a:r>
              <a:rPr sz="1000" spc="-35" dirty="0">
                <a:latin typeface="Franklin Gothic Book"/>
                <a:cs typeface="Franklin Gothic Book"/>
              </a:rPr>
              <a:t>Undertake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intermediate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rigging</a:t>
            </a:r>
            <a:r>
              <a:rPr sz="1000" spc="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activities </a:t>
            </a:r>
            <a:r>
              <a:rPr sz="1000" spc="-40" dirty="0">
                <a:latin typeface="Franklin Gothic Book"/>
                <a:cs typeface="Franklin Gothic Book"/>
              </a:rPr>
              <a:t>Complete</a:t>
            </a:r>
            <a:r>
              <a:rPr sz="1000" spc="-20" dirty="0">
                <a:latin typeface="Franklin Gothic Book"/>
                <a:cs typeface="Franklin Gothic Book"/>
              </a:rPr>
              <a:t> Task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4620" y="3998460"/>
            <a:ext cx="15214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5" dirty="0">
                <a:latin typeface="Franklin Gothic Book"/>
                <a:cs typeface="Franklin Gothic Book"/>
              </a:rPr>
              <a:t>Test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yourself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–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Learning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tasks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0" y="540004"/>
            <a:ext cx="7200265" cy="702310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65405" rIns="0" bIns="0" rtlCol="0">
            <a:spAutoFit/>
          </a:bodyPr>
          <a:lstStyle/>
          <a:p>
            <a:pPr marR="217170" algn="r">
              <a:lnSpc>
                <a:spcPct val="100000"/>
              </a:lnSpc>
              <a:spcBef>
                <a:spcPts val="515"/>
              </a:spcBef>
            </a:pPr>
            <a:r>
              <a:rPr sz="3600" spc="-10" dirty="0">
                <a:solidFill>
                  <a:srgbClr val="FFFFFF"/>
                </a:solidFill>
                <a:latin typeface="Bebas Neue Bold"/>
                <a:cs typeface="Bebas Neue Bold"/>
              </a:rPr>
              <a:t>Contents</a:t>
            </a:r>
            <a:endParaRPr sz="3600">
              <a:latin typeface="Bebas Neue Bold"/>
              <a:cs typeface="Bebas Neue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18"/>
            <a:ext cx="7020559" cy="15303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0" rIns="0" bIns="0" rtlCol="0">
            <a:spAutoFit/>
          </a:bodyPr>
          <a:lstStyle/>
          <a:p>
            <a:pPr marR="135890" algn="r">
              <a:lnSpc>
                <a:spcPts val="1205"/>
              </a:lnSpc>
            </a:pP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HOW</a:t>
            </a:r>
            <a:r>
              <a:rPr sz="11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USE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THIS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GUIDE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About</a:t>
            </a:r>
            <a:r>
              <a:rPr spc="-40" dirty="0"/>
              <a:t> </a:t>
            </a:r>
            <a:r>
              <a:rPr dirty="0"/>
              <a:t>this</a:t>
            </a:r>
            <a:r>
              <a:rPr spc="-35" dirty="0"/>
              <a:t> </a:t>
            </a:r>
            <a:r>
              <a:rPr spc="-10" dirty="0"/>
              <a:t>guide</a:t>
            </a:r>
          </a:p>
        </p:txBody>
      </p:sp>
      <p:sp>
        <p:nvSpPr>
          <p:cNvPr id="4" name="object 4"/>
          <p:cNvSpPr/>
          <p:nvPr/>
        </p:nvSpPr>
        <p:spPr>
          <a:xfrm>
            <a:off x="540000" y="2264481"/>
            <a:ext cx="6480175" cy="0"/>
          </a:xfrm>
          <a:custGeom>
            <a:avLst/>
            <a:gdLst/>
            <a:ahLst/>
            <a:cxnLst/>
            <a:rect l="l" t="t" r="r" b="b"/>
            <a:pathLst>
              <a:path w="6480175">
                <a:moveTo>
                  <a:pt x="0" y="0"/>
                </a:moveTo>
                <a:lnTo>
                  <a:pt x="6479997" y="0"/>
                </a:lnTo>
              </a:path>
            </a:pathLst>
          </a:custGeom>
          <a:ln w="6350">
            <a:solidFill>
              <a:srgbClr val="687A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28321" y="387007"/>
            <a:ext cx="950353" cy="124335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27300" y="653186"/>
            <a:ext cx="6433820" cy="382333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40" dirty="0">
                <a:latin typeface="Franklin Gothic Book"/>
                <a:cs typeface="Franklin Gothic Book"/>
              </a:rPr>
              <a:t>The</a:t>
            </a:r>
            <a:r>
              <a:rPr sz="1000" spc="-25" dirty="0">
                <a:latin typeface="Franklin Gothic Book"/>
                <a:cs typeface="Franklin Gothic Book"/>
              </a:rPr>
              <a:t> guide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is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a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follow-</a:t>
            </a:r>
            <a:r>
              <a:rPr sz="1000" spc="-30" dirty="0">
                <a:latin typeface="Franklin Gothic Book"/>
                <a:cs typeface="Franklin Gothic Book"/>
              </a:rPr>
              <a:t>up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your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formal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training.</a:t>
            </a:r>
            <a:endParaRPr sz="1000">
              <a:latin typeface="Franklin Gothic Book"/>
              <a:cs typeface="Franklin Gothic Book"/>
            </a:endParaRPr>
          </a:p>
          <a:p>
            <a:pPr marL="12700" marR="1405890">
              <a:lnSpc>
                <a:spcPts val="1140"/>
              </a:lnSpc>
              <a:spcBef>
                <a:spcPts val="740"/>
              </a:spcBef>
            </a:pPr>
            <a:r>
              <a:rPr sz="1000" spc="-40" dirty="0">
                <a:latin typeface="Franklin Gothic Book"/>
                <a:cs typeface="Franklin Gothic Book"/>
              </a:rPr>
              <a:t>Like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all </a:t>
            </a:r>
            <a:r>
              <a:rPr sz="1000" spc="-25" dirty="0">
                <a:latin typeface="Franklin Gothic Book"/>
                <a:cs typeface="Franklin Gothic Book"/>
              </a:rPr>
              <a:t>Easy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Guides,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this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one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uses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plain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words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pictures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help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remember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what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learned </a:t>
            </a:r>
            <a:r>
              <a:rPr sz="1000" dirty="0">
                <a:latin typeface="Franklin Gothic Book"/>
                <a:cs typeface="Franklin Gothic Book"/>
              </a:rPr>
              <a:t>in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your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formal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training. </a:t>
            </a:r>
            <a:r>
              <a:rPr sz="1000" spc="-35" dirty="0">
                <a:latin typeface="Franklin Gothic Book"/>
                <a:cs typeface="Franklin Gothic Book"/>
              </a:rPr>
              <a:t>So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can </a:t>
            </a:r>
            <a:r>
              <a:rPr sz="1000" spc="-35" dirty="0">
                <a:latin typeface="Franklin Gothic Book"/>
                <a:cs typeface="Franklin Gothic Book"/>
              </a:rPr>
              <a:t>pass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your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test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—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get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your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licence.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000" spc="-45" dirty="0">
                <a:latin typeface="Franklin Gothic Book"/>
                <a:cs typeface="Franklin Gothic Book"/>
              </a:rPr>
              <a:t>Good</a:t>
            </a:r>
            <a:r>
              <a:rPr sz="1000" spc="-20" dirty="0">
                <a:latin typeface="Franklin Gothic Book"/>
                <a:cs typeface="Franklin Gothic Book"/>
              </a:rPr>
              <a:t> luck </a:t>
            </a:r>
            <a:r>
              <a:rPr sz="1000" spc="-35" dirty="0">
                <a:latin typeface="Franklin Gothic Book"/>
                <a:cs typeface="Franklin Gothic Book"/>
              </a:rPr>
              <a:t>from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team</a:t>
            </a:r>
            <a:r>
              <a:rPr sz="1000" spc="-20" dirty="0">
                <a:latin typeface="Franklin Gothic Book"/>
                <a:cs typeface="Franklin Gothic Book"/>
              </a:rPr>
              <a:t> at </a:t>
            </a:r>
            <a:r>
              <a:rPr sz="1000" spc="-25" dirty="0">
                <a:latin typeface="Franklin Gothic Book"/>
                <a:cs typeface="Franklin Gothic Book"/>
              </a:rPr>
              <a:t>Easy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Guides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Australia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Pty</a:t>
            </a:r>
            <a:r>
              <a:rPr sz="1000" spc="-20" dirty="0">
                <a:latin typeface="Franklin Gothic Book"/>
                <a:cs typeface="Franklin Gothic Book"/>
              </a:rPr>
              <a:t> Ltd.</a:t>
            </a:r>
            <a:endParaRPr sz="1000">
              <a:latin typeface="Franklin Gothic Book"/>
              <a:cs typeface="Franklin Gothic Book"/>
            </a:endParaRPr>
          </a:p>
          <a:p>
            <a:pPr marL="12700" marR="1405255">
              <a:lnSpc>
                <a:spcPts val="1140"/>
              </a:lnSpc>
              <a:spcBef>
                <a:spcPts val="735"/>
              </a:spcBef>
            </a:pPr>
            <a:r>
              <a:rPr sz="1000" spc="-45" dirty="0">
                <a:latin typeface="Franklin Gothic Book"/>
                <a:cs typeface="Franklin Gothic Book"/>
              </a:rPr>
              <a:t>Note: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This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guide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does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not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use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same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wording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as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Safe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Work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Australia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Assessment</a:t>
            </a:r>
            <a:r>
              <a:rPr sz="1000" spc="-10" dirty="0">
                <a:latin typeface="Franklin Gothic Book"/>
                <a:cs typeface="Franklin Gothic Book"/>
              </a:rPr>
              <a:t> Instrument. </a:t>
            </a:r>
            <a:r>
              <a:rPr sz="1000" spc="-25" dirty="0">
                <a:latin typeface="Franklin Gothic Book"/>
                <a:cs typeface="Franklin Gothic Book"/>
              </a:rPr>
              <a:t>This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Instrument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cannot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be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shown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learner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before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test.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000" spc="-25" dirty="0">
                <a:latin typeface="Franklin Gothic Book"/>
                <a:cs typeface="Franklin Gothic Book"/>
              </a:rPr>
              <a:t>Easy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Guides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training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materials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have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been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developed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around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Language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–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Literacy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–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Numeracy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(LLN)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principles.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50"/>
              </a:spcBef>
            </a:pPr>
            <a:endParaRPr sz="1000">
              <a:latin typeface="Franklin Gothic Book"/>
              <a:cs typeface="Franklin Gothic Book"/>
            </a:endParaRPr>
          </a:p>
          <a:p>
            <a:pPr marL="13335">
              <a:lnSpc>
                <a:spcPct val="100000"/>
              </a:lnSpc>
            </a:pPr>
            <a:r>
              <a:rPr sz="1800" b="1" dirty="0">
                <a:solidFill>
                  <a:srgbClr val="00305E"/>
                </a:solidFill>
                <a:latin typeface="Franklin Gothic Demi"/>
                <a:cs typeface="Franklin Gothic Demi"/>
              </a:rPr>
              <a:t>How</a:t>
            </a:r>
            <a:r>
              <a:rPr sz="1800" b="1" spc="-25" dirty="0">
                <a:solidFill>
                  <a:srgbClr val="00305E"/>
                </a:solidFill>
                <a:latin typeface="Franklin Gothic Demi"/>
                <a:cs typeface="Franklin Gothic Demi"/>
              </a:rPr>
              <a:t> </a:t>
            </a:r>
            <a:r>
              <a:rPr sz="1800" b="1" dirty="0">
                <a:solidFill>
                  <a:srgbClr val="00305E"/>
                </a:solidFill>
                <a:latin typeface="Franklin Gothic Demi"/>
                <a:cs typeface="Franklin Gothic Demi"/>
              </a:rPr>
              <a:t>to</a:t>
            </a:r>
            <a:r>
              <a:rPr sz="1800" b="1" spc="-20" dirty="0">
                <a:solidFill>
                  <a:srgbClr val="00305E"/>
                </a:solidFill>
                <a:latin typeface="Franklin Gothic Demi"/>
                <a:cs typeface="Franklin Gothic Demi"/>
              </a:rPr>
              <a:t> </a:t>
            </a:r>
            <a:r>
              <a:rPr sz="1800" b="1" dirty="0">
                <a:solidFill>
                  <a:srgbClr val="00305E"/>
                </a:solidFill>
                <a:latin typeface="Franklin Gothic Demi"/>
                <a:cs typeface="Franklin Gothic Demi"/>
              </a:rPr>
              <a:t>use</a:t>
            </a:r>
            <a:r>
              <a:rPr sz="1800" b="1" spc="-20" dirty="0">
                <a:solidFill>
                  <a:srgbClr val="00305E"/>
                </a:solidFill>
                <a:latin typeface="Franklin Gothic Demi"/>
                <a:cs typeface="Franklin Gothic Demi"/>
              </a:rPr>
              <a:t> </a:t>
            </a:r>
            <a:r>
              <a:rPr sz="1800" b="1" dirty="0">
                <a:solidFill>
                  <a:srgbClr val="00305E"/>
                </a:solidFill>
                <a:latin typeface="Franklin Gothic Demi"/>
                <a:cs typeface="Franklin Gothic Demi"/>
              </a:rPr>
              <a:t>this</a:t>
            </a:r>
            <a:r>
              <a:rPr sz="1800" b="1" spc="-20" dirty="0">
                <a:solidFill>
                  <a:srgbClr val="00305E"/>
                </a:solidFill>
                <a:latin typeface="Franklin Gothic Demi"/>
                <a:cs typeface="Franklin Gothic Demi"/>
              </a:rPr>
              <a:t> </a:t>
            </a:r>
            <a:r>
              <a:rPr sz="1800" b="1" spc="-10" dirty="0">
                <a:solidFill>
                  <a:srgbClr val="00305E"/>
                </a:solidFill>
                <a:latin typeface="Franklin Gothic Demi"/>
                <a:cs typeface="Franklin Gothic Demi"/>
              </a:rPr>
              <a:t>guide</a:t>
            </a:r>
            <a:endParaRPr sz="1800">
              <a:latin typeface="Franklin Gothic Demi"/>
              <a:cs typeface="Franklin Gothic Demi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200" b="1" spc="-40" dirty="0">
                <a:latin typeface="Franklin Gothic Demi"/>
                <a:cs typeface="Franklin Gothic Demi"/>
              </a:rPr>
              <a:t>Use</a:t>
            </a:r>
            <a:r>
              <a:rPr sz="1200" b="1" spc="-35" dirty="0">
                <a:latin typeface="Franklin Gothic Demi"/>
                <a:cs typeface="Franklin Gothic Demi"/>
              </a:rPr>
              <a:t> </a:t>
            </a:r>
            <a:r>
              <a:rPr sz="1200" b="1" spc="-20" dirty="0">
                <a:latin typeface="Franklin Gothic Demi"/>
                <a:cs typeface="Franklin Gothic Demi"/>
              </a:rPr>
              <a:t>it</a:t>
            </a:r>
            <a:r>
              <a:rPr sz="1200" b="1" spc="-45" dirty="0">
                <a:latin typeface="Franklin Gothic Demi"/>
                <a:cs typeface="Franklin Gothic Demi"/>
              </a:rPr>
              <a:t> </a:t>
            </a:r>
            <a:r>
              <a:rPr sz="1200" b="1" spc="-35" dirty="0">
                <a:latin typeface="Franklin Gothic Demi"/>
                <a:cs typeface="Franklin Gothic Demi"/>
              </a:rPr>
              <a:t>in</a:t>
            </a:r>
            <a:r>
              <a:rPr sz="1200" b="1" spc="-40" dirty="0">
                <a:latin typeface="Franklin Gothic Demi"/>
                <a:cs typeface="Franklin Gothic Demi"/>
              </a:rPr>
              <a:t> </a:t>
            </a:r>
            <a:r>
              <a:rPr sz="1200" b="1" spc="-35" dirty="0">
                <a:latin typeface="Franklin Gothic Demi"/>
                <a:cs typeface="Franklin Gothic Demi"/>
              </a:rPr>
              <a:t>hard</a:t>
            </a:r>
            <a:r>
              <a:rPr sz="1200" b="1" spc="-40" dirty="0">
                <a:latin typeface="Franklin Gothic Demi"/>
                <a:cs typeface="Franklin Gothic Demi"/>
              </a:rPr>
              <a:t> </a:t>
            </a:r>
            <a:r>
              <a:rPr sz="1200" b="1" spc="-20" dirty="0">
                <a:latin typeface="Franklin Gothic Demi"/>
                <a:cs typeface="Franklin Gothic Demi"/>
              </a:rPr>
              <a:t>copy</a:t>
            </a:r>
            <a:endParaRPr sz="1200">
              <a:latin typeface="Franklin Gothic Demi"/>
              <a:cs typeface="Franklin Gothic Demi"/>
            </a:endParaRPr>
          </a:p>
          <a:p>
            <a:pPr marL="12700" marR="104139">
              <a:lnSpc>
                <a:spcPts val="1140"/>
              </a:lnSpc>
              <a:spcBef>
                <a:spcPts val="555"/>
              </a:spcBef>
            </a:pPr>
            <a:r>
              <a:rPr sz="1000" spc="-25" dirty="0">
                <a:latin typeface="Franklin Gothic Book"/>
                <a:cs typeface="Franklin Gothic Book"/>
              </a:rPr>
              <a:t>This guide helps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prepare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for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test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at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end</a:t>
            </a:r>
            <a:r>
              <a:rPr sz="1000" spc="-20" dirty="0">
                <a:latin typeface="Franklin Gothic Book"/>
                <a:cs typeface="Franklin Gothic Book"/>
              </a:rPr>
              <a:t> of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course.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Study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it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carefully,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then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ask </a:t>
            </a:r>
            <a:r>
              <a:rPr sz="1000" dirty="0">
                <a:latin typeface="Franklin Gothic Book"/>
                <a:cs typeface="Franklin Gothic Book"/>
              </a:rPr>
              <a:t>a</a:t>
            </a:r>
            <a:r>
              <a:rPr sz="1000" spc="-25" dirty="0">
                <a:latin typeface="Franklin Gothic Book"/>
                <a:cs typeface="Franklin Gothic Book"/>
              </a:rPr>
              <a:t> friend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help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practise. </a:t>
            </a:r>
            <a:r>
              <a:rPr sz="1000" spc="-45" dirty="0">
                <a:latin typeface="Franklin Gothic Book"/>
                <a:cs typeface="Franklin Gothic Book"/>
              </a:rPr>
              <a:t>They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can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ask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each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question,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then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give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answer.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Writing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down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answers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can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also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help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remember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them. </a:t>
            </a:r>
            <a:r>
              <a:rPr sz="1000" spc="-25" dirty="0">
                <a:latin typeface="Franklin Gothic Book"/>
                <a:cs typeface="Franklin Gothic Book"/>
              </a:rPr>
              <a:t>This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also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helps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see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what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still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need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learn.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Good</a:t>
            </a:r>
            <a:r>
              <a:rPr sz="1000" spc="-10" dirty="0">
                <a:latin typeface="Franklin Gothic Book"/>
                <a:cs typeface="Franklin Gothic Book"/>
              </a:rPr>
              <a:t> luck!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200" b="1" spc="-30" dirty="0">
                <a:latin typeface="Franklin Gothic Demi"/>
                <a:cs typeface="Franklin Gothic Demi"/>
              </a:rPr>
              <a:t>Or</a:t>
            </a:r>
            <a:r>
              <a:rPr sz="1200" b="1" spc="-45" dirty="0">
                <a:latin typeface="Franklin Gothic Demi"/>
                <a:cs typeface="Franklin Gothic Demi"/>
              </a:rPr>
              <a:t> </a:t>
            </a:r>
            <a:r>
              <a:rPr sz="1200" b="1" spc="-40" dirty="0">
                <a:latin typeface="Franklin Gothic Demi"/>
                <a:cs typeface="Franklin Gothic Demi"/>
              </a:rPr>
              <a:t>use</a:t>
            </a:r>
            <a:r>
              <a:rPr sz="1200" b="1" spc="-35" dirty="0">
                <a:latin typeface="Franklin Gothic Demi"/>
                <a:cs typeface="Franklin Gothic Demi"/>
              </a:rPr>
              <a:t> </a:t>
            </a:r>
            <a:r>
              <a:rPr sz="1200" b="1" spc="-20" dirty="0">
                <a:latin typeface="Franklin Gothic Demi"/>
                <a:cs typeface="Franklin Gothic Demi"/>
              </a:rPr>
              <a:t>it</a:t>
            </a:r>
            <a:r>
              <a:rPr sz="1200" b="1" spc="-40" dirty="0">
                <a:latin typeface="Franklin Gothic Demi"/>
                <a:cs typeface="Franklin Gothic Demi"/>
              </a:rPr>
              <a:t> </a:t>
            </a:r>
            <a:r>
              <a:rPr sz="1200" b="1" spc="-35" dirty="0">
                <a:latin typeface="Franklin Gothic Demi"/>
                <a:cs typeface="Franklin Gothic Demi"/>
              </a:rPr>
              <a:t>on</a:t>
            </a:r>
            <a:r>
              <a:rPr sz="1200" b="1" spc="-40" dirty="0">
                <a:latin typeface="Franklin Gothic Demi"/>
                <a:cs typeface="Franklin Gothic Demi"/>
              </a:rPr>
              <a:t> </a:t>
            </a:r>
            <a:r>
              <a:rPr sz="1200" b="1" spc="-10" dirty="0">
                <a:latin typeface="Franklin Gothic Demi"/>
                <a:cs typeface="Franklin Gothic Demi"/>
              </a:rPr>
              <a:t>screen</a:t>
            </a:r>
            <a:endParaRPr sz="1200">
              <a:latin typeface="Franklin Gothic Demi"/>
              <a:cs typeface="Franklin Gothic Demi"/>
            </a:endParaRPr>
          </a:p>
          <a:p>
            <a:pPr marL="12700" marR="5080">
              <a:lnSpc>
                <a:spcPts val="1140"/>
              </a:lnSpc>
              <a:spcBef>
                <a:spcPts val="555"/>
              </a:spcBef>
            </a:pPr>
            <a:r>
              <a:rPr sz="1000" spc="-25" dirty="0">
                <a:latin typeface="Franklin Gothic Book"/>
                <a:cs typeface="Franklin Gothic Book"/>
              </a:rPr>
              <a:t>This guide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also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comes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in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a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multimedia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presentation,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so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you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can </a:t>
            </a:r>
            <a:r>
              <a:rPr sz="1000" spc="-35" dirty="0">
                <a:latin typeface="Franklin Gothic Book"/>
                <a:cs typeface="Franklin Gothic Book"/>
              </a:rPr>
              <a:t>use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it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on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your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computer</a:t>
            </a:r>
            <a:r>
              <a:rPr sz="1000" spc="-20" dirty="0">
                <a:latin typeface="Franklin Gothic Book"/>
                <a:cs typeface="Franklin Gothic Book"/>
              </a:rPr>
              <a:t> or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screen.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multimedia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presentation is </a:t>
            </a:r>
            <a:r>
              <a:rPr sz="1000" spc="-25" dirty="0">
                <a:latin typeface="Franklin Gothic Book"/>
                <a:cs typeface="Franklin Gothic Book"/>
              </a:rPr>
              <a:t>just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like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guide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has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exactly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same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questions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with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same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short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words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easy-</a:t>
            </a:r>
            <a:r>
              <a:rPr sz="1000" spc="-40" dirty="0">
                <a:latin typeface="Franklin Gothic Book"/>
                <a:cs typeface="Franklin Gothic Book"/>
              </a:rPr>
              <a:t>to-</a:t>
            </a:r>
            <a:r>
              <a:rPr sz="1000" spc="-30" dirty="0">
                <a:latin typeface="Franklin Gothic Book"/>
                <a:cs typeface="Franklin Gothic Book"/>
              </a:rPr>
              <a:t>understand</a:t>
            </a:r>
            <a:r>
              <a:rPr sz="1000" spc="-10" dirty="0">
                <a:latin typeface="Franklin Gothic Book"/>
                <a:cs typeface="Franklin Gothic Book"/>
              </a:rPr>
              <a:t> pictures.</a:t>
            </a:r>
            <a:endParaRPr sz="1000">
              <a:latin typeface="Franklin Gothic Book"/>
              <a:cs typeface="Franklin Gothic Book"/>
            </a:endParaRPr>
          </a:p>
          <a:p>
            <a:pPr marL="12700" marR="145415">
              <a:lnSpc>
                <a:spcPts val="1140"/>
              </a:lnSpc>
              <a:spcBef>
                <a:spcPts val="710"/>
              </a:spcBef>
            </a:pPr>
            <a:r>
              <a:rPr sz="1000" spc="-35" dirty="0">
                <a:latin typeface="Franklin Gothic Book"/>
                <a:cs typeface="Franklin Gothic Book"/>
              </a:rPr>
              <a:t>Trainers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can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use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multimedia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presentation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in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class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help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learners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discuss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questions.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The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trainer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first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shows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question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asks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if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anyone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knows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answer.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Next,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trainer</a:t>
            </a:r>
            <a:r>
              <a:rPr sz="1000" spc="-20" dirty="0">
                <a:latin typeface="Franklin Gothic Book"/>
                <a:cs typeface="Franklin Gothic Book"/>
              </a:rPr>
              <a:t> will </a:t>
            </a:r>
            <a:r>
              <a:rPr sz="1000" spc="-45" dirty="0">
                <a:latin typeface="Franklin Gothic Book"/>
                <a:cs typeface="Franklin Gothic Book"/>
              </a:rPr>
              <a:t>show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answer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discuss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it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with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learners.</a:t>
            </a:r>
            <a:endParaRPr sz="1000">
              <a:latin typeface="Franklin Gothic Book"/>
              <a:cs typeface="Franklin Gothic Book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55427" y="1666996"/>
            <a:ext cx="496146" cy="50141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745732" y="5083075"/>
            <a:ext cx="78105" cy="12636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700" spc="-50" dirty="0">
                <a:latin typeface="Franklin Gothic Medium"/>
                <a:cs typeface="Franklin Gothic Medium"/>
              </a:rPr>
              <a:t>4</a:t>
            </a:r>
            <a:endParaRPr sz="7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3025" y="2064005"/>
            <a:ext cx="3842123" cy="292016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7560309" cy="1977389"/>
            <a:chOff x="0" y="0"/>
            <a:chExt cx="7560309" cy="1977389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7559992" cy="197679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12523" y="255727"/>
              <a:ext cx="7347584" cy="1477010"/>
            </a:xfrm>
            <a:custGeom>
              <a:avLst/>
              <a:gdLst/>
              <a:ahLst/>
              <a:cxnLst/>
              <a:rect l="l" t="t" r="r" b="b"/>
              <a:pathLst>
                <a:path w="7347584" h="1477010">
                  <a:moveTo>
                    <a:pt x="7347482" y="0"/>
                  </a:moveTo>
                  <a:lnTo>
                    <a:pt x="0" y="0"/>
                  </a:lnTo>
                  <a:lnTo>
                    <a:pt x="0" y="1476755"/>
                  </a:lnTo>
                  <a:lnTo>
                    <a:pt x="7347482" y="1476755"/>
                  </a:lnTo>
                  <a:lnTo>
                    <a:pt x="7347482" y="0"/>
                  </a:lnTo>
                  <a:close/>
                </a:path>
              </a:pathLst>
            </a:custGeom>
            <a:solidFill>
              <a:srgbClr val="000000">
                <a:alpha val="3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37604" y="280809"/>
            <a:ext cx="7322820" cy="132524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74930" rIns="0" bIns="0" rtlCol="0">
            <a:spAutoFit/>
          </a:bodyPr>
          <a:lstStyle/>
          <a:p>
            <a:pPr marR="186690" algn="r">
              <a:lnSpc>
                <a:spcPts val="4520"/>
              </a:lnSpc>
              <a:spcBef>
                <a:spcPts val="590"/>
              </a:spcBef>
            </a:pPr>
            <a:r>
              <a:rPr sz="4200" b="1" spc="-10" dirty="0">
                <a:solidFill>
                  <a:srgbClr val="FFFFFF"/>
                </a:solidFill>
                <a:latin typeface="Bebas Neue Bold"/>
                <a:cs typeface="Bebas Neue Bold"/>
              </a:rPr>
              <a:t>Introduction</a:t>
            </a:r>
            <a:r>
              <a:rPr sz="4200" b="1" spc="-50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200" b="1" dirty="0">
                <a:solidFill>
                  <a:srgbClr val="FFFFFF"/>
                </a:solidFill>
                <a:latin typeface="Bebas Neue Bold"/>
                <a:cs typeface="Bebas Neue Bold"/>
              </a:rPr>
              <a:t>to</a:t>
            </a:r>
            <a:r>
              <a:rPr sz="4200" b="1" spc="-45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200" b="1" spc="-10" dirty="0">
                <a:solidFill>
                  <a:srgbClr val="FFFFFF"/>
                </a:solidFill>
                <a:latin typeface="Bebas Neue Bold"/>
                <a:cs typeface="Bebas Neue Bold"/>
              </a:rPr>
              <a:t>intermediate</a:t>
            </a:r>
            <a:endParaRPr sz="4200">
              <a:latin typeface="Bebas Neue Bold"/>
              <a:cs typeface="Bebas Neue Bold"/>
            </a:endParaRPr>
          </a:p>
          <a:p>
            <a:pPr marR="186055" algn="r">
              <a:lnSpc>
                <a:spcPts val="4520"/>
              </a:lnSpc>
            </a:pPr>
            <a:r>
              <a:rPr sz="4200" b="1" spc="-10" dirty="0">
                <a:solidFill>
                  <a:srgbClr val="FFFFFF"/>
                </a:solidFill>
                <a:latin typeface="Bebas Neue Bold"/>
                <a:cs typeface="Bebas Neue Bold"/>
              </a:rPr>
              <a:t>rigging</a:t>
            </a:r>
            <a:endParaRPr sz="4200">
              <a:latin typeface="Bebas Neue Bold"/>
              <a:cs typeface="Bebas Neue Bold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40"/>
              </a:spcBef>
            </a:pPr>
            <a:r>
              <a:rPr spc="-50" dirty="0"/>
              <a:t>7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0" rIns="0" bIns="0" rtlCol="0">
            <a:spAutoFit/>
          </a:bodyPr>
          <a:lstStyle/>
          <a:p>
            <a:pPr marL="4281170">
              <a:lnSpc>
                <a:spcPts val="1205"/>
              </a:lnSpc>
            </a:pP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INTERMEDIATE</a:t>
            </a:r>
            <a:r>
              <a:rPr sz="11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RIGGING</a:t>
            </a:r>
            <a:endParaRPr sz="11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300" y="366001"/>
            <a:ext cx="23418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/>
              <a:t>What</a:t>
            </a:r>
            <a:r>
              <a:rPr sz="1400" spc="-40" dirty="0"/>
              <a:t> </a:t>
            </a:r>
            <a:r>
              <a:rPr sz="1400" dirty="0"/>
              <a:t>is</a:t>
            </a:r>
            <a:r>
              <a:rPr sz="1400" spc="-35" dirty="0"/>
              <a:t> </a:t>
            </a:r>
            <a:r>
              <a:rPr sz="1400" dirty="0"/>
              <a:t>intermediate</a:t>
            </a:r>
            <a:r>
              <a:rPr sz="1400" spc="-35" dirty="0"/>
              <a:t> </a:t>
            </a:r>
            <a:r>
              <a:rPr sz="1400" spc="-10" dirty="0"/>
              <a:t>rigging?</a:t>
            </a:r>
            <a:endParaRPr sz="1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8673" y="1090805"/>
            <a:ext cx="4401326" cy="387976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26696" y="543526"/>
            <a:ext cx="4634865" cy="31369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000" spc="-35" dirty="0">
                <a:latin typeface="Franklin Gothic Book"/>
                <a:cs typeface="Franklin Gothic Book"/>
              </a:rPr>
              <a:t>Intermediate</a:t>
            </a:r>
            <a:r>
              <a:rPr sz="1000" spc="-20" dirty="0">
                <a:latin typeface="Franklin Gothic Book"/>
                <a:cs typeface="Franklin Gothic Book"/>
              </a:rPr>
              <a:t> rigging </a:t>
            </a:r>
            <a:r>
              <a:rPr sz="1000" spc="-35" dirty="0">
                <a:latin typeface="Franklin Gothic Book"/>
                <a:cs typeface="Franklin Gothic Book"/>
              </a:rPr>
              <a:t>covers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all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work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done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by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riggers</a:t>
            </a:r>
            <a:r>
              <a:rPr sz="1000" spc="-20" dirty="0">
                <a:latin typeface="Franklin Gothic Book"/>
                <a:cs typeface="Franklin Gothic Book"/>
              </a:rPr>
              <a:t> at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basic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level,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also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includes: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650"/>
              </a:spcBef>
              <a:buChar char="•"/>
              <a:tabLst>
                <a:tab pos="189865" algn="l"/>
              </a:tabLst>
            </a:pPr>
            <a:r>
              <a:rPr sz="1000" spc="-30" dirty="0">
                <a:latin typeface="Franklin Gothic Book"/>
                <a:cs typeface="Franklin Gothic Book"/>
              </a:rPr>
              <a:t>Rigging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of</a:t>
            </a:r>
            <a:r>
              <a:rPr sz="1000" spc="-10" dirty="0">
                <a:latin typeface="Franklin Gothic Book"/>
                <a:cs typeface="Franklin Gothic Book"/>
              </a:rPr>
              <a:t> cranes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225"/>
              </a:spcBef>
              <a:buChar char="•"/>
              <a:tabLst>
                <a:tab pos="189865" algn="l"/>
              </a:tabLst>
            </a:pPr>
            <a:r>
              <a:rPr sz="1000" spc="-30" dirty="0">
                <a:latin typeface="Franklin Gothic Book"/>
                <a:cs typeface="Franklin Gothic Book"/>
              </a:rPr>
              <a:t>Rigging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of</a:t>
            </a:r>
            <a:r>
              <a:rPr sz="1000" spc="-10" dirty="0">
                <a:latin typeface="Franklin Gothic Book"/>
                <a:cs typeface="Franklin Gothic Book"/>
              </a:rPr>
              <a:t> conveyors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220"/>
              </a:spcBef>
              <a:buChar char="•"/>
              <a:tabLst>
                <a:tab pos="189865" algn="l"/>
              </a:tabLst>
            </a:pPr>
            <a:r>
              <a:rPr sz="1000" spc="-30" dirty="0">
                <a:latin typeface="Franklin Gothic Book"/>
                <a:cs typeface="Franklin Gothic Book"/>
              </a:rPr>
              <a:t>Rigging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of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dredges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10" dirty="0">
                <a:latin typeface="Franklin Gothic Book"/>
                <a:cs typeface="Franklin Gothic Book"/>
              </a:rPr>
              <a:t> excavators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225"/>
              </a:spcBef>
              <a:buChar char="•"/>
              <a:tabLst>
                <a:tab pos="189865" algn="l"/>
              </a:tabLst>
            </a:pPr>
            <a:r>
              <a:rPr sz="1000" spc="-30" dirty="0">
                <a:latin typeface="Franklin Gothic Book"/>
                <a:cs typeface="Franklin Gothic Book"/>
              </a:rPr>
              <a:t>Rigging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tilt</a:t>
            </a:r>
            <a:r>
              <a:rPr sz="1000" spc="-10" dirty="0">
                <a:latin typeface="Franklin Gothic Book"/>
                <a:cs typeface="Franklin Gothic Book"/>
              </a:rPr>
              <a:t> slabs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225"/>
              </a:spcBef>
              <a:buChar char="•"/>
              <a:tabLst>
                <a:tab pos="189865" algn="l"/>
              </a:tabLst>
            </a:pPr>
            <a:r>
              <a:rPr sz="1000" spc="-35" dirty="0">
                <a:latin typeface="Franklin Gothic Book"/>
                <a:cs typeface="Franklin Gothic Book"/>
              </a:rPr>
              <a:t>Demolition</a:t>
            </a:r>
            <a:r>
              <a:rPr sz="1000" spc="20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work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220"/>
              </a:spcBef>
              <a:buChar char="•"/>
              <a:tabLst>
                <a:tab pos="189865" algn="l"/>
              </a:tabLst>
            </a:pPr>
            <a:r>
              <a:rPr sz="1000" spc="-25" dirty="0">
                <a:latin typeface="Franklin Gothic Book"/>
                <a:cs typeface="Franklin Gothic Book"/>
              </a:rPr>
              <a:t>Dual </a:t>
            </a:r>
            <a:r>
              <a:rPr sz="1000" spc="-30" dirty="0">
                <a:latin typeface="Franklin Gothic Book"/>
                <a:cs typeface="Franklin Gothic Book"/>
              </a:rPr>
              <a:t>crane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lifts.</a:t>
            </a:r>
            <a:endParaRPr sz="1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15"/>
              </a:spcBef>
              <a:buFont typeface="Franklin Gothic Book"/>
              <a:buChar char="•"/>
            </a:pPr>
            <a:endParaRPr sz="1000">
              <a:latin typeface="Franklin Gothic Book"/>
              <a:cs typeface="Franklin Gothic Book"/>
            </a:endParaRPr>
          </a:p>
          <a:p>
            <a:pPr marL="12700" marR="1999614">
              <a:lnSpc>
                <a:spcPts val="1140"/>
              </a:lnSpc>
              <a:spcBef>
                <a:spcPts val="5"/>
              </a:spcBef>
            </a:pPr>
            <a:r>
              <a:rPr sz="1000" spc="-35" dirty="0">
                <a:latin typeface="Franklin Gothic Book"/>
                <a:cs typeface="Franklin Gothic Book"/>
              </a:rPr>
              <a:t>Intermediate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rigging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includes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using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mechanical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load </a:t>
            </a:r>
            <a:r>
              <a:rPr sz="1000" spc="-25" dirty="0">
                <a:latin typeface="Franklin Gothic Book"/>
                <a:cs typeface="Franklin Gothic Book"/>
              </a:rPr>
              <a:t>shifting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equipment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50" dirty="0">
                <a:latin typeface="Franklin Gothic Book"/>
                <a:cs typeface="Franklin Gothic Book"/>
              </a:rPr>
              <a:t>move,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place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or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secure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dirty="0">
                <a:latin typeface="Franklin Gothic Book"/>
                <a:cs typeface="Franklin Gothic Book"/>
              </a:rPr>
              <a:t>a</a:t>
            </a:r>
            <a:r>
              <a:rPr sz="1000" spc="-10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load. </a:t>
            </a:r>
            <a:r>
              <a:rPr sz="1000" spc="-10" dirty="0">
                <a:latin typeface="Franklin Gothic Book"/>
                <a:cs typeface="Franklin Gothic Book"/>
              </a:rPr>
              <a:t>It</a:t>
            </a:r>
            <a:r>
              <a:rPr sz="1000" spc="-25" dirty="0">
                <a:latin typeface="Franklin Gothic Book"/>
                <a:cs typeface="Franklin Gothic Book"/>
              </a:rPr>
              <a:t> also </a:t>
            </a:r>
            <a:r>
              <a:rPr sz="1000" spc="-35" dirty="0">
                <a:latin typeface="Franklin Gothic Book"/>
                <a:cs typeface="Franklin Gothic Book"/>
              </a:rPr>
              <a:t>involves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using plant, </a:t>
            </a:r>
            <a:r>
              <a:rPr sz="1000" spc="-40" dirty="0">
                <a:latin typeface="Franklin Gothic Book"/>
                <a:cs typeface="Franklin Gothic Book"/>
              </a:rPr>
              <a:t>equipment</a:t>
            </a:r>
            <a:r>
              <a:rPr sz="1000" spc="-20" dirty="0">
                <a:latin typeface="Franklin Gothic Book"/>
                <a:cs typeface="Franklin Gothic Book"/>
              </a:rPr>
              <a:t> or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part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20" dirty="0">
                <a:latin typeface="Franklin Gothic Book"/>
                <a:cs typeface="Franklin Gothic Book"/>
              </a:rPr>
              <a:t>of </a:t>
            </a:r>
            <a:r>
              <a:rPr sz="1000" spc="-50" dirty="0">
                <a:latin typeface="Franklin Gothic Book"/>
                <a:cs typeface="Franklin Gothic Book"/>
              </a:rPr>
              <a:t>a</a:t>
            </a:r>
            <a:r>
              <a:rPr sz="1000" spc="-30" dirty="0">
                <a:latin typeface="Franklin Gothic Book"/>
                <a:cs typeface="Franklin Gothic Book"/>
              </a:rPr>
              <a:t> structure/building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set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up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dismantle</a:t>
            </a:r>
            <a:r>
              <a:rPr sz="100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cranes </a:t>
            </a:r>
            <a:r>
              <a:rPr sz="1000" spc="-35" dirty="0">
                <a:latin typeface="Franklin Gothic Book"/>
                <a:cs typeface="Franklin Gothic Book"/>
              </a:rPr>
              <a:t>and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hoists.</a:t>
            </a:r>
            <a:endParaRPr sz="1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000" b="1" spc="-10" dirty="0">
                <a:latin typeface="Franklin Gothic Demi"/>
                <a:cs typeface="Franklin Gothic Demi"/>
              </a:rPr>
              <a:t>Prerequisite</a:t>
            </a:r>
            <a:endParaRPr sz="1000">
              <a:latin typeface="Franklin Gothic Demi"/>
              <a:cs typeface="Franklin Gothic Demi"/>
            </a:endParaRPr>
          </a:p>
          <a:p>
            <a:pPr marL="189865" indent="-177165">
              <a:lnSpc>
                <a:spcPts val="1170"/>
              </a:lnSpc>
              <a:spcBef>
                <a:spcPts val="650"/>
              </a:spcBef>
              <a:buChar char="•"/>
              <a:tabLst>
                <a:tab pos="189865" algn="l"/>
              </a:tabLst>
            </a:pPr>
            <a:r>
              <a:rPr sz="1000" spc="-10" dirty="0">
                <a:latin typeface="Franklin Gothic Book"/>
                <a:cs typeface="Franklin Gothic Book"/>
              </a:rPr>
              <a:t>CPCCLRG3001</a:t>
            </a:r>
            <a:endParaRPr sz="1000">
              <a:latin typeface="Franklin Gothic Book"/>
              <a:cs typeface="Franklin Gothic Book"/>
            </a:endParaRPr>
          </a:p>
          <a:p>
            <a:pPr marL="190500">
              <a:lnSpc>
                <a:spcPts val="1170"/>
              </a:lnSpc>
            </a:pPr>
            <a:r>
              <a:rPr sz="1000" spc="-30" dirty="0">
                <a:latin typeface="Franklin Gothic Book"/>
                <a:cs typeface="Franklin Gothic Book"/>
              </a:rPr>
              <a:t>Licence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5" dirty="0">
                <a:latin typeface="Franklin Gothic Book"/>
                <a:cs typeface="Franklin Gothic Book"/>
              </a:rPr>
              <a:t>to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perform</a:t>
            </a:r>
            <a:r>
              <a:rPr sz="1000" spc="-20" dirty="0">
                <a:latin typeface="Franklin Gothic Book"/>
                <a:cs typeface="Franklin Gothic Book"/>
              </a:rPr>
              <a:t> rigging </a:t>
            </a:r>
            <a:r>
              <a:rPr sz="1000" spc="-25" dirty="0">
                <a:latin typeface="Franklin Gothic Book"/>
                <a:cs typeface="Franklin Gothic Book"/>
              </a:rPr>
              <a:t>basic</a:t>
            </a:r>
            <a:r>
              <a:rPr sz="1000" spc="-20" dirty="0">
                <a:latin typeface="Franklin Gothic Book"/>
                <a:cs typeface="Franklin Gothic Book"/>
              </a:rPr>
              <a:t> level</a:t>
            </a:r>
            <a:endParaRPr sz="1000">
              <a:latin typeface="Franklin Gothic Book"/>
              <a:cs typeface="Franklin Gothic Book"/>
            </a:endParaRPr>
          </a:p>
          <a:p>
            <a:pPr marL="189865" indent="-177165">
              <a:lnSpc>
                <a:spcPct val="100000"/>
              </a:lnSpc>
              <a:spcBef>
                <a:spcPts val="220"/>
              </a:spcBef>
              <a:buChar char="•"/>
              <a:tabLst>
                <a:tab pos="189865" algn="l"/>
              </a:tabLst>
            </a:pPr>
            <a:r>
              <a:rPr sz="1000" dirty="0">
                <a:latin typeface="Franklin Gothic Book"/>
                <a:cs typeface="Franklin Gothic Book"/>
              </a:rPr>
              <a:t>A</a:t>
            </a:r>
            <a:r>
              <a:rPr sz="1000" spc="-3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valid </a:t>
            </a:r>
            <a:r>
              <a:rPr sz="1000" spc="-30" dirty="0">
                <a:latin typeface="Franklin Gothic Book"/>
                <a:cs typeface="Franklin Gothic Book"/>
              </a:rPr>
              <a:t>licence</a:t>
            </a:r>
            <a:r>
              <a:rPr sz="1000" spc="-25" dirty="0">
                <a:latin typeface="Franklin Gothic Book"/>
                <a:cs typeface="Franklin Gothic Book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for</a:t>
            </a:r>
            <a:r>
              <a:rPr sz="1000" spc="-25" dirty="0">
                <a:latin typeface="Franklin Gothic Book"/>
                <a:cs typeface="Franklin Gothic Book"/>
              </a:rPr>
              <a:t> basic rigging </a:t>
            </a:r>
            <a:r>
              <a:rPr sz="1000" spc="-20" dirty="0">
                <a:latin typeface="Franklin Gothic Book"/>
                <a:cs typeface="Franklin Gothic Book"/>
              </a:rPr>
              <a:t>(RB)</a:t>
            </a:r>
            <a:endParaRPr sz="1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40"/>
              </a:spcBef>
            </a:pPr>
            <a:r>
              <a:rPr spc="-50" dirty="0"/>
              <a:t>8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7490075-5A66-D1B2-BCBF-F619F0895F1E}"/>
              </a:ext>
            </a:extLst>
          </p:cNvPr>
          <p:cNvSpPr/>
          <p:nvPr/>
        </p:nvSpPr>
        <p:spPr>
          <a:xfrm>
            <a:off x="536501" y="884769"/>
            <a:ext cx="2632149" cy="1140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22D1624-F4C3-5F9B-987B-A5035163FEE7}"/>
              </a:ext>
            </a:extLst>
          </p:cNvPr>
          <p:cNvSpPr/>
          <p:nvPr/>
        </p:nvSpPr>
        <p:spPr>
          <a:xfrm>
            <a:off x="527610" y="2130304"/>
            <a:ext cx="2641039" cy="7652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3D32C32-2322-DF3C-5A5A-CA0B885036D3}"/>
              </a:ext>
            </a:extLst>
          </p:cNvPr>
          <p:cNvSpPr/>
          <p:nvPr/>
        </p:nvSpPr>
        <p:spPr>
          <a:xfrm>
            <a:off x="519682" y="3142086"/>
            <a:ext cx="2191767" cy="5472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0" rIns="0" bIns="0" rtlCol="0">
            <a:spAutoFit/>
          </a:bodyPr>
          <a:lstStyle/>
          <a:p>
            <a:pPr marL="4281170">
              <a:lnSpc>
                <a:spcPts val="1205"/>
              </a:lnSpc>
            </a:pP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INTERMEDIATE</a:t>
            </a:r>
            <a:r>
              <a:rPr sz="11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RIGGING</a:t>
            </a:r>
            <a:endParaRPr sz="1100">
              <a:latin typeface="Franklin Gothic Medium"/>
              <a:cs typeface="Franklin Gothic Mediu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7061" y="831005"/>
          <a:ext cx="6479538" cy="4130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1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4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97075">
                <a:tc grid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Structural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steel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erection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Hoists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5570">
                        <a:lnSpc>
                          <a:spcPts val="1170"/>
                        </a:lnSpc>
                        <a:spcBef>
                          <a:spcPts val="785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Pre-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cast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concrete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members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of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15570">
                        <a:lnSpc>
                          <a:spcPts val="1170"/>
                        </a:lnSpc>
                      </a:pP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5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structure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9969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965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Safety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nets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static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lines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18745">
                        <a:lnSpc>
                          <a:spcPts val="1170"/>
                        </a:lnSpc>
                        <a:spcBef>
                          <a:spcPts val="855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Mast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climbing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work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18745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platforms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7950" marR="133350">
                        <a:lnSpc>
                          <a:spcPts val="1140"/>
                        </a:lnSpc>
                        <a:spcBef>
                          <a:spcPts val="940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Perimeter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safety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screens and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shutters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19380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 marR="428625">
                        <a:lnSpc>
                          <a:spcPts val="1140"/>
                        </a:lnSpc>
                        <a:spcBef>
                          <a:spcPts val="940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Cantilevered</a:t>
                      </a:r>
                      <a:r>
                        <a:rPr sz="1000" spc="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crane</a:t>
                      </a:r>
                      <a:r>
                        <a:rPr sz="1000" spc="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loading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platforms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19380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0262" y="1188085"/>
            <a:ext cx="1895525" cy="155365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4201" y="1341005"/>
            <a:ext cx="1878032" cy="136244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1004" y="3602490"/>
            <a:ext cx="1560614" cy="12011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78200" y="3602490"/>
            <a:ext cx="1262025" cy="126202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238000" y="3602025"/>
            <a:ext cx="1683486" cy="119555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66441" y="3602490"/>
            <a:ext cx="923734" cy="12620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30257" y="1161223"/>
            <a:ext cx="1371484" cy="160737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23699" y="325658"/>
            <a:ext cx="4212590" cy="43751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800" i="1" dirty="0">
                <a:latin typeface="Franklin Gothic Book"/>
                <a:cs typeface="Franklin Gothic Book"/>
              </a:rPr>
              <a:t>An</a:t>
            </a:r>
            <a:r>
              <a:rPr sz="800" i="1" spc="-15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intermediate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rigger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can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also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perform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work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usually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done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by</a:t>
            </a:r>
            <a:r>
              <a:rPr sz="800" i="1" spc="-15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a</a:t>
            </a:r>
            <a:r>
              <a:rPr sz="800" i="1" spc="-15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dogger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or</a:t>
            </a:r>
            <a:r>
              <a:rPr sz="800" i="1" spc="-10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basic</a:t>
            </a:r>
            <a:r>
              <a:rPr sz="800" i="1" spc="-15" dirty="0">
                <a:latin typeface="Franklin Gothic Book"/>
                <a:cs typeface="Franklin Gothic Book"/>
              </a:rPr>
              <a:t> </a:t>
            </a:r>
            <a:r>
              <a:rPr sz="800" i="1" dirty="0">
                <a:latin typeface="Franklin Gothic Book"/>
                <a:cs typeface="Franklin Gothic Book"/>
              </a:rPr>
              <a:t>rigger</a:t>
            </a:r>
            <a:r>
              <a:rPr sz="800" i="1" spc="-10" dirty="0">
                <a:latin typeface="Franklin Gothic Book"/>
                <a:cs typeface="Franklin Gothic Book"/>
              </a:rPr>
              <a:t> (continued)</a:t>
            </a:r>
            <a:endParaRPr sz="800">
              <a:latin typeface="Franklin Gothic Book"/>
              <a:cs typeface="Franklin Gothic Book"/>
            </a:endParaRPr>
          </a:p>
          <a:p>
            <a:pPr marL="15875">
              <a:lnSpc>
                <a:spcPct val="100000"/>
              </a:lnSpc>
              <a:spcBef>
                <a:spcPts val="600"/>
              </a:spcBef>
            </a:pPr>
            <a:r>
              <a:rPr sz="1000" b="1" spc="-30" dirty="0">
                <a:latin typeface="Franklin Gothic Demi"/>
                <a:cs typeface="Franklin Gothic Demi"/>
              </a:rPr>
              <a:t>Rigging</a:t>
            </a:r>
            <a:r>
              <a:rPr sz="1000" b="1" spc="-5" dirty="0">
                <a:latin typeface="Franklin Gothic Demi"/>
                <a:cs typeface="Franklin Gothic Demi"/>
              </a:rPr>
              <a:t> </a:t>
            </a:r>
            <a:r>
              <a:rPr sz="1000" b="1" spc="-40" dirty="0">
                <a:latin typeface="Franklin Gothic Demi"/>
                <a:cs typeface="Franklin Gothic Demi"/>
              </a:rPr>
              <a:t>work</a:t>
            </a:r>
            <a:r>
              <a:rPr sz="1000" b="1" dirty="0">
                <a:latin typeface="Franklin Gothic Demi"/>
                <a:cs typeface="Franklin Gothic Demi"/>
              </a:rPr>
              <a:t> </a:t>
            </a:r>
            <a:r>
              <a:rPr sz="1000" b="1" spc="-10" dirty="0">
                <a:latin typeface="Franklin Gothic Demi"/>
                <a:cs typeface="Franklin Gothic Demi"/>
              </a:rPr>
              <a:t>involving:</a:t>
            </a:r>
            <a:endParaRPr sz="1000">
              <a:latin typeface="Franklin Gothic Demi"/>
              <a:cs typeface="Franklin Gothic Dem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25" dirty="0"/>
              <a:t>16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E172A31-F780-2699-EB3E-9FD13A59E3B7}"/>
              </a:ext>
            </a:extLst>
          </p:cNvPr>
          <p:cNvSpPr/>
          <p:nvPr/>
        </p:nvSpPr>
        <p:spPr>
          <a:xfrm>
            <a:off x="2787650" y="894355"/>
            <a:ext cx="1328446" cy="2058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EA19EA1-EED0-680B-B666-B16ABE184156}"/>
              </a:ext>
            </a:extLst>
          </p:cNvPr>
          <p:cNvSpPr/>
          <p:nvPr/>
        </p:nvSpPr>
        <p:spPr>
          <a:xfrm>
            <a:off x="621004" y="884769"/>
            <a:ext cx="1328446" cy="2058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483166A-0BF8-06CD-F474-59E19D04B035}"/>
              </a:ext>
            </a:extLst>
          </p:cNvPr>
          <p:cNvSpPr/>
          <p:nvPr/>
        </p:nvSpPr>
        <p:spPr>
          <a:xfrm>
            <a:off x="4954296" y="925078"/>
            <a:ext cx="1567154" cy="28353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C2B65E2-D3E2-F9EE-6991-EF6EC81B67A4}"/>
              </a:ext>
            </a:extLst>
          </p:cNvPr>
          <p:cNvSpPr/>
          <p:nvPr/>
        </p:nvSpPr>
        <p:spPr>
          <a:xfrm>
            <a:off x="621004" y="2896026"/>
            <a:ext cx="1404646" cy="2027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C5F6376-EE51-AE2D-A3D7-51D46555F86B}"/>
              </a:ext>
            </a:extLst>
          </p:cNvPr>
          <p:cNvSpPr/>
          <p:nvPr/>
        </p:nvSpPr>
        <p:spPr>
          <a:xfrm>
            <a:off x="2376239" y="2894496"/>
            <a:ext cx="1249611" cy="3709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0863A18-CE71-5674-A9D5-CFD1CD197453}"/>
              </a:ext>
            </a:extLst>
          </p:cNvPr>
          <p:cNvSpPr/>
          <p:nvPr/>
        </p:nvSpPr>
        <p:spPr>
          <a:xfrm>
            <a:off x="3744989" y="2909221"/>
            <a:ext cx="1329212" cy="35623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EFE8489-4653-C13C-D60E-DC10455882FF}"/>
              </a:ext>
            </a:extLst>
          </p:cNvPr>
          <p:cNvSpPr/>
          <p:nvPr/>
        </p:nvSpPr>
        <p:spPr>
          <a:xfrm>
            <a:off x="5221490" y="2902987"/>
            <a:ext cx="1452360" cy="35623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0" rIns="0" bIns="0" rtlCol="0">
            <a:spAutoFit/>
          </a:bodyPr>
          <a:lstStyle/>
          <a:p>
            <a:pPr marL="4281170">
              <a:lnSpc>
                <a:spcPts val="1205"/>
              </a:lnSpc>
            </a:pP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INTRODUCTION</a:t>
            </a:r>
            <a:r>
              <a:rPr sz="1100" spc="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sz="11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INTERMEDIATE</a:t>
            </a:r>
            <a:r>
              <a:rPr sz="1100" spc="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RIGGING</a:t>
            </a:r>
            <a:endParaRPr sz="1100">
              <a:latin typeface="Franklin Gothic Medium"/>
              <a:cs typeface="Franklin Gothic Mediu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0000" y="636006"/>
          <a:ext cx="6479540" cy="4324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9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6300"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Gin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poles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Shear</a:t>
                      </a:r>
                      <a:r>
                        <a:rPr sz="1000" spc="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legs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858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685"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Flying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foxes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cable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ways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985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Guyed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derricks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and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structures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09855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27300" y="381230"/>
            <a:ext cx="43726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Franklin Gothic Book"/>
                <a:cs typeface="Franklin Gothic Book"/>
              </a:rPr>
              <a:t>An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intermediate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25" dirty="0">
                <a:latin typeface="Franklin Gothic Book"/>
                <a:cs typeface="Franklin Gothic Book"/>
              </a:rPr>
              <a:t>rigger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b="1" spc="-25" dirty="0">
                <a:latin typeface="Franklin Gothic Demi"/>
                <a:cs typeface="Franklin Gothic Demi"/>
              </a:rPr>
              <a:t>cannot</a:t>
            </a:r>
            <a:r>
              <a:rPr sz="1000" b="1" spc="-10" dirty="0">
                <a:latin typeface="Franklin Gothic Demi"/>
                <a:cs typeface="Franklin Gothic Demi"/>
              </a:rPr>
              <a:t> </a:t>
            </a:r>
            <a:r>
              <a:rPr sz="1000" b="1" spc="-35" dirty="0">
                <a:latin typeface="Franklin Gothic Demi"/>
                <a:cs typeface="Franklin Gothic Demi"/>
              </a:rPr>
              <a:t>perform</a:t>
            </a:r>
            <a:r>
              <a:rPr sz="1000" b="1" spc="-10" dirty="0">
                <a:latin typeface="Franklin Gothic Demi"/>
                <a:cs typeface="Franklin Gothic Demi"/>
              </a:rPr>
              <a:t> </a:t>
            </a:r>
            <a:r>
              <a:rPr sz="1000" b="1" spc="-30" dirty="0">
                <a:latin typeface="Franklin Gothic Demi"/>
                <a:cs typeface="Franklin Gothic Demi"/>
              </a:rPr>
              <a:t>any</a:t>
            </a:r>
            <a:r>
              <a:rPr sz="1000" b="1" spc="-5" dirty="0">
                <a:latin typeface="Franklin Gothic Demi"/>
                <a:cs typeface="Franklin Gothic Demi"/>
              </a:rPr>
              <a:t> </a:t>
            </a:r>
            <a:r>
              <a:rPr sz="1000" b="1" spc="-25" dirty="0">
                <a:latin typeface="Franklin Gothic Demi"/>
                <a:cs typeface="Franklin Gothic Demi"/>
              </a:rPr>
              <a:t>rigging</a:t>
            </a:r>
            <a:r>
              <a:rPr sz="1000" b="1" spc="-10" dirty="0">
                <a:latin typeface="Franklin Gothic Demi"/>
                <a:cs typeface="Franklin Gothic Demi"/>
              </a:rPr>
              <a:t> </a:t>
            </a:r>
            <a:r>
              <a:rPr sz="1000" b="1" spc="-35" dirty="0">
                <a:latin typeface="Franklin Gothic Demi"/>
                <a:cs typeface="Franklin Gothic Demi"/>
              </a:rPr>
              <a:t>work</a:t>
            </a:r>
            <a:r>
              <a:rPr sz="1000" b="1" spc="-10" dirty="0">
                <a:latin typeface="Franklin Gothic Demi"/>
                <a:cs typeface="Franklin Gothic Demi"/>
              </a:rPr>
              <a:t> </a:t>
            </a:r>
            <a:r>
              <a:rPr sz="1000" spc="-30" dirty="0">
                <a:latin typeface="Franklin Gothic Book"/>
                <a:cs typeface="Franklin Gothic Book"/>
              </a:rPr>
              <a:t>involving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40" dirty="0">
                <a:latin typeface="Franklin Gothic Book"/>
                <a:cs typeface="Franklin Gothic Book"/>
              </a:rPr>
              <a:t>any</a:t>
            </a:r>
            <a:r>
              <a:rPr sz="1000" spc="-20" dirty="0">
                <a:latin typeface="Franklin Gothic Book"/>
                <a:cs typeface="Franklin Gothic Book"/>
              </a:rPr>
              <a:t> of</a:t>
            </a:r>
            <a:r>
              <a:rPr sz="1000" spc="-15" dirty="0">
                <a:latin typeface="Franklin Gothic Book"/>
                <a:cs typeface="Franklin Gothic Book"/>
              </a:rPr>
              <a:t> </a:t>
            </a:r>
            <a:r>
              <a:rPr sz="1000" spc="-35" dirty="0">
                <a:latin typeface="Franklin Gothic Book"/>
                <a:cs typeface="Franklin Gothic Book"/>
              </a:rPr>
              <a:t>the</a:t>
            </a:r>
            <a:r>
              <a:rPr sz="1000" spc="-20" dirty="0">
                <a:latin typeface="Franklin Gothic Book"/>
                <a:cs typeface="Franklin Gothic Book"/>
              </a:rPr>
              <a:t> </a:t>
            </a:r>
            <a:r>
              <a:rPr sz="1000" spc="-10" dirty="0">
                <a:latin typeface="Franklin Gothic Book"/>
                <a:cs typeface="Franklin Gothic Book"/>
              </a:rPr>
              <a:t>following.</a:t>
            </a:r>
            <a:endParaRPr sz="1000">
              <a:latin typeface="Franklin Gothic Book"/>
              <a:cs typeface="Franklin Gothic Book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2903" y="670560"/>
            <a:ext cx="1830692" cy="204602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52781" y="676097"/>
            <a:ext cx="1166434" cy="207246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70681" y="808520"/>
            <a:ext cx="425576" cy="42179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96291" y="808520"/>
            <a:ext cx="425564" cy="42179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96291" y="2950172"/>
            <a:ext cx="425564" cy="421792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652500" y="2950172"/>
            <a:ext cx="3044190" cy="1922145"/>
            <a:chOff x="652500" y="2950172"/>
            <a:chExt cx="3044190" cy="1922145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2500" y="3094412"/>
              <a:ext cx="2619895" cy="177758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70681" y="2950172"/>
              <a:ext cx="425576" cy="421792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367495" y="3071812"/>
            <a:ext cx="1802037" cy="1821853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25" dirty="0"/>
              <a:t>17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44005"/>
            <a:ext cx="7020559" cy="15303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0" rIns="0" bIns="0" rtlCol="0">
            <a:spAutoFit/>
          </a:bodyPr>
          <a:lstStyle/>
          <a:p>
            <a:pPr marL="539750">
              <a:lnSpc>
                <a:spcPts val="1205"/>
              </a:lnSpc>
              <a:tabLst>
                <a:tab pos="6106795" algn="l"/>
              </a:tabLst>
            </a:pPr>
            <a:r>
              <a:rPr sz="1100" i="1" dirty="0">
                <a:solidFill>
                  <a:srgbClr val="FFFFFF"/>
                </a:solidFill>
                <a:latin typeface="Franklin Gothic Book"/>
                <a:cs typeface="Franklin Gothic Book"/>
              </a:rPr>
              <a:t>PC</a:t>
            </a:r>
            <a:r>
              <a:rPr sz="1100" i="1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100" i="1" spc="-25" dirty="0">
                <a:solidFill>
                  <a:srgbClr val="FFFFFF"/>
                </a:solidFill>
                <a:latin typeface="Franklin Gothic Book"/>
                <a:cs typeface="Franklin Gothic Book"/>
              </a:rPr>
              <a:t>3.4</a:t>
            </a:r>
            <a:r>
              <a:rPr sz="1100" i="1" dirty="0">
                <a:solidFill>
                  <a:srgbClr val="FFFFFF"/>
                </a:solidFill>
                <a:latin typeface="Franklin Gothic Book"/>
                <a:cs typeface="Franklin Gothic Book"/>
              </a:rPr>
              <a:t>	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SET</a:t>
            </a:r>
            <a:r>
              <a:rPr sz="11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UP</a:t>
            </a:r>
            <a:r>
              <a:rPr sz="11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TASK</a:t>
            </a:r>
            <a:endParaRPr sz="1100">
              <a:latin typeface="Franklin Gothic Medium"/>
              <a:cs typeface="Franklin Gothic Medium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9561" y="2832011"/>
            <a:ext cx="2828631" cy="204843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546005" y="622008"/>
            <a:ext cx="3382645" cy="2032635"/>
            <a:chOff x="3546005" y="622008"/>
            <a:chExt cx="3382645" cy="203263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52405" y="622008"/>
              <a:ext cx="2875795" cy="203211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455816" y="972826"/>
              <a:ext cx="273050" cy="65405"/>
            </a:xfrm>
            <a:custGeom>
              <a:avLst/>
              <a:gdLst/>
              <a:ahLst/>
              <a:cxnLst/>
              <a:rect l="l" t="t" r="r" b="b"/>
              <a:pathLst>
                <a:path w="273050" h="65405">
                  <a:moveTo>
                    <a:pt x="272948" y="65252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28071" y="101858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25400"/>
                  </a:move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800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400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400"/>
                  </a:lnTo>
                  <a:close/>
                </a:path>
              </a:pathLst>
            </a:custGeom>
            <a:ln w="1270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52355" y="766254"/>
              <a:ext cx="909955" cy="413384"/>
            </a:xfrm>
            <a:custGeom>
              <a:avLst/>
              <a:gdLst/>
              <a:ahLst/>
              <a:cxnLst/>
              <a:rect l="l" t="t" r="r" b="b"/>
              <a:pathLst>
                <a:path w="909954" h="413384">
                  <a:moveTo>
                    <a:pt x="909802" y="0"/>
                  </a:moveTo>
                  <a:lnTo>
                    <a:pt x="0" y="0"/>
                  </a:lnTo>
                  <a:lnTo>
                    <a:pt x="0" y="413169"/>
                  </a:lnTo>
                  <a:lnTo>
                    <a:pt x="909802" y="413169"/>
                  </a:lnTo>
                  <a:lnTo>
                    <a:pt x="9098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52355" y="766254"/>
              <a:ext cx="909955" cy="413384"/>
            </a:xfrm>
            <a:custGeom>
              <a:avLst/>
              <a:gdLst/>
              <a:ahLst/>
              <a:cxnLst/>
              <a:rect l="l" t="t" r="r" b="b"/>
              <a:pathLst>
                <a:path w="909954" h="413384">
                  <a:moveTo>
                    <a:pt x="0" y="413169"/>
                  </a:moveTo>
                  <a:lnTo>
                    <a:pt x="909802" y="413169"/>
                  </a:lnTo>
                  <a:lnTo>
                    <a:pt x="909802" y="0"/>
                  </a:lnTo>
                  <a:lnTo>
                    <a:pt x="0" y="0"/>
                  </a:lnTo>
                  <a:lnTo>
                    <a:pt x="0" y="413169"/>
                  </a:lnTo>
                  <a:close/>
                </a:path>
              </a:pathLst>
            </a:custGeom>
            <a:ln w="12700">
              <a:solidFill>
                <a:srgbClr val="687A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40000" y="436505"/>
          <a:ext cx="6482715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1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9965">
                <a:tc grid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400" b="1" dirty="0">
                          <a:solidFill>
                            <a:srgbClr val="00305E"/>
                          </a:solidFill>
                          <a:latin typeface="Franklin Gothic Demi"/>
                          <a:cs typeface="Franklin Gothic Demi"/>
                        </a:rPr>
                        <a:t>Safety</a:t>
                      </a:r>
                      <a:r>
                        <a:rPr sz="1400" b="1" spc="-55" dirty="0">
                          <a:solidFill>
                            <a:srgbClr val="00305E"/>
                          </a:solidFill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305E"/>
                          </a:solidFill>
                          <a:latin typeface="Franklin Gothic Demi"/>
                          <a:cs typeface="Franklin Gothic Demi"/>
                        </a:rPr>
                        <a:t>factors</a:t>
                      </a:r>
                      <a:endParaRPr sz="1400">
                        <a:latin typeface="Franklin Gothic Demi"/>
                        <a:cs typeface="Franklin Gothic Demi"/>
                      </a:endParaRPr>
                    </a:p>
                    <a:p>
                      <a:pPr marL="104775" marR="2675890">
                        <a:lnSpc>
                          <a:spcPts val="1140"/>
                        </a:lnSpc>
                        <a:spcBef>
                          <a:spcPts val="450"/>
                        </a:spcBef>
                        <a:tabLst>
                          <a:tab pos="3128645" algn="l"/>
                          <a:tab pos="3224530" algn="l"/>
                        </a:tabLst>
                      </a:pP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Safety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factor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margin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included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calculations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	</a:t>
                      </a:r>
                      <a:r>
                        <a:rPr sz="1500" spc="-44" baseline="-13888" dirty="0">
                          <a:latin typeface="Franklin Gothic Book"/>
                          <a:cs typeface="Franklin Gothic Book"/>
                        </a:rPr>
                        <a:t>Jerking</a:t>
                      </a:r>
                      <a:r>
                        <a:rPr sz="1500" spc="-7" baseline="-13888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500" spc="-52" baseline="-13888" dirty="0">
                          <a:latin typeface="Franklin Gothic Book"/>
                          <a:cs typeface="Franklin Gothic Book"/>
                        </a:rPr>
                        <a:t>crane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allow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conditions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on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job.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		</a:t>
                      </a:r>
                      <a:r>
                        <a:rPr sz="1500" spc="-37" baseline="-13888" dirty="0">
                          <a:latin typeface="Franklin Gothic Book"/>
                          <a:cs typeface="Franklin Gothic Book"/>
                        </a:rPr>
                        <a:t>during</a:t>
                      </a:r>
                      <a:r>
                        <a:rPr sz="1500" spc="-30" baseline="-13888" dirty="0">
                          <a:latin typeface="Franklin Gothic Book"/>
                          <a:cs typeface="Franklin Gothic Book"/>
                        </a:rPr>
                        <a:t> lift</a:t>
                      </a:r>
                      <a:endParaRPr sz="1500" baseline="-13888">
                        <a:latin typeface="Franklin Gothic Book"/>
                        <a:cs typeface="Franklin Gothic Book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Things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that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might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affect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safety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factor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include: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1940" indent="-177165">
                        <a:lnSpc>
                          <a:spcPts val="1170"/>
                        </a:lnSpc>
                        <a:spcBef>
                          <a:spcPts val="645"/>
                        </a:spcBef>
                        <a:buChar char="•"/>
                        <a:tabLst>
                          <a:tab pos="281940" algn="l"/>
                        </a:tabLst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Strength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material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used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manufacture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1940">
                        <a:lnSpc>
                          <a:spcPts val="1170"/>
                        </a:lnSpc>
                      </a:pP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equipment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or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materials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281940" marR="3595370" indent="-177800">
                        <a:lnSpc>
                          <a:spcPts val="1140"/>
                        </a:lnSpc>
                        <a:spcBef>
                          <a:spcPts val="315"/>
                        </a:spcBef>
                        <a:buChar char="•"/>
                        <a:tabLst>
                          <a:tab pos="281940" algn="l"/>
                        </a:tabLst>
                      </a:pPr>
                      <a:r>
                        <a:rPr sz="1000" spc="-50" dirty="0">
                          <a:latin typeface="Franklin Gothic Book"/>
                          <a:cs typeface="Franklin Gothic Book"/>
                        </a:rPr>
                        <a:t>Work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method.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example,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jerking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crane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during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lift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will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increase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required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safety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factor.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87630" marB="0">
                    <a:lnL w="6350">
                      <a:solidFill>
                        <a:srgbClr val="687A9E"/>
                      </a:solidFill>
                      <a:prstDash val="solid"/>
                    </a:lnL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3140"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1100" b="1" spc="-45" dirty="0">
                          <a:latin typeface="Franklin Gothic Demi"/>
                          <a:cs typeface="Franklin Gothic Demi"/>
                        </a:rPr>
                        <a:t>QUESTION</a:t>
                      </a:r>
                      <a:r>
                        <a:rPr sz="1100" b="1" spc="-10" dirty="0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45" dirty="0">
                          <a:latin typeface="Franklin Gothic Demi"/>
                          <a:cs typeface="Franklin Gothic Demi"/>
                        </a:rPr>
                        <a:t>3.4</a:t>
                      </a:r>
                      <a:r>
                        <a:rPr sz="1100" b="1" spc="-5" dirty="0">
                          <a:latin typeface="Franklin Gothic Demi"/>
                          <a:cs typeface="Franklin Gothic Demi"/>
                        </a:rPr>
                        <a:t> </a:t>
                      </a:r>
                      <a:r>
                        <a:rPr sz="1100" b="1" spc="-25" dirty="0">
                          <a:latin typeface="Franklin Gothic Demi"/>
                          <a:cs typeface="Franklin Gothic Demi"/>
                        </a:rPr>
                        <a:t>(A)</a:t>
                      </a:r>
                      <a:endParaRPr sz="1100">
                        <a:latin typeface="Franklin Gothic Demi"/>
                        <a:cs typeface="Franklin Gothic Demi"/>
                      </a:endParaRPr>
                    </a:p>
                    <a:p>
                      <a:pPr marL="101600" marR="149225">
                        <a:lnSpc>
                          <a:spcPts val="1140"/>
                        </a:lnSpc>
                        <a:spcBef>
                          <a:spcPts val="795"/>
                        </a:spcBef>
                      </a:pPr>
                      <a:r>
                        <a:rPr sz="1000" spc="-60" dirty="0">
                          <a:latin typeface="Franklin Gothic Book"/>
                          <a:cs typeface="Franklin Gothic Book"/>
                        </a:rPr>
                        <a:t>You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need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lift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pre-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cast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panel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from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its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casting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bed.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What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risk?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35255" marB="0">
                    <a:lnT w="6350">
                      <a:solidFill>
                        <a:srgbClr val="687A9E"/>
                      </a:solidFill>
                      <a:prstDash val="solid"/>
                    </a:lnT>
                    <a:solidFill>
                      <a:srgbClr val="D5D8E4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3141345" algn="just">
                        <a:lnSpc>
                          <a:spcPts val="1140"/>
                        </a:lnSpc>
                        <a:spcBef>
                          <a:spcPts val="944"/>
                        </a:spcBef>
                      </a:pP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Suction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can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cause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an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increase 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dead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load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of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panel.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If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tilt-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up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panel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sticking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the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  <a:p>
                      <a:pPr marL="107950" marR="2999105">
                        <a:lnSpc>
                          <a:spcPts val="1140"/>
                        </a:lnSpc>
                      </a:pP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casting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surface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0" dirty="0">
                          <a:latin typeface="Franklin Gothic Book"/>
                          <a:cs typeface="Franklin Gothic Book"/>
                        </a:rPr>
                        <a:t>dead</a:t>
                      </a:r>
                      <a:r>
                        <a:rPr sz="10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load</a:t>
                      </a:r>
                      <a:r>
                        <a:rPr sz="10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must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be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increased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by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40%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45" dirty="0"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0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allow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for </a:t>
                      </a:r>
                      <a:r>
                        <a:rPr sz="1000" spc="-35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30" dirty="0">
                          <a:latin typeface="Franklin Gothic Book"/>
                          <a:cs typeface="Franklin Gothic Book"/>
                        </a:rPr>
                        <a:t>effect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20" dirty="0"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0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000" spc="-10" dirty="0">
                          <a:latin typeface="Franklin Gothic Book"/>
                          <a:cs typeface="Franklin Gothic Book"/>
                        </a:rPr>
                        <a:t>suction.</a:t>
                      </a:r>
                      <a:endParaRPr sz="10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120014" marB="0">
                    <a:lnR w="6350">
                      <a:solidFill>
                        <a:srgbClr val="687A9E"/>
                      </a:solidFill>
                      <a:prstDash val="solid"/>
                    </a:lnR>
                    <a:lnT w="6350">
                      <a:solidFill>
                        <a:srgbClr val="687A9E"/>
                      </a:solidFill>
                      <a:prstDash val="solid"/>
                    </a:lnT>
                    <a:lnB w="6350">
                      <a:solidFill>
                        <a:srgbClr val="687A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3719405" y="5083075"/>
            <a:ext cx="130810" cy="12636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700" spc="-25" dirty="0">
                <a:latin typeface="Franklin Gothic Medium"/>
                <a:cs typeface="Franklin Gothic Medium"/>
              </a:rPr>
              <a:t>84</a:t>
            </a:r>
            <a:endParaRPr sz="700">
              <a:latin typeface="Franklin Gothic Medium"/>
              <a:cs typeface="Franklin Gothic Medium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1DFDEEE-E1A4-878A-C8C9-7515D3DB6085}"/>
              </a:ext>
            </a:extLst>
          </p:cNvPr>
          <p:cNvSpPr/>
          <p:nvPr/>
        </p:nvSpPr>
        <p:spPr>
          <a:xfrm>
            <a:off x="2176542" y="2743200"/>
            <a:ext cx="1828496" cy="9957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60309" cy="1977389"/>
            <a:chOff x="0" y="0"/>
            <a:chExt cx="7560309" cy="197738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559992" cy="197679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406933"/>
              <a:ext cx="7328534" cy="1477010"/>
            </a:xfrm>
            <a:custGeom>
              <a:avLst/>
              <a:gdLst/>
              <a:ahLst/>
              <a:cxnLst/>
              <a:rect l="l" t="t" r="r" b="b"/>
              <a:pathLst>
                <a:path w="7328534" h="1477010">
                  <a:moveTo>
                    <a:pt x="7328433" y="0"/>
                  </a:moveTo>
                  <a:lnTo>
                    <a:pt x="0" y="0"/>
                  </a:lnTo>
                  <a:lnTo>
                    <a:pt x="0" y="1476755"/>
                  </a:lnTo>
                  <a:lnTo>
                    <a:pt x="7328433" y="1476755"/>
                  </a:lnTo>
                  <a:lnTo>
                    <a:pt x="7328433" y="0"/>
                  </a:lnTo>
                  <a:close/>
                </a:path>
              </a:pathLst>
            </a:custGeom>
            <a:solidFill>
              <a:srgbClr val="000000">
                <a:alpha val="3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0" y="432016"/>
            <a:ext cx="7200265" cy="1325245"/>
          </a:xfrm>
          <a:prstGeom prst="rect">
            <a:avLst/>
          </a:prstGeom>
          <a:solidFill>
            <a:srgbClr val="00305E"/>
          </a:solidFill>
        </p:spPr>
        <p:txBody>
          <a:bodyPr vert="horz" wrap="square" lIns="0" tIns="74930" rIns="0" bIns="0" rtlCol="0">
            <a:spAutoFit/>
          </a:bodyPr>
          <a:lstStyle/>
          <a:p>
            <a:pPr marR="172085" algn="r">
              <a:lnSpc>
                <a:spcPts val="4520"/>
              </a:lnSpc>
              <a:spcBef>
                <a:spcPts val="590"/>
              </a:spcBef>
            </a:pPr>
            <a:r>
              <a:rPr sz="4200" b="1" spc="-10" dirty="0">
                <a:solidFill>
                  <a:srgbClr val="FFFFFF"/>
                </a:solidFill>
                <a:latin typeface="Bebas Neue Bold"/>
                <a:cs typeface="Bebas Neue Bold"/>
              </a:rPr>
              <a:t>undertake</a:t>
            </a:r>
            <a:r>
              <a:rPr sz="4200" b="1" spc="-90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200" b="1" spc="-25" dirty="0">
                <a:solidFill>
                  <a:srgbClr val="FFFFFF"/>
                </a:solidFill>
                <a:latin typeface="Bebas Neue Bold"/>
                <a:cs typeface="Bebas Neue Bold"/>
              </a:rPr>
              <a:t>intermediate</a:t>
            </a:r>
            <a:r>
              <a:rPr sz="4200" b="1" spc="-90" dirty="0">
                <a:solidFill>
                  <a:srgbClr val="FFFFFF"/>
                </a:solidFill>
                <a:latin typeface="Bebas Neue Bold"/>
                <a:cs typeface="Bebas Neue Bold"/>
              </a:rPr>
              <a:t> </a:t>
            </a:r>
            <a:r>
              <a:rPr sz="4200" b="1" spc="-10" dirty="0">
                <a:solidFill>
                  <a:srgbClr val="FFFFFF"/>
                </a:solidFill>
                <a:latin typeface="Bebas Neue Bold"/>
                <a:cs typeface="Bebas Neue Bold"/>
              </a:rPr>
              <a:t>rigging</a:t>
            </a:r>
            <a:endParaRPr sz="4200">
              <a:latin typeface="Bebas Neue Bold"/>
              <a:cs typeface="Bebas Neue Bold"/>
            </a:endParaRPr>
          </a:p>
          <a:p>
            <a:pPr marR="172085" algn="r">
              <a:lnSpc>
                <a:spcPts val="4520"/>
              </a:lnSpc>
            </a:pPr>
            <a:r>
              <a:rPr sz="4200" b="1" spc="-10" dirty="0">
                <a:solidFill>
                  <a:srgbClr val="FFFFFF"/>
                </a:solidFill>
                <a:latin typeface="Bebas Neue Bold"/>
                <a:cs typeface="Bebas Neue Bold"/>
              </a:rPr>
              <a:t>activities</a:t>
            </a:r>
            <a:endParaRPr sz="4200">
              <a:latin typeface="Bebas Neue Bold"/>
              <a:cs typeface="Bebas Neue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4909" y="2046000"/>
            <a:ext cx="8077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581B09"/>
                </a:solidFill>
                <a:latin typeface="Franklin Gothic Medium"/>
                <a:cs typeface="Franklin Gothic Medium"/>
              </a:rPr>
              <a:t>Element</a:t>
            </a:r>
            <a:r>
              <a:rPr sz="1400" spc="-35" dirty="0">
                <a:solidFill>
                  <a:srgbClr val="581B09"/>
                </a:solidFill>
                <a:latin typeface="Franklin Gothic Medium"/>
                <a:cs typeface="Franklin Gothic Medium"/>
              </a:rPr>
              <a:t> </a:t>
            </a:r>
            <a:r>
              <a:rPr sz="1400" spc="-50" dirty="0">
                <a:solidFill>
                  <a:srgbClr val="581B09"/>
                </a:solidFill>
                <a:latin typeface="Franklin Gothic Medium"/>
                <a:cs typeface="Franklin Gothic Medium"/>
              </a:rPr>
              <a:t>4</a:t>
            </a:r>
            <a:endParaRPr sz="1400">
              <a:latin typeface="Franklin Gothic Medium"/>
              <a:cs typeface="Franklin Gothic Medium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47824" y="2184660"/>
            <a:ext cx="3546904" cy="269578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719665" y="5083075"/>
            <a:ext cx="130175" cy="12636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700" spc="-25" dirty="0">
                <a:latin typeface="Franklin Gothic Medium"/>
                <a:cs typeface="Franklin Gothic Medium"/>
              </a:rPr>
              <a:t>95</a:t>
            </a:r>
            <a:endParaRPr sz="7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Easy</a:t>
            </a:r>
            <a:r>
              <a:rPr spc="-5" dirty="0"/>
              <a:t> </a:t>
            </a:r>
            <a:r>
              <a:rPr dirty="0"/>
              <a:t>Guides</a:t>
            </a:r>
            <a:r>
              <a:rPr spc="-5" dirty="0"/>
              <a:t> </a:t>
            </a:r>
            <a:r>
              <a:rPr dirty="0"/>
              <a:t>Australia</a:t>
            </a:r>
            <a:r>
              <a:rPr spc="-5" dirty="0"/>
              <a:t> </a:t>
            </a:r>
            <a:r>
              <a:rPr spc="-10" dirty="0"/>
              <a:t>Pty.</a:t>
            </a:r>
            <a:r>
              <a:rPr dirty="0"/>
              <a:t> </a:t>
            </a:r>
            <a:r>
              <a:rPr spc="-20" dirty="0"/>
              <a:t>Ltd.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50"/>
              </a:spcBef>
            </a:pPr>
            <a:r>
              <a:rPr dirty="0"/>
              <a:t>May</a:t>
            </a:r>
            <a:r>
              <a:rPr spc="-1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be</a:t>
            </a:r>
            <a:r>
              <a:rPr spc="-10" dirty="0"/>
              <a:t> reproduced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879</Words>
  <Application>Microsoft Office PowerPoint</Application>
  <PresentationFormat>Custom</PresentationFormat>
  <Paragraphs>133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Bebas Neue Bold</vt:lpstr>
      <vt:lpstr>Calibri</vt:lpstr>
      <vt:lpstr>Franklin Gothic Book</vt:lpstr>
      <vt:lpstr>Franklin Gothic Demi</vt:lpstr>
      <vt:lpstr>Franklin Gothic Medium</vt:lpstr>
      <vt:lpstr>Open Sans Semibold</vt:lpstr>
      <vt:lpstr>Times New Roman</vt:lpstr>
      <vt:lpstr>Office Theme</vt:lpstr>
      <vt:lpstr>RIGGING INTERMEDIATE SAFETY &amp; LICENCE GUIDE</vt:lpstr>
      <vt:lpstr>Contents</vt:lpstr>
      <vt:lpstr>About this guide</vt:lpstr>
      <vt:lpstr>PowerPoint Presentation</vt:lpstr>
      <vt:lpstr>What is intermediate rigging?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User</cp:lastModifiedBy>
  <cp:revision>1</cp:revision>
  <dcterms:created xsi:type="dcterms:W3CDTF">2025-01-08T03:57:18Z</dcterms:created>
  <dcterms:modified xsi:type="dcterms:W3CDTF">2025-01-08T04:01:55Z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2022-11-21T00:00:00Z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2025-01-08T00:00:00Z</vt:filetime>
  </property>
  <property fmtid="{D5CDD505-2E9C-101B-9397-08002B2CF9AE}" pid="5" name="Producer">
    <vt:lpwstr>Adobe PDF Library 17.0</vt:lpwstr>
  </property>
</Properties>
</file>