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2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5" r:id="rId21"/>
  </p:sldIdLst>
  <p:sldSz cx="7556500" cy="5334000"/>
  <p:notesSz cx="7556500" cy="533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resa Skepper" initials="TS" lastIdx="1" clrIdx="0">
    <p:extLst>
      <p:ext uri="{19B8F6BF-5375-455C-9EA6-DF929625EA0E}">
        <p15:presenceInfo xmlns:p15="http://schemas.microsoft.com/office/powerpoint/2012/main" userId="df901123608816a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8" d="100"/>
          <a:sy n="138" d="100"/>
        </p:scale>
        <p:origin x="1524" y="108"/>
      </p:cViewPr>
      <p:guideLst>
        <p:guide orient="horz" pos="2880"/>
        <p:guide pos="216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9-26T18:07:59.809" idx="1">
    <p:pos x="10" y="10"/>
    <p:text/>
    <p:extLst>
      <p:ext uri="{C676402C-5697-4E1C-873F-D02D1690AC5C}">
        <p15:threadingInfo xmlns:p15="http://schemas.microsoft.com/office/powerpoint/2012/main" timeZoneBias="-60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1653540"/>
            <a:ext cx="6428422" cy="11201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2987040"/>
            <a:ext cx="5293995" cy="1333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F7941D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F7941D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1226820"/>
            <a:ext cx="3289839" cy="3520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1226820"/>
            <a:ext cx="3289839" cy="3520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7559992" cy="19767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F7941D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44005"/>
            <a:ext cx="7020559" cy="153035"/>
          </a:xfrm>
          <a:custGeom>
            <a:avLst/>
            <a:gdLst/>
            <a:ahLst/>
            <a:cxnLst/>
            <a:rect l="l" t="t" r="r" b="b"/>
            <a:pathLst>
              <a:path w="7020559" h="153035">
                <a:moveTo>
                  <a:pt x="7020001" y="0"/>
                </a:moveTo>
                <a:lnTo>
                  <a:pt x="0" y="0"/>
                </a:lnTo>
                <a:lnTo>
                  <a:pt x="0" y="152996"/>
                </a:lnTo>
                <a:lnTo>
                  <a:pt x="7020001" y="152996"/>
                </a:lnTo>
                <a:lnTo>
                  <a:pt x="7020001" y="0"/>
                </a:lnTo>
                <a:close/>
              </a:path>
            </a:pathLst>
          </a:custGeom>
          <a:solidFill>
            <a:srgbClr val="002F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87299" y="102235"/>
            <a:ext cx="4369434" cy="1498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F7941D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328" y="1250460"/>
            <a:ext cx="6492875" cy="37179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27300" y="5101059"/>
            <a:ext cx="1068070" cy="112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266545" y="5093441"/>
            <a:ext cx="766445" cy="112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693723" y="5083075"/>
            <a:ext cx="182245" cy="1263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hyperlink" Target="http://www.comlaw.gov.a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://www.saiglobal.com/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3.jpg"/><Relationship Id="rId4" Type="http://schemas.openxmlformats.org/officeDocument/2006/relationships/image" Target="../media/image4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7" Type="http://schemas.openxmlformats.org/officeDocument/2006/relationships/image" Target="../media/image49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8.jpg"/><Relationship Id="rId5" Type="http://schemas.openxmlformats.org/officeDocument/2006/relationships/image" Target="../media/image47.png"/><Relationship Id="rId4" Type="http://schemas.openxmlformats.org/officeDocument/2006/relationships/image" Target="../media/image4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5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4.jpg"/><Relationship Id="rId5" Type="http://schemas.openxmlformats.org/officeDocument/2006/relationships/image" Target="../media/image53.jpg"/><Relationship Id="rId4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71.png"/><Relationship Id="rId3" Type="http://schemas.openxmlformats.org/officeDocument/2006/relationships/image" Target="../media/image61.png"/><Relationship Id="rId7" Type="http://schemas.openxmlformats.org/officeDocument/2006/relationships/image" Target="../media/image65.jpg"/><Relationship Id="rId12" Type="http://schemas.openxmlformats.org/officeDocument/2006/relationships/image" Target="../media/image70.jp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4.jpg"/><Relationship Id="rId11" Type="http://schemas.openxmlformats.org/officeDocument/2006/relationships/image" Target="../media/image69.png"/><Relationship Id="rId5" Type="http://schemas.openxmlformats.org/officeDocument/2006/relationships/image" Target="../media/image63.png"/><Relationship Id="rId10" Type="http://schemas.openxmlformats.org/officeDocument/2006/relationships/image" Target="../media/image68.jpg"/><Relationship Id="rId4" Type="http://schemas.openxmlformats.org/officeDocument/2006/relationships/image" Target="../media/image62.jpg"/><Relationship Id="rId9" Type="http://schemas.openxmlformats.org/officeDocument/2006/relationships/image" Target="../media/image6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image" Target="../media/image21.jpg"/><Relationship Id="rId10" Type="http://schemas.openxmlformats.org/officeDocument/2006/relationships/image" Target="../media/image26.jpg"/><Relationship Id="rId4" Type="http://schemas.openxmlformats.org/officeDocument/2006/relationships/image" Target="../media/image20.jpg"/><Relationship Id="rId9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7560309" cy="1476375"/>
            <a:chOff x="0" y="0"/>
            <a:chExt cx="7560309" cy="147637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7559992" cy="147600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194635" y="391988"/>
              <a:ext cx="861364" cy="87050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57241" y="232305"/>
            <a:ext cx="3670935" cy="117919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 marR="5080">
              <a:lnSpc>
                <a:spcPts val="4280"/>
              </a:lnSpc>
              <a:spcBef>
                <a:spcPts val="675"/>
              </a:spcBef>
            </a:pPr>
            <a:r>
              <a:rPr sz="4000" b="1" spc="65" dirty="0">
                <a:solidFill>
                  <a:srgbClr val="002F5E"/>
                </a:solidFill>
                <a:latin typeface="Bebas Neue Bold"/>
                <a:cs typeface="Bebas Neue Bold"/>
              </a:rPr>
              <a:t>TRAFFIC</a:t>
            </a:r>
            <a:r>
              <a:rPr sz="4000" b="1" spc="85" dirty="0">
                <a:solidFill>
                  <a:srgbClr val="002F5E"/>
                </a:solidFill>
                <a:latin typeface="Bebas Neue Bold"/>
                <a:cs typeface="Bebas Neue Bold"/>
              </a:rPr>
              <a:t> </a:t>
            </a:r>
            <a:r>
              <a:rPr sz="4000" b="1" spc="80" dirty="0">
                <a:solidFill>
                  <a:srgbClr val="002F5E"/>
                </a:solidFill>
                <a:latin typeface="Bebas Neue Bold"/>
                <a:cs typeface="Bebas Neue Bold"/>
              </a:rPr>
              <a:t>MANAGEMENT  </a:t>
            </a:r>
            <a:r>
              <a:rPr sz="4000" b="1" spc="65" dirty="0">
                <a:solidFill>
                  <a:srgbClr val="FFFFFF"/>
                </a:solidFill>
                <a:latin typeface="Bebas Neue Bold"/>
                <a:cs typeface="Bebas Neue Bold"/>
              </a:rPr>
              <a:t>LEARNER</a:t>
            </a:r>
            <a:r>
              <a:rPr sz="4000" b="1" spc="150" dirty="0">
                <a:solidFill>
                  <a:srgbClr val="FFFFFF"/>
                </a:solidFill>
                <a:latin typeface="Bebas Neue Bold"/>
                <a:cs typeface="Bebas Neue Bold"/>
              </a:rPr>
              <a:t> </a:t>
            </a:r>
            <a:r>
              <a:rPr sz="4000" b="1" spc="80" dirty="0">
                <a:solidFill>
                  <a:srgbClr val="FFFFFF"/>
                </a:solidFill>
                <a:latin typeface="Bebas Neue Bold"/>
                <a:cs typeface="Bebas Neue Bold"/>
              </a:rPr>
              <a:t>GUIDE</a:t>
            </a:r>
            <a:endParaRPr sz="4000">
              <a:latin typeface="Bebas Neue Bold"/>
              <a:cs typeface="Bebas Neue Bold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216494" y="4020726"/>
            <a:ext cx="1813383" cy="7955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749751" y="1553948"/>
            <a:ext cx="3282950" cy="937894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733550">
              <a:lnSpc>
                <a:spcPct val="100000"/>
              </a:lnSpc>
              <a:spcBef>
                <a:spcPts val="675"/>
              </a:spcBef>
            </a:pPr>
            <a:r>
              <a:rPr sz="900" b="1" spc="-30" dirty="0">
                <a:solidFill>
                  <a:srgbClr val="231F20"/>
                </a:solidFill>
                <a:latin typeface="Open Sans Semibold"/>
                <a:cs typeface="Open Sans Semibold"/>
              </a:rPr>
              <a:t>Training support material</a:t>
            </a:r>
            <a:r>
              <a:rPr sz="900" b="1" spc="-45" dirty="0">
                <a:solidFill>
                  <a:srgbClr val="231F20"/>
                </a:solidFill>
                <a:latin typeface="Open Sans Semibold"/>
                <a:cs typeface="Open Sans Semibold"/>
              </a:rPr>
              <a:t> </a:t>
            </a:r>
            <a:r>
              <a:rPr sz="900" b="1" spc="-25" dirty="0">
                <a:solidFill>
                  <a:srgbClr val="231F20"/>
                </a:solidFill>
                <a:latin typeface="Open Sans Semibold"/>
                <a:cs typeface="Open Sans Semibold"/>
              </a:rPr>
              <a:t>for:</a:t>
            </a:r>
            <a:endParaRPr sz="900">
              <a:latin typeface="Open Sans Semibold"/>
              <a:cs typeface="Open Sans Semibold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750">
              <a:latin typeface="Open Sans Semibold"/>
              <a:cs typeface="Open Sans Semibold"/>
            </a:endParaRPr>
          </a:p>
          <a:p>
            <a:pPr marL="2118360">
              <a:lnSpc>
                <a:spcPct val="100000"/>
              </a:lnSpc>
            </a:pPr>
            <a:r>
              <a:rPr sz="1700" spc="-60" dirty="0">
                <a:solidFill>
                  <a:srgbClr val="002F5E"/>
                </a:solidFill>
                <a:latin typeface="Open Sans"/>
                <a:cs typeface="Open Sans"/>
              </a:rPr>
              <a:t>RIIWHS205E</a:t>
            </a:r>
            <a:endParaRPr sz="17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1700" spc="-55" dirty="0">
                <a:solidFill>
                  <a:srgbClr val="002F5E"/>
                </a:solidFill>
                <a:latin typeface="Open Sans"/>
                <a:cs typeface="Open Sans"/>
              </a:rPr>
              <a:t>Control </a:t>
            </a:r>
            <a:r>
              <a:rPr sz="1700" spc="-45" dirty="0">
                <a:solidFill>
                  <a:srgbClr val="002F5E"/>
                </a:solidFill>
                <a:latin typeface="Open Sans"/>
                <a:cs typeface="Open Sans"/>
              </a:rPr>
              <a:t>traffic </a:t>
            </a:r>
            <a:r>
              <a:rPr sz="1700" spc="-50" dirty="0">
                <a:solidFill>
                  <a:srgbClr val="002F5E"/>
                </a:solidFill>
                <a:latin typeface="Open Sans"/>
                <a:cs typeface="Open Sans"/>
              </a:rPr>
              <a:t>with a </a:t>
            </a:r>
            <a:r>
              <a:rPr sz="1700" spc="-55" dirty="0">
                <a:solidFill>
                  <a:srgbClr val="002F5E"/>
                </a:solidFill>
                <a:latin typeface="Open Sans"/>
                <a:cs typeface="Open Sans"/>
              </a:rPr>
              <a:t>stop-slow</a:t>
            </a:r>
            <a:r>
              <a:rPr sz="1700" spc="-5" dirty="0">
                <a:solidFill>
                  <a:srgbClr val="002F5E"/>
                </a:solidFill>
                <a:latin typeface="Open Sans"/>
                <a:cs typeface="Open Sans"/>
              </a:rPr>
              <a:t> </a:t>
            </a:r>
            <a:r>
              <a:rPr sz="1700" spc="-55" dirty="0">
                <a:solidFill>
                  <a:srgbClr val="002F5E"/>
                </a:solidFill>
                <a:latin typeface="Open Sans"/>
                <a:cs typeface="Open Sans"/>
              </a:rPr>
              <a:t>bat</a:t>
            </a:r>
            <a:endParaRPr sz="1700">
              <a:latin typeface="Open Sans"/>
              <a:cs typeface="Open San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328836" y="3783660"/>
            <a:ext cx="7029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35" dirty="0">
                <a:solidFill>
                  <a:srgbClr val="231F20"/>
                </a:solidFill>
                <a:latin typeface="Open Sans Semibold"/>
                <a:cs typeface="Open Sans Semibold"/>
              </a:rPr>
              <a:t>Produced</a:t>
            </a:r>
            <a:r>
              <a:rPr sz="900" b="1" spc="-60" dirty="0">
                <a:solidFill>
                  <a:srgbClr val="231F20"/>
                </a:solidFill>
                <a:latin typeface="Open Sans Semibold"/>
                <a:cs typeface="Open Sans Semibold"/>
              </a:rPr>
              <a:t> </a:t>
            </a:r>
            <a:r>
              <a:rPr sz="900" b="1" spc="-30" dirty="0">
                <a:solidFill>
                  <a:srgbClr val="231F20"/>
                </a:solidFill>
                <a:latin typeface="Open Sans Semibold"/>
                <a:cs typeface="Open Sans Semibold"/>
              </a:rPr>
              <a:t>by:</a:t>
            </a:r>
            <a:endParaRPr sz="900">
              <a:latin typeface="Open Sans Semibold"/>
              <a:cs typeface="Open Sans Semibold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62767" y="1536875"/>
            <a:ext cx="2463869" cy="35691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6C6F77A1-17AD-43EE-AE84-B8BF411B4469}"/>
              </a:ext>
            </a:extLst>
          </p:cNvPr>
          <p:cNvSpPr/>
          <p:nvPr/>
        </p:nvSpPr>
        <p:spPr>
          <a:xfrm>
            <a:off x="3069542" y="2842159"/>
            <a:ext cx="1360417" cy="131555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49314" y="117014"/>
            <a:ext cx="1939289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TO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CONTROL</a:t>
            </a:r>
            <a:r>
              <a:rPr sz="1100" spc="-4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TRAFFIC</a:t>
            </a:r>
            <a:endParaRPr sz="1100">
              <a:latin typeface="Franklin Gothic Medium"/>
              <a:cs typeface="Franklin Gothic Medium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40000" y="678006"/>
            <a:ext cx="6480175" cy="4283075"/>
            <a:chOff x="540000" y="678006"/>
            <a:chExt cx="6480175" cy="4283075"/>
          </a:xfrm>
        </p:grpSpPr>
        <p:sp>
          <p:nvSpPr>
            <p:cNvPr id="4" name="object 4"/>
            <p:cNvSpPr/>
            <p:nvPr/>
          </p:nvSpPr>
          <p:spPr>
            <a:xfrm>
              <a:off x="7016824" y="684357"/>
              <a:ext cx="0" cy="4270375"/>
            </a:xfrm>
            <a:custGeom>
              <a:avLst/>
              <a:gdLst/>
              <a:ahLst/>
              <a:cxnLst/>
              <a:rect l="l" t="t" r="r" b="b"/>
              <a:pathLst>
                <a:path h="4270375">
                  <a:moveTo>
                    <a:pt x="0" y="4270146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7F97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40000" y="4957678"/>
              <a:ext cx="6480175" cy="0"/>
            </a:xfrm>
            <a:custGeom>
              <a:avLst/>
              <a:gdLst/>
              <a:ahLst/>
              <a:cxnLst/>
              <a:rect l="l" t="t" r="r" b="b"/>
              <a:pathLst>
                <a:path w="6480175">
                  <a:moveTo>
                    <a:pt x="0" y="0"/>
                  </a:moveTo>
                  <a:lnTo>
                    <a:pt x="6479997" y="0"/>
                  </a:lnTo>
                </a:path>
              </a:pathLst>
            </a:custGeom>
            <a:ln w="6350">
              <a:solidFill>
                <a:srgbClr val="7F97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40000" y="681181"/>
              <a:ext cx="6480175" cy="0"/>
            </a:xfrm>
            <a:custGeom>
              <a:avLst/>
              <a:gdLst/>
              <a:ahLst/>
              <a:cxnLst/>
              <a:rect l="l" t="t" r="r" b="b"/>
              <a:pathLst>
                <a:path w="6480175">
                  <a:moveTo>
                    <a:pt x="0" y="0"/>
                  </a:moveTo>
                  <a:lnTo>
                    <a:pt x="6479997" y="0"/>
                  </a:lnTo>
                </a:path>
              </a:pathLst>
            </a:custGeom>
            <a:ln w="6350">
              <a:solidFill>
                <a:srgbClr val="7F97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43175" y="684357"/>
              <a:ext cx="0" cy="4270375"/>
            </a:xfrm>
            <a:custGeom>
              <a:avLst/>
              <a:gdLst/>
              <a:ahLst/>
              <a:cxnLst/>
              <a:rect l="l" t="t" r="r" b="b"/>
              <a:pathLst>
                <a:path h="4270375">
                  <a:moveTo>
                    <a:pt x="0" y="4270146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7F97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199859" y="2928678"/>
              <a:ext cx="5073450" cy="107468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98537" y="2810967"/>
              <a:ext cx="5255895" cy="1312545"/>
            </a:xfrm>
            <a:custGeom>
              <a:avLst/>
              <a:gdLst/>
              <a:ahLst/>
              <a:cxnLst/>
              <a:rect l="l" t="t" r="r" b="b"/>
              <a:pathLst>
                <a:path w="5255895" h="1312545">
                  <a:moveTo>
                    <a:pt x="0" y="1312075"/>
                  </a:moveTo>
                  <a:lnTo>
                    <a:pt x="5255412" y="1312075"/>
                  </a:lnTo>
                  <a:lnTo>
                    <a:pt x="5255412" y="0"/>
                  </a:lnTo>
                  <a:lnTo>
                    <a:pt x="0" y="0"/>
                  </a:lnTo>
                  <a:lnTo>
                    <a:pt x="0" y="1312075"/>
                  </a:lnTo>
                  <a:close/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06600" y="366000"/>
            <a:ext cx="242760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5" dirty="0">
                <a:solidFill>
                  <a:srgbClr val="002F5E"/>
                </a:solidFill>
                <a:latin typeface="Franklin Gothic Medium"/>
                <a:cs typeface="Franklin Gothic Medium"/>
              </a:rPr>
              <a:t>Traffic </a:t>
            </a:r>
            <a:r>
              <a:rPr sz="1400" spc="-5" dirty="0">
                <a:solidFill>
                  <a:srgbClr val="002F5E"/>
                </a:solidFill>
                <a:latin typeface="Franklin Gothic Medium"/>
                <a:cs typeface="Franklin Gothic Medium"/>
              </a:rPr>
              <a:t>management </a:t>
            </a:r>
            <a:r>
              <a:rPr sz="1400" dirty="0">
                <a:solidFill>
                  <a:srgbClr val="002F5E"/>
                </a:solidFill>
                <a:latin typeface="Franklin Gothic Medium"/>
                <a:cs typeface="Franklin Gothic Medium"/>
              </a:rPr>
              <a:t>plan</a:t>
            </a:r>
            <a:r>
              <a:rPr sz="1400" spc="-70" dirty="0">
                <a:solidFill>
                  <a:srgbClr val="002F5E"/>
                </a:solidFill>
                <a:latin typeface="Franklin Gothic Medium"/>
                <a:cs typeface="Franklin Gothic Medium"/>
              </a:rPr>
              <a:t> </a:t>
            </a:r>
            <a:r>
              <a:rPr sz="1400" spc="-5" dirty="0">
                <a:solidFill>
                  <a:srgbClr val="002F5E"/>
                </a:solidFill>
                <a:latin typeface="Franklin Gothic Medium"/>
                <a:cs typeface="Franklin Gothic Medium"/>
              </a:rPr>
              <a:t>(TMP)</a:t>
            </a:r>
            <a:endParaRPr sz="1400">
              <a:latin typeface="Franklin Gothic Medium"/>
              <a:cs typeface="Franklin Gothic Medium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10</a:t>
            </a:fld>
            <a:endParaRPr dirty="0"/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29450" y="751191"/>
            <a:ext cx="6207760" cy="193040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899"/>
              </a:lnSpc>
              <a:spcBef>
                <a:spcPts val="80"/>
              </a:spcBef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 road safety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act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requires any person conducting works on or near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a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road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to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have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a traffic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management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plan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in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place.  The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traffic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management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plan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must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be prepared by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a qualified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person. The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TMP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contains the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Traffic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Guidance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Scheme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(TGS), 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worksite hazard assessment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(eg: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SWMS) and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details of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location,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nature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and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duration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of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 work. The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traffic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controller  should review the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TMP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before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starting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work so they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know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what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to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do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and how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to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do</a:t>
            </a:r>
            <a:r>
              <a:rPr sz="900" spc="10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it.</a:t>
            </a:r>
            <a:endParaRPr sz="900" dirty="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955"/>
              </a:spcBef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traffic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management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plan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may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include information</a:t>
            </a:r>
            <a:r>
              <a:rPr sz="900" spc="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about:</a:t>
            </a:r>
            <a:endParaRPr sz="900" dirty="0">
              <a:latin typeface="Open Sans"/>
              <a:cs typeface="Open Sans"/>
            </a:endParaRPr>
          </a:p>
          <a:p>
            <a:pPr marL="165100" indent="-152400">
              <a:lnSpc>
                <a:spcPct val="100000"/>
              </a:lnSpc>
              <a:spcBef>
                <a:spcPts val="585"/>
              </a:spcBef>
              <a:buChar char="•"/>
              <a:tabLst>
                <a:tab pos="165100" algn="l"/>
              </a:tabLst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 safety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of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workers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and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900" spc="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public</a:t>
            </a:r>
            <a:endParaRPr sz="900" dirty="0">
              <a:latin typeface="Open Sans"/>
              <a:cs typeface="Open Sans"/>
            </a:endParaRPr>
          </a:p>
          <a:p>
            <a:pPr marL="165100" indent="-152400">
              <a:lnSpc>
                <a:spcPct val="100000"/>
              </a:lnSpc>
              <a:spcBef>
                <a:spcPts val="305"/>
              </a:spcBef>
              <a:buChar char="•"/>
              <a:tabLst>
                <a:tab pos="165100" algn="l"/>
              </a:tabLst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overall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strategy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for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management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of</a:t>
            </a:r>
            <a:r>
              <a:rPr sz="900" spc="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traffic</a:t>
            </a:r>
            <a:endParaRPr sz="900" dirty="0">
              <a:latin typeface="Open Sans"/>
              <a:cs typeface="Open Sans"/>
            </a:endParaRPr>
          </a:p>
          <a:p>
            <a:pPr marL="165100" indent="-152400">
              <a:lnSpc>
                <a:spcPct val="100000"/>
              </a:lnSpc>
              <a:spcBef>
                <a:spcPts val="300"/>
              </a:spcBef>
              <a:buChar char="•"/>
              <a:tabLst>
                <a:tab pos="165100" algn="l"/>
              </a:tabLst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 arrangment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of traffic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control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devices</a:t>
            </a:r>
            <a:endParaRPr sz="900" dirty="0">
              <a:latin typeface="Open Sans"/>
              <a:cs typeface="Open Sans"/>
            </a:endParaRPr>
          </a:p>
          <a:p>
            <a:pPr marL="165100" indent="-152400">
              <a:lnSpc>
                <a:spcPct val="100000"/>
              </a:lnSpc>
              <a:spcBef>
                <a:spcPts val="305"/>
              </a:spcBef>
              <a:buChar char="•"/>
              <a:tabLst>
                <a:tab pos="165100" algn="l"/>
              </a:tabLst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 arrangment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and number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of traffic</a:t>
            </a:r>
            <a:r>
              <a:rPr sz="900" spc="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controllers</a:t>
            </a:r>
            <a:endParaRPr sz="900" dirty="0">
              <a:latin typeface="Open Sans"/>
              <a:cs typeface="Open Sans"/>
            </a:endParaRPr>
          </a:p>
          <a:p>
            <a:pPr marL="165100" indent="-152400">
              <a:lnSpc>
                <a:spcPct val="100000"/>
              </a:lnSpc>
              <a:spcBef>
                <a:spcPts val="305"/>
              </a:spcBef>
              <a:buChar char="•"/>
              <a:tabLst>
                <a:tab pos="165100" algn="l"/>
              </a:tabLst>
            </a:pP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Emergency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access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(for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workers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and emergency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services</a:t>
            </a:r>
            <a:r>
              <a:rPr sz="900" spc="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vehicles)</a:t>
            </a:r>
            <a:endParaRPr sz="900" dirty="0">
              <a:latin typeface="Open Sans"/>
              <a:cs typeface="Open Sans"/>
            </a:endParaRPr>
          </a:p>
          <a:p>
            <a:pPr marL="165100" indent="-152400">
              <a:lnSpc>
                <a:spcPct val="100000"/>
              </a:lnSpc>
              <a:spcBef>
                <a:spcPts val="300"/>
              </a:spcBef>
              <a:buChar char="•"/>
              <a:tabLst>
                <a:tab pos="165100" algn="l"/>
              </a:tabLst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Unusual hazards or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specific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job requirements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(eg: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nearby schools, access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to</a:t>
            </a:r>
            <a:r>
              <a:rPr sz="900" spc="4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shops).</a:t>
            </a:r>
            <a:endParaRPr sz="900" dirty="0">
              <a:latin typeface="Open Sans"/>
              <a:cs typeface="Open San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29450" y="4110286"/>
            <a:ext cx="6324600" cy="781050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sz="1200" b="1" dirty="0">
                <a:solidFill>
                  <a:srgbClr val="002F5E"/>
                </a:solidFill>
                <a:latin typeface="Open Sans Semibold"/>
                <a:cs typeface="Open Sans Semibold"/>
              </a:rPr>
              <a:t>Traffic </a:t>
            </a:r>
            <a:r>
              <a:rPr sz="1200" b="1" spc="-5" dirty="0">
                <a:solidFill>
                  <a:srgbClr val="002F5E"/>
                </a:solidFill>
                <a:latin typeface="Open Sans Semibold"/>
                <a:cs typeface="Open Sans Semibold"/>
              </a:rPr>
              <a:t>guidance </a:t>
            </a:r>
            <a:r>
              <a:rPr sz="1200" b="1" dirty="0">
                <a:solidFill>
                  <a:srgbClr val="002F5E"/>
                </a:solidFill>
                <a:latin typeface="Open Sans Semibold"/>
                <a:cs typeface="Open Sans Semibold"/>
              </a:rPr>
              <a:t>scheme</a:t>
            </a:r>
            <a:r>
              <a:rPr sz="1200" b="1" spc="-5" dirty="0">
                <a:solidFill>
                  <a:srgbClr val="002F5E"/>
                </a:solidFill>
                <a:latin typeface="Open Sans Semibold"/>
                <a:cs typeface="Open Sans Semibold"/>
              </a:rPr>
              <a:t> </a:t>
            </a:r>
            <a:r>
              <a:rPr sz="1200" b="1" dirty="0">
                <a:solidFill>
                  <a:srgbClr val="002F5E"/>
                </a:solidFill>
                <a:latin typeface="Open Sans Semibold"/>
                <a:cs typeface="Open Sans Semibold"/>
              </a:rPr>
              <a:t>(TGS)</a:t>
            </a:r>
            <a:endParaRPr sz="1200" dirty="0">
              <a:latin typeface="Open Sans Semibold"/>
              <a:cs typeface="Open Sans Semibold"/>
            </a:endParaRPr>
          </a:p>
          <a:p>
            <a:pPr marL="12700" marR="5080">
              <a:lnSpc>
                <a:spcPct val="101899"/>
              </a:lnSpc>
              <a:spcBef>
                <a:spcPts val="505"/>
              </a:spcBef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TGS 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is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a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diagram which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shows where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temporary signs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and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traffic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control devices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(including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traffic controller)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must be 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placed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to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warn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traffic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and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guide 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it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through, past or around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a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work area or temporary hazard so work can be carried out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safely. 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traffic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guidance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scheme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(TGS) 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is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part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of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traffic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management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plan</a:t>
            </a:r>
            <a:r>
              <a:rPr sz="900" spc="5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(TMP).</a:t>
            </a:r>
            <a:endParaRPr sz="900" dirty="0">
              <a:latin typeface="Open Sans"/>
              <a:cs typeface="Open San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27300" y="117014"/>
            <a:ext cx="42545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7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1.2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2957F1B-B4CB-402A-B40C-CC713207936E}"/>
              </a:ext>
            </a:extLst>
          </p:cNvPr>
          <p:cNvSpPr/>
          <p:nvPr/>
        </p:nvSpPr>
        <p:spPr>
          <a:xfrm>
            <a:off x="626100" y="725757"/>
            <a:ext cx="6207754" cy="6048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B5595FF-D5C0-4883-8698-BC38019D66A3}"/>
              </a:ext>
            </a:extLst>
          </p:cNvPr>
          <p:cNvSpPr/>
          <p:nvPr/>
        </p:nvSpPr>
        <p:spPr>
          <a:xfrm>
            <a:off x="626100" y="1429491"/>
            <a:ext cx="5971545" cy="1312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27F8CC4-4CDD-434E-A325-068E4F08DDF9}"/>
              </a:ext>
            </a:extLst>
          </p:cNvPr>
          <p:cNvSpPr/>
          <p:nvPr/>
        </p:nvSpPr>
        <p:spPr>
          <a:xfrm>
            <a:off x="585554" y="4189854"/>
            <a:ext cx="6258080" cy="7004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300" y="117014"/>
            <a:ext cx="636143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434205" algn="l"/>
              </a:tabLst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 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1.3	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TO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CONTROL</a:t>
            </a:r>
            <a:r>
              <a:rPr sz="1100" spc="-3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TRAFFIC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7300" y="547230"/>
            <a:ext cx="6059170" cy="1661160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30"/>
              </a:spcBef>
            </a:pPr>
            <a:r>
              <a:rPr sz="10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Note:</a:t>
            </a:r>
            <a:endParaRPr sz="1000" dirty="0">
              <a:latin typeface="Franklin Gothic Medium"/>
              <a:cs typeface="Franklin Gothic Medium"/>
            </a:endParaRPr>
          </a:p>
          <a:p>
            <a:pPr marL="12700" marR="196850">
              <a:lnSpc>
                <a:spcPct val="101899"/>
              </a:lnSpc>
              <a:spcBef>
                <a:spcPts val="545"/>
              </a:spcBef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 following information 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is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based on the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new </a:t>
            </a:r>
            <a:r>
              <a:rPr sz="900" spc="-40" dirty="0">
                <a:solidFill>
                  <a:srgbClr val="231F20"/>
                </a:solidFill>
                <a:latin typeface="Open Sans"/>
                <a:cs typeface="Open Sans"/>
              </a:rPr>
              <a:t>WHS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Act. 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If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your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state 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is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not using the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new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Act,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you should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refer to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  Occupational Health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&amp;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Safety (OHS)</a:t>
            </a:r>
            <a:r>
              <a:rPr sz="900" spc="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Act.</a:t>
            </a:r>
            <a:endParaRPr sz="900" dirty="0">
              <a:latin typeface="Open Sans"/>
              <a:cs typeface="Open Sans"/>
            </a:endParaRPr>
          </a:p>
          <a:p>
            <a:pPr marL="12700" marR="82550">
              <a:lnSpc>
                <a:spcPct val="101899"/>
              </a:lnSpc>
              <a:spcBef>
                <a:spcPts val="565"/>
              </a:spcBef>
            </a:pPr>
            <a:r>
              <a:rPr sz="900" i="1" spc="-20" dirty="0">
                <a:solidFill>
                  <a:srgbClr val="231F20"/>
                </a:solidFill>
                <a:latin typeface="Open Sans"/>
                <a:cs typeface="Open Sans"/>
              </a:rPr>
              <a:t>‘The national </a:t>
            </a:r>
            <a:r>
              <a:rPr sz="900" i="1" spc="-30" dirty="0">
                <a:solidFill>
                  <a:srgbClr val="231F20"/>
                </a:solidFill>
                <a:latin typeface="Open Sans"/>
                <a:cs typeface="Open Sans"/>
              </a:rPr>
              <a:t>WHS </a:t>
            </a:r>
            <a:r>
              <a:rPr sz="900" i="1" spc="-20" dirty="0">
                <a:solidFill>
                  <a:srgbClr val="231F20"/>
                </a:solidFill>
                <a:latin typeface="Open Sans"/>
                <a:cs typeface="Open Sans"/>
              </a:rPr>
              <a:t>Act sets out the </a:t>
            </a:r>
            <a:r>
              <a:rPr sz="900" i="1" spc="-15" dirty="0">
                <a:solidFill>
                  <a:srgbClr val="231F20"/>
                </a:solidFill>
                <a:latin typeface="Open Sans"/>
                <a:cs typeface="Open Sans"/>
              </a:rPr>
              <a:t>legal responsibilities </a:t>
            </a:r>
            <a:r>
              <a:rPr sz="900" i="1" spc="-20" dirty="0">
                <a:solidFill>
                  <a:srgbClr val="231F20"/>
                </a:solidFill>
                <a:latin typeface="Open Sans"/>
                <a:cs typeface="Open Sans"/>
              </a:rPr>
              <a:t>that apply to persons conducting </a:t>
            </a:r>
            <a:r>
              <a:rPr sz="900" i="1" spc="-30" dirty="0">
                <a:solidFill>
                  <a:srgbClr val="231F20"/>
                </a:solidFill>
                <a:latin typeface="Open Sans"/>
                <a:cs typeface="Open Sans"/>
              </a:rPr>
              <a:t>a </a:t>
            </a:r>
            <a:r>
              <a:rPr sz="900" i="1" spc="-20" dirty="0">
                <a:solidFill>
                  <a:srgbClr val="231F20"/>
                </a:solidFill>
                <a:latin typeface="Open Sans"/>
                <a:cs typeface="Open Sans"/>
              </a:rPr>
              <a:t>business or undertaking (PCBU)  </a:t>
            </a:r>
            <a:r>
              <a:rPr sz="900" i="1" spc="-25" dirty="0">
                <a:solidFill>
                  <a:srgbClr val="231F20"/>
                </a:solidFill>
                <a:latin typeface="Open Sans"/>
                <a:cs typeface="Open Sans"/>
              </a:rPr>
              <a:t>and</a:t>
            </a:r>
            <a:r>
              <a:rPr sz="900" i="1" spc="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i="1" spc="-20" dirty="0">
                <a:solidFill>
                  <a:srgbClr val="231F20"/>
                </a:solidFill>
                <a:latin typeface="Open Sans"/>
                <a:cs typeface="Open Sans"/>
              </a:rPr>
              <a:t>workers</a:t>
            </a:r>
            <a:r>
              <a:rPr sz="900" i="1" spc="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i="1" spc="-20" dirty="0">
                <a:solidFill>
                  <a:srgbClr val="231F20"/>
                </a:solidFill>
                <a:latin typeface="Open Sans"/>
                <a:cs typeface="Open Sans"/>
              </a:rPr>
              <a:t>to</a:t>
            </a:r>
            <a:r>
              <a:rPr sz="900" i="1" spc="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i="1" spc="-25" dirty="0">
                <a:solidFill>
                  <a:srgbClr val="231F20"/>
                </a:solidFill>
                <a:latin typeface="Open Sans"/>
                <a:cs typeface="Open Sans"/>
              </a:rPr>
              <a:t>make</a:t>
            </a:r>
            <a:r>
              <a:rPr sz="900" i="1" spc="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i="1" spc="-20" dirty="0">
                <a:solidFill>
                  <a:srgbClr val="231F20"/>
                </a:solidFill>
                <a:latin typeface="Open Sans"/>
                <a:cs typeface="Open Sans"/>
              </a:rPr>
              <a:t>sure</a:t>
            </a:r>
            <a:r>
              <a:rPr sz="900" i="1" spc="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i="1" spc="-20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900" i="1" spc="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i="1" spc="-20" dirty="0">
                <a:solidFill>
                  <a:srgbClr val="231F20"/>
                </a:solidFill>
                <a:latin typeface="Open Sans"/>
                <a:cs typeface="Open Sans"/>
              </a:rPr>
              <a:t>workplace</a:t>
            </a:r>
            <a:r>
              <a:rPr sz="900" i="1" spc="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i="1" spc="-15" dirty="0">
                <a:solidFill>
                  <a:srgbClr val="231F20"/>
                </a:solidFill>
                <a:latin typeface="Open Sans"/>
                <a:cs typeface="Open Sans"/>
              </a:rPr>
              <a:t>is</a:t>
            </a:r>
            <a:r>
              <a:rPr sz="900" i="1" spc="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i="1" spc="-20" dirty="0">
                <a:solidFill>
                  <a:srgbClr val="231F20"/>
                </a:solidFill>
                <a:latin typeface="Open Sans"/>
                <a:cs typeface="Open Sans"/>
              </a:rPr>
              <a:t>as</a:t>
            </a:r>
            <a:r>
              <a:rPr sz="900" i="1" spc="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i="1" spc="-20" dirty="0">
                <a:solidFill>
                  <a:srgbClr val="231F20"/>
                </a:solidFill>
                <a:latin typeface="Open Sans"/>
                <a:cs typeface="Open Sans"/>
              </a:rPr>
              <a:t>safe</a:t>
            </a:r>
            <a:r>
              <a:rPr sz="900" i="1" spc="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i="1" spc="-25" dirty="0">
                <a:solidFill>
                  <a:srgbClr val="231F20"/>
                </a:solidFill>
                <a:latin typeface="Open Sans"/>
                <a:cs typeface="Open Sans"/>
              </a:rPr>
              <a:t>and</a:t>
            </a:r>
            <a:r>
              <a:rPr sz="900" i="1" spc="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i="1" spc="-20" dirty="0">
                <a:solidFill>
                  <a:srgbClr val="231F20"/>
                </a:solidFill>
                <a:latin typeface="Open Sans"/>
                <a:cs typeface="Open Sans"/>
              </a:rPr>
              <a:t>healthy</a:t>
            </a:r>
            <a:r>
              <a:rPr sz="900" i="1" spc="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i="1" spc="-20" dirty="0">
                <a:solidFill>
                  <a:srgbClr val="231F20"/>
                </a:solidFill>
                <a:latin typeface="Open Sans"/>
                <a:cs typeface="Open Sans"/>
              </a:rPr>
              <a:t>as</a:t>
            </a:r>
            <a:r>
              <a:rPr sz="900" i="1" spc="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i="1" spc="-15" dirty="0">
                <a:solidFill>
                  <a:srgbClr val="231F20"/>
                </a:solidFill>
                <a:latin typeface="Open Sans"/>
                <a:cs typeface="Open Sans"/>
              </a:rPr>
              <a:t>possible.’</a:t>
            </a:r>
            <a:endParaRPr sz="900" dirty="0">
              <a:latin typeface="Open Sans"/>
              <a:cs typeface="Open Sans"/>
            </a:endParaRPr>
          </a:p>
          <a:p>
            <a:pPr marL="12700" marR="5080">
              <a:lnSpc>
                <a:spcPct val="101899"/>
              </a:lnSpc>
              <a:spcBef>
                <a:spcPts val="570"/>
              </a:spcBef>
            </a:pP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PCBUs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(employer/workplace manager)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and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workers (employees) both have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a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duty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of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care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responsibility to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make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sure the  workplace 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is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a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healthy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and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safe place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to be.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A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‘worker’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includes people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who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are employees, contractors, sub-contractors,  outworkers, employees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of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labour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hire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companies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and</a:t>
            </a:r>
            <a:r>
              <a:rPr sz="900" spc="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volunteers.</a:t>
            </a:r>
            <a:endParaRPr sz="900" dirty="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585"/>
              </a:spcBef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 workplace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must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also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not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harm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 health or safety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of visitors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or people</a:t>
            </a:r>
            <a:r>
              <a:rPr sz="900" spc="8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nearby.</a:t>
            </a:r>
            <a:endParaRPr sz="900" dirty="0">
              <a:latin typeface="Open Sans"/>
              <a:cs typeface="Open San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371156" y="2802895"/>
            <a:ext cx="1336167" cy="21651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253877" y="2794613"/>
            <a:ext cx="1047840" cy="21733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71189" y="2911282"/>
            <a:ext cx="1955444" cy="20567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27300" y="367153"/>
            <a:ext cx="376618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002F5E"/>
                </a:solidFill>
              </a:rPr>
              <a:t>Duty of </a:t>
            </a:r>
            <a:r>
              <a:rPr sz="1400" spc="-5" dirty="0">
                <a:solidFill>
                  <a:srgbClr val="002F5E"/>
                </a:solidFill>
              </a:rPr>
              <a:t>Care </a:t>
            </a:r>
            <a:r>
              <a:rPr sz="1400" dirty="0">
                <a:solidFill>
                  <a:srgbClr val="002F5E"/>
                </a:solidFill>
              </a:rPr>
              <a:t>Obligations under </a:t>
            </a:r>
            <a:r>
              <a:rPr sz="1400" spc="-5" dirty="0">
                <a:solidFill>
                  <a:srgbClr val="002F5E"/>
                </a:solidFill>
              </a:rPr>
              <a:t>the WHS/OHS</a:t>
            </a:r>
            <a:r>
              <a:rPr sz="1400" spc="-75" dirty="0">
                <a:solidFill>
                  <a:srgbClr val="002F5E"/>
                </a:solidFill>
              </a:rPr>
              <a:t> </a:t>
            </a:r>
            <a:r>
              <a:rPr sz="1400" spc="-10" dirty="0">
                <a:solidFill>
                  <a:srgbClr val="002F5E"/>
                </a:solidFill>
              </a:rPr>
              <a:t>Act</a:t>
            </a:r>
            <a:endParaRPr sz="140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11</a:t>
            </a:fld>
            <a:endParaRPr dirty="0"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87BE14C-6C5E-4A3C-BFAF-523E76783A4C}"/>
              </a:ext>
            </a:extLst>
          </p:cNvPr>
          <p:cNvSpPr/>
          <p:nvPr/>
        </p:nvSpPr>
        <p:spPr>
          <a:xfrm>
            <a:off x="520131" y="635863"/>
            <a:ext cx="6763319" cy="44472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49314" y="117014"/>
            <a:ext cx="1939289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TO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CONTROL</a:t>
            </a:r>
            <a:r>
              <a:rPr sz="1100" spc="-4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TRAFFIC</a:t>
            </a:r>
            <a:endParaRPr sz="1100">
              <a:latin typeface="Franklin Gothic Medium"/>
              <a:cs typeface="Franklin Gothic Medium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36825" y="428825"/>
            <a:ext cx="6480175" cy="4540885"/>
            <a:chOff x="536825" y="428825"/>
            <a:chExt cx="6480175" cy="4540885"/>
          </a:xfrm>
        </p:grpSpPr>
        <p:sp>
          <p:nvSpPr>
            <p:cNvPr id="4" name="object 4"/>
            <p:cNvSpPr/>
            <p:nvPr/>
          </p:nvSpPr>
          <p:spPr>
            <a:xfrm>
              <a:off x="3776825" y="432000"/>
              <a:ext cx="0" cy="2839720"/>
            </a:xfrm>
            <a:custGeom>
              <a:avLst/>
              <a:gdLst/>
              <a:ahLst/>
              <a:cxnLst/>
              <a:rect l="l" t="t" r="r" b="b"/>
              <a:pathLst>
                <a:path h="2839720">
                  <a:moveTo>
                    <a:pt x="0" y="2839529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40000" y="3274705"/>
              <a:ext cx="3237230" cy="0"/>
            </a:xfrm>
            <a:custGeom>
              <a:avLst/>
              <a:gdLst/>
              <a:ahLst/>
              <a:cxnLst/>
              <a:rect l="l" t="t" r="r" b="b"/>
              <a:pathLst>
                <a:path w="3237229">
                  <a:moveTo>
                    <a:pt x="0" y="0"/>
                  </a:moveTo>
                  <a:lnTo>
                    <a:pt x="3236823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776825" y="3274705"/>
              <a:ext cx="3237230" cy="0"/>
            </a:xfrm>
            <a:custGeom>
              <a:avLst/>
              <a:gdLst/>
              <a:ahLst/>
              <a:cxnLst/>
              <a:rect l="l" t="t" r="r" b="b"/>
              <a:pathLst>
                <a:path w="3237229">
                  <a:moveTo>
                    <a:pt x="0" y="0"/>
                  </a:moveTo>
                  <a:lnTo>
                    <a:pt x="3236823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179632" y="1368701"/>
              <a:ext cx="1452125" cy="169131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447804" y="3320999"/>
              <a:ext cx="1397296" cy="163556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267869" y="3402000"/>
              <a:ext cx="1934139" cy="156730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27300" y="281677"/>
            <a:ext cx="3099435" cy="1005840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sz="1400" spc="-15" dirty="0">
                <a:solidFill>
                  <a:srgbClr val="002F5E"/>
                </a:solidFill>
                <a:latin typeface="Franklin Gothic Medium"/>
                <a:cs typeface="Franklin Gothic Medium"/>
              </a:rPr>
              <a:t>Worker’s </a:t>
            </a:r>
            <a:r>
              <a:rPr sz="1400" spc="-10" dirty="0">
                <a:solidFill>
                  <a:srgbClr val="002F5E"/>
                </a:solidFill>
                <a:latin typeface="Franklin Gothic Medium"/>
                <a:cs typeface="Franklin Gothic Medium"/>
              </a:rPr>
              <a:t>(employee’s) </a:t>
            </a:r>
            <a:r>
              <a:rPr sz="1400" dirty="0">
                <a:solidFill>
                  <a:srgbClr val="002F5E"/>
                </a:solidFill>
                <a:latin typeface="Franklin Gothic Medium"/>
                <a:cs typeface="Franklin Gothic Medium"/>
              </a:rPr>
              <a:t>duty of care</a:t>
            </a:r>
            <a:endParaRPr sz="1400">
              <a:latin typeface="Franklin Gothic Medium"/>
              <a:cs typeface="Franklin Gothic Medium"/>
            </a:endParaRPr>
          </a:p>
          <a:p>
            <a:pPr marL="12700" marR="5080">
              <a:lnSpc>
                <a:spcPct val="101899"/>
              </a:lnSpc>
              <a:spcBef>
                <a:spcPts val="409"/>
              </a:spcBef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By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law,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as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a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worker you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must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take care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of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your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own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health 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and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safety </a:t>
            </a:r>
            <a:r>
              <a:rPr sz="900" spc="-45" dirty="0">
                <a:solidFill>
                  <a:srgbClr val="231F20"/>
                </a:solidFill>
                <a:latin typeface="Open Sans"/>
                <a:cs typeface="Open Sans"/>
              </a:rPr>
              <a:t>—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and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 health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and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safety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of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other people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in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  workplace.</a:t>
            </a:r>
            <a:endParaRPr sz="9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585"/>
              </a:spcBef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You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must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 also: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27300" y="1336368"/>
            <a:ext cx="1388110" cy="163195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65100" marR="92710" indent="-152400">
              <a:lnSpc>
                <a:spcPct val="101899"/>
              </a:lnSpc>
              <a:spcBef>
                <a:spcPts val="80"/>
              </a:spcBef>
              <a:buChar char="•"/>
              <a:tabLst>
                <a:tab pos="165100" algn="l"/>
              </a:tabLst>
            </a:pP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Do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your best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to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follow  reasonable safety  instructions from your 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PCBU/employer</a:t>
            </a:r>
            <a:r>
              <a:rPr sz="900" spc="-4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(boss)</a:t>
            </a:r>
            <a:endParaRPr sz="900" dirty="0">
              <a:latin typeface="Open Sans"/>
              <a:cs typeface="Open Sans"/>
            </a:endParaRPr>
          </a:p>
          <a:p>
            <a:pPr marL="165100" marR="5080" indent="-152400">
              <a:lnSpc>
                <a:spcPct val="101899"/>
              </a:lnSpc>
              <a:spcBef>
                <a:spcPts val="280"/>
              </a:spcBef>
              <a:buChar char="•"/>
              <a:tabLst>
                <a:tab pos="165100" algn="l"/>
              </a:tabLst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Follow workplace</a:t>
            </a:r>
            <a:r>
              <a:rPr sz="900" spc="-6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health 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and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safety procedures 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and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policies</a:t>
            </a:r>
            <a:endParaRPr sz="900" dirty="0">
              <a:latin typeface="Open Sans"/>
              <a:cs typeface="Open Sans"/>
            </a:endParaRPr>
          </a:p>
          <a:p>
            <a:pPr marL="165100" marR="14604" indent="-152400">
              <a:lnSpc>
                <a:spcPct val="101899"/>
              </a:lnSpc>
              <a:spcBef>
                <a:spcPts val="285"/>
              </a:spcBef>
              <a:buChar char="•"/>
              <a:tabLst>
                <a:tab pos="165100" algn="l"/>
              </a:tabLst>
            </a:pP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Do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not do work 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if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you 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believe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a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hazard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would 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be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a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serious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risk to</a:t>
            </a:r>
            <a:r>
              <a:rPr sz="900" spc="-6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your  health or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safety.</a:t>
            </a:r>
            <a:endParaRPr sz="900" dirty="0">
              <a:latin typeface="Open Sans"/>
              <a:cs typeface="Open San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868798" y="281677"/>
            <a:ext cx="3152140" cy="1217295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sz="1400" spc="-5" dirty="0">
                <a:solidFill>
                  <a:srgbClr val="002F5E"/>
                </a:solidFill>
                <a:latin typeface="Franklin Gothic Medium"/>
                <a:cs typeface="Franklin Gothic Medium"/>
              </a:rPr>
              <a:t>PCBU’s </a:t>
            </a:r>
            <a:r>
              <a:rPr sz="1400" spc="-10" dirty="0">
                <a:solidFill>
                  <a:srgbClr val="002F5E"/>
                </a:solidFill>
                <a:latin typeface="Franklin Gothic Medium"/>
                <a:cs typeface="Franklin Gothic Medium"/>
              </a:rPr>
              <a:t>(employer’s) </a:t>
            </a:r>
            <a:r>
              <a:rPr sz="1400" dirty="0">
                <a:solidFill>
                  <a:srgbClr val="002F5E"/>
                </a:solidFill>
                <a:latin typeface="Franklin Gothic Medium"/>
                <a:cs typeface="Franklin Gothic Medium"/>
              </a:rPr>
              <a:t>duty of</a:t>
            </a:r>
            <a:r>
              <a:rPr sz="1400" spc="-10" dirty="0">
                <a:solidFill>
                  <a:srgbClr val="002F5E"/>
                </a:solidFill>
                <a:latin typeface="Franklin Gothic Medium"/>
                <a:cs typeface="Franklin Gothic Medium"/>
              </a:rPr>
              <a:t> </a:t>
            </a:r>
            <a:r>
              <a:rPr sz="1400" dirty="0">
                <a:solidFill>
                  <a:srgbClr val="002F5E"/>
                </a:solidFill>
                <a:latin typeface="Franklin Gothic Medium"/>
                <a:cs typeface="Franklin Gothic Medium"/>
              </a:rPr>
              <a:t>care</a:t>
            </a:r>
            <a:endParaRPr sz="1400">
              <a:latin typeface="Franklin Gothic Medium"/>
              <a:cs typeface="Franklin Gothic Medium"/>
            </a:endParaRPr>
          </a:p>
          <a:p>
            <a:pPr marL="12700" marR="5080">
              <a:lnSpc>
                <a:spcPct val="101899"/>
              </a:lnSpc>
              <a:spcBef>
                <a:spcPts val="409"/>
              </a:spcBef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By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law,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as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a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PCBU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you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must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do everything reasonably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practical  to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provide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a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workplace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that 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is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safe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and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without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risk to</a:t>
            </a:r>
            <a:r>
              <a:rPr sz="900" spc="4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health.</a:t>
            </a:r>
            <a:endParaRPr sz="9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585"/>
              </a:spcBef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You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must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instruct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and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train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your workers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to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work</a:t>
            </a:r>
            <a:r>
              <a:rPr sz="900" spc="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safely.</a:t>
            </a:r>
            <a:endParaRPr sz="900">
              <a:latin typeface="Open Sans"/>
              <a:cs typeface="Open Sans"/>
            </a:endParaRPr>
          </a:p>
          <a:p>
            <a:pPr marL="12700" marR="198755">
              <a:lnSpc>
                <a:spcPct val="101899"/>
              </a:lnSpc>
              <a:spcBef>
                <a:spcPts val="565"/>
              </a:spcBef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You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must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do so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in a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way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that 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is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easy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for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your employees to  understand.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27300" y="3304377"/>
            <a:ext cx="2326640" cy="794385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sz="1400" spc="-10" dirty="0">
                <a:solidFill>
                  <a:srgbClr val="002F5E"/>
                </a:solidFill>
                <a:latin typeface="Franklin Gothic Medium"/>
                <a:cs typeface="Franklin Gothic Medium"/>
              </a:rPr>
              <a:t>Penalties</a:t>
            </a:r>
            <a:endParaRPr sz="1400">
              <a:latin typeface="Franklin Gothic Medium"/>
              <a:cs typeface="Franklin Gothic Medium"/>
            </a:endParaRPr>
          </a:p>
          <a:p>
            <a:pPr marL="12700" marR="5080">
              <a:lnSpc>
                <a:spcPct val="101899"/>
              </a:lnSpc>
              <a:spcBef>
                <a:spcPts val="409"/>
              </a:spcBef>
            </a:pP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If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you are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a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PCBU/employer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or worker, the 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government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can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fine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or even imprison you for 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failing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your duty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of</a:t>
            </a:r>
            <a:r>
              <a:rPr sz="90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care.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533768" y="1566405"/>
            <a:ext cx="1266586" cy="14842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27300" y="117014"/>
            <a:ext cx="42545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7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1.3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12</a:t>
            </a:fld>
            <a:endParaRPr dirty="0"/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1DA6D6C-B86C-4818-8A91-4E8C28527E82}"/>
              </a:ext>
            </a:extLst>
          </p:cNvPr>
          <p:cNvSpPr/>
          <p:nvPr/>
        </p:nvSpPr>
        <p:spPr>
          <a:xfrm>
            <a:off x="504508" y="349956"/>
            <a:ext cx="3189213" cy="28397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93192A5-6D90-4277-A404-707D79DCA8D0}"/>
              </a:ext>
            </a:extLst>
          </p:cNvPr>
          <p:cNvSpPr/>
          <p:nvPr/>
        </p:nvSpPr>
        <p:spPr>
          <a:xfrm>
            <a:off x="3875968" y="393436"/>
            <a:ext cx="3483673" cy="2753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CFDE679-D921-43E3-B7BB-7332B45A7096}"/>
              </a:ext>
            </a:extLst>
          </p:cNvPr>
          <p:cNvSpPr/>
          <p:nvPr/>
        </p:nvSpPr>
        <p:spPr>
          <a:xfrm>
            <a:off x="523510" y="3301191"/>
            <a:ext cx="6490545" cy="1687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300" y="117014"/>
            <a:ext cx="636143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434205" algn="l"/>
              </a:tabLst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 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1.3	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TO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CONTROL</a:t>
            </a:r>
            <a:r>
              <a:rPr sz="1100" spc="-3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TRAFFIC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27300" y="367153"/>
            <a:ext cx="928369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002F5E"/>
                </a:solidFill>
              </a:rPr>
              <a:t>Compliance</a:t>
            </a:r>
            <a:endParaRPr sz="1400"/>
          </a:p>
        </p:txBody>
      </p:sp>
      <p:sp>
        <p:nvSpPr>
          <p:cNvPr id="4" name="object 4"/>
          <p:cNvSpPr txBox="1"/>
          <p:nvPr/>
        </p:nvSpPr>
        <p:spPr>
          <a:xfrm>
            <a:off x="527300" y="638461"/>
            <a:ext cx="6345555" cy="51435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1561465">
              <a:lnSpc>
                <a:spcPct val="101899"/>
              </a:lnSpc>
              <a:spcBef>
                <a:spcPts val="80"/>
              </a:spcBef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There are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documents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called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compliance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documents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that traffic controllers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need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to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know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about.  These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documents 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tell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you what you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must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do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to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work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safely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and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legally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as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a Traffic</a:t>
            </a:r>
            <a:r>
              <a:rPr sz="900" spc="1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Controller.</a:t>
            </a:r>
            <a:endParaRPr sz="900" dirty="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585"/>
              </a:spcBef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following</a:t>
            </a:r>
            <a:r>
              <a:rPr sz="9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are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 all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examples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of</a:t>
            </a:r>
            <a:r>
              <a:rPr sz="9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types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of</a:t>
            </a:r>
            <a:r>
              <a:rPr sz="9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compliance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documents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that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are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important</a:t>
            </a:r>
            <a:r>
              <a:rPr sz="9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for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a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Traffic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Controller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to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know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about:</a:t>
            </a:r>
            <a:endParaRPr sz="900" dirty="0">
              <a:latin typeface="Open Sans"/>
              <a:cs typeface="Open San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927367" y="1300505"/>
            <a:ext cx="93980" cy="1569085"/>
          </a:xfrm>
          <a:custGeom>
            <a:avLst/>
            <a:gdLst/>
            <a:ahLst/>
            <a:cxnLst/>
            <a:rect l="l" t="t" r="r" b="b"/>
            <a:pathLst>
              <a:path w="93979" h="1569085">
                <a:moveTo>
                  <a:pt x="0" y="1568856"/>
                </a:moveTo>
                <a:lnTo>
                  <a:pt x="93954" y="1568856"/>
                </a:lnTo>
                <a:lnTo>
                  <a:pt x="93954" y="0"/>
                </a:lnTo>
                <a:lnTo>
                  <a:pt x="0" y="0"/>
                </a:lnTo>
                <a:lnTo>
                  <a:pt x="0" y="1568856"/>
                </a:lnTo>
                <a:close/>
              </a:path>
            </a:pathLst>
          </a:custGeom>
          <a:solidFill>
            <a:srgbClr val="E5EA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50849" y="1303680"/>
            <a:ext cx="3655695" cy="1562735"/>
          </a:xfrm>
          <a:prstGeom prst="rect">
            <a:avLst/>
          </a:prstGeom>
          <a:solidFill>
            <a:srgbClr val="E5EAEE"/>
          </a:solidFill>
        </p:spPr>
        <p:txBody>
          <a:bodyPr vert="horz" wrap="square" lIns="0" tIns="7175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565"/>
              </a:spcBef>
            </a:pPr>
            <a:r>
              <a:rPr sz="1200" b="1" dirty="0">
                <a:solidFill>
                  <a:srgbClr val="002F5E"/>
                </a:solidFill>
                <a:latin typeface="Open Sans Semibold"/>
                <a:cs typeface="Open Sans Semibold"/>
              </a:rPr>
              <a:t>Legislation</a:t>
            </a:r>
            <a:endParaRPr sz="1200" dirty="0">
              <a:latin typeface="Open Sans Semibold"/>
              <a:cs typeface="Open Sans Semibold"/>
            </a:endParaRPr>
          </a:p>
          <a:p>
            <a:pPr marL="260350" indent="-153035">
              <a:lnSpc>
                <a:spcPct val="100000"/>
              </a:lnSpc>
              <a:spcBef>
                <a:spcPts val="530"/>
              </a:spcBef>
              <a:buChar char="•"/>
              <a:tabLst>
                <a:tab pos="260985" algn="l"/>
              </a:tabLst>
            </a:pP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Road Management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Act</a:t>
            </a:r>
            <a:endParaRPr sz="900" dirty="0">
              <a:latin typeface="Open Sans"/>
              <a:cs typeface="Open Sans"/>
            </a:endParaRPr>
          </a:p>
          <a:p>
            <a:pPr marL="260350" indent="-153035">
              <a:lnSpc>
                <a:spcPct val="100000"/>
              </a:lnSpc>
              <a:spcBef>
                <a:spcPts val="300"/>
              </a:spcBef>
              <a:buChar char="•"/>
              <a:tabLst>
                <a:tab pos="260985" algn="l"/>
              </a:tabLst>
            </a:pP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Road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Safety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Act</a:t>
            </a:r>
            <a:endParaRPr sz="900" dirty="0">
              <a:latin typeface="Open Sans"/>
              <a:cs typeface="Open Sans"/>
            </a:endParaRPr>
          </a:p>
          <a:p>
            <a:pPr marL="260350" indent="-153035">
              <a:lnSpc>
                <a:spcPct val="100000"/>
              </a:lnSpc>
              <a:spcBef>
                <a:spcPts val="305"/>
              </a:spcBef>
              <a:buChar char="•"/>
              <a:tabLst>
                <a:tab pos="260985" algn="l"/>
              </a:tabLst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Occupational Health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and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Safety Act or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Work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Health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and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Safety</a:t>
            </a:r>
            <a:r>
              <a:rPr sz="900" spc="14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Act</a:t>
            </a:r>
            <a:endParaRPr sz="900" dirty="0">
              <a:latin typeface="Open Sans"/>
              <a:cs typeface="Open Sans"/>
            </a:endParaRPr>
          </a:p>
          <a:p>
            <a:pPr marL="260350" marR="1062355" indent="-152400">
              <a:lnSpc>
                <a:spcPct val="101899"/>
              </a:lnSpc>
              <a:spcBef>
                <a:spcPts val="285"/>
              </a:spcBef>
              <a:buChar char="•"/>
              <a:tabLst>
                <a:tab pos="260985" algn="l"/>
              </a:tabLst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Occupational Health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and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Safety Regulations or 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Work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Health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and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Safety</a:t>
            </a:r>
            <a:r>
              <a:rPr sz="900" spc="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regulations</a:t>
            </a:r>
            <a:endParaRPr sz="900" dirty="0">
              <a:latin typeface="Open Sans"/>
              <a:cs typeface="Open Sans"/>
            </a:endParaRPr>
          </a:p>
          <a:p>
            <a:pPr marL="260350" indent="-153035">
              <a:lnSpc>
                <a:spcPct val="100000"/>
              </a:lnSpc>
              <a:spcBef>
                <a:spcPts val="300"/>
              </a:spcBef>
              <a:buChar char="•"/>
              <a:tabLst>
                <a:tab pos="260985" algn="l"/>
              </a:tabLst>
            </a:pP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Road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Safety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(Traffic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Management)</a:t>
            </a:r>
            <a:r>
              <a:rPr sz="900" spc="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Regulations</a:t>
            </a:r>
            <a:endParaRPr sz="900" dirty="0">
              <a:latin typeface="Open Sans"/>
              <a:cs typeface="Open Sans"/>
            </a:endParaRPr>
          </a:p>
          <a:p>
            <a:pPr marL="107950">
              <a:lnSpc>
                <a:spcPct val="100000"/>
              </a:lnSpc>
              <a:spcBef>
                <a:spcPts val="305"/>
              </a:spcBef>
            </a:pPr>
            <a:r>
              <a:rPr sz="900" b="1" spc="-35" dirty="0">
                <a:solidFill>
                  <a:srgbClr val="231F20"/>
                </a:solidFill>
                <a:latin typeface="Open Sans"/>
                <a:cs typeface="Open Sans"/>
              </a:rPr>
              <a:t>These documents </a:t>
            </a:r>
            <a:r>
              <a:rPr sz="900" b="1" spc="-30" dirty="0">
                <a:solidFill>
                  <a:srgbClr val="231F20"/>
                </a:solidFill>
                <a:latin typeface="Open Sans"/>
                <a:cs typeface="Open Sans"/>
              </a:rPr>
              <a:t>can be </a:t>
            </a:r>
            <a:r>
              <a:rPr sz="900" b="1" spc="-35" dirty="0">
                <a:solidFill>
                  <a:srgbClr val="231F20"/>
                </a:solidFill>
                <a:latin typeface="Open Sans"/>
                <a:cs typeface="Open Sans"/>
              </a:rPr>
              <a:t>found </a:t>
            </a:r>
            <a:r>
              <a:rPr sz="900" b="1" spc="-30" dirty="0">
                <a:solidFill>
                  <a:srgbClr val="231F20"/>
                </a:solidFill>
                <a:latin typeface="Open Sans"/>
                <a:cs typeface="Open Sans"/>
              </a:rPr>
              <a:t>at</a:t>
            </a:r>
            <a:r>
              <a:rPr sz="900" b="1" spc="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b="1" spc="-35" dirty="0">
                <a:solidFill>
                  <a:srgbClr val="231F20"/>
                </a:solidFill>
                <a:latin typeface="Open Sans"/>
                <a:cs typeface="Open Sans"/>
                <a:hlinkClick r:id="rId2"/>
              </a:rPr>
              <a:t>www.comlaw.gov.au</a:t>
            </a:r>
            <a:endParaRPr sz="900" dirty="0">
              <a:latin typeface="Open Sans"/>
              <a:cs typeface="Open San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44499" y="1219644"/>
            <a:ext cx="6480175" cy="1735455"/>
            <a:chOff x="544499" y="1219644"/>
            <a:chExt cx="6480175" cy="1735455"/>
          </a:xfrm>
        </p:grpSpPr>
        <p:sp>
          <p:nvSpPr>
            <p:cNvPr id="8" name="object 8"/>
            <p:cNvSpPr/>
            <p:nvPr/>
          </p:nvSpPr>
          <p:spPr>
            <a:xfrm>
              <a:off x="547674" y="1300505"/>
              <a:ext cx="6473825" cy="1569085"/>
            </a:xfrm>
            <a:custGeom>
              <a:avLst/>
              <a:gdLst/>
              <a:ahLst/>
              <a:cxnLst/>
              <a:rect l="l" t="t" r="r" b="b"/>
              <a:pathLst>
                <a:path w="6473825" h="1569085">
                  <a:moveTo>
                    <a:pt x="0" y="1568856"/>
                  </a:moveTo>
                  <a:lnTo>
                    <a:pt x="6473647" y="1568856"/>
                  </a:lnTo>
                  <a:lnTo>
                    <a:pt x="6473647" y="0"/>
                  </a:lnTo>
                  <a:lnTo>
                    <a:pt x="0" y="0"/>
                  </a:lnTo>
                  <a:lnTo>
                    <a:pt x="0" y="1568856"/>
                  </a:lnTo>
                  <a:close/>
                </a:path>
              </a:pathLst>
            </a:custGeom>
            <a:ln w="6350">
              <a:solidFill>
                <a:srgbClr val="7F97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212412" y="1225994"/>
              <a:ext cx="2715260" cy="1722755"/>
            </a:xfrm>
            <a:custGeom>
              <a:avLst/>
              <a:gdLst/>
              <a:ahLst/>
              <a:cxnLst/>
              <a:rect l="l" t="t" r="r" b="b"/>
              <a:pathLst>
                <a:path w="2715259" h="1722755">
                  <a:moveTo>
                    <a:pt x="2714955" y="0"/>
                  </a:moveTo>
                  <a:lnTo>
                    <a:pt x="0" y="0"/>
                  </a:lnTo>
                  <a:lnTo>
                    <a:pt x="0" y="1722539"/>
                  </a:lnTo>
                  <a:lnTo>
                    <a:pt x="2714955" y="1722539"/>
                  </a:lnTo>
                  <a:lnTo>
                    <a:pt x="27149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347085" y="1445901"/>
              <a:ext cx="2495282" cy="136367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212412" y="1225994"/>
              <a:ext cx="2715260" cy="1722755"/>
            </a:xfrm>
            <a:custGeom>
              <a:avLst/>
              <a:gdLst/>
              <a:ahLst/>
              <a:cxnLst/>
              <a:rect l="l" t="t" r="r" b="b"/>
              <a:pathLst>
                <a:path w="2715259" h="1722755">
                  <a:moveTo>
                    <a:pt x="0" y="1722539"/>
                  </a:moveTo>
                  <a:lnTo>
                    <a:pt x="2714955" y="1722539"/>
                  </a:lnTo>
                  <a:lnTo>
                    <a:pt x="2714955" y="0"/>
                  </a:lnTo>
                  <a:lnTo>
                    <a:pt x="0" y="0"/>
                  </a:lnTo>
                  <a:lnTo>
                    <a:pt x="0" y="1722539"/>
                  </a:lnTo>
                  <a:close/>
                </a:path>
              </a:pathLst>
            </a:custGeom>
            <a:ln w="12700">
              <a:solidFill>
                <a:srgbClr val="7F97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6927367" y="3133382"/>
            <a:ext cx="93980" cy="1321435"/>
          </a:xfrm>
          <a:custGeom>
            <a:avLst/>
            <a:gdLst/>
            <a:ahLst/>
            <a:cxnLst/>
            <a:rect l="l" t="t" r="r" b="b"/>
            <a:pathLst>
              <a:path w="93979" h="1321435">
                <a:moveTo>
                  <a:pt x="0" y="1321155"/>
                </a:moveTo>
                <a:lnTo>
                  <a:pt x="93954" y="1321155"/>
                </a:lnTo>
                <a:lnTo>
                  <a:pt x="93954" y="0"/>
                </a:lnTo>
                <a:lnTo>
                  <a:pt x="0" y="0"/>
                </a:lnTo>
                <a:lnTo>
                  <a:pt x="0" y="1321155"/>
                </a:lnTo>
                <a:close/>
              </a:path>
            </a:pathLst>
          </a:custGeom>
          <a:solidFill>
            <a:srgbClr val="E5EA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50849" y="3136557"/>
            <a:ext cx="5374640" cy="1315085"/>
          </a:xfrm>
          <a:prstGeom prst="rect">
            <a:avLst/>
          </a:prstGeom>
          <a:solidFill>
            <a:srgbClr val="E5EAEE"/>
          </a:solidFill>
        </p:spPr>
        <p:txBody>
          <a:bodyPr vert="horz" wrap="square" lIns="0" tIns="107950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850"/>
              </a:spcBef>
            </a:pPr>
            <a:r>
              <a:rPr sz="1200" b="1" dirty="0">
                <a:solidFill>
                  <a:srgbClr val="002F5E"/>
                </a:solidFill>
                <a:latin typeface="Open Sans Semibold"/>
                <a:cs typeface="Open Sans Semibold"/>
              </a:rPr>
              <a:t>Codes of </a:t>
            </a:r>
            <a:r>
              <a:rPr sz="1200" b="1" spc="-5" dirty="0">
                <a:solidFill>
                  <a:srgbClr val="002F5E"/>
                </a:solidFill>
                <a:latin typeface="Open Sans Semibold"/>
                <a:cs typeface="Open Sans Semibold"/>
              </a:rPr>
              <a:t>practice </a:t>
            </a:r>
            <a:r>
              <a:rPr sz="1200" b="1" dirty="0">
                <a:solidFill>
                  <a:srgbClr val="002F5E"/>
                </a:solidFill>
                <a:latin typeface="Open Sans Semibold"/>
                <a:cs typeface="Open Sans Semibold"/>
              </a:rPr>
              <a:t>(for </a:t>
            </a:r>
            <a:r>
              <a:rPr sz="1200" b="1" spc="-5" dirty="0">
                <a:solidFill>
                  <a:srgbClr val="002F5E"/>
                </a:solidFill>
                <a:latin typeface="Open Sans Semibold"/>
                <a:cs typeface="Open Sans Semibold"/>
              </a:rPr>
              <a:t>example)</a:t>
            </a:r>
            <a:endParaRPr sz="1200" dirty="0">
              <a:latin typeface="Open Sans Semibold"/>
              <a:cs typeface="Open Sans Semibold"/>
            </a:endParaRPr>
          </a:p>
          <a:p>
            <a:pPr marL="260350" indent="-153035">
              <a:lnSpc>
                <a:spcPct val="100000"/>
              </a:lnSpc>
              <a:spcBef>
                <a:spcPts val="525"/>
              </a:spcBef>
              <a:buChar char="•"/>
              <a:tabLst>
                <a:tab pos="260985" algn="l"/>
              </a:tabLst>
            </a:pP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Code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of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Practice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for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Worksite Safety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– Traffic</a:t>
            </a:r>
            <a:r>
              <a:rPr sz="900" spc="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Management</a:t>
            </a:r>
            <a:endParaRPr sz="900" dirty="0">
              <a:latin typeface="Open Sans"/>
              <a:cs typeface="Open Sans"/>
            </a:endParaRPr>
          </a:p>
          <a:p>
            <a:pPr marL="260350" indent="-153035">
              <a:lnSpc>
                <a:spcPct val="100000"/>
              </a:lnSpc>
              <a:spcBef>
                <a:spcPts val="305"/>
              </a:spcBef>
              <a:buChar char="•"/>
              <a:tabLst>
                <a:tab pos="260985" algn="l"/>
              </a:tabLst>
            </a:pP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Traffic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management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for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works on roads code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of</a:t>
            </a:r>
            <a:r>
              <a:rPr sz="900" spc="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practice</a:t>
            </a:r>
            <a:endParaRPr sz="900" dirty="0">
              <a:latin typeface="Open Sans"/>
              <a:cs typeface="Open Sans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544499" y="3044901"/>
            <a:ext cx="6480175" cy="1511300"/>
            <a:chOff x="544499" y="3044901"/>
            <a:chExt cx="6480175" cy="1511300"/>
          </a:xfrm>
        </p:grpSpPr>
        <p:sp>
          <p:nvSpPr>
            <p:cNvPr id="15" name="object 15"/>
            <p:cNvSpPr/>
            <p:nvPr/>
          </p:nvSpPr>
          <p:spPr>
            <a:xfrm>
              <a:off x="547674" y="3133382"/>
              <a:ext cx="6473825" cy="1321435"/>
            </a:xfrm>
            <a:custGeom>
              <a:avLst/>
              <a:gdLst/>
              <a:ahLst/>
              <a:cxnLst/>
              <a:rect l="l" t="t" r="r" b="b"/>
              <a:pathLst>
                <a:path w="6473825" h="1321435">
                  <a:moveTo>
                    <a:pt x="0" y="1321155"/>
                  </a:moveTo>
                  <a:lnTo>
                    <a:pt x="6473647" y="1321155"/>
                  </a:lnTo>
                  <a:lnTo>
                    <a:pt x="6473647" y="0"/>
                  </a:lnTo>
                  <a:lnTo>
                    <a:pt x="0" y="0"/>
                  </a:lnTo>
                  <a:lnTo>
                    <a:pt x="0" y="1321155"/>
                  </a:lnTo>
                  <a:close/>
                </a:path>
              </a:pathLst>
            </a:custGeom>
            <a:ln w="6350">
              <a:solidFill>
                <a:srgbClr val="7F97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931293" y="3051245"/>
              <a:ext cx="996073" cy="149805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931293" y="3051251"/>
              <a:ext cx="996315" cy="1498600"/>
            </a:xfrm>
            <a:custGeom>
              <a:avLst/>
              <a:gdLst/>
              <a:ahLst/>
              <a:cxnLst/>
              <a:rect l="l" t="t" r="r" b="b"/>
              <a:pathLst>
                <a:path w="996315" h="1498600">
                  <a:moveTo>
                    <a:pt x="0" y="1498053"/>
                  </a:moveTo>
                  <a:lnTo>
                    <a:pt x="996073" y="1498053"/>
                  </a:lnTo>
                  <a:lnTo>
                    <a:pt x="996073" y="0"/>
                  </a:lnTo>
                  <a:lnTo>
                    <a:pt x="0" y="0"/>
                  </a:lnTo>
                  <a:lnTo>
                    <a:pt x="0" y="1498053"/>
                  </a:lnTo>
                  <a:close/>
                </a:path>
              </a:pathLst>
            </a:custGeom>
            <a:ln w="12700">
              <a:solidFill>
                <a:srgbClr val="7F97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546354" y="4635792"/>
            <a:ext cx="6467475" cy="326390"/>
          </a:xfrm>
          <a:prstGeom prst="rect">
            <a:avLst/>
          </a:prstGeom>
          <a:ln w="12700">
            <a:solidFill>
              <a:srgbClr val="002F5E"/>
            </a:solidFill>
          </a:ln>
        </p:spPr>
        <p:txBody>
          <a:bodyPr vert="horz" wrap="square" lIns="0" tIns="84455" rIns="0" bIns="0" rtlCol="0">
            <a:spAutoFit/>
          </a:bodyPr>
          <a:lstStyle/>
          <a:p>
            <a:pPr marL="114300">
              <a:lnSpc>
                <a:spcPct val="100000"/>
              </a:lnSpc>
              <a:spcBef>
                <a:spcPts val="665"/>
              </a:spcBef>
            </a:pPr>
            <a:r>
              <a:rPr sz="1000" b="1" spc="-35" dirty="0">
                <a:solidFill>
                  <a:srgbClr val="231F20"/>
                </a:solidFill>
                <a:latin typeface="Open Sans"/>
                <a:cs typeface="Open Sans"/>
              </a:rPr>
              <a:t>Note: </a:t>
            </a:r>
            <a:r>
              <a:rPr sz="900" b="1" spc="-35" dirty="0">
                <a:solidFill>
                  <a:srgbClr val="231F20"/>
                </a:solidFill>
                <a:latin typeface="Open Sans"/>
                <a:cs typeface="Open Sans"/>
              </a:rPr>
              <a:t>Check </a:t>
            </a:r>
            <a:r>
              <a:rPr sz="900" b="1" spc="-30" dirty="0">
                <a:solidFill>
                  <a:srgbClr val="231F20"/>
                </a:solidFill>
                <a:latin typeface="Open Sans"/>
                <a:cs typeface="Open Sans"/>
              </a:rPr>
              <a:t>with the state/territory regulator for the relevant </a:t>
            </a:r>
            <a:r>
              <a:rPr sz="900" b="1" spc="-35" dirty="0">
                <a:solidFill>
                  <a:srgbClr val="231F20"/>
                </a:solidFill>
                <a:latin typeface="Open Sans"/>
                <a:cs typeface="Open Sans"/>
              </a:rPr>
              <a:t>compliance documents </a:t>
            </a:r>
            <a:r>
              <a:rPr sz="900" b="1" spc="-25" dirty="0">
                <a:solidFill>
                  <a:srgbClr val="231F20"/>
                </a:solidFill>
                <a:latin typeface="Open Sans"/>
                <a:cs typeface="Open Sans"/>
              </a:rPr>
              <a:t>in </a:t>
            </a:r>
            <a:r>
              <a:rPr sz="900" b="1" spc="-30" dirty="0">
                <a:solidFill>
                  <a:srgbClr val="231F20"/>
                </a:solidFill>
                <a:latin typeface="Open Sans"/>
                <a:cs typeface="Open Sans"/>
              </a:rPr>
              <a:t>your</a:t>
            </a:r>
            <a:r>
              <a:rPr sz="900" b="1" spc="14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b="1" spc="-30" dirty="0">
                <a:solidFill>
                  <a:srgbClr val="231F20"/>
                </a:solidFill>
                <a:latin typeface="Open Sans"/>
                <a:cs typeface="Open Sans"/>
              </a:rPr>
              <a:t>state/territory.</a:t>
            </a:r>
            <a:endParaRPr sz="900" dirty="0">
              <a:latin typeface="Open Sans"/>
              <a:cs typeface="Open Sans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13</a:t>
            </a:fld>
            <a:endParaRPr dirty="0"/>
          </a:p>
        </p:txBody>
      </p:sp>
      <p:sp>
        <p:nvSpPr>
          <p:cNvPr id="20" name="object 2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21" name="object 2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A95339F-5053-4DC0-9956-C37681864E7A}"/>
              </a:ext>
            </a:extLst>
          </p:cNvPr>
          <p:cNvSpPr/>
          <p:nvPr/>
        </p:nvSpPr>
        <p:spPr>
          <a:xfrm>
            <a:off x="495774" y="784149"/>
            <a:ext cx="6760387" cy="44625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57EC554-0C70-49AA-810A-5D8EF0AB8041}"/>
              </a:ext>
            </a:extLst>
          </p:cNvPr>
          <p:cNvSpPr/>
          <p:nvPr/>
        </p:nvSpPr>
        <p:spPr>
          <a:xfrm>
            <a:off x="513813" y="619453"/>
            <a:ext cx="6268038" cy="5601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655BC95-063A-4290-A789-5E5E461CFE25}"/>
              </a:ext>
            </a:extLst>
          </p:cNvPr>
          <p:cNvSpPr/>
          <p:nvPr/>
        </p:nvSpPr>
        <p:spPr>
          <a:xfrm>
            <a:off x="581879" y="1348270"/>
            <a:ext cx="3536706" cy="14613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805F240-0E71-4EC4-A58D-216823DE41F5}"/>
              </a:ext>
            </a:extLst>
          </p:cNvPr>
          <p:cNvSpPr/>
          <p:nvPr/>
        </p:nvSpPr>
        <p:spPr>
          <a:xfrm>
            <a:off x="601103" y="3197201"/>
            <a:ext cx="5236299" cy="122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22AD38A-6689-4449-A99B-63CCEE1B8844}"/>
              </a:ext>
            </a:extLst>
          </p:cNvPr>
          <p:cNvSpPr/>
          <p:nvPr/>
        </p:nvSpPr>
        <p:spPr>
          <a:xfrm>
            <a:off x="624224" y="4671447"/>
            <a:ext cx="5642321" cy="2437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49314" y="117014"/>
            <a:ext cx="1939289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TO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CONTROL</a:t>
            </a:r>
            <a:r>
              <a:rPr sz="1100" spc="-4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TRAFFIC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7300" y="385037"/>
            <a:ext cx="11728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i="1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Compliance</a:t>
            </a:r>
            <a:r>
              <a:rPr sz="900" i="1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900" i="1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(continued)</a:t>
            </a:r>
            <a:endParaRPr sz="9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44652" y="681190"/>
            <a:ext cx="2308225" cy="4283710"/>
          </a:xfrm>
          <a:custGeom>
            <a:avLst/>
            <a:gdLst/>
            <a:ahLst/>
            <a:cxnLst/>
            <a:rect l="l" t="t" r="r" b="b"/>
            <a:pathLst>
              <a:path w="2308225" h="4283710">
                <a:moveTo>
                  <a:pt x="2308174" y="0"/>
                </a:moveTo>
                <a:lnTo>
                  <a:pt x="0" y="0"/>
                </a:lnTo>
                <a:lnTo>
                  <a:pt x="0" y="4283646"/>
                </a:lnTo>
                <a:lnTo>
                  <a:pt x="2308174" y="4283646"/>
                </a:lnTo>
                <a:lnTo>
                  <a:pt x="2308174" y="0"/>
                </a:lnTo>
                <a:close/>
              </a:path>
            </a:pathLst>
          </a:custGeom>
          <a:solidFill>
            <a:srgbClr val="E5EA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44652" y="681190"/>
            <a:ext cx="2308225" cy="4283710"/>
          </a:xfrm>
          <a:prstGeom prst="rect">
            <a:avLst/>
          </a:prstGeom>
          <a:ln w="6350">
            <a:solidFill>
              <a:srgbClr val="7F97AE"/>
            </a:solidFill>
          </a:ln>
        </p:spPr>
        <p:txBody>
          <a:bodyPr vert="horz" wrap="square" lIns="0" tIns="74930" rIns="0" bIns="0" rtlCol="0">
            <a:spAutoFit/>
          </a:bodyPr>
          <a:lstStyle/>
          <a:p>
            <a:pPr marL="111125">
              <a:lnSpc>
                <a:spcPct val="100000"/>
              </a:lnSpc>
              <a:spcBef>
                <a:spcPts val="590"/>
              </a:spcBef>
            </a:pPr>
            <a:r>
              <a:rPr sz="1200" b="1" spc="-5" dirty="0">
                <a:solidFill>
                  <a:srgbClr val="002F5E"/>
                </a:solidFill>
                <a:latin typeface="Open Sans Semibold"/>
                <a:cs typeface="Open Sans Semibold"/>
              </a:rPr>
              <a:t>Australian</a:t>
            </a:r>
            <a:r>
              <a:rPr sz="1200" b="1" spc="-10" dirty="0">
                <a:solidFill>
                  <a:srgbClr val="002F5E"/>
                </a:solidFill>
                <a:latin typeface="Open Sans Semibold"/>
                <a:cs typeface="Open Sans Semibold"/>
              </a:rPr>
              <a:t> </a:t>
            </a:r>
            <a:r>
              <a:rPr sz="1200" b="1" dirty="0">
                <a:solidFill>
                  <a:srgbClr val="002F5E"/>
                </a:solidFill>
                <a:latin typeface="Open Sans Semibold"/>
                <a:cs typeface="Open Sans Semibold"/>
              </a:rPr>
              <a:t>standards</a:t>
            </a:r>
            <a:endParaRPr sz="1200" dirty="0">
              <a:latin typeface="Open Sans Semibold"/>
              <a:cs typeface="Open Sans Semibold"/>
            </a:endParaRPr>
          </a:p>
          <a:p>
            <a:pPr marL="263525" marR="209550" indent="-152400">
              <a:lnSpc>
                <a:spcPct val="101899"/>
              </a:lnSpc>
              <a:spcBef>
                <a:spcPts val="509"/>
              </a:spcBef>
              <a:buChar char="•"/>
              <a:tabLst>
                <a:tab pos="264160" algn="l"/>
              </a:tabLst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Australian Standard AS1742: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Manual 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of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Uniform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Traffic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Control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Devices</a:t>
            </a:r>
            <a:endParaRPr sz="900" dirty="0">
              <a:latin typeface="Open Sans"/>
              <a:cs typeface="Open Sans"/>
            </a:endParaRPr>
          </a:p>
          <a:p>
            <a:pPr marL="263525" marR="354330" indent="-152400">
              <a:lnSpc>
                <a:spcPct val="101899"/>
              </a:lnSpc>
              <a:spcBef>
                <a:spcPts val="280"/>
              </a:spcBef>
              <a:buChar char="•"/>
              <a:tabLst>
                <a:tab pos="264160" algn="l"/>
              </a:tabLst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Australian Standard AS4602: High 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visibility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safety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garments</a:t>
            </a:r>
            <a:endParaRPr sz="900" dirty="0">
              <a:latin typeface="Open Sans"/>
              <a:cs typeface="Open Sans"/>
            </a:endParaRPr>
          </a:p>
          <a:p>
            <a:pPr marL="263525" marR="193675" indent="-152400">
              <a:lnSpc>
                <a:spcPct val="101899"/>
              </a:lnSpc>
              <a:spcBef>
                <a:spcPts val="285"/>
              </a:spcBef>
              <a:buChar char="•"/>
              <a:tabLst>
                <a:tab pos="264160" algn="l"/>
              </a:tabLst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Australian Standard AS1906:  Retroreflective materials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and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devices 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for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road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traffic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control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purposes.</a:t>
            </a:r>
            <a:endParaRPr sz="900" dirty="0">
              <a:latin typeface="Open Sans"/>
              <a:cs typeface="Open Sans"/>
            </a:endParaRPr>
          </a:p>
          <a:p>
            <a:pPr marL="111125" marR="382905">
              <a:lnSpc>
                <a:spcPct val="101899"/>
              </a:lnSpc>
              <a:spcBef>
                <a:spcPts val="280"/>
              </a:spcBef>
            </a:pPr>
            <a:r>
              <a:rPr sz="900" b="1" spc="-35" dirty="0">
                <a:solidFill>
                  <a:srgbClr val="231F20"/>
                </a:solidFill>
                <a:latin typeface="Open Sans"/>
                <a:cs typeface="Open Sans"/>
              </a:rPr>
              <a:t>These documents </a:t>
            </a:r>
            <a:r>
              <a:rPr sz="900" b="1" spc="-30" dirty="0">
                <a:solidFill>
                  <a:srgbClr val="231F20"/>
                </a:solidFill>
                <a:latin typeface="Open Sans"/>
                <a:cs typeface="Open Sans"/>
              </a:rPr>
              <a:t>can be </a:t>
            </a:r>
            <a:r>
              <a:rPr sz="900" b="1" spc="-35" dirty="0">
                <a:solidFill>
                  <a:srgbClr val="231F20"/>
                </a:solidFill>
                <a:latin typeface="Open Sans"/>
                <a:cs typeface="Open Sans"/>
              </a:rPr>
              <a:t>found </a:t>
            </a:r>
            <a:r>
              <a:rPr sz="900" b="1" spc="-30" dirty="0">
                <a:solidFill>
                  <a:srgbClr val="231F20"/>
                </a:solidFill>
                <a:latin typeface="Open Sans"/>
                <a:cs typeface="Open Sans"/>
              </a:rPr>
              <a:t>at  </a:t>
            </a:r>
            <a:r>
              <a:rPr sz="900" b="1" spc="-35" dirty="0">
                <a:solidFill>
                  <a:srgbClr val="231F20"/>
                </a:solidFill>
                <a:latin typeface="Open Sans"/>
                <a:cs typeface="Open Sans"/>
                <a:hlinkClick r:id="rId2"/>
              </a:rPr>
              <a:t>www.saiglobal.com</a:t>
            </a:r>
            <a:endParaRPr sz="900" dirty="0">
              <a:latin typeface="Open Sans"/>
              <a:cs typeface="Open Sans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856132" y="2481199"/>
            <a:ext cx="1685289" cy="2379345"/>
            <a:chOff x="856132" y="2481199"/>
            <a:chExt cx="1685289" cy="2379345"/>
          </a:xfrm>
        </p:grpSpPr>
        <p:sp>
          <p:nvSpPr>
            <p:cNvPr id="7" name="object 7"/>
            <p:cNvSpPr/>
            <p:nvPr/>
          </p:nvSpPr>
          <p:spPr>
            <a:xfrm>
              <a:off x="862477" y="2487541"/>
              <a:ext cx="1672531" cy="236662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62482" y="2487549"/>
              <a:ext cx="1672589" cy="2366645"/>
            </a:xfrm>
            <a:custGeom>
              <a:avLst/>
              <a:gdLst/>
              <a:ahLst/>
              <a:cxnLst/>
              <a:rect l="l" t="t" r="r" b="b"/>
              <a:pathLst>
                <a:path w="1672589" h="2366645">
                  <a:moveTo>
                    <a:pt x="0" y="2366619"/>
                  </a:moveTo>
                  <a:lnTo>
                    <a:pt x="1672526" y="2366619"/>
                  </a:lnTo>
                  <a:lnTo>
                    <a:pt x="1672526" y="0"/>
                  </a:lnTo>
                  <a:lnTo>
                    <a:pt x="0" y="0"/>
                  </a:lnTo>
                  <a:lnTo>
                    <a:pt x="0" y="2366619"/>
                  </a:lnTo>
                  <a:close/>
                </a:path>
              </a:pathLst>
            </a:custGeom>
            <a:ln w="12700">
              <a:solidFill>
                <a:srgbClr val="7F97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2946907" y="2667190"/>
            <a:ext cx="4070350" cy="2298065"/>
          </a:xfrm>
          <a:custGeom>
            <a:avLst/>
            <a:gdLst/>
            <a:ahLst/>
            <a:cxnLst/>
            <a:rect l="l" t="t" r="r" b="b"/>
            <a:pathLst>
              <a:path w="4070350" h="2298065">
                <a:moveTo>
                  <a:pt x="4069905" y="0"/>
                </a:moveTo>
                <a:lnTo>
                  <a:pt x="0" y="0"/>
                </a:lnTo>
                <a:lnTo>
                  <a:pt x="0" y="2297645"/>
                </a:lnTo>
                <a:lnTo>
                  <a:pt x="4069905" y="2297645"/>
                </a:lnTo>
                <a:lnTo>
                  <a:pt x="4069905" y="0"/>
                </a:lnTo>
                <a:close/>
              </a:path>
            </a:pathLst>
          </a:custGeom>
          <a:solidFill>
            <a:srgbClr val="E5EA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946907" y="2667190"/>
            <a:ext cx="4070350" cy="2298065"/>
          </a:xfrm>
          <a:prstGeom prst="rect">
            <a:avLst/>
          </a:prstGeom>
          <a:ln w="6350">
            <a:solidFill>
              <a:srgbClr val="7F97AE"/>
            </a:solidFill>
          </a:ln>
        </p:spPr>
        <p:txBody>
          <a:bodyPr vert="horz" wrap="square" lIns="0" tIns="74930" rIns="0" bIns="0" rtlCol="0">
            <a:spAutoFit/>
          </a:bodyPr>
          <a:lstStyle/>
          <a:p>
            <a:pPr marL="111125">
              <a:lnSpc>
                <a:spcPct val="100000"/>
              </a:lnSpc>
              <a:spcBef>
                <a:spcPts val="590"/>
              </a:spcBef>
            </a:pPr>
            <a:r>
              <a:rPr sz="1200" b="1" spc="-5" dirty="0">
                <a:solidFill>
                  <a:srgbClr val="002F5E"/>
                </a:solidFill>
                <a:latin typeface="Open Sans Semibold"/>
                <a:cs typeface="Open Sans Semibold"/>
              </a:rPr>
              <a:t>Guidance </a:t>
            </a:r>
            <a:r>
              <a:rPr sz="1200" b="1" dirty="0">
                <a:solidFill>
                  <a:srgbClr val="002F5E"/>
                </a:solidFill>
                <a:latin typeface="Open Sans Semibold"/>
                <a:cs typeface="Open Sans Semibold"/>
              </a:rPr>
              <a:t>notes</a:t>
            </a:r>
            <a:endParaRPr sz="1200" dirty="0">
              <a:latin typeface="Open Sans Semibold"/>
              <a:cs typeface="Open Sans Semibold"/>
            </a:endParaRPr>
          </a:p>
          <a:p>
            <a:pPr marL="263525" indent="-153035">
              <a:lnSpc>
                <a:spcPct val="100000"/>
              </a:lnSpc>
              <a:spcBef>
                <a:spcPts val="530"/>
              </a:spcBef>
              <a:buChar char="•"/>
              <a:tabLst>
                <a:tab pos="264160" algn="l"/>
              </a:tabLst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Guidelines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for traffic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controllers</a:t>
            </a:r>
            <a:endParaRPr sz="900" dirty="0">
              <a:latin typeface="Open Sans"/>
              <a:cs typeface="Open Sans"/>
            </a:endParaRPr>
          </a:p>
          <a:p>
            <a:pPr marL="263525" indent="-153035">
              <a:lnSpc>
                <a:spcPct val="100000"/>
              </a:lnSpc>
              <a:spcBef>
                <a:spcPts val="300"/>
              </a:spcBef>
              <a:buChar char="•"/>
              <a:tabLst>
                <a:tab pos="264160" algn="l"/>
              </a:tabLst>
            </a:pP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Traffic controller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handbook</a:t>
            </a:r>
            <a:endParaRPr sz="900" dirty="0">
              <a:latin typeface="Open Sans"/>
              <a:cs typeface="Open San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800" dirty="0">
              <a:latin typeface="Open Sans"/>
              <a:cs typeface="Open Sans"/>
            </a:endParaRPr>
          </a:p>
          <a:p>
            <a:pPr marL="263525" marR="1847214">
              <a:lnSpc>
                <a:spcPct val="101899"/>
              </a:lnSpc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(Check what’s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available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from your state  or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territory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roads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 regulator).</a:t>
            </a:r>
            <a:endParaRPr sz="900" dirty="0">
              <a:latin typeface="Open Sans"/>
              <a:cs typeface="Open San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437085" y="2771787"/>
            <a:ext cx="1476375" cy="2075180"/>
            <a:chOff x="5437085" y="2771787"/>
            <a:chExt cx="1476375" cy="2075180"/>
          </a:xfrm>
        </p:grpSpPr>
        <p:sp>
          <p:nvSpPr>
            <p:cNvPr id="12" name="object 12"/>
            <p:cNvSpPr/>
            <p:nvPr/>
          </p:nvSpPr>
          <p:spPr>
            <a:xfrm>
              <a:off x="5443435" y="2778135"/>
              <a:ext cx="1463246" cy="206243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443435" y="2778137"/>
              <a:ext cx="1463675" cy="2062480"/>
            </a:xfrm>
            <a:custGeom>
              <a:avLst/>
              <a:gdLst/>
              <a:ahLst/>
              <a:cxnLst/>
              <a:rect l="l" t="t" r="r" b="b"/>
              <a:pathLst>
                <a:path w="1463675" h="2062479">
                  <a:moveTo>
                    <a:pt x="0" y="2062429"/>
                  </a:moveTo>
                  <a:lnTo>
                    <a:pt x="1463243" y="2062429"/>
                  </a:lnTo>
                  <a:lnTo>
                    <a:pt x="1463243" y="0"/>
                  </a:lnTo>
                  <a:lnTo>
                    <a:pt x="0" y="0"/>
                  </a:lnTo>
                  <a:lnTo>
                    <a:pt x="0" y="2062429"/>
                  </a:lnTo>
                  <a:close/>
                </a:path>
              </a:pathLst>
            </a:custGeom>
            <a:ln w="12700">
              <a:solidFill>
                <a:srgbClr val="7F97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/>
          <p:nvPr/>
        </p:nvSpPr>
        <p:spPr>
          <a:xfrm>
            <a:off x="2946907" y="681177"/>
            <a:ext cx="4070350" cy="1896110"/>
          </a:xfrm>
          <a:custGeom>
            <a:avLst/>
            <a:gdLst/>
            <a:ahLst/>
            <a:cxnLst/>
            <a:rect l="l" t="t" r="r" b="b"/>
            <a:pathLst>
              <a:path w="4070350" h="1896110">
                <a:moveTo>
                  <a:pt x="4069905" y="0"/>
                </a:moveTo>
                <a:lnTo>
                  <a:pt x="0" y="0"/>
                </a:lnTo>
                <a:lnTo>
                  <a:pt x="0" y="1895652"/>
                </a:lnTo>
                <a:lnTo>
                  <a:pt x="4069905" y="1895652"/>
                </a:lnTo>
                <a:lnTo>
                  <a:pt x="4069905" y="0"/>
                </a:lnTo>
                <a:close/>
              </a:path>
            </a:pathLst>
          </a:custGeom>
          <a:solidFill>
            <a:srgbClr val="E5EA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946907" y="681177"/>
            <a:ext cx="4070350" cy="1896110"/>
          </a:xfrm>
          <a:prstGeom prst="rect">
            <a:avLst/>
          </a:prstGeom>
          <a:ln w="6350">
            <a:solidFill>
              <a:srgbClr val="7F97AE"/>
            </a:solidFill>
          </a:ln>
        </p:spPr>
        <p:txBody>
          <a:bodyPr vert="horz" wrap="square" lIns="0" tIns="74930" rIns="0" bIns="0" rtlCol="0">
            <a:spAutoFit/>
          </a:bodyPr>
          <a:lstStyle/>
          <a:p>
            <a:pPr marL="111125">
              <a:lnSpc>
                <a:spcPct val="100000"/>
              </a:lnSpc>
              <a:spcBef>
                <a:spcPts val="590"/>
              </a:spcBef>
            </a:pPr>
            <a:r>
              <a:rPr sz="1200" b="1" dirty="0">
                <a:solidFill>
                  <a:srgbClr val="002F5E"/>
                </a:solidFill>
                <a:latin typeface="Open Sans Semibold"/>
                <a:cs typeface="Open Sans Semibold"/>
              </a:rPr>
              <a:t>Worksite </a:t>
            </a:r>
            <a:r>
              <a:rPr sz="1200" b="1" spc="-5" dirty="0">
                <a:solidFill>
                  <a:srgbClr val="002F5E"/>
                </a:solidFill>
                <a:latin typeface="Open Sans Semibold"/>
                <a:cs typeface="Open Sans Semibold"/>
              </a:rPr>
              <a:t>rules and</a:t>
            </a:r>
            <a:r>
              <a:rPr sz="1200" b="1" spc="-10" dirty="0">
                <a:solidFill>
                  <a:srgbClr val="002F5E"/>
                </a:solidFill>
                <a:latin typeface="Open Sans Semibold"/>
                <a:cs typeface="Open Sans Semibold"/>
              </a:rPr>
              <a:t> </a:t>
            </a:r>
            <a:r>
              <a:rPr sz="1200" b="1" spc="-5" dirty="0">
                <a:solidFill>
                  <a:srgbClr val="002F5E"/>
                </a:solidFill>
                <a:latin typeface="Open Sans Semibold"/>
                <a:cs typeface="Open Sans Semibold"/>
              </a:rPr>
              <a:t>procedures</a:t>
            </a:r>
            <a:endParaRPr sz="1200">
              <a:latin typeface="Open Sans Semibold"/>
              <a:cs typeface="Open Sans Semibold"/>
            </a:endParaRPr>
          </a:p>
          <a:p>
            <a:pPr marL="111125" marR="1960880">
              <a:lnSpc>
                <a:spcPct val="101899"/>
              </a:lnSpc>
              <a:spcBef>
                <a:spcPts val="509"/>
              </a:spcBef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rules,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procedures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and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policies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of  the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company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you are working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for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or the 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site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you are working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at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should be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made</a:t>
            </a:r>
            <a:endParaRPr sz="900">
              <a:latin typeface="Open Sans"/>
              <a:cs typeface="Open Sans"/>
            </a:endParaRPr>
          </a:p>
          <a:p>
            <a:pPr marL="111125" marR="1756410">
              <a:lnSpc>
                <a:spcPct val="101899"/>
              </a:lnSpc>
            </a:pP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available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during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site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induction or from your  supervisor.</a:t>
            </a:r>
            <a:endParaRPr sz="900">
              <a:latin typeface="Open Sans"/>
              <a:cs typeface="Open Sans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5435701" y="797204"/>
            <a:ext cx="1477645" cy="1687195"/>
            <a:chOff x="5435701" y="797204"/>
            <a:chExt cx="1477645" cy="1687195"/>
          </a:xfrm>
        </p:grpSpPr>
        <p:sp>
          <p:nvSpPr>
            <p:cNvPr id="17" name="object 17"/>
            <p:cNvSpPr/>
            <p:nvPr/>
          </p:nvSpPr>
          <p:spPr>
            <a:xfrm>
              <a:off x="5442051" y="803554"/>
              <a:ext cx="1464945" cy="1674495"/>
            </a:xfrm>
            <a:custGeom>
              <a:avLst/>
              <a:gdLst/>
              <a:ahLst/>
              <a:cxnLst/>
              <a:rect l="l" t="t" r="r" b="b"/>
              <a:pathLst>
                <a:path w="1464945" h="1674495">
                  <a:moveTo>
                    <a:pt x="1464932" y="0"/>
                  </a:moveTo>
                  <a:lnTo>
                    <a:pt x="0" y="0"/>
                  </a:lnTo>
                  <a:lnTo>
                    <a:pt x="0" y="1674406"/>
                  </a:lnTo>
                  <a:lnTo>
                    <a:pt x="1464932" y="1674406"/>
                  </a:lnTo>
                  <a:lnTo>
                    <a:pt x="14649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497429" y="803554"/>
              <a:ext cx="1328553" cy="155721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442051" y="803554"/>
              <a:ext cx="1464945" cy="1674495"/>
            </a:xfrm>
            <a:custGeom>
              <a:avLst/>
              <a:gdLst/>
              <a:ahLst/>
              <a:cxnLst/>
              <a:rect l="l" t="t" r="r" b="b"/>
              <a:pathLst>
                <a:path w="1464945" h="1674495">
                  <a:moveTo>
                    <a:pt x="0" y="1674406"/>
                  </a:moveTo>
                  <a:lnTo>
                    <a:pt x="1464932" y="1674406"/>
                  </a:lnTo>
                  <a:lnTo>
                    <a:pt x="1464932" y="0"/>
                  </a:lnTo>
                  <a:lnTo>
                    <a:pt x="0" y="0"/>
                  </a:lnTo>
                  <a:lnTo>
                    <a:pt x="0" y="1674406"/>
                  </a:lnTo>
                  <a:close/>
                </a:path>
              </a:pathLst>
            </a:custGeom>
            <a:ln w="12700">
              <a:solidFill>
                <a:srgbClr val="7F97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527300" y="117014"/>
            <a:ext cx="42545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7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1.3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14</a:t>
            </a:fld>
            <a:endParaRPr dirty="0"/>
          </a:p>
        </p:txBody>
      </p:sp>
      <p:sp>
        <p:nvSpPr>
          <p:cNvPr id="22" name="object 2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A2E8342-4130-4AE4-9355-993E89FDF49B}"/>
              </a:ext>
            </a:extLst>
          </p:cNvPr>
          <p:cNvSpPr/>
          <p:nvPr/>
        </p:nvSpPr>
        <p:spPr>
          <a:xfrm>
            <a:off x="589453" y="743027"/>
            <a:ext cx="2218577" cy="42059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4076C6F-84C4-434A-A991-F149D13A0C28}"/>
              </a:ext>
            </a:extLst>
          </p:cNvPr>
          <p:cNvSpPr/>
          <p:nvPr/>
        </p:nvSpPr>
        <p:spPr>
          <a:xfrm>
            <a:off x="2971417" y="742838"/>
            <a:ext cx="3995630" cy="1796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C6F32D7-697A-443A-8C0A-17226D8ECD08}"/>
              </a:ext>
            </a:extLst>
          </p:cNvPr>
          <p:cNvSpPr/>
          <p:nvPr/>
        </p:nvSpPr>
        <p:spPr>
          <a:xfrm>
            <a:off x="2985296" y="2714942"/>
            <a:ext cx="3981751" cy="2220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49314" y="117014"/>
            <a:ext cx="1939289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TO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CONTROL</a:t>
            </a:r>
            <a:r>
              <a:rPr sz="1100" spc="-4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TRAFFIC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984987" y="2899141"/>
            <a:ext cx="1632520" cy="19734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21959" y="274065"/>
            <a:ext cx="3964940" cy="806450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17780">
              <a:lnSpc>
                <a:spcPct val="100000"/>
              </a:lnSpc>
              <a:spcBef>
                <a:spcPts val="819"/>
              </a:spcBef>
            </a:pPr>
            <a:r>
              <a:rPr sz="1400" spc="-5" dirty="0">
                <a:solidFill>
                  <a:srgbClr val="002F5E"/>
                </a:solidFill>
                <a:latin typeface="Franklin Gothic Medium"/>
                <a:cs typeface="Franklin Gothic Medium"/>
              </a:rPr>
              <a:t>Hazard</a:t>
            </a:r>
            <a:r>
              <a:rPr sz="1400" spc="-10" dirty="0">
                <a:solidFill>
                  <a:srgbClr val="002F5E"/>
                </a:solidFill>
                <a:latin typeface="Franklin Gothic Medium"/>
                <a:cs typeface="Franklin Gothic Medium"/>
              </a:rPr>
              <a:t> </a:t>
            </a:r>
            <a:r>
              <a:rPr sz="1400" spc="-5" dirty="0">
                <a:solidFill>
                  <a:srgbClr val="002F5E"/>
                </a:solidFill>
                <a:latin typeface="Franklin Gothic Medium"/>
                <a:cs typeface="Franklin Gothic Medium"/>
              </a:rPr>
              <a:t>identification</a:t>
            </a:r>
            <a:endParaRPr sz="1400">
              <a:latin typeface="Franklin Gothic Medium"/>
              <a:cs typeface="Franklin Gothic Medium"/>
            </a:endParaRPr>
          </a:p>
          <a:p>
            <a:pPr marL="12700" marR="5080">
              <a:lnSpc>
                <a:spcPct val="101899"/>
              </a:lnSpc>
              <a:spcBef>
                <a:spcPts val="445"/>
              </a:spcBef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There are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a lot of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hazards on construction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sites that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you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need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to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be aware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of. 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Hazards can cause accidents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and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injuries.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Hazards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need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to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be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identified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before  you can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start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work so they can be</a:t>
            </a:r>
            <a:r>
              <a:rPr sz="900" spc="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controlled.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1959" y="2470405"/>
            <a:ext cx="159448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Hazards can include things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like: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708451" y="626402"/>
            <a:ext cx="2311536" cy="18843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86799" y="3436708"/>
            <a:ext cx="2063607" cy="14953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918592" y="3259979"/>
            <a:ext cx="2029407" cy="167205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534659" y="2724400"/>
          <a:ext cx="6473190" cy="22372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577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77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77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37254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Uneven/unstable </a:t>
                      </a:r>
                      <a:r>
                        <a:rPr sz="9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ground</a:t>
                      </a:r>
                      <a:endParaRPr sz="900" dirty="0">
                        <a:latin typeface="Open Sans"/>
                        <a:cs typeface="Open Sans"/>
                      </a:endParaRPr>
                    </a:p>
                  </a:txBody>
                  <a:tcPr marL="0" marR="0" marT="78105" marB="0">
                    <a:lnL w="6350">
                      <a:solidFill>
                        <a:srgbClr val="7F97AE"/>
                      </a:solidFill>
                      <a:prstDash val="solid"/>
                    </a:lnL>
                    <a:lnR w="6350">
                      <a:solidFill>
                        <a:srgbClr val="7F97AE"/>
                      </a:solidFill>
                      <a:prstDash val="solid"/>
                    </a:lnR>
                    <a:lnT w="6350">
                      <a:solidFill>
                        <a:srgbClr val="7F97AE"/>
                      </a:solidFill>
                      <a:prstDash val="solid"/>
                    </a:lnT>
                    <a:lnB w="6350">
                      <a:solidFill>
                        <a:srgbClr val="7F97A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Trees</a:t>
                      </a:r>
                      <a:endParaRPr sz="900" dirty="0">
                        <a:latin typeface="Open Sans"/>
                        <a:cs typeface="Open Sans"/>
                      </a:endParaRPr>
                    </a:p>
                  </a:txBody>
                  <a:tcPr marL="0" marR="0" marT="78105" marB="0">
                    <a:lnL w="6350">
                      <a:solidFill>
                        <a:srgbClr val="7F97AE"/>
                      </a:solidFill>
                      <a:prstDash val="solid"/>
                    </a:lnL>
                    <a:lnR w="6350">
                      <a:solidFill>
                        <a:srgbClr val="7F97AE"/>
                      </a:solidFill>
                      <a:prstDash val="solid"/>
                    </a:lnR>
                    <a:lnT w="6350">
                      <a:solidFill>
                        <a:srgbClr val="7F97AE"/>
                      </a:solidFill>
                      <a:prstDash val="solid"/>
                    </a:lnT>
                    <a:lnB w="6350">
                      <a:solidFill>
                        <a:srgbClr val="7F97A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Pits </a:t>
                      </a:r>
                      <a:r>
                        <a:rPr sz="9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and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underground</a:t>
                      </a:r>
                      <a:r>
                        <a:rPr sz="9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services</a:t>
                      </a:r>
                      <a:endParaRPr sz="900" dirty="0">
                        <a:latin typeface="Open Sans"/>
                        <a:cs typeface="Open Sans"/>
                      </a:endParaRPr>
                    </a:p>
                  </a:txBody>
                  <a:tcPr marL="0" marR="0" marT="78105" marB="0">
                    <a:lnL w="6350">
                      <a:solidFill>
                        <a:srgbClr val="7F97AE"/>
                      </a:solidFill>
                      <a:prstDash val="solid"/>
                    </a:lnL>
                    <a:lnR w="6350">
                      <a:solidFill>
                        <a:srgbClr val="7F97AE"/>
                      </a:solidFill>
                      <a:prstDash val="solid"/>
                    </a:lnR>
                    <a:lnT w="6350">
                      <a:solidFill>
                        <a:srgbClr val="7F97AE"/>
                      </a:solidFill>
                      <a:prstDash val="solid"/>
                    </a:lnT>
                    <a:lnB w="6350">
                      <a:solidFill>
                        <a:srgbClr val="7F97A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15</a:t>
            </a:fld>
            <a:endParaRPr dirty="0"/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27300" y="117014"/>
            <a:ext cx="42545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7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1.3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52FA05F-678A-4915-95C6-97DE3AAC6AC6}"/>
              </a:ext>
            </a:extLst>
          </p:cNvPr>
          <p:cNvSpPr/>
          <p:nvPr/>
        </p:nvSpPr>
        <p:spPr>
          <a:xfrm>
            <a:off x="465563" y="377530"/>
            <a:ext cx="6665487" cy="22554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44C95FA-7D96-43F5-876F-B1DB83DBB696}"/>
              </a:ext>
            </a:extLst>
          </p:cNvPr>
          <p:cNvSpPr/>
          <p:nvPr/>
        </p:nvSpPr>
        <p:spPr>
          <a:xfrm>
            <a:off x="589234" y="2772370"/>
            <a:ext cx="2058735" cy="21596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30EB28-2E46-48B7-AC81-79CAF4E5B659}"/>
              </a:ext>
            </a:extLst>
          </p:cNvPr>
          <p:cNvSpPr/>
          <p:nvPr/>
        </p:nvSpPr>
        <p:spPr>
          <a:xfrm>
            <a:off x="2761869" y="2763193"/>
            <a:ext cx="2058735" cy="21596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210057A-8276-4A75-B907-2758AA8C5F1E}"/>
              </a:ext>
            </a:extLst>
          </p:cNvPr>
          <p:cNvSpPr/>
          <p:nvPr/>
        </p:nvSpPr>
        <p:spPr>
          <a:xfrm>
            <a:off x="4918592" y="2770530"/>
            <a:ext cx="2058735" cy="21596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49314" y="117014"/>
            <a:ext cx="1939289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TO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CONTROL</a:t>
            </a:r>
            <a:r>
              <a:rPr sz="1100" spc="-4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TRAFFIC</a:t>
            </a:r>
            <a:endParaRPr sz="1100">
              <a:latin typeface="Franklin Gothic Medium"/>
              <a:cs typeface="Franklin Gothic Medium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40000" y="685157"/>
          <a:ext cx="6473190" cy="42764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577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77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77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38249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sz="9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Overhead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services </a:t>
                      </a:r>
                      <a:r>
                        <a:rPr sz="9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and</a:t>
                      </a:r>
                      <a:r>
                        <a:rPr sz="900" spc="-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bridges</a:t>
                      </a:r>
                      <a:endParaRPr sz="900">
                        <a:latin typeface="Open Sans"/>
                        <a:cs typeface="Open Sans"/>
                      </a:endParaRPr>
                    </a:p>
                  </a:txBody>
                  <a:tcPr marL="0" marR="0" marT="85090" marB="0">
                    <a:lnL w="6350">
                      <a:solidFill>
                        <a:srgbClr val="7F97AE"/>
                      </a:solidFill>
                      <a:prstDash val="solid"/>
                    </a:lnL>
                    <a:lnR w="6350">
                      <a:solidFill>
                        <a:srgbClr val="7F97AE"/>
                      </a:solidFill>
                      <a:prstDash val="solid"/>
                    </a:lnR>
                    <a:lnT w="6350">
                      <a:solidFill>
                        <a:srgbClr val="7F97AE"/>
                      </a:solidFill>
                      <a:prstDash val="solid"/>
                    </a:lnT>
                    <a:lnB w="6350">
                      <a:solidFill>
                        <a:srgbClr val="7F97A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Trip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hazards </a:t>
                      </a:r>
                      <a:r>
                        <a:rPr sz="9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and</a:t>
                      </a:r>
                      <a:r>
                        <a:rPr sz="9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obstructions</a:t>
                      </a:r>
                      <a:endParaRPr sz="900">
                        <a:latin typeface="Open Sans"/>
                        <a:cs typeface="Open Sans"/>
                      </a:endParaRPr>
                    </a:p>
                  </a:txBody>
                  <a:tcPr marL="0" marR="0" marT="85090" marB="0">
                    <a:lnL w="6350">
                      <a:solidFill>
                        <a:srgbClr val="7F97AE"/>
                      </a:solidFill>
                      <a:prstDash val="solid"/>
                    </a:lnL>
                    <a:lnR w="6350">
                      <a:solidFill>
                        <a:srgbClr val="7F97AE"/>
                      </a:solidFill>
                      <a:prstDash val="solid"/>
                    </a:lnR>
                    <a:lnT w="6350">
                      <a:solidFill>
                        <a:srgbClr val="7F97AE"/>
                      </a:solidFill>
                      <a:prstDash val="solid"/>
                    </a:lnT>
                    <a:lnB w="6350">
                      <a:solidFill>
                        <a:srgbClr val="7F97A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sz="9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Embankments and 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dirt</a:t>
                      </a:r>
                      <a:r>
                        <a:rPr sz="900" spc="-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mounds</a:t>
                      </a:r>
                      <a:endParaRPr sz="900">
                        <a:latin typeface="Open Sans"/>
                        <a:cs typeface="Open Sans"/>
                      </a:endParaRPr>
                    </a:p>
                  </a:txBody>
                  <a:tcPr marL="0" marR="0" marT="85090" marB="0">
                    <a:lnL w="6350">
                      <a:solidFill>
                        <a:srgbClr val="7F97AE"/>
                      </a:solidFill>
                      <a:prstDash val="solid"/>
                    </a:lnL>
                    <a:lnR w="6350">
                      <a:solidFill>
                        <a:srgbClr val="7F97AE"/>
                      </a:solidFill>
                      <a:prstDash val="solid"/>
                    </a:lnR>
                    <a:lnT w="6350">
                      <a:solidFill>
                        <a:srgbClr val="7F97AE"/>
                      </a:solidFill>
                      <a:prstDash val="solid"/>
                    </a:lnT>
                    <a:lnB w="6350">
                      <a:solidFill>
                        <a:srgbClr val="7F97A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8248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Plant </a:t>
                      </a:r>
                      <a:r>
                        <a:rPr sz="9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and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machinery</a:t>
                      </a:r>
                      <a:endParaRPr sz="900">
                        <a:latin typeface="Open Sans"/>
                        <a:cs typeface="Open Sans"/>
                      </a:endParaRPr>
                    </a:p>
                  </a:txBody>
                  <a:tcPr marL="0" marR="0" marT="83185" marB="0">
                    <a:lnL w="6350">
                      <a:solidFill>
                        <a:srgbClr val="7F97AE"/>
                      </a:solidFill>
                      <a:prstDash val="solid"/>
                    </a:lnL>
                    <a:lnR w="6350">
                      <a:solidFill>
                        <a:srgbClr val="7F97AE"/>
                      </a:solidFill>
                      <a:prstDash val="solid"/>
                    </a:lnR>
                    <a:lnT w="6350">
                      <a:solidFill>
                        <a:srgbClr val="7F97AE"/>
                      </a:solidFill>
                      <a:prstDash val="solid"/>
                    </a:lnT>
                    <a:lnB w="6350">
                      <a:solidFill>
                        <a:srgbClr val="7F97A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Fire </a:t>
                      </a:r>
                      <a:r>
                        <a:rPr sz="9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and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hazardous</a:t>
                      </a:r>
                      <a:r>
                        <a:rPr sz="9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materials</a:t>
                      </a:r>
                      <a:endParaRPr sz="900">
                        <a:latin typeface="Open Sans"/>
                        <a:cs typeface="Open Sans"/>
                      </a:endParaRPr>
                    </a:p>
                  </a:txBody>
                  <a:tcPr marL="0" marR="0" marT="83185" marB="0">
                    <a:lnL w="6350">
                      <a:solidFill>
                        <a:srgbClr val="7F97AE"/>
                      </a:solidFill>
                      <a:prstDash val="solid"/>
                    </a:lnL>
                    <a:lnR w="6350">
                      <a:solidFill>
                        <a:srgbClr val="7F97AE"/>
                      </a:solidFill>
                      <a:prstDash val="solid"/>
                    </a:lnR>
                    <a:lnT w="6350">
                      <a:solidFill>
                        <a:srgbClr val="7F97AE"/>
                      </a:solidFill>
                      <a:prstDash val="solid"/>
                    </a:lnT>
                    <a:lnB w="6350">
                      <a:solidFill>
                        <a:srgbClr val="7F97A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Cuttings</a:t>
                      </a:r>
                      <a:endParaRPr sz="900">
                        <a:latin typeface="Open Sans"/>
                        <a:cs typeface="Open Sans"/>
                      </a:endParaRPr>
                    </a:p>
                  </a:txBody>
                  <a:tcPr marL="0" marR="0" marT="83185" marB="0">
                    <a:lnL w="6350">
                      <a:solidFill>
                        <a:srgbClr val="7F97AE"/>
                      </a:solidFill>
                      <a:prstDash val="solid"/>
                    </a:lnL>
                    <a:lnR w="6350">
                      <a:solidFill>
                        <a:srgbClr val="7F97AE"/>
                      </a:solidFill>
                      <a:prstDash val="solid"/>
                    </a:lnR>
                    <a:lnT w="6350">
                      <a:solidFill>
                        <a:srgbClr val="7F97AE"/>
                      </a:solidFill>
                      <a:prstDash val="solid"/>
                    </a:lnT>
                    <a:lnB w="6350">
                      <a:solidFill>
                        <a:srgbClr val="7F97A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527300" y="386190"/>
            <a:ext cx="16008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i="1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Hazard </a:t>
            </a:r>
            <a:r>
              <a:rPr sz="900" i="1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identification</a:t>
            </a:r>
            <a:r>
              <a:rPr sz="900" i="1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900" i="1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(continued)</a:t>
            </a:r>
            <a:endParaRPr sz="9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97598" y="1214082"/>
            <a:ext cx="2047367" cy="15489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48474" y="1062731"/>
            <a:ext cx="1408340" cy="16585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26765" y="1528955"/>
            <a:ext cx="2037246" cy="12340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31192" y="3195435"/>
            <a:ext cx="1534501" cy="17005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022121" y="3305657"/>
            <a:ext cx="1540286" cy="15080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966496" y="3657927"/>
            <a:ext cx="1923614" cy="7061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27300" y="117014"/>
            <a:ext cx="42545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7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1.3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16</a:t>
            </a:fld>
            <a:endParaRPr dirty="0"/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69C47B7-5E6C-4C51-9B67-79225DD2EB3B}"/>
              </a:ext>
            </a:extLst>
          </p:cNvPr>
          <p:cNvSpPr/>
          <p:nvPr/>
        </p:nvSpPr>
        <p:spPr>
          <a:xfrm>
            <a:off x="592489" y="714654"/>
            <a:ext cx="2058735" cy="2048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C59DF41-50FF-4226-85CF-E7446FD785D5}"/>
              </a:ext>
            </a:extLst>
          </p:cNvPr>
          <p:cNvSpPr/>
          <p:nvPr/>
        </p:nvSpPr>
        <p:spPr>
          <a:xfrm>
            <a:off x="2741268" y="741695"/>
            <a:ext cx="2058735" cy="20213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D440A8A-6F87-4C2E-B31C-81C07F0CE53E}"/>
              </a:ext>
            </a:extLst>
          </p:cNvPr>
          <p:cNvSpPr/>
          <p:nvPr/>
        </p:nvSpPr>
        <p:spPr>
          <a:xfrm>
            <a:off x="4926765" y="722031"/>
            <a:ext cx="2058735" cy="2048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297C36F-3FD8-40ED-93A8-BCFEE078C8C7}"/>
              </a:ext>
            </a:extLst>
          </p:cNvPr>
          <p:cNvSpPr/>
          <p:nvPr/>
        </p:nvSpPr>
        <p:spPr>
          <a:xfrm>
            <a:off x="588774" y="2862698"/>
            <a:ext cx="2058735" cy="2048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FFC0DF2-27C4-46A6-8E3E-1016BBF271C8}"/>
              </a:ext>
            </a:extLst>
          </p:cNvPr>
          <p:cNvSpPr/>
          <p:nvPr/>
        </p:nvSpPr>
        <p:spPr>
          <a:xfrm>
            <a:off x="2748882" y="2842722"/>
            <a:ext cx="2058735" cy="2048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3DEC8DD-A1B4-4CDB-8CF0-6F9E238EB21C}"/>
              </a:ext>
            </a:extLst>
          </p:cNvPr>
          <p:cNvSpPr/>
          <p:nvPr/>
        </p:nvSpPr>
        <p:spPr>
          <a:xfrm>
            <a:off x="4905276" y="2888555"/>
            <a:ext cx="2058735" cy="20224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49314" y="117014"/>
            <a:ext cx="1939289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TO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CONTROL</a:t>
            </a:r>
            <a:r>
              <a:rPr sz="1100" spc="-4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TRAFFIC</a:t>
            </a:r>
            <a:endParaRPr sz="1100">
              <a:latin typeface="Franklin Gothic Medium"/>
              <a:cs typeface="Franklin Gothic Medium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40000" y="657005"/>
          <a:ext cx="6473190" cy="42764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577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77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77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38249">
                <a:tc>
                  <a:txBody>
                    <a:bodyPr/>
                    <a:lstStyle/>
                    <a:p>
                      <a:pPr marL="68580" marR="406400">
                        <a:lnSpc>
                          <a:spcPct val="101899"/>
                        </a:lnSpc>
                        <a:spcBef>
                          <a:spcPts val="580"/>
                        </a:spcBef>
                      </a:pP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Surrounding 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buildings,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structures  </a:t>
                      </a:r>
                      <a:r>
                        <a:rPr sz="9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and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facilities</a:t>
                      </a:r>
                      <a:endParaRPr sz="900">
                        <a:latin typeface="Open Sans"/>
                        <a:cs typeface="Open Sans"/>
                      </a:endParaRPr>
                    </a:p>
                  </a:txBody>
                  <a:tcPr marL="0" marR="0" marT="73660" marB="0">
                    <a:lnL w="6350">
                      <a:solidFill>
                        <a:srgbClr val="7F97AE"/>
                      </a:solidFill>
                      <a:prstDash val="solid"/>
                    </a:lnL>
                    <a:lnR w="6350">
                      <a:solidFill>
                        <a:srgbClr val="7F97AE"/>
                      </a:solidFill>
                      <a:prstDash val="solid"/>
                    </a:lnR>
                    <a:lnT w="6350">
                      <a:solidFill>
                        <a:srgbClr val="7F97AE"/>
                      </a:solidFill>
                      <a:prstDash val="solid"/>
                    </a:lnT>
                    <a:lnB w="6350">
                      <a:solidFill>
                        <a:srgbClr val="7F97A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Excavations </a:t>
                      </a:r>
                      <a:r>
                        <a:rPr sz="9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and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recently 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filled</a:t>
                      </a:r>
                      <a:r>
                        <a:rPr sz="900" spc="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trenches</a:t>
                      </a:r>
                      <a:endParaRPr sz="900" dirty="0">
                        <a:latin typeface="Open Sans"/>
                        <a:cs typeface="Open Sans"/>
                      </a:endParaRPr>
                    </a:p>
                  </a:txBody>
                  <a:tcPr marL="0" marR="0" marT="76200" marB="0">
                    <a:lnL w="6350">
                      <a:solidFill>
                        <a:srgbClr val="7F97AE"/>
                      </a:solidFill>
                      <a:prstDash val="solid"/>
                    </a:lnL>
                    <a:lnR w="6350">
                      <a:solidFill>
                        <a:srgbClr val="7F97AE"/>
                      </a:solidFill>
                      <a:prstDash val="solid"/>
                    </a:lnR>
                    <a:lnT w="6350">
                      <a:solidFill>
                        <a:srgbClr val="7F97AE"/>
                      </a:solidFill>
                      <a:prstDash val="solid"/>
                    </a:lnT>
                    <a:lnB w="6350">
                      <a:solidFill>
                        <a:srgbClr val="7F97A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Restricted access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barriers</a:t>
                      </a:r>
                      <a:endParaRPr sz="900">
                        <a:latin typeface="Open Sans"/>
                        <a:cs typeface="Open Sans"/>
                      </a:endParaRPr>
                    </a:p>
                  </a:txBody>
                  <a:tcPr marL="0" marR="0" marT="76200" marB="0">
                    <a:lnL w="6350">
                      <a:solidFill>
                        <a:srgbClr val="7F97AE"/>
                      </a:solidFill>
                      <a:prstDash val="solid"/>
                    </a:lnL>
                    <a:lnR w="6350">
                      <a:solidFill>
                        <a:srgbClr val="7F97AE"/>
                      </a:solidFill>
                      <a:prstDash val="solid"/>
                    </a:lnR>
                    <a:lnT w="6350">
                      <a:solidFill>
                        <a:srgbClr val="7F97AE"/>
                      </a:solidFill>
                      <a:prstDash val="solid"/>
                    </a:lnT>
                    <a:lnB w="6350">
                      <a:solidFill>
                        <a:srgbClr val="7F97A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8248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Pedestrians </a:t>
                      </a:r>
                      <a:r>
                        <a:rPr sz="9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and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other</a:t>
                      </a:r>
                      <a:r>
                        <a:rPr sz="900" spc="-1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personnel</a:t>
                      </a:r>
                      <a:endParaRPr sz="900">
                        <a:latin typeface="Open Sans"/>
                        <a:cs typeface="Open Sans"/>
                      </a:endParaRPr>
                    </a:p>
                  </a:txBody>
                  <a:tcPr marL="0" marR="0" marT="83185" marB="0">
                    <a:lnL w="6350">
                      <a:solidFill>
                        <a:srgbClr val="7F97AE"/>
                      </a:solidFill>
                      <a:prstDash val="solid"/>
                    </a:lnL>
                    <a:lnR w="6350">
                      <a:solidFill>
                        <a:srgbClr val="7F97AE"/>
                      </a:solidFill>
                      <a:prstDash val="solid"/>
                    </a:lnR>
                    <a:lnT w="6350">
                      <a:solidFill>
                        <a:srgbClr val="7F97AE"/>
                      </a:solidFill>
                      <a:prstDash val="solid"/>
                    </a:lnT>
                    <a:lnB w="6350">
                      <a:solidFill>
                        <a:srgbClr val="7F97A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Vehicle 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traffic</a:t>
                      </a:r>
                      <a:endParaRPr sz="900">
                        <a:latin typeface="Open Sans"/>
                        <a:cs typeface="Open Sans"/>
                      </a:endParaRPr>
                    </a:p>
                  </a:txBody>
                  <a:tcPr marL="0" marR="0" marT="83185" marB="0">
                    <a:lnL w="6350">
                      <a:solidFill>
                        <a:srgbClr val="7F97AE"/>
                      </a:solidFill>
                      <a:prstDash val="solid"/>
                    </a:lnL>
                    <a:lnR w="6350">
                      <a:solidFill>
                        <a:srgbClr val="7F97AE"/>
                      </a:solidFill>
                      <a:prstDash val="solid"/>
                    </a:lnR>
                    <a:lnT w="6350">
                      <a:solidFill>
                        <a:srgbClr val="7F97AE"/>
                      </a:solidFill>
                      <a:prstDash val="solid"/>
                    </a:lnT>
                    <a:lnB w="6350">
                      <a:solidFill>
                        <a:srgbClr val="7F97A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Weather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conditions</a:t>
                      </a:r>
                      <a:endParaRPr sz="900" dirty="0">
                        <a:latin typeface="Open Sans"/>
                        <a:cs typeface="Open Sans"/>
                      </a:endParaRPr>
                    </a:p>
                  </a:txBody>
                  <a:tcPr marL="0" marR="0" marT="83185" marB="0">
                    <a:lnL w="6350">
                      <a:solidFill>
                        <a:srgbClr val="7F97AE"/>
                      </a:solidFill>
                      <a:prstDash val="solid"/>
                    </a:lnL>
                    <a:lnR w="6350">
                      <a:solidFill>
                        <a:srgbClr val="7F97AE"/>
                      </a:solidFill>
                      <a:prstDash val="solid"/>
                    </a:lnR>
                    <a:lnT w="6350">
                      <a:solidFill>
                        <a:srgbClr val="7F97AE"/>
                      </a:solidFill>
                      <a:prstDash val="solid"/>
                    </a:lnT>
                    <a:lnB w="6350">
                      <a:solidFill>
                        <a:srgbClr val="7F97A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527300" y="385037"/>
            <a:ext cx="16008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i="1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Hazard </a:t>
            </a:r>
            <a:r>
              <a:rPr sz="900" i="1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identification</a:t>
            </a:r>
            <a:r>
              <a:rPr sz="900" i="1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900" i="1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(continued)</a:t>
            </a:r>
            <a:endParaRPr sz="9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36380" y="1112637"/>
            <a:ext cx="1877345" cy="16127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753999" y="1480380"/>
            <a:ext cx="2041202" cy="12752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61196" y="1506609"/>
            <a:ext cx="1739604" cy="11952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12000" y="3244768"/>
            <a:ext cx="2020785" cy="162771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772414" y="3120331"/>
            <a:ext cx="2022784" cy="17521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83571" y="3119588"/>
            <a:ext cx="1631136" cy="172854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27300" y="117014"/>
            <a:ext cx="42545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7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1.3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17</a:t>
            </a:fld>
            <a:endParaRPr dirty="0"/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BFC399B-EF2F-4DCD-BEFB-15B50B0C4859}"/>
              </a:ext>
            </a:extLst>
          </p:cNvPr>
          <p:cNvSpPr/>
          <p:nvPr/>
        </p:nvSpPr>
        <p:spPr>
          <a:xfrm>
            <a:off x="593024" y="738151"/>
            <a:ext cx="2058735" cy="20174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41CC06D-8DE8-4CD8-9874-D919F00B2D57}"/>
              </a:ext>
            </a:extLst>
          </p:cNvPr>
          <p:cNvSpPr/>
          <p:nvPr/>
        </p:nvSpPr>
        <p:spPr>
          <a:xfrm>
            <a:off x="2753999" y="730997"/>
            <a:ext cx="2058735" cy="20174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4504BE7-9860-45C7-A1CD-0DCC0185CEE5}"/>
              </a:ext>
            </a:extLst>
          </p:cNvPr>
          <p:cNvSpPr/>
          <p:nvPr/>
        </p:nvSpPr>
        <p:spPr>
          <a:xfrm>
            <a:off x="4914544" y="684352"/>
            <a:ext cx="2058735" cy="20174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EF78672-C7A9-4E4A-8010-0F68D9F584A4}"/>
              </a:ext>
            </a:extLst>
          </p:cNvPr>
          <p:cNvSpPr/>
          <p:nvPr/>
        </p:nvSpPr>
        <p:spPr>
          <a:xfrm>
            <a:off x="566002" y="2854999"/>
            <a:ext cx="2085757" cy="20174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B508D5A-1B73-485C-8DDB-B65DFBC769EE}"/>
              </a:ext>
            </a:extLst>
          </p:cNvPr>
          <p:cNvSpPr/>
          <p:nvPr/>
        </p:nvSpPr>
        <p:spPr>
          <a:xfrm>
            <a:off x="2753998" y="2854999"/>
            <a:ext cx="2058735" cy="20174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11D6A9B-0A8E-47D0-9117-81F99D8DE752}"/>
              </a:ext>
            </a:extLst>
          </p:cNvPr>
          <p:cNvSpPr/>
          <p:nvPr/>
        </p:nvSpPr>
        <p:spPr>
          <a:xfrm>
            <a:off x="4922280" y="2867524"/>
            <a:ext cx="2058735" cy="20174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300" y="117014"/>
            <a:ext cx="636143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434205" algn="l"/>
              </a:tabLst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 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1.3	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TO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CONTROL</a:t>
            </a:r>
            <a:r>
              <a:rPr sz="1100" spc="-3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TRAFFIC</a:t>
            </a:r>
            <a:endParaRPr sz="1100">
              <a:latin typeface="Franklin Gothic Medium"/>
              <a:cs typeface="Franklin Gothic Medium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646710" y="1220351"/>
            <a:ext cx="3373754" cy="2754630"/>
            <a:chOff x="3646710" y="1220351"/>
            <a:chExt cx="3373754" cy="2754630"/>
          </a:xfrm>
        </p:grpSpPr>
        <p:sp>
          <p:nvSpPr>
            <p:cNvPr id="4" name="object 4"/>
            <p:cNvSpPr/>
            <p:nvPr/>
          </p:nvSpPr>
          <p:spPr>
            <a:xfrm>
              <a:off x="3646710" y="1220351"/>
              <a:ext cx="3248754" cy="275427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779818" y="1510525"/>
              <a:ext cx="240182" cy="242703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742181" y="1338243"/>
              <a:ext cx="2937181" cy="259931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742181" y="1330904"/>
              <a:ext cx="2933700" cy="2606675"/>
            </a:xfrm>
            <a:custGeom>
              <a:avLst/>
              <a:gdLst/>
              <a:ahLst/>
              <a:cxnLst/>
              <a:rect l="l" t="t" r="r" b="b"/>
              <a:pathLst>
                <a:path w="2933700" h="2606675">
                  <a:moveTo>
                    <a:pt x="1475460" y="0"/>
                  </a:moveTo>
                  <a:lnTo>
                    <a:pt x="2933484" y="2606662"/>
                  </a:lnTo>
                  <a:lnTo>
                    <a:pt x="0" y="2606662"/>
                  </a:lnTo>
                  <a:lnTo>
                    <a:pt x="1475460" y="0"/>
                  </a:lnTo>
                  <a:close/>
                </a:path>
              </a:pathLst>
            </a:custGeom>
            <a:ln w="15189">
              <a:solidFill>
                <a:srgbClr val="131B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17780" y="366000"/>
            <a:ext cx="210947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002F5E"/>
                </a:solidFill>
              </a:rPr>
              <a:t>Hierarchy </a:t>
            </a:r>
            <a:r>
              <a:rPr sz="1400" dirty="0">
                <a:solidFill>
                  <a:srgbClr val="002F5E"/>
                </a:solidFill>
              </a:rPr>
              <a:t>of </a:t>
            </a:r>
            <a:r>
              <a:rPr sz="1400" spc="-5" dirty="0">
                <a:solidFill>
                  <a:srgbClr val="002F5E"/>
                </a:solidFill>
              </a:rPr>
              <a:t>Hazard</a:t>
            </a:r>
            <a:r>
              <a:rPr sz="1400" spc="-45" dirty="0">
                <a:solidFill>
                  <a:srgbClr val="002F5E"/>
                </a:solidFill>
              </a:rPr>
              <a:t> </a:t>
            </a:r>
            <a:r>
              <a:rPr sz="1400" spc="-5" dirty="0">
                <a:solidFill>
                  <a:srgbClr val="002F5E"/>
                </a:solidFill>
              </a:rPr>
              <a:t>Control</a:t>
            </a:r>
            <a:endParaRPr sz="1400"/>
          </a:p>
        </p:txBody>
      </p:sp>
      <p:sp>
        <p:nvSpPr>
          <p:cNvPr id="9" name="object 9"/>
          <p:cNvSpPr txBox="1"/>
          <p:nvPr/>
        </p:nvSpPr>
        <p:spPr>
          <a:xfrm>
            <a:off x="3516350" y="4405223"/>
            <a:ext cx="3371850" cy="595630"/>
          </a:xfrm>
          <a:prstGeom prst="rect">
            <a:avLst/>
          </a:prstGeom>
          <a:ln w="12700">
            <a:solidFill>
              <a:srgbClr val="939598"/>
            </a:solidFill>
          </a:ln>
        </p:spPr>
        <p:txBody>
          <a:bodyPr vert="horz" wrap="square" lIns="0" tIns="48895" rIns="0" bIns="0" rtlCol="0">
            <a:spAutoFit/>
          </a:bodyPr>
          <a:lstStyle/>
          <a:p>
            <a:pPr marL="135255" marR="128905" algn="ctr">
              <a:lnSpc>
                <a:spcPct val="101899"/>
              </a:lnSpc>
              <a:spcBef>
                <a:spcPts val="385"/>
              </a:spcBef>
            </a:pPr>
            <a:r>
              <a:rPr sz="900" b="1" spc="-35" dirty="0">
                <a:solidFill>
                  <a:srgbClr val="231F20"/>
                </a:solidFill>
                <a:latin typeface="Open Sans"/>
                <a:cs typeface="Open Sans"/>
              </a:rPr>
              <a:t>You </a:t>
            </a:r>
            <a:r>
              <a:rPr sz="900" b="1" spc="-30" dirty="0">
                <a:solidFill>
                  <a:srgbClr val="231F20"/>
                </a:solidFill>
                <a:latin typeface="Open Sans"/>
                <a:cs typeface="Open Sans"/>
              </a:rPr>
              <a:t>can use the following </a:t>
            </a:r>
            <a:r>
              <a:rPr sz="900" b="1" spc="-35" dirty="0">
                <a:solidFill>
                  <a:srgbClr val="231F20"/>
                </a:solidFill>
                <a:latin typeface="Open Sans"/>
                <a:cs typeface="Open Sans"/>
              </a:rPr>
              <a:t>acronym </a:t>
            </a:r>
            <a:r>
              <a:rPr sz="900" b="1" spc="-30" dirty="0">
                <a:solidFill>
                  <a:srgbClr val="231F20"/>
                </a:solidFill>
                <a:latin typeface="Open Sans"/>
                <a:cs typeface="Open Sans"/>
              </a:rPr>
              <a:t>to help </a:t>
            </a:r>
            <a:r>
              <a:rPr sz="900" b="1" spc="-35" dirty="0">
                <a:solidFill>
                  <a:srgbClr val="231F20"/>
                </a:solidFill>
                <a:latin typeface="Open Sans"/>
                <a:cs typeface="Open Sans"/>
              </a:rPr>
              <a:t>you remember  </a:t>
            </a:r>
            <a:r>
              <a:rPr sz="900" b="1" spc="-30" dirty="0">
                <a:solidFill>
                  <a:srgbClr val="231F20"/>
                </a:solidFill>
                <a:latin typeface="Open Sans"/>
                <a:cs typeface="Open Sans"/>
              </a:rPr>
              <a:t>the steps </a:t>
            </a:r>
            <a:r>
              <a:rPr sz="900" b="1" spc="-25" dirty="0">
                <a:solidFill>
                  <a:srgbClr val="231F20"/>
                </a:solidFill>
                <a:latin typeface="Open Sans"/>
                <a:cs typeface="Open Sans"/>
              </a:rPr>
              <a:t>in </a:t>
            </a:r>
            <a:r>
              <a:rPr sz="900" b="1" spc="-30" dirty="0">
                <a:solidFill>
                  <a:srgbClr val="231F20"/>
                </a:solidFill>
                <a:latin typeface="Open Sans"/>
                <a:cs typeface="Open Sans"/>
              </a:rPr>
              <a:t>the hierarchy of hazard</a:t>
            </a:r>
            <a:r>
              <a:rPr sz="900" b="1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b="1" spc="-30" dirty="0">
                <a:solidFill>
                  <a:srgbClr val="231F20"/>
                </a:solidFill>
                <a:latin typeface="Open Sans"/>
                <a:cs typeface="Open Sans"/>
              </a:rPr>
              <a:t>control:</a:t>
            </a:r>
            <a:endParaRPr sz="900" dirty="0">
              <a:latin typeface="Open Sans"/>
              <a:cs typeface="Open Sans"/>
            </a:endParaRPr>
          </a:p>
          <a:p>
            <a:pPr algn="ctr">
              <a:lnSpc>
                <a:spcPct val="100000"/>
              </a:lnSpc>
              <a:spcBef>
                <a:spcPts val="585"/>
              </a:spcBef>
            </a:pPr>
            <a:r>
              <a:rPr sz="900" b="1" spc="-30" dirty="0">
                <a:solidFill>
                  <a:srgbClr val="231F20"/>
                </a:solidFill>
                <a:latin typeface="Open Sans"/>
                <a:cs typeface="Open Sans"/>
              </a:rPr>
              <a:t>E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very </a:t>
            </a:r>
            <a:r>
              <a:rPr sz="900" b="1" spc="-30" dirty="0">
                <a:solidFill>
                  <a:srgbClr val="231F20"/>
                </a:solidFill>
                <a:latin typeface="Open Sans"/>
                <a:cs typeface="Open Sans"/>
              </a:rPr>
              <a:t>S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aturday </a:t>
            </a:r>
            <a:r>
              <a:rPr sz="900" b="1" spc="-15" dirty="0">
                <a:solidFill>
                  <a:srgbClr val="231F20"/>
                </a:solidFill>
                <a:latin typeface="Open Sans"/>
                <a:cs typeface="Open Sans"/>
              </a:rPr>
              <a:t>I </a:t>
            </a:r>
            <a:r>
              <a:rPr sz="900" b="1" spc="-30" dirty="0">
                <a:solidFill>
                  <a:srgbClr val="231F20"/>
                </a:solidFill>
                <a:latin typeface="Open Sans"/>
                <a:cs typeface="Open Sans"/>
              </a:rPr>
              <a:t>E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at </a:t>
            </a:r>
            <a:r>
              <a:rPr sz="900" b="1" spc="-30" dirty="0">
                <a:solidFill>
                  <a:srgbClr val="231F20"/>
                </a:solidFill>
                <a:latin typeface="Open Sans"/>
                <a:cs typeface="Open Sans"/>
              </a:rPr>
              <a:t>a</a:t>
            </a:r>
            <a:r>
              <a:rPr sz="900" b="1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b="1" spc="-30" dirty="0">
                <a:solidFill>
                  <a:srgbClr val="231F20"/>
                </a:solidFill>
                <a:latin typeface="Open Sans"/>
                <a:cs typeface="Open Sans"/>
              </a:rPr>
              <a:t>P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ie</a:t>
            </a:r>
            <a:endParaRPr sz="900" dirty="0">
              <a:latin typeface="Open Sans"/>
              <a:cs typeface="Open San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27300" y="651661"/>
            <a:ext cx="5748655" cy="65405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899"/>
              </a:lnSpc>
              <a:spcBef>
                <a:spcPts val="80"/>
              </a:spcBef>
            </a:pP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Once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hazards have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been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found on the worksite, controls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need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to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be put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in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place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to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make them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safe.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 Hierarchy 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of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Hazard Control 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is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a 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list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of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controls you can use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when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deciding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how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to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control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a</a:t>
            </a:r>
            <a:r>
              <a:rPr sz="900" spc="10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hazard.</a:t>
            </a:r>
            <a:endParaRPr sz="900" dirty="0">
              <a:latin typeface="Open Sans"/>
              <a:cs typeface="Open Sans"/>
            </a:endParaRPr>
          </a:p>
          <a:p>
            <a:pPr marL="12700" marR="144145">
              <a:lnSpc>
                <a:spcPct val="101899"/>
              </a:lnSpc>
              <a:spcBef>
                <a:spcPts val="565"/>
              </a:spcBef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There are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six (6) levels in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hierarchy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of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hazard control from the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first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choice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(best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way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to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control the hazard)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to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 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last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choice (there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may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be better controls than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this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one on 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its</a:t>
            </a:r>
            <a:r>
              <a:rPr sz="900" spc="6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own).</a:t>
            </a:r>
            <a:endParaRPr sz="900" dirty="0">
              <a:latin typeface="Open Sans"/>
              <a:cs typeface="Open San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27300" y="1527619"/>
            <a:ext cx="3023235" cy="246634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89865" indent="-177800">
              <a:lnSpc>
                <a:spcPct val="100000"/>
              </a:lnSpc>
              <a:spcBef>
                <a:spcPts val="500"/>
              </a:spcBef>
              <a:buAutoNum type="arabicPeriod"/>
              <a:tabLst>
                <a:tab pos="190500" algn="l"/>
              </a:tabLst>
            </a:pPr>
            <a:r>
              <a:rPr sz="900" b="1" spc="-30" dirty="0">
                <a:solidFill>
                  <a:srgbClr val="231F20"/>
                </a:solidFill>
                <a:latin typeface="Open Sans"/>
                <a:cs typeface="Open Sans"/>
              </a:rPr>
              <a:t>Elimination:</a:t>
            </a:r>
            <a:endParaRPr sz="900" dirty="0">
              <a:latin typeface="Open Sans"/>
              <a:cs typeface="Open Sans"/>
            </a:endParaRPr>
          </a:p>
          <a:p>
            <a:pPr marL="189865">
              <a:lnSpc>
                <a:spcPct val="100000"/>
              </a:lnSpc>
              <a:spcBef>
                <a:spcPts val="405"/>
              </a:spcBef>
            </a:pP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eg: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Road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closures,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detours.</a:t>
            </a:r>
            <a:endParaRPr sz="900" dirty="0">
              <a:latin typeface="Open Sans"/>
              <a:cs typeface="Open Sans"/>
            </a:endParaRPr>
          </a:p>
          <a:p>
            <a:pPr marL="189865" marR="2129155" indent="-190500" algn="r">
              <a:lnSpc>
                <a:spcPct val="100000"/>
              </a:lnSpc>
              <a:spcBef>
                <a:spcPts val="685"/>
              </a:spcBef>
              <a:buAutoNum type="arabicPeriod" startAt="2"/>
              <a:tabLst>
                <a:tab pos="190500" algn="l"/>
              </a:tabLst>
            </a:pPr>
            <a:r>
              <a:rPr sz="900" b="1" spc="-30" dirty="0">
                <a:solidFill>
                  <a:srgbClr val="231F20"/>
                </a:solidFill>
                <a:latin typeface="Open Sans"/>
                <a:cs typeface="Open Sans"/>
              </a:rPr>
              <a:t>Substitution:</a:t>
            </a:r>
            <a:endParaRPr sz="900" dirty="0">
              <a:latin typeface="Open Sans"/>
              <a:cs typeface="Open Sans"/>
            </a:endParaRPr>
          </a:p>
          <a:p>
            <a:pPr marR="2108200" algn="r">
              <a:lnSpc>
                <a:spcPct val="100000"/>
              </a:lnSpc>
              <a:spcBef>
                <a:spcPts val="405"/>
              </a:spcBef>
            </a:pP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eg:</a:t>
            </a:r>
            <a:r>
              <a:rPr sz="900" spc="-7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Sidetracks.</a:t>
            </a:r>
            <a:endParaRPr sz="900" dirty="0">
              <a:latin typeface="Open Sans"/>
              <a:cs typeface="Open Sans"/>
            </a:endParaRPr>
          </a:p>
          <a:p>
            <a:pPr marL="189865" indent="-177800">
              <a:lnSpc>
                <a:spcPct val="100000"/>
              </a:lnSpc>
              <a:spcBef>
                <a:spcPts val="690"/>
              </a:spcBef>
              <a:buAutoNum type="arabicPeriod" startAt="3"/>
              <a:tabLst>
                <a:tab pos="190500" algn="l"/>
              </a:tabLst>
            </a:pPr>
            <a:r>
              <a:rPr sz="900" b="1" spc="-30" dirty="0">
                <a:solidFill>
                  <a:srgbClr val="231F20"/>
                </a:solidFill>
                <a:latin typeface="Open Sans"/>
                <a:cs typeface="Open Sans"/>
              </a:rPr>
              <a:t>Isolation:</a:t>
            </a:r>
            <a:endParaRPr sz="900" dirty="0">
              <a:latin typeface="Open Sans"/>
              <a:cs typeface="Open Sans"/>
            </a:endParaRPr>
          </a:p>
          <a:p>
            <a:pPr marL="189865">
              <a:lnSpc>
                <a:spcPct val="100000"/>
              </a:lnSpc>
              <a:spcBef>
                <a:spcPts val="400"/>
              </a:spcBef>
            </a:pP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eg: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Safety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barriers,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lane</a:t>
            </a:r>
            <a:r>
              <a:rPr sz="9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closures.</a:t>
            </a:r>
            <a:endParaRPr sz="900" dirty="0">
              <a:latin typeface="Open Sans"/>
              <a:cs typeface="Open Sans"/>
            </a:endParaRPr>
          </a:p>
          <a:p>
            <a:pPr marL="189865" indent="-177800">
              <a:lnSpc>
                <a:spcPct val="100000"/>
              </a:lnSpc>
              <a:spcBef>
                <a:spcPts val="690"/>
              </a:spcBef>
              <a:buAutoNum type="arabicPeriod" startAt="4"/>
              <a:tabLst>
                <a:tab pos="190500" algn="l"/>
              </a:tabLst>
            </a:pPr>
            <a:r>
              <a:rPr sz="900" b="1" spc="-30" dirty="0">
                <a:solidFill>
                  <a:srgbClr val="231F20"/>
                </a:solidFill>
                <a:latin typeface="Open Sans"/>
                <a:cs typeface="Open Sans"/>
              </a:rPr>
              <a:t>Engineering control</a:t>
            </a:r>
            <a:r>
              <a:rPr sz="900" b="1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b="1" spc="-35" dirty="0">
                <a:solidFill>
                  <a:srgbClr val="231F20"/>
                </a:solidFill>
                <a:latin typeface="Open Sans"/>
                <a:cs typeface="Open Sans"/>
              </a:rPr>
              <a:t>measures:</a:t>
            </a:r>
            <a:endParaRPr sz="900" dirty="0">
              <a:latin typeface="Open Sans"/>
              <a:cs typeface="Open Sans"/>
            </a:endParaRPr>
          </a:p>
          <a:p>
            <a:pPr marL="189865">
              <a:lnSpc>
                <a:spcPct val="100000"/>
              </a:lnSpc>
              <a:spcBef>
                <a:spcPts val="400"/>
              </a:spcBef>
            </a:pP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eg: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Portable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traffic signals, vehicle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mounted</a:t>
            </a:r>
            <a:r>
              <a:rPr sz="900" spc="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attenuators.</a:t>
            </a:r>
            <a:endParaRPr sz="900" dirty="0">
              <a:latin typeface="Open Sans"/>
              <a:cs typeface="Open Sans"/>
            </a:endParaRPr>
          </a:p>
          <a:p>
            <a:pPr marL="189865" indent="-177800">
              <a:lnSpc>
                <a:spcPct val="100000"/>
              </a:lnSpc>
              <a:spcBef>
                <a:spcPts val="690"/>
              </a:spcBef>
              <a:buAutoNum type="arabicPeriod" startAt="5"/>
              <a:tabLst>
                <a:tab pos="190500" algn="l"/>
              </a:tabLst>
            </a:pPr>
            <a:r>
              <a:rPr sz="900" b="1" spc="-30" dirty="0">
                <a:solidFill>
                  <a:srgbClr val="231F20"/>
                </a:solidFill>
                <a:latin typeface="Open Sans"/>
                <a:cs typeface="Open Sans"/>
              </a:rPr>
              <a:t>Administrative</a:t>
            </a:r>
            <a:r>
              <a:rPr sz="900" b="1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b="1" spc="-30" dirty="0">
                <a:solidFill>
                  <a:srgbClr val="231F20"/>
                </a:solidFill>
                <a:latin typeface="Open Sans"/>
                <a:cs typeface="Open Sans"/>
              </a:rPr>
              <a:t>practices:</a:t>
            </a:r>
            <a:endParaRPr sz="900" dirty="0">
              <a:latin typeface="Open Sans"/>
              <a:cs typeface="Open Sans"/>
            </a:endParaRPr>
          </a:p>
          <a:p>
            <a:pPr marL="189865">
              <a:lnSpc>
                <a:spcPct val="100000"/>
              </a:lnSpc>
              <a:spcBef>
                <a:spcPts val="400"/>
              </a:spcBef>
            </a:pP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eg: Signs,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speed reductions,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police</a:t>
            </a:r>
            <a:r>
              <a:rPr sz="9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presence.</a:t>
            </a:r>
            <a:endParaRPr sz="900" dirty="0">
              <a:latin typeface="Open Sans"/>
              <a:cs typeface="Open Sans"/>
            </a:endParaRPr>
          </a:p>
          <a:p>
            <a:pPr marL="189865" indent="-177800">
              <a:lnSpc>
                <a:spcPct val="100000"/>
              </a:lnSpc>
              <a:spcBef>
                <a:spcPts val="690"/>
              </a:spcBef>
              <a:buAutoNum type="arabicPeriod" startAt="6"/>
              <a:tabLst>
                <a:tab pos="190500" algn="l"/>
              </a:tabLst>
            </a:pPr>
            <a:r>
              <a:rPr sz="900" b="1" spc="-30" dirty="0">
                <a:solidFill>
                  <a:srgbClr val="231F20"/>
                </a:solidFill>
                <a:latin typeface="Open Sans"/>
                <a:cs typeface="Open Sans"/>
              </a:rPr>
              <a:t>Personal protective </a:t>
            </a:r>
            <a:r>
              <a:rPr sz="900" b="1" spc="-35" dirty="0">
                <a:solidFill>
                  <a:srgbClr val="231F20"/>
                </a:solidFill>
                <a:latin typeface="Open Sans"/>
                <a:cs typeface="Open Sans"/>
              </a:rPr>
              <a:t>equipment</a:t>
            </a:r>
            <a:r>
              <a:rPr sz="900" b="1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b="1" spc="-30" dirty="0">
                <a:solidFill>
                  <a:srgbClr val="231F20"/>
                </a:solidFill>
                <a:latin typeface="Open Sans"/>
                <a:cs typeface="Open Sans"/>
              </a:rPr>
              <a:t>(PPE)</a:t>
            </a:r>
            <a:endParaRPr sz="900" dirty="0">
              <a:latin typeface="Open Sans"/>
              <a:cs typeface="Open Sans"/>
            </a:endParaRPr>
          </a:p>
          <a:p>
            <a:pPr marL="189865">
              <a:lnSpc>
                <a:spcPct val="100000"/>
              </a:lnSpc>
              <a:spcBef>
                <a:spcPts val="400"/>
              </a:spcBef>
            </a:pP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eg: Hi-visibility clothing,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safety boots, sun</a:t>
            </a:r>
            <a:r>
              <a:rPr sz="900" spc="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protection.</a:t>
            </a:r>
            <a:endParaRPr sz="900" dirty="0">
              <a:latin typeface="Open Sans"/>
              <a:cs typeface="Open San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981340" y="3418460"/>
            <a:ext cx="24885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75230" algn="l"/>
              </a:tabLst>
            </a:pPr>
            <a:r>
              <a:rPr sz="900" u="heavy" spc="-15" dirty="0">
                <a:solidFill>
                  <a:srgbClr val="231F20"/>
                </a:solidFill>
                <a:uFill>
                  <a:solidFill>
                    <a:srgbClr val="131B1B"/>
                  </a:solidFill>
                </a:uFill>
                <a:latin typeface="Times New Roman"/>
                <a:cs typeface="Times New Roman"/>
              </a:rPr>
              <a:t> 	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734277" y="2113955"/>
            <a:ext cx="910506" cy="209951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18</a:t>
            </a:fld>
            <a:endParaRPr dirty="0"/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2C2D134-50BC-4473-9969-EB3541313776}"/>
              </a:ext>
            </a:extLst>
          </p:cNvPr>
          <p:cNvSpPr/>
          <p:nvPr/>
        </p:nvSpPr>
        <p:spPr>
          <a:xfrm>
            <a:off x="370134" y="313832"/>
            <a:ext cx="6728286" cy="4717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0FD6941-A0A3-4EB6-9E0A-3CFC1661FDBF}"/>
              </a:ext>
            </a:extLst>
          </p:cNvPr>
          <p:cNvSpPr/>
          <p:nvPr/>
        </p:nvSpPr>
        <p:spPr>
          <a:xfrm>
            <a:off x="506639" y="2018812"/>
            <a:ext cx="2058735" cy="321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BEB65CF-D9C7-435F-BE9F-5890C997569C}"/>
              </a:ext>
            </a:extLst>
          </p:cNvPr>
          <p:cNvSpPr/>
          <p:nvPr/>
        </p:nvSpPr>
        <p:spPr>
          <a:xfrm>
            <a:off x="505747" y="2435291"/>
            <a:ext cx="2058735" cy="321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6553C83-BABD-4233-A66F-CEAAD28852EA}"/>
              </a:ext>
            </a:extLst>
          </p:cNvPr>
          <p:cNvSpPr/>
          <p:nvPr/>
        </p:nvSpPr>
        <p:spPr>
          <a:xfrm>
            <a:off x="505746" y="2841939"/>
            <a:ext cx="3037027" cy="321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216A984-19F8-4600-97A0-C43424E45BB6}"/>
              </a:ext>
            </a:extLst>
          </p:cNvPr>
          <p:cNvSpPr/>
          <p:nvPr/>
        </p:nvSpPr>
        <p:spPr>
          <a:xfrm>
            <a:off x="512661" y="3223309"/>
            <a:ext cx="2503589" cy="4120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347E530-2092-4C7F-90EB-4EC455267287}"/>
              </a:ext>
            </a:extLst>
          </p:cNvPr>
          <p:cNvSpPr/>
          <p:nvPr/>
        </p:nvSpPr>
        <p:spPr>
          <a:xfrm>
            <a:off x="434323" y="3635343"/>
            <a:ext cx="2886727" cy="4182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061D597-6494-49C7-A7DC-E27CB8E14DC5}"/>
              </a:ext>
            </a:extLst>
          </p:cNvPr>
          <p:cNvSpPr/>
          <p:nvPr/>
        </p:nvSpPr>
        <p:spPr>
          <a:xfrm>
            <a:off x="3558459" y="4461102"/>
            <a:ext cx="3221359" cy="528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49314" y="117014"/>
            <a:ext cx="1939289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TO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CONTROL</a:t>
            </a:r>
            <a:r>
              <a:rPr sz="1100" spc="-4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TRAFFIC</a:t>
            </a:r>
            <a:endParaRPr sz="1100">
              <a:latin typeface="Franklin Gothic Medium"/>
              <a:cs typeface="Franklin Gothic Medium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40000" y="972647"/>
          <a:ext cx="6482715" cy="398900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609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9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09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94504"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Placing barriers </a:t>
                      </a:r>
                      <a:r>
                        <a:rPr sz="9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and</a:t>
                      </a:r>
                      <a:r>
                        <a:rPr sz="900" spc="-1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signs</a:t>
                      </a:r>
                      <a:endParaRPr sz="900" dirty="0">
                        <a:latin typeface="Open Sans"/>
                        <a:cs typeface="Open Sans"/>
                      </a:endParaRPr>
                    </a:p>
                  </a:txBody>
                  <a:tcPr marL="0" marR="0" marT="86995" marB="0">
                    <a:lnL w="6350">
                      <a:solidFill>
                        <a:srgbClr val="7F97AE"/>
                      </a:solidFill>
                      <a:prstDash val="solid"/>
                    </a:lnL>
                    <a:lnR w="6350">
                      <a:solidFill>
                        <a:srgbClr val="7F97AE"/>
                      </a:solidFill>
                      <a:prstDash val="solid"/>
                    </a:lnR>
                    <a:lnT w="6350">
                      <a:solidFill>
                        <a:srgbClr val="7F97AE"/>
                      </a:solidFill>
                      <a:prstDash val="solid"/>
                    </a:lnT>
                    <a:lnB w="6350">
                      <a:solidFill>
                        <a:srgbClr val="7F97A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680" marR="1151890">
                        <a:lnSpc>
                          <a:spcPct val="101899"/>
                        </a:lnSpc>
                        <a:spcBef>
                          <a:spcPts val="760"/>
                        </a:spcBef>
                      </a:pP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Using 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safer</a:t>
                      </a:r>
                      <a:r>
                        <a:rPr sz="900" spc="-7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type  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of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equipment</a:t>
                      </a:r>
                      <a:endParaRPr sz="900">
                        <a:latin typeface="Open Sans"/>
                        <a:cs typeface="Open Sans"/>
                      </a:endParaRPr>
                    </a:p>
                  </a:txBody>
                  <a:tcPr marL="0" marR="0" marT="96520" marB="0">
                    <a:lnL w="6350">
                      <a:solidFill>
                        <a:srgbClr val="7F97AE"/>
                      </a:solidFill>
                      <a:prstDash val="solid"/>
                    </a:lnL>
                    <a:lnR w="6350">
                      <a:solidFill>
                        <a:srgbClr val="7F97AE"/>
                      </a:solidFill>
                      <a:prstDash val="solid"/>
                    </a:lnR>
                    <a:lnT w="6350">
                      <a:solidFill>
                        <a:srgbClr val="7F97AE"/>
                      </a:solidFill>
                      <a:prstDash val="solid"/>
                    </a:lnT>
                    <a:lnB w="6350">
                      <a:solidFill>
                        <a:srgbClr val="7F97A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Guarding machinery </a:t>
                      </a:r>
                      <a:r>
                        <a:rPr sz="9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and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equipment</a:t>
                      </a:r>
                      <a:endParaRPr sz="900" dirty="0">
                        <a:latin typeface="Open Sans"/>
                        <a:cs typeface="Open Sans"/>
                      </a:endParaRPr>
                    </a:p>
                  </a:txBody>
                  <a:tcPr marL="0" marR="0" marT="86995" marB="0">
                    <a:lnL w="6350">
                      <a:solidFill>
                        <a:srgbClr val="7F97AE"/>
                      </a:solidFill>
                      <a:prstDash val="solid"/>
                    </a:lnL>
                    <a:lnR w="6350">
                      <a:solidFill>
                        <a:srgbClr val="7F97AE"/>
                      </a:solidFill>
                      <a:prstDash val="solid"/>
                    </a:lnR>
                    <a:lnT w="6350">
                      <a:solidFill>
                        <a:srgbClr val="7F97AE"/>
                      </a:solidFill>
                      <a:prstDash val="solid"/>
                    </a:lnT>
                    <a:lnB w="6350">
                      <a:solidFill>
                        <a:srgbClr val="7F97A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4503">
                <a:tc>
                  <a:txBody>
                    <a:bodyPr/>
                    <a:lstStyle/>
                    <a:p>
                      <a:pPr marL="77470" marR="1200785">
                        <a:lnSpc>
                          <a:spcPct val="101899"/>
                        </a:lnSpc>
                        <a:spcBef>
                          <a:spcPts val="625"/>
                        </a:spcBef>
                      </a:pP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Using 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safer</a:t>
                      </a:r>
                      <a:r>
                        <a:rPr sz="900" spc="-7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way  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to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do</a:t>
                      </a:r>
                      <a:r>
                        <a:rPr sz="9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things</a:t>
                      </a:r>
                      <a:endParaRPr sz="900">
                        <a:latin typeface="Open Sans"/>
                        <a:cs typeface="Open Sans"/>
                      </a:endParaRPr>
                    </a:p>
                  </a:txBody>
                  <a:tcPr marL="0" marR="0" marT="79375" marB="0">
                    <a:lnL w="6350">
                      <a:solidFill>
                        <a:srgbClr val="7F97AE"/>
                      </a:solidFill>
                      <a:prstDash val="solid"/>
                    </a:lnL>
                    <a:lnR w="6350">
                      <a:solidFill>
                        <a:srgbClr val="7F97AE"/>
                      </a:solidFill>
                      <a:prstDash val="solid"/>
                    </a:lnR>
                    <a:lnT w="6350">
                      <a:solidFill>
                        <a:srgbClr val="7F97AE"/>
                      </a:solidFill>
                      <a:prstDash val="solid"/>
                    </a:lnT>
                    <a:lnB w="6350">
                      <a:solidFill>
                        <a:srgbClr val="7F97A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Reading </a:t>
                      </a:r>
                      <a:r>
                        <a:rPr sz="9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and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following safety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procedures</a:t>
                      </a:r>
                      <a:endParaRPr sz="900">
                        <a:latin typeface="Open Sans"/>
                        <a:cs typeface="Open Sans"/>
                      </a:endParaRPr>
                    </a:p>
                  </a:txBody>
                  <a:tcPr marL="0" marR="0" marT="81915" marB="0">
                    <a:lnL w="6350">
                      <a:solidFill>
                        <a:srgbClr val="7F97AE"/>
                      </a:solidFill>
                      <a:prstDash val="solid"/>
                    </a:lnL>
                    <a:lnR w="6350">
                      <a:solidFill>
                        <a:srgbClr val="7F97AE"/>
                      </a:solidFill>
                      <a:prstDash val="solid"/>
                    </a:lnR>
                    <a:lnT w="6350">
                      <a:solidFill>
                        <a:srgbClr val="7F97AE"/>
                      </a:solidFill>
                      <a:prstDash val="solid"/>
                    </a:lnT>
                    <a:lnB w="6350">
                      <a:solidFill>
                        <a:srgbClr val="7F97A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0" marR="995044">
                        <a:lnSpc>
                          <a:spcPct val="101899"/>
                        </a:lnSpc>
                        <a:spcBef>
                          <a:spcPts val="625"/>
                        </a:spcBef>
                      </a:pP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Wearing Personal  protective </a:t>
                      </a:r>
                      <a:r>
                        <a:rPr sz="9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equipment 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(PPE)</a:t>
                      </a:r>
                      <a:endParaRPr sz="900" dirty="0">
                        <a:latin typeface="Open Sans"/>
                        <a:cs typeface="Open Sans"/>
                      </a:endParaRPr>
                    </a:p>
                  </a:txBody>
                  <a:tcPr marL="0" marR="0" marT="79375" marB="0">
                    <a:lnL w="6350">
                      <a:solidFill>
                        <a:srgbClr val="7F97AE"/>
                      </a:solidFill>
                      <a:prstDash val="solid"/>
                    </a:lnL>
                    <a:lnR w="6350">
                      <a:solidFill>
                        <a:srgbClr val="7F97AE"/>
                      </a:solidFill>
                      <a:prstDash val="solid"/>
                    </a:lnR>
                    <a:lnT w="6350">
                      <a:solidFill>
                        <a:srgbClr val="7F97AE"/>
                      </a:solidFill>
                      <a:prstDash val="solid"/>
                    </a:lnT>
                    <a:lnB w="6350">
                      <a:solidFill>
                        <a:srgbClr val="7F97A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518439" y="274065"/>
            <a:ext cx="2649220" cy="527050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19"/>
              </a:spcBef>
            </a:pPr>
            <a:r>
              <a:rPr sz="1400" spc="-5" dirty="0">
                <a:solidFill>
                  <a:srgbClr val="002F5E"/>
                </a:solidFill>
                <a:latin typeface="Franklin Gothic Medium"/>
                <a:cs typeface="Franklin Gothic Medium"/>
              </a:rPr>
              <a:t>Hazard</a:t>
            </a:r>
            <a:r>
              <a:rPr sz="1400" spc="-10" dirty="0">
                <a:solidFill>
                  <a:srgbClr val="002F5E"/>
                </a:solidFill>
                <a:latin typeface="Franklin Gothic Medium"/>
                <a:cs typeface="Franklin Gothic Medium"/>
              </a:rPr>
              <a:t> </a:t>
            </a:r>
            <a:r>
              <a:rPr sz="1400" spc="-5" dirty="0">
                <a:solidFill>
                  <a:srgbClr val="002F5E"/>
                </a:solidFill>
                <a:latin typeface="Franklin Gothic Medium"/>
                <a:cs typeface="Franklin Gothic Medium"/>
              </a:rPr>
              <a:t>controls</a:t>
            </a:r>
            <a:endParaRPr sz="14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  <a:spcBef>
                <a:spcPts val="470"/>
              </a:spcBef>
            </a:pP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Some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of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 ways hazards can be controlled</a:t>
            </a:r>
            <a:r>
              <a:rPr sz="900" spc="5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include: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29118" y="1763128"/>
            <a:ext cx="1977550" cy="11157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988799" y="1049502"/>
            <a:ext cx="793164" cy="18569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66187" y="1428391"/>
            <a:ext cx="1974462" cy="14628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78410" y="3061843"/>
            <a:ext cx="272972" cy="27556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621144" y="3085650"/>
            <a:ext cx="1970405" cy="1826260"/>
            <a:chOff x="621144" y="3085650"/>
            <a:chExt cx="1970405" cy="1826260"/>
          </a:xfrm>
        </p:grpSpPr>
        <p:sp>
          <p:nvSpPr>
            <p:cNvPr id="10" name="object 10"/>
            <p:cNvSpPr/>
            <p:nvPr/>
          </p:nvSpPr>
          <p:spPr>
            <a:xfrm>
              <a:off x="1923283" y="3085650"/>
              <a:ext cx="668263" cy="81333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21144" y="3831628"/>
              <a:ext cx="1556181" cy="107994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177328" y="4625006"/>
              <a:ext cx="339368" cy="25956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/>
          <p:nvPr/>
        </p:nvSpPr>
        <p:spPr>
          <a:xfrm>
            <a:off x="6130797" y="3042640"/>
            <a:ext cx="777595" cy="184193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926788" y="3331154"/>
            <a:ext cx="1580311" cy="158764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554564" y="2546832"/>
            <a:ext cx="359661" cy="35965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" name="object 16"/>
          <p:cNvGrpSpPr/>
          <p:nvPr/>
        </p:nvGrpSpPr>
        <p:grpSpPr>
          <a:xfrm>
            <a:off x="2811081" y="1447109"/>
            <a:ext cx="1097915" cy="1274445"/>
            <a:chOff x="2811081" y="1447109"/>
            <a:chExt cx="1097915" cy="1274445"/>
          </a:xfrm>
        </p:grpSpPr>
        <p:sp>
          <p:nvSpPr>
            <p:cNvPr id="17" name="object 17"/>
            <p:cNvSpPr/>
            <p:nvPr/>
          </p:nvSpPr>
          <p:spPr>
            <a:xfrm>
              <a:off x="2811081" y="1447109"/>
              <a:ext cx="1097488" cy="943295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829599" y="2419205"/>
              <a:ext cx="302118" cy="302118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527300" y="117014"/>
            <a:ext cx="42545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7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1.3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19</a:t>
            </a:fld>
            <a:endParaRPr dirty="0"/>
          </a:p>
        </p:txBody>
      </p:sp>
      <p:sp>
        <p:nvSpPr>
          <p:cNvPr id="21" name="object 2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DBE9D81-C586-4E48-B72C-F5E41F62A0F0}"/>
              </a:ext>
            </a:extLst>
          </p:cNvPr>
          <p:cNvSpPr/>
          <p:nvPr/>
        </p:nvSpPr>
        <p:spPr>
          <a:xfrm>
            <a:off x="603393" y="1027395"/>
            <a:ext cx="2058735" cy="18638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1215BA8-CBCB-45FD-B376-1ABF026F7095}"/>
              </a:ext>
            </a:extLst>
          </p:cNvPr>
          <p:cNvSpPr/>
          <p:nvPr/>
        </p:nvSpPr>
        <p:spPr>
          <a:xfrm>
            <a:off x="2748882" y="1048993"/>
            <a:ext cx="2058735" cy="18638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51693A1-4C14-46DA-B76C-8C67F2249A9A}"/>
              </a:ext>
            </a:extLst>
          </p:cNvPr>
          <p:cNvSpPr/>
          <p:nvPr/>
        </p:nvSpPr>
        <p:spPr>
          <a:xfrm>
            <a:off x="4892228" y="1033817"/>
            <a:ext cx="2058735" cy="18638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994308F-AC66-4D9D-98F6-4D173A8DBCEA}"/>
              </a:ext>
            </a:extLst>
          </p:cNvPr>
          <p:cNvSpPr/>
          <p:nvPr/>
        </p:nvSpPr>
        <p:spPr>
          <a:xfrm>
            <a:off x="566002" y="3050378"/>
            <a:ext cx="2058735" cy="1868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2DDA2F5-A560-4D09-B64B-5FD381540C34}"/>
              </a:ext>
            </a:extLst>
          </p:cNvPr>
          <p:cNvSpPr/>
          <p:nvPr/>
        </p:nvSpPr>
        <p:spPr>
          <a:xfrm>
            <a:off x="2755477" y="3016372"/>
            <a:ext cx="2058735" cy="19024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6FF4B37-E9A0-4836-9BF7-F0E804522A86}"/>
              </a:ext>
            </a:extLst>
          </p:cNvPr>
          <p:cNvSpPr/>
          <p:nvPr/>
        </p:nvSpPr>
        <p:spPr>
          <a:xfrm>
            <a:off x="4912303" y="3009383"/>
            <a:ext cx="2058735" cy="1875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14810"/>
            <a:ext cx="7328534" cy="1477010"/>
          </a:xfrm>
          <a:custGeom>
            <a:avLst/>
            <a:gdLst/>
            <a:ahLst/>
            <a:cxnLst/>
            <a:rect l="l" t="t" r="r" b="b"/>
            <a:pathLst>
              <a:path w="7328534" h="1477010">
                <a:moveTo>
                  <a:pt x="0" y="0"/>
                </a:moveTo>
                <a:lnTo>
                  <a:pt x="7328433" y="0"/>
                </a:lnTo>
                <a:lnTo>
                  <a:pt x="7328433" y="1476755"/>
                </a:lnTo>
                <a:lnTo>
                  <a:pt x="0" y="1476755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38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0" y="432016"/>
            <a:ext cx="7588250" cy="941925"/>
          </a:xfrm>
          <a:prstGeom prst="rect">
            <a:avLst/>
          </a:prstGeom>
          <a:solidFill>
            <a:srgbClr val="002F5E"/>
          </a:solidFill>
        </p:spPr>
        <p:txBody>
          <a:bodyPr vert="horz" wrap="square" lIns="0" tIns="292735" rIns="0" bIns="0" rtlCol="0">
            <a:spAutoFit/>
          </a:bodyPr>
          <a:lstStyle/>
          <a:p>
            <a:pPr marL="4745355">
              <a:lnSpc>
                <a:spcPct val="100000"/>
              </a:lnSpc>
              <a:spcBef>
                <a:spcPts val="2305"/>
              </a:spcBef>
            </a:pPr>
            <a:r>
              <a:rPr sz="4200" b="1" dirty="0">
                <a:solidFill>
                  <a:srgbClr val="FFFFFF"/>
                </a:solidFill>
                <a:latin typeface="Bebas Neue Bold"/>
                <a:cs typeface="Bebas Neue Bold"/>
              </a:rPr>
              <a:t>Introduction</a:t>
            </a:r>
            <a:endParaRPr sz="4200" dirty="0">
              <a:latin typeface="Bebas Neue Bold"/>
              <a:cs typeface="Bebas Neue Bold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78099" y="2448005"/>
            <a:ext cx="4212800" cy="23692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2</a:t>
            </a:fld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300" y="117014"/>
            <a:ext cx="636143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434205" algn="l"/>
              </a:tabLst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 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1.3	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TO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CONTROL</a:t>
            </a:r>
            <a:r>
              <a:rPr sz="1100" spc="-3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TRAFFIC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27300" y="330000"/>
            <a:ext cx="300736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002F5E"/>
                </a:solidFill>
              </a:rPr>
              <a:t>Environmental </a:t>
            </a:r>
            <a:r>
              <a:rPr sz="1400" spc="-10" dirty="0">
                <a:solidFill>
                  <a:srgbClr val="002F5E"/>
                </a:solidFill>
              </a:rPr>
              <a:t>protection</a:t>
            </a:r>
            <a:r>
              <a:rPr sz="1400" spc="-40" dirty="0">
                <a:solidFill>
                  <a:srgbClr val="002F5E"/>
                </a:solidFill>
              </a:rPr>
              <a:t> </a:t>
            </a:r>
            <a:r>
              <a:rPr sz="1400" dirty="0">
                <a:solidFill>
                  <a:srgbClr val="002F5E"/>
                </a:solidFill>
              </a:rPr>
              <a:t>requirements</a:t>
            </a:r>
            <a:endParaRPr sz="1400"/>
          </a:p>
        </p:txBody>
      </p:sp>
      <p:sp>
        <p:nvSpPr>
          <p:cNvPr id="4" name="object 4"/>
          <p:cNvSpPr txBox="1"/>
          <p:nvPr/>
        </p:nvSpPr>
        <p:spPr>
          <a:xfrm>
            <a:off x="527300" y="602461"/>
            <a:ext cx="6265545" cy="79375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899"/>
              </a:lnSpc>
              <a:spcBef>
                <a:spcPts val="80"/>
              </a:spcBef>
            </a:pP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Sometimes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 environment can be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damaged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by work which 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is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done. The worksite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may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have an Environmental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Management 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Plan (EMP)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in place.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EMP 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is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a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plan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that 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is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developed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for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 worksite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to identify 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all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 environmental hazards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and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give  information on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how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they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must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be controlled so the environment 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is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protected. The plan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also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makes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sure the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site 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is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complying  with environmental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legislation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including the correct disposal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of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rubbish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and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waste</a:t>
            </a:r>
            <a:r>
              <a:rPr sz="900" spc="7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products.</a:t>
            </a:r>
            <a:endParaRPr sz="900" dirty="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585"/>
              </a:spcBef>
            </a:pP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Some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environmental issues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that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need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to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be considered</a:t>
            </a:r>
            <a:r>
              <a:rPr sz="900" spc="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include:</a:t>
            </a:r>
            <a:endParaRPr sz="900" dirty="0">
              <a:latin typeface="Open Sans"/>
              <a:cs typeface="Open San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56463" y="1453197"/>
            <a:ext cx="5670035" cy="35810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892744" y="1676755"/>
            <a:ext cx="833755" cy="244475"/>
          </a:xfrm>
          <a:prstGeom prst="rect">
            <a:avLst/>
          </a:prstGeom>
          <a:solidFill>
            <a:srgbClr val="FFFFFF"/>
          </a:solidFill>
          <a:ln w="12700">
            <a:solidFill>
              <a:srgbClr val="7F97AE"/>
            </a:solidFill>
          </a:ln>
        </p:spPr>
        <p:txBody>
          <a:bodyPr vert="horz" wrap="square" lIns="0" tIns="51435" rIns="0" bIns="0" rtlCol="0">
            <a:spAutoFit/>
          </a:bodyPr>
          <a:lstStyle/>
          <a:p>
            <a:pPr marL="109220">
              <a:lnSpc>
                <a:spcPct val="100000"/>
              </a:lnSpc>
              <a:spcBef>
                <a:spcPts val="405"/>
              </a:spcBef>
            </a:pP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Air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pollution</a:t>
            </a:r>
            <a:endParaRPr sz="900" dirty="0">
              <a:latin typeface="Open Sans"/>
              <a:cs typeface="Open San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73552" y="2144750"/>
            <a:ext cx="678815" cy="244475"/>
          </a:xfrm>
          <a:prstGeom prst="rect">
            <a:avLst/>
          </a:prstGeom>
          <a:solidFill>
            <a:srgbClr val="FFFFFF"/>
          </a:solidFill>
          <a:ln w="12700">
            <a:solidFill>
              <a:srgbClr val="7F97AE"/>
            </a:solidFill>
          </a:ln>
        </p:spPr>
        <p:txBody>
          <a:bodyPr vert="horz" wrap="square" lIns="0" tIns="51435" rIns="0" bIns="0" rtlCol="0">
            <a:spAutoFit/>
          </a:bodyPr>
          <a:lstStyle/>
          <a:p>
            <a:pPr marL="113030">
              <a:lnSpc>
                <a:spcPct val="100000"/>
              </a:lnSpc>
              <a:spcBef>
                <a:spcPts val="405"/>
              </a:spcBef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Asbestos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04748" y="2401608"/>
            <a:ext cx="887730" cy="384175"/>
          </a:xfrm>
          <a:custGeom>
            <a:avLst/>
            <a:gdLst/>
            <a:ahLst/>
            <a:cxnLst/>
            <a:rect l="l" t="t" r="r" b="b"/>
            <a:pathLst>
              <a:path w="887730" h="384175">
                <a:moveTo>
                  <a:pt x="887298" y="0"/>
                </a:moveTo>
                <a:lnTo>
                  <a:pt x="0" y="0"/>
                </a:lnTo>
                <a:lnTo>
                  <a:pt x="0" y="383857"/>
                </a:lnTo>
                <a:lnTo>
                  <a:pt x="887298" y="383857"/>
                </a:lnTo>
                <a:lnTo>
                  <a:pt x="8872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04748" y="2401608"/>
            <a:ext cx="887730" cy="384175"/>
          </a:xfrm>
          <a:prstGeom prst="rect">
            <a:avLst/>
          </a:prstGeom>
          <a:ln w="12700">
            <a:solidFill>
              <a:srgbClr val="7F97AE"/>
            </a:solidFill>
          </a:ln>
        </p:spPr>
        <p:txBody>
          <a:bodyPr vert="horz" wrap="square" lIns="0" tIns="48895" rIns="0" bIns="0" rtlCol="0">
            <a:spAutoFit/>
          </a:bodyPr>
          <a:lstStyle/>
          <a:p>
            <a:pPr marL="243840" marR="95885" indent="-140970">
              <a:lnSpc>
                <a:spcPct val="101899"/>
              </a:lnSpc>
              <a:spcBef>
                <a:spcPts val="385"/>
              </a:spcBef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Underground  services</a:t>
            </a:r>
            <a:endParaRPr sz="900" dirty="0">
              <a:latin typeface="Open Sans"/>
              <a:cs typeface="Open San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196043" y="2889123"/>
            <a:ext cx="446405" cy="244475"/>
          </a:xfrm>
          <a:prstGeom prst="rect">
            <a:avLst/>
          </a:prstGeom>
          <a:solidFill>
            <a:srgbClr val="FFFFFF"/>
          </a:solidFill>
          <a:ln w="12700">
            <a:solidFill>
              <a:srgbClr val="7F97AE"/>
            </a:solidFill>
          </a:ln>
        </p:spPr>
        <p:txBody>
          <a:bodyPr vert="horz" wrap="square" lIns="0" tIns="51435" rIns="0" bIns="0" rtlCol="0">
            <a:spAutoFit/>
          </a:bodyPr>
          <a:lstStyle/>
          <a:p>
            <a:pPr marL="129539">
              <a:lnSpc>
                <a:spcPct val="100000"/>
              </a:lnSpc>
              <a:spcBef>
                <a:spcPts val="405"/>
              </a:spcBef>
            </a:pP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Fire</a:t>
            </a:r>
            <a:endParaRPr sz="900" dirty="0">
              <a:latin typeface="Open Sans"/>
              <a:cs typeface="Open San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790848" y="3485896"/>
            <a:ext cx="1290955" cy="384175"/>
          </a:xfrm>
          <a:prstGeom prst="rect">
            <a:avLst/>
          </a:prstGeom>
          <a:solidFill>
            <a:srgbClr val="FFFFFF"/>
          </a:solidFill>
          <a:ln w="12700">
            <a:solidFill>
              <a:srgbClr val="7F97AE"/>
            </a:solidFill>
          </a:ln>
        </p:spPr>
        <p:txBody>
          <a:bodyPr vert="horz" wrap="square" lIns="0" tIns="48895" rIns="0" bIns="0" rtlCol="0">
            <a:spAutoFit/>
          </a:bodyPr>
          <a:lstStyle/>
          <a:p>
            <a:pPr marL="86360" marR="78740" indent="193040">
              <a:lnSpc>
                <a:spcPct val="101899"/>
              </a:lnSpc>
              <a:spcBef>
                <a:spcPts val="385"/>
              </a:spcBef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Chemicals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and 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hazardous</a:t>
            </a:r>
            <a:r>
              <a:rPr sz="900" spc="-9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substances</a:t>
            </a:r>
            <a:endParaRPr sz="900" dirty="0">
              <a:latin typeface="Open Sans"/>
              <a:cs typeface="Open San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491348" y="3619500"/>
            <a:ext cx="1049655" cy="384175"/>
          </a:xfrm>
          <a:prstGeom prst="rect">
            <a:avLst/>
          </a:prstGeom>
          <a:solidFill>
            <a:srgbClr val="FFFFFF"/>
          </a:solidFill>
          <a:ln w="12700">
            <a:solidFill>
              <a:srgbClr val="7F97AE"/>
            </a:solidFill>
          </a:ln>
        </p:spPr>
        <p:txBody>
          <a:bodyPr vert="horz" wrap="square" lIns="0" tIns="48895" rIns="0" bIns="0" rtlCol="0">
            <a:spAutoFit/>
          </a:bodyPr>
          <a:lstStyle/>
          <a:p>
            <a:pPr marL="303530" marR="124460" indent="-172085">
              <a:lnSpc>
                <a:spcPct val="101899"/>
              </a:lnSpc>
              <a:spcBef>
                <a:spcPts val="385"/>
              </a:spcBef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Noise,</a:t>
            </a:r>
            <a:r>
              <a:rPr sz="900" spc="-5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vibration 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and</a:t>
            </a:r>
            <a:r>
              <a:rPr sz="900" spc="-4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dust</a:t>
            </a:r>
            <a:endParaRPr sz="900" dirty="0">
              <a:latin typeface="Open Sans"/>
              <a:cs typeface="Open San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751946" y="1902955"/>
            <a:ext cx="1217295" cy="384175"/>
          </a:xfrm>
          <a:prstGeom prst="rect">
            <a:avLst/>
          </a:prstGeom>
          <a:solidFill>
            <a:srgbClr val="FFFFFF"/>
          </a:solidFill>
          <a:ln w="12700">
            <a:solidFill>
              <a:srgbClr val="7F97AE"/>
            </a:solidFill>
          </a:ln>
        </p:spPr>
        <p:txBody>
          <a:bodyPr vert="horz" wrap="square" lIns="0" tIns="48895" rIns="0" bIns="0" rtlCol="0">
            <a:spAutoFit/>
          </a:bodyPr>
          <a:lstStyle/>
          <a:p>
            <a:pPr marL="285750" marR="97155" indent="-182245">
              <a:lnSpc>
                <a:spcPct val="101899"/>
              </a:lnSpc>
              <a:spcBef>
                <a:spcPts val="385"/>
              </a:spcBef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Waste</a:t>
            </a:r>
            <a:r>
              <a:rPr sz="900" spc="-9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management  and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clean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up</a:t>
            </a:r>
            <a:endParaRPr sz="900" dirty="0">
              <a:latin typeface="Open Sans"/>
              <a:cs typeface="Open San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616996" y="2889123"/>
            <a:ext cx="887730" cy="384175"/>
          </a:xfrm>
          <a:prstGeom prst="rect">
            <a:avLst/>
          </a:prstGeom>
          <a:solidFill>
            <a:srgbClr val="FFFFFF"/>
          </a:solidFill>
          <a:ln w="12700">
            <a:solidFill>
              <a:srgbClr val="7F97AE"/>
            </a:solidFill>
          </a:ln>
        </p:spPr>
        <p:txBody>
          <a:bodyPr vert="horz" wrap="square" lIns="0" tIns="48895" rIns="0" bIns="0" rtlCol="0">
            <a:spAutoFit/>
          </a:bodyPr>
          <a:lstStyle/>
          <a:p>
            <a:pPr marL="182880" marR="102235" indent="-73660">
              <a:lnSpc>
                <a:spcPct val="101899"/>
              </a:lnSpc>
              <a:spcBef>
                <a:spcPts val="385"/>
              </a:spcBef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Water</a:t>
            </a:r>
            <a:r>
              <a:rPr sz="900" spc="-8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quality  protection</a:t>
            </a:r>
            <a:endParaRPr sz="900" dirty="0">
              <a:latin typeface="Open Sans"/>
              <a:cs typeface="Open San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066995" y="4003332"/>
            <a:ext cx="1044575" cy="384175"/>
          </a:xfrm>
          <a:prstGeom prst="rect">
            <a:avLst/>
          </a:prstGeom>
          <a:solidFill>
            <a:srgbClr val="FFFFFF"/>
          </a:solidFill>
          <a:ln w="12700">
            <a:solidFill>
              <a:srgbClr val="7F97AE"/>
            </a:solidFill>
          </a:ln>
        </p:spPr>
        <p:txBody>
          <a:bodyPr vert="horz" wrap="square" lIns="0" tIns="48895" rIns="0" bIns="0" rtlCol="0">
            <a:spAutoFit/>
          </a:bodyPr>
          <a:lstStyle/>
          <a:p>
            <a:pPr marL="285115" marR="72390" indent="-205740">
              <a:lnSpc>
                <a:spcPct val="101899"/>
              </a:lnSpc>
              <a:spcBef>
                <a:spcPts val="385"/>
              </a:spcBef>
            </a:pP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Damage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to</a:t>
            </a:r>
            <a:r>
              <a:rPr sz="900" spc="-7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plants 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and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trees</a:t>
            </a:r>
            <a:endParaRPr sz="900" dirty="0">
              <a:latin typeface="Open Sans"/>
              <a:cs typeface="Open San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186051" y="4469803"/>
            <a:ext cx="923925" cy="384175"/>
          </a:xfrm>
          <a:prstGeom prst="rect">
            <a:avLst/>
          </a:prstGeom>
          <a:solidFill>
            <a:srgbClr val="FFFFFF"/>
          </a:solidFill>
          <a:ln w="12700">
            <a:solidFill>
              <a:srgbClr val="7F97AE"/>
            </a:solidFill>
          </a:ln>
        </p:spPr>
        <p:txBody>
          <a:bodyPr vert="horz" wrap="square" lIns="0" tIns="48895" rIns="0" bIns="0" rtlCol="0">
            <a:spAutoFit/>
          </a:bodyPr>
          <a:lstStyle/>
          <a:p>
            <a:pPr marL="161925" marR="147955" indent="-6985">
              <a:lnSpc>
                <a:spcPct val="101899"/>
              </a:lnSpc>
              <a:spcBef>
                <a:spcPts val="385"/>
              </a:spcBef>
            </a:pP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Soil</a:t>
            </a:r>
            <a:r>
              <a:rPr sz="900" spc="-9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damage  and</a:t>
            </a:r>
            <a:r>
              <a:rPr sz="900" spc="-7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erosion</a:t>
            </a:r>
            <a:endParaRPr sz="900" dirty="0">
              <a:latin typeface="Open Sans"/>
              <a:cs typeface="Open San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759999" y="1144751"/>
            <a:ext cx="1123804" cy="6978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20</a:t>
            </a:fld>
            <a:endParaRPr dirty="0"/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9773038-99E5-4FE2-8E81-B3BC61668C5D}"/>
              </a:ext>
            </a:extLst>
          </p:cNvPr>
          <p:cNvSpPr/>
          <p:nvPr/>
        </p:nvSpPr>
        <p:spPr>
          <a:xfrm>
            <a:off x="428258" y="358863"/>
            <a:ext cx="6855192" cy="47242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688A538-06A7-4302-9D59-96DB08B7DFFE}"/>
              </a:ext>
            </a:extLst>
          </p:cNvPr>
          <p:cNvSpPr/>
          <p:nvPr/>
        </p:nvSpPr>
        <p:spPr>
          <a:xfrm>
            <a:off x="1917486" y="1703944"/>
            <a:ext cx="740561" cy="1908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9EECB74-E615-40A2-8D23-9E319125B4C2}"/>
              </a:ext>
            </a:extLst>
          </p:cNvPr>
          <p:cNvSpPr/>
          <p:nvPr/>
        </p:nvSpPr>
        <p:spPr>
          <a:xfrm>
            <a:off x="4819478" y="1942001"/>
            <a:ext cx="1072113" cy="321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5BDA20C-A8C6-435B-90D2-6A2B4C50127D}"/>
              </a:ext>
            </a:extLst>
          </p:cNvPr>
          <p:cNvSpPr/>
          <p:nvPr/>
        </p:nvSpPr>
        <p:spPr>
          <a:xfrm>
            <a:off x="806450" y="2441887"/>
            <a:ext cx="684898" cy="293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CA3D6B6-F57C-493A-92C8-58716614DDC6}"/>
              </a:ext>
            </a:extLst>
          </p:cNvPr>
          <p:cNvSpPr/>
          <p:nvPr/>
        </p:nvSpPr>
        <p:spPr>
          <a:xfrm>
            <a:off x="3181148" y="2209800"/>
            <a:ext cx="461300" cy="1101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C1C31CD-A023-4C4D-A006-A6C9E492291E}"/>
              </a:ext>
            </a:extLst>
          </p:cNvPr>
          <p:cNvSpPr/>
          <p:nvPr/>
        </p:nvSpPr>
        <p:spPr>
          <a:xfrm>
            <a:off x="3246855" y="2968383"/>
            <a:ext cx="353512" cy="1123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7D91787-1CF2-4A0F-A60B-33ED648F3168}"/>
              </a:ext>
            </a:extLst>
          </p:cNvPr>
          <p:cNvSpPr/>
          <p:nvPr/>
        </p:nvSpPr>
        <p:spPr>
          <a:xfrm>
            <a:off x="4696415" y="2918016"/>
            <a:ext cx="758235" cy="321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EEB6461-B4C5-4573-9B1D-D9463B352F98}"/>
              </a:ext>
            </a:extLst>
          </p:cNvPr>
          <p:cNvSpPr/>
          <p:nvPr/>
        </p:nvSpPr>
        <p:spPr>
          <a:xfrm>
            <a:off x="1592479" y="3677983"/>
            <a:ext cx="814172" cy="2668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717E1B9-C8C5-4039-8A85-DA33329E6C1A}"/>
              </a:ext>
            </a:extLst>
          </p:cNvPr>
          <p:cNvSpPr/>
          <p:nvPr/>
        </p:nvSpPr>
        <p:spPr>
          <a:xfrm>
            <a:off x="3832857" y="3520793"/>
            <a:ext cx="1164594" cy="321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2C84EF4-8685-4953-881A-A30F0389E781}"/>
              </a:ext>
            </a:extLst>
          </p:cNvPr>
          <p:cNvSpPr/>
          <p:nvPr/>
        </p:nvSpPr>
        <p:spPr>
          <a:xfrm>
            <a:off x="2244895" y="4506153"/>
            <a:ext cx="771356" cy="321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930E969-8F99-42EC-8F14-374B80FE26AF}"/>
              </a:ext>
            </a:extLst>
          </p:cNvPr>
          <p:cNvSpPr/>
          <p:nvPr/>
        </p:nvSpPr>
        <p:spPr>
          <a:xfrm>
            <a:off x="5086274" y="4032565"/>
            <a:ext cx="977976" cy="321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6933"/>
            <a:ext cx="7326630" cy="1477010"/>
          </a:xfrm>
          <a:custGeom>
            <a:avLst/>
            <a:gdLst/>
            <a:ahLst/>
            <a:cxnLst/>
            <a:rect l="l" t="t" r="r" b="b"/>
            <a:pathLst>
              <a:path w="7326630" h="1477010">
                <a:moveTo>
                  <a:pt x="0" y="0"/>
                </a:moveTo>
                <a:lnTo>
                  <a:pt x="7326401" y="0"/>
                </a:lnTo>
                <a:lnTo>
                  <a:pt x="7326401" y="1476755"/>
                </a:lnTo>
                <a:lnTo>
                  <a:pt x="0" y="1476755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38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0" y="432016"/>
            <a:ext cx="7200265" cy="1325245"/>
          </a:xfrm>
          <a:prstGeom prst="rect">
            <a:avLst/>
          </a:prstGeom>
          <a:solidFill>
            <a:srgbClr val="002F5E"/>
          </a:solidFill>
        </p:spPr>
        <p:txBody>
          <a:bodyPr vert="horz" wrap="square" lIns="0" tIns="328930" rIns="0" bIns="0" rtlCol="0">
            <a:spAutoFit/>
          </a:bodyPr>
          <a:lstStyle/>
          <a:p>
            <a:pPr marL="2194560">
              <a:lnSpc>
                <a:spcPct val="100000"/>
              </a:lnSpc>
              <a:spcBef>
                <a:spcPts val="2590"/>
              </a:spcBef>
            </a:pPr>
            <a:r>
              <a:rPr sz="4200" b="1" spc="-10" dirty="0">
                <a:solidFill>
                  <a:srgbClr val="FFFFFF"/>
                </a:solidFill>
                <a:latin typeface="Bebas Neue Bold"/>
                <a:cs typeface="Bebas Neue Bold"/>
              </a:rPr>
              <a:t>PREPARE </a:t>
            </a:r>
            <a:r>
              <a:rPr sz="4200" b="1" dirty="0">
                <a:solidFill>
                  <a:srgbClr val="FFFFFF"/>
                </a:solidFill>
                <a:latin typeface="Bebas Neue Bold"/>
                <a:cs typeface="Bebas Neue Bold"/>
              </a:rPr>
              <a:t>TO CONTROL</a:t>
            </a:r>
            <a:r>
              <a:rPr sz="4200" b="1" spc="-40" dirty="0">
                <a:solidFill>
                  <a:srgbClr val="FFFFFF"/>
                </a:solidFill>
                <a:latin typeface="Bebas Neue Bold"/>
                <a:cs typeface="Bebas Neue Bold"/>
              </a:rPr>
              <a:t> </a:t>
            </a:r>
            <a:r>
              <a:rPr sz="4200" b="1" dirty="0">
                <a:solidFill>
                  <a:srgbClr val="FFFFFF"/>
                </a:solidFill>
                <a:latin typeface="Bebas Neue Bold"/>
                <a:cs typeface="Bebas Neue Bold"/>
              </a:rPr>
              <a:t>TRAFFIC</a:t>
            </a:r>
            <a:endParaRPr sz="4200">
              <a:latin typeface="Bebas Neue Bold"/>
              <a:cs typeface="Bebas Neue Bold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931943" y="2101676"/>
            <a:ext cx="3166568" cy="28663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3</a:t>
            </a:fld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49314" y="117014"/>
            <a:ext cx="1939289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TO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CONTROL</a:t>
            </a:r>
            <a:r>
              <a:rPr sz="1100" spc="-4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TRAFFIC</a:t>
            </a:r>
            <a:endParaRPr sz="1100">
              <a:latin typeface="Franklin Gothic Medium"/>
              <a:cs typeface="Franklin Gothic Medium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36825" y="678006"/>
            <a:ext cx="6486525" cy="4290060"/>
            <a:chOff x="536825" y="678006"/>
            <a:chExt cx="6486525" cy="4290060"/>
          </a:xfrm>
        </p:grpSpPr>
        <p:sp>
          <p:nvSpPr>
            <p:cNvPr id="4" name="object 4"/>
            <p:cNvSpPr/>
            <p:nvPr/>
          </p:nvSpPr>
          <p:spPr>
            <a:xfrm>
              <a:off x="7016824" y="684360"/>
              <a:ext cx="0" cy="4277360"/>
            </a:xfrm>
            <a:custGeom>
              <a:avLst/>
              <a:gdLst/>
              <a:ahLst/>
              <a:cxnLst/>
              <a:rect l="l" t="t" r="r" b="b"/>
              <a:pathLst>
                <a:path h="4277360">
                  <a:moveTo>
                    <a:pt x="0" y="4277296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7F97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40000" y="4964831"/>
              <a:ext cx="6480175" cy="0"/>
            </a:xfrm>
            <a:custGeom>
              <a:avLst/>
              <a:gdLst/>
              <a:ahLst/>
              <a:cxnLst/>
              <a:rect l="l" t="t" r="r" b="b"/>
              <a:pathLst>
                <a:path w="6480175">
                  <a:moveTo>
                    <a:pt x="0" y="0"/>
                  </a:moveTo>
                  <a:lnTo>
                    <a:pt x="6479997" y="0"/>
                  </a:lnTo>
                </a:path>
              </a:pathLst>
            </a:custGeom>
            <a:ln w="6350">
              <a:solidFill>
                <a:srgbClr val="7F97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40000" y="681181"/>
              <a:ext cx="6480175" cy="0"/>
            </a:xfrm>
            <a:custGeom>
              <a:avLst/>
              <a:gdLst/>
              <a:ahLst/>
              <a:cxnLst/>
              <a:rect l="l" t="t" r="r" b="b"/>
              <a:pathLst>
                <a:path w="6480175">
                  <a:moveTo>
                    <a:pt x="0" y="0"/>
                  </a:moveTo>
                  <a:lnTo>
                    <a:pt x="6479997" y="0"/>
                  </a:lnTo>
                </a:path>
              </a:pathLst>
            </a:custGeom>
            <a:ln w="6350">
              <a:solidFill>
                <a:srgbClr val="7F97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43175" y="684360"/>
              <a:ext cx="0" cy="4277360"/>
            </a:xfrm>
            <a:custGeom>
              <a:avLst/>
              <a:gdLst/>
              <a:ahLst/>
              <a:cxnLst/>
              <a:rect l="l" t="t" r="r" b="b"/>
              <a:pathLst>
                <a:path h="4277360">
                  <a:moveTo>
                    <a:pt x="0" y="4277296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7F97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26938" y="378060"/>
            <a:ext cx="5870575" cy="3197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002F5E"/>
                </a:solidFill>
                <a:latin typeface="Franklin Gothic Medium"/>
                <a:cs typeface="Franklin Gothic Medium"/>
              </a:rPr>
              <a:t>Safety </a:t>
            </a:r>
            <a:r>
              <a:rPr sz="1400" dirty="0">
                <a:solidFill>
                  <a:srgbClr val="002F5E"/>
                </a:solidFill>
                <a:latin typeface="Franklin Gothic Medium"/>
                <a:cs typeface="Franklin Gothic Medium"/>
              </a:rPr>
              <a:t>requirements</a:t>
            </a:r>
            <a:endParaRPr sz="1400" dirty="0">
              <a:latin typeface="Franklin Gothic Medium"/>
              <a:cs typeface="Franklin Gothic Medium"/>
            </a:endParaRPr>
          </a:p>
          <a:p>
            <a:pPr marL="117475">
              <a:lnSpc>
                <a:spcPct val="100000"/>
              </a:lnSpc>
              <a:spcBef>
                <a:spcPts val="1130"/>
              </a:spcBef>
            </a:pPr>
            <a:r>
              <a:rPr sz="1200" b="1" spc="-5" dirty="0">
                <a:solidFill>
                  <a:srgbClr val="002F5E"/>
                </a:solidFill>
                <a:latin typeface="Open Sans Semibold"/>
                <a:cs typeface="Open Sans Semibold"/>
              </a:rPr>
              <a:t>Personal protective equipment </a:t>
            </a:r>
            <a:r>
              <a:rPr sz="1200" b="1" dirty="0">
                <a:solidFill>
                  <a:srgbClr val="002F5E"/>
                </a:solidFill>
                <a:latin typeface="Open Sans Semibold"/>
                <a:cs typeface="Open Sans Semibold"/>
              </a:rPr>
              <a:t>(PPE)</a:t>
            </a:r>
            <a:endParaRPr sz="1200" dirty="0">
              <a:latin typeface="Open Sans Semibold"/>
              <a:cs typeface="Open Sans Semibold"/>
            </a:endParaRPr>
          </a:p>
          <a:p>
            <a:pPr marL="117475" marR="525780">
              <a:lnSpc>
                <a:spcPct val="101899"/>
              </a:lnSpc>
              <a:spcBef>
                <a:spcPts val="505"/>
              </a:spcBef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Depending on the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situation, traffic controllers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must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wear appropriate high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visibility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clothing which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meets 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AS/NZS 4602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for</a:t>
            </a:r>
            <a:r>
              <a:rPr sz="9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class:</a:t>
            </a:r>
            <a:endParaRPr sz="900" dirty="0">
              <a:latin typeface="Open Sans"/>
              <a:cs typeface="Open Sans"/>
            </a:endParaRPr>
          </a:p>
          <a:p>
            <a:pPr marL="269875" indent="-153035">
              <a:lnSpc>
                <a:spcPct val="100000"/>
              </a:lnSpc>
              <a:spcBef>
                <a:spcPts val="585"/>
              </a:spcBef>
              <a:buChar char="•"/>
              <a:tabLst>
                <a:tab pos="270510" algn="l"/>
              </a:tabLst>
            </a:pP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“D”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 (day)</a:t>
            </a:r>
            <a:endParaRPr sz="900" dirty="0">
              <a:latin typeface="Open Sans"/>
              <a:cs typeface="Open Sans"/>
            </a:endParaRPr>
          </a:p>
          <a:p>
            <a:pPr marL="269875" indent="-153035">
              <a:lnSpc>
                <a:spcPct val="100000"/>
              </a:lnSpc>
              <a:spcBef>
                <a:spcPts val="305"/>
              </a:spcBef>
              <a:buChar char="•"/>
              <a:tabLst>
                <a:tab pos="270510" algn="l"/>
              </a:tabLst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“N”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(night)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or,</a:t>
            </a:r>
            <a:endParaRPr sz="900" dirty="0">
              <a:latin typeface="Open Sans"/>
              <a:cs typeface="Open Sans"/>
            </a:endParaRPr>
          </a:p>
          <a:p>
            <a:pPr marL="269875" indent="-153035">
              <a:lnSpc>
                <a:spcPct val="100000"/>
              </a:lnSpc>
              <a:spcBef>
                <a:spcPts val="305"/>
              </a:spcBef>
              <a:buChar char="•"/>
              <a:tabLst>
                <a:tab pos="270510" algn="l"/>
              </a:tabLst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“D/N” (day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and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night)</a:t>
            </a:r>
            <a:endParaRPr sz="900" dirty="0">
              <a:latin typeface="Open Sans"/>
              <a:cs typeface="Open Sans"/>
            </a:endParaRPr>
          </a:p>
          <a:p>
            <a:pPr marL="117475" marR="5080">
              <a:lnSpc>
                <a:spcPct val="101899"/>
              </a:lnSpc>
              <a:spcBef>
                <a:spcPts val="850"/>
              </a:spcBef>
            </a:pP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Hi-visibility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clothing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must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be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worn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at 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all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times while working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in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or next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to traffic.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This includes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traffic at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worksites,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in 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quarries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and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on construction haul</a:t>
            </a:r>
            <a:r>
              <a:rPr sz="900" spc="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roads.</a:t>
            </a:r>
            <a:endParaRPr sz="900" dirty="0">
              <a:latin typeface="Open Sans"/>
              <a:cs typeface="Open Sans"/>
            </a:endParaRPr>
          </a:p>
          <a:p>
            <a:pPr marL="117475" marR="941069">
              <a:lnSpc>
                <a:spcPct val="154300"/>
              </a:lnSpc>
            </a:pPr>
            <a:r>
              <a:rPr sz="900" b="1" spc="-30" dirty="0">
                <a:solidFill>
                  <a:srgbClr val="231F20"/>
                </a:solidFill>
                <a:latin typeface="Open Sans"/>
                <a:cs typeface="Open Sans"/>
              </a:rPr>
              <a:t>During the </a:t>
            </a:r>
            <a:r>
              <a:rPr sz="900" b="1" spc="-35" dirty="0">
                <a:solidFill>
                  <a:srgbClr val="231F20"/>
                </a:solidFill>
                <a:latin typeface="Open Sans"/>
                <a:cs typeface="Open Sans"/>
              </a:rPr>
              <a:t>day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(in well 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lit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conditions), traffic controllers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must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wear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class “D” hi-visibility clothing. 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Clothing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may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include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vests, jackets,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polo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shirts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or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overalls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and</a:t>
            </a:r>
            <a:r>
              <a:rPr sz="900" spc="5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must:</a:t>
            </a:r>
            <a:endParaRPr sz="900" dirty="0">
              <a:latin typeface="Open Sans"/>
              <a:cs typeface="Open Sans"/>
            </a:endParaRPr>
          </a:p>
          <a:p>
            <a:pPr marL="269875" indent="-153035">
              <a:lnSpc>
                <a:spcPct val="100000"/>
              </a:lnSpc>
              <a:spcBef>
                <a:spcPts val="585"/>
              </a:spcBef>
              <a:buChar char="•"/>
              <a:tabLst>
                <a:tab pos="270510" algn="l"/>
              </a:tabLst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Be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either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red-orange or yellow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in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color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(Class “F”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fluorescent</a:t>
            </a:r>
            <a:r>
              <a:rPr sz="900" spc="3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material)</a:t>
            </a:r>
            <a:endParaRPr sz="900" dirty="0">
              <a:latin typeface="Open Sans"/>
              <a:cs typeface="Open Sans"/>
            </a:endParaRPr>
          </a:p>
          <a:p>
            <a:pPr marL="269875" indent="-153035">
              <a:lnSpc>
                <a:spcPct val="100000"/>
              </a:lnSpc>
              <a:spcBef>
                <a:spcPts val="305"/>
              </a:spcBef>
              <a:buChar char="•"/>
              <a:tabLst>
                <a:tab pos="270510" algn="l"/>
              </a:tabLst>
            </a:pP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Comply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with</a:t>
            </a:r>
            <a:r>
              <a:rPr sz="9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AS/NZS4602</a:t>
            </a:r>
            <a:endParaRPr sz="900" dirty="0">
              <a:latin typeface="Open Sans"/>
              <a:cs typeface="Open Sans"/>
            </a:endParaRPr>
          </a:p>
          <a:p>
            <a:pPr marL="269875" indent="-153035">
              <a:lnSpc>
                <a:spcPct val="100000"/>
              </a:lnSpc>
              <a:spcBef>
                <a:spcPts val="305"/>
              </a:spcBef>
              <a:buChar char="•"/>
              <a:tabLst>
                <a:tab pos="270510" algn="l"/>
              </a:tabLst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Display the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company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name</a:t>
            </a:r>
            <a:endParaRPr sz="900" dirty="0">
              <a:latin typeface="Open Sans"/>
              <a:cs typeface="Open Sans"/>
            </a:endParaRPr>
          </a:p>
          <a:p>
            <a:pPr marL="269875" indent="-153035">
              <a:lnSpc>
                <a:spcPct val="100000"/>
              </a:lnSpc>
              <a:spcBef>
                <a:spcPts val="300"/>
              </a:spcBef>
              <a:buChar char="•"/>
              <a:tabLst>
                <a:tab pos="270510" algn="l"/>
              </a:tabLst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Be clean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and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in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good</a:t>
            </a:r>
            <a:r>
              <a:rPr sz="900" spc="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condition</a:t>
            </a:r>
            <a:endParaRPr sz="900" dirty="0">
              <a:latin typeface="Open Sans"/>
              <a:cs typeface="Open Sans"/>
            </a:endParaRPr>
          </a:p>
          <a:p>
            <a:pPr marL="269875" indent="-153035">
              <a:lnSpc>
                <a:spcPct val="100000"/>
              </a:lnSpc>
              <a:spcBef>
                <a:spcPts val="305"/>
              </a:spcBef>
              <a:buChar char="•"/>
              <a:tabLst>
                <a:tab pos="270510" algn="l"/>
              </a:tabLst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Be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correctly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worn and done up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at 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all</a:t>
            </a:r>
            <a:r>
              <a:rPr sz="900" spc="3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times.</a:t>
            </a:r>
            <a:endParaRPr sz="900" dirty="0">
              <a:latin typeface="Open Sans"/>
              <a:cs typeface="Open San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292001" y="2556002"/>
            <a:ext cx="1512011" cy="23332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27300" y="117014"/>
            <a:ext cx="68897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 </a:t>
            </a:r>
            <a:r>
              <a:rPr sz="1100" i="1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1.1,</a:t>
            </a:r>
            <a:r>
              <a:rPr sz="1100" i="1" spc="-6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1.3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4</a:t>
            </a:fld>
            <a:endParaRPr dirty="0"/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1B50D1F-99D4-4E74-A598-589EDBC8FFC1}"/>
              </a:ext>
            </a:extLst>
          </p:cNvPr>
          <p:cNvSpPr/>
          <p:nvPr/>
        </p:nvSpPr>
        <p:spPr>
          <a:xfrm>
            <a:off x="559413" y="767010"/>
            <a:ext cx="5809636" cy="1479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B8FD5F0-68F1-4089-A142-E2A59CB4BB3F}"/>
              </a:ext>
            </a:extLst>
          </p:cNvPr>
          <p:cNvSpPr/>
          <p:nvPr/>
        </p:nvSpPr>
        <p:spPr>
          <a:xfrm>
            <a:off x="628378" y="2289243"/>
            <a:ext cx="4750047" cy="1479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49314" y="117014"/>
            <a:ext cx="1939289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TO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CONTROL</a:t>
            </a:r>
            <a:r>
              <a:rPr sz="1100" spc="-4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TRAFFIC</a:t>
            </a:r>
            <a:endParaRPr sz="1100">
              <a:latin typeface="Franklin Gothic Medium"/>
              <a:cs typeface="Franklin Gothic Medium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36825" y="678006"/>
            <a:ext cx="6486525" cy="4283075"/>
            <a:chOff x="536825" y="678006"/>
            <a:chExt cx="6486525" cy="4283075"/>
          </a:xfrm>
        </p:grpSpPr>
        <p:sp>
          <p:nvSpPr>
            <p:cNvPr id="4" name="object 4"/>
            <p:cNvSpPr/>
            <p:nvPr/>
          </p:nvSpPr>
          <p:spPr>
            <a:xfrm>
              <a:off x="7016824" y="684357"/>
              <a:ext cx="0" cy="4270375"/>
            </a:xfrm>
            <a:custGeom>
              <a:avLst/>
              <a:gdLst/>
              <a:ahLst/>
              <a:cxnLst/>
              <a:rect l="l" t="t" r="r" b="b"/>
              <a:pathLst>
                <a:path h="4270375">
                  <a:moveTo>
                    <a:pt x="0" y="4270146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7F97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40000" y="4957678"/>
              <a:ext cx="6480175" cy="0"/>
            </a:xfrm>
            <a:custGeom>
              <a:avLst/>
              <a:gdLst/>
              <a:ahLst/>
              <a:cxnLst/>
              <a:rect l="l" t="t" r="r" b="b"/>
              <a:pathLst>
                <a:path w="6480175">
                  <a:moveTo>
                    <a:pt x="0" y="0"/>
                  </a:moveTo>
                  <a:lnTo>
                    <a:pt x="6479997" y="0"/>
                  </a:lnTo>
                </a:path>
              </a:pathLst>
            </a:custGeom>
            <a:ln w="6350">
              <a:solidFill>
                <a:srgbClr val="7F97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40000" y="681181"/>
              <a:ext cx="6480175" cy="0"/>
            </a:xfrm>
            <a:custGeom>
              <a:avLst/>
              <a:gdLst/>
              <a:ahLst/>
              <a:cxnLst/>
              <a:rect l="l" t="t" r="r" b="b"/>
              <a:pathLst>
                <a:path w="6480175">
                  <a:moveTo>
                    <a:pt x="0" y="0"/>
                  </a:moveTo>
                  <a:lnTo>
                    <a:pt x="6479997" y="0"/>
                  </a:lnTo>
                </a:path>
              </a:pathLst>
            </a:custGeom>
            <a:ln w="6350">
              <a:solidFill>
                <a:srgbClr val="7F97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43175" y="684357"/>
              <a:ext cx="0" cy="4270375"/>
            </a:xfrm>
            <a:custGeom>
              <a:avLst/>
              <a:gdLst/>
              <a:ahLst/>
              <a:cxnLst/>
              <a:rect l="l" t="t" r="r" b="b"/>
              <a:pathLst>
                <a:path h="4270375">
                  <a:moveTo>
                    <a:pt x="0" y="4270146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7F97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27300" y="385037"/>
            <a:ext cx="6259195" cy="1972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i="1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Personal </a:t>
            </a:r>
            <a:r>
              <a:rPr sz="900" i="1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protective </a:t>
            </a:r>
            <a:r>
              <a:rPr sz="900" i="1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equipment</a:t>
            </a:r>
            <a:r>
              <a:rPr sz="900" i="1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900" i="1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(continued)</a:t>
            </a:r>
            <a:endParaRPr sz="900" dirty="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</a:pPr>
            <a:endParaRPr sz="1000" dirty="0">
              <a:latin typeface="Franklin Gothic Book"/>
              <a:cs typeface="Franklin Gothic Book"/>
            </a:endParaRPr>
          </a:p>
          <a:p>
            <a:pPr marL="121920" marR="5080">
              <a:lnSpc>
                <a:spcPct val="101899"/>
              </a:lnSpc>
              <a:spcBef>
                <a:spcPts val="660"/>
              </a:spcBef>
            </a:pP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When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working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at </a:t>
            </a:r>
            <a:r>
              <a:rPr sz="900" b="1" spc="-30" dirty="0">
                <a:solidFill>
                  <a:srgbClr val="231F20"/>
                </a:solidFill>
                <a:latin typeface="Open Sans"/>
                <a:cs typeface="Open Sans"/>
              </a:rPr>
              <a:t>night time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(in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poor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light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or under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artificial lighting)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or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when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working </a:t>
            </a:r>
            <a:r>
              <a:rPr sz="900" b="1" spc="-30" dirty="0">
                <a:solidFill>
                  <a:srgbClr val="231F20"/>
                </a:solidFill>
                <a:latin typeface="Open Sans"/>
                <a:cs typeface="Open Sans"/>
              </a:rPr>
              <a:t>day/night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in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combination,  fluorescent</a:t>
            </a:r>
            <a:r>
              <a:rPr sz="9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clothing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meeting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or</a:t>
            </a:r>
            <a:r>
              <a:rPr sz="9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exceeding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AS/NZS4602</a:t>
            </a:r>
            <a:r>
              <a:rPr sz="9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for</a:t>
            </a:r>
            <a:r>
              <a:rPr sz="9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night</a:t>
            </a:r>
            <a:r>
              <a:rPr sz="9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use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b="1" spc="-30" dirty="0">
                <a:solidFill>
                  <a:srgbClr val="231F20"/>
                </a:solidFill>
                <a:latin typeface="Open Sans"/>
                <a:cs typeface="Open Sans"/>
              </a:rPr>
              <a:t>class</a:t>
            </a:r>
            <a:r>
              <a:rPr sz="900" b="1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b="1" spc="-30" dirty="0">
                <a:solidFill>
                  <a:srgbClr val="231F20"/>
                </a:solidFill>
                <a:latin typeface="Open Sans"/>
                <a:cs typeface="Open Sans"/>
              </a:rPr>
              <a:t>“N”</a:t>
            </a:r>
            <a:r>
              <a:rPr sz="900" b="1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or</a:t>
            </a:r>
            <a:r>
              <a:rPr sz="9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day/night</a:t>
            </a:r>
            <a:r>
              <a:rPr sz="9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use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b="1" spc="-30" dirty="0">
                <a:solidFill>
                  <a:srgbClr val="231F20"/>
                </a:solidFill>
                <a:latin typeface="Open Sans"/>
                <a:cs typeface="Open Sans"/>
              </a:rPr>
              <a:t>class</a:t>
            </a:r>
            <a:r>
              <a:rPr sz="900" b="1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b="1" spc="-30" dirty="0">
                <a:solidFill>
                  <a:srgbClr val="231F20"/>
                </a:solidFill>
                <a:latin typeface="Open Sans"/>
                <a:cs typeface="Open Sans"/>
              </a:rPr>
              <a:t>“D/N”</a:t>
            </a:r>
            <a:r>
              <a:rPr sz="900" b="1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must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be</a:t>
            </a:r>
            <a:r>
              <a:rPr sz="9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worn.</a:t>
            </a:r>
            <a:endParaRPr sz="900" dirty="0">
              <a:latin typeface="Open Sans"/>
              <a:cs typeface="Open Sans"/>
            </a:endParaRPr>
          </a:p>
          <a:p>
            <a:pPr marL="121920">
              <a:lnSpc>
                <a:spcPct val="100000"/>
              </a:lnSpc>
              <a:spcBef>
                <a:spcPts val="585"/>
              </a:spcBef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 clothing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must:</a:t>
            </a:r>
            <a:endParaRPr sz="900" dirty="0">
              <a:latin typeface="Open Sans"/>
              <a:cs typeface="Open Sans"/>
            </a:endParaRPr>
          </a:p>
          <a:p>
            <a:pPr marL="274320" indent="-153035">
              <a:lnSpc>
                <a:spcPct val="100000"/>
              </a:lnSpc>
              <a:spcBef>
                <a:spcPts val="590"/>
              </a:spcBef>
              <a:buChar char="•"/>
              <a:tabLst>
                <a:tab pos="274955" algn="l"/>
              </a:tabLst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Be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either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red-orange or yellow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in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color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(Made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from Class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“R” retroreflective</a:t>
            </a:r>
            <a:r>
              <a:rPr sz="900" spc="6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material)</a:t>
            </a:r>
            <a:endParaRPr sz="900" dirty="0">
              <a:latin typeface="Open Sans"/>
              <a:cs typeface="Open Sans"/>
            </a:endParaRPr>
          </a:p>
          <a:p>
            <a:pPr marL="274320" indent="-153035">
              <a:lnSpc>
                <a:spcPct val="100000"/>
              </a:lnSpc>
              <a:spcBef>
                <a:spcPts val="305"/>
              </a:spcBef>
              <a:buChar char="•"/>
              <a:tabLst>
                <a:tab pos="274955" algn="l"/>
              </a:tabLst>
            </a:pP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Comply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with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AS/NZS4602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(Class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“N” night or “D/N” day/ night</a:t>
            </a:r>
            <a:r>
              <a:rPr sz="900" spc="7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use)</a:t>
            </a:r>
            <a:endParaRPr sz="900" dirty="0">
              <a:latin typeface="Open Sans"/>
              <a:cs typeface="Open Sans"/>
            </a:endParaRPr>
          </a:p>
          <a:p>
            <a:pPr marL="274320" indent="-153035">
              <a:lnSpc>
                <a:spcPct val="100000"/>
              </a:lnSpc>
              <a:spcBef>
                <a:spcPts val="300"/>
              </a:spcBef>
              <a:buChar char="•"/>
              <a:tabLst>
                <a:tab pos="274955" algn="l"/>
              </a:tabLst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Contain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retroreflective material,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preferably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hoops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on the body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arms and</a:t>
            </a:r>
            <a:r>
              <a:rPr sz="900" spc="5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legs</a:t>
            </a:r>
            <a:endParaRPr sz="900" dirty="0">
              <a:latin typeface="Open Sans"/>
              <a:cs typeface="Open Sans"/>
            </a:endParaRPr>
          </a:p>
          <a:p>
            <a:pPr marL="274320" indent="-153035">
              <a:lnSpc>
                <a:spcPct val="100000"/>
              </a:lnSpc>
              <a:spcBef>
                <a:spcPts val="305"/>
              </a:spcBef>
              <a:buChar char="•"/>
              <a:tabLst>
                <a:tab pos="274955" algn="l"/>
              </a:tabLst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Display the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company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name</a:t>
            </a:r>
            <a:endParaRPr sz="900" dirty="0">
              <a:latin typeface="Open Sans"/>
              <a:cs typeface="Open Sans"/>
            </a:endParaRPr>
          </a:p>
          <a:p>
            <a:pPr marL="274320" indent="-153035">
              <a:lnSpc>
                <a:spcPct val="100000"/>
              </a:lnSpc>
              <a:spcBef>
                <a:spcPts val="305"/>
              </a:spcBef>
              <a:buChar char="•"/>
              <a:tabLst>
                <a:tab pos="274955" algn="l"/>
              </a:tabLst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Be clean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and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in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good</a:t>
            </a:r>
            <a:r>
              <a:rPr sz="900" spc="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condition</a:t>
            </a:r>
            <a:endParaRPr sz="900" dirty="0">
              <a:latin typeface="Open Sans"/>
              <a:cs typeface="Open Sans"/>
            </a:endParaRPr>
          </a:p>
          <a:p>
            <a:pPr marL="274320" indent="-153035">
              <a:lnSpc>
                <a:spcPct val="100000"/>
              </a:lnSpc>
              <a:spcBef>
                <a:spcPts val="300"/>
              </a:spcBef>
              <a:buChar char="•"/>
              <a:tabLst>
                <a:tab pos="274955" algn="l"/>
              </a:tabLst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Be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correctly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worn and done up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at 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all</a:t>
            </a:r>
            <a:r>
              <a:rPr sz="900" spc="3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times.</a:t>
            </a:r>
            <a:endParaRPr sz="900" dirty="0">
              <a:latin typeface="Open Sans"/>
              <a:cs typeface="Open San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47764" y="2585188"/>
            <a:ext cx="2665095" cy="1044575"/>
          </a:xfrm>
          <a:prstGeom prst="rect">
            <a:avLst/>
          </a:prstGeom>
          <a:ln w="13931">
            <a:solidFill>
              <a:srgbClr val="7F97AE"/>
            </a:solidFill>
          </a:ln>
        </p:spPr>
        <p:txBody>
          <a:bodyPr vert="horz" wrap="square" lIns="0" tIns="84455" rIns="0" bIns="0" rtlCol="0">
            <a:spAutoFit/>
          </a:bodyPr>
          <a:lstStyle/>
          <a:p>
            <a:pPr marL="113664" marR="211454">
              <a:lnSpc>
                <a:spcPct val="101899"/>
              </a:lnSpc>
              <a:spcBef>
                <a:spcPts val="665"/>
              </a:spcBef>
            </a:pPr>
            <a:r>
              <a:rPr sz="900" b="1" spc="-35" dirty="0">
                <a:solidFill>
                  <a:srgbClr val="231F20"/>
                </a:solidFill>
                <a:latin typeface="Open Sans Semibold"/>
                <a:cs typeface="Open Sans Semibold"/>
              </a:rPr>
              <a:t>Wet weather </a:t>
            </a:r>
            <a:r>
              <a:rPr sz="900" b="1" spc="-30" dirty="0">
                <a:solidFill>
                  <a:srgbClr val="231F20"/>
                </a:solidFill>
                <a:latin typeface="Open Sans Semibold"/>
                <a:cs typeface="Open Sans Semibold"/>
              </a:rPr>
              <a:t>clothing </a:t>
            </a:r>
            <a:r>
              <a:rPr sz="900" b="1" spc="-25" dirty="0">
                <a:solidFill>
                  <a:srgbClr val="231F20"/>
                </a:solidFill>
                <a:latin typeface="Open Sans Semibold"/>
                <a:cs typeface="Open Sans Semibold"/>
              </a:rPr>
              <a:t>(e.g </a:t>
            </a:r>
            <a:r>
              <a:rPr sz="900" b="1" spc="-30" dirty="0">
                <a:solidFill>
                  <a:srgbClr val="231F20"/>
                </a:solidFill>
                <a:latin typeface="Open Sans Semibold"/>
                <a:cs typeface="Open Sans Semibold"/>
              </a:rPr>
              <a:t>rain </a:t>
            </a:r>
            <a:r>
              <a:rPr sz="900" b="1" spc="-25" dirty="0">
                <a:solidFill>
                  <a:srgbClr val="231F20"/>
                </a:solidFill>
                <a:latin typeface="Open Sans Semibold"/>
                <a:cs typeface="Open Sans Semibold"/>
              </a:rPr>
              <a:t>jackets, </a:t>
            </a:r>
            <a:r>
              <a:rPr sz="900" b="1" spc="-30" dirty="0">
                <a:solidFill>
                  <a:srgbClr val="231F20"/>
                </a:solidFill>
                <a:latin typeface="Open Sans Semibold"/>
                <a:cs typeface="Open Sans Semibold"/>
              </a:rPr>
              <a:t>pants)  should be </a:t>
            </a:r>
            <a:r>
              <a:rPr sz="900" b="1" spc="-35" dirty="0">
                <a:solidFill>
                  <a:srgbClr val="231F20"/>
                </a:solidFill>
                <a:latin typeface="Open Sans Semibold"/>
                <a:cs typeface="Open Sans Semibold"/>
              </a:rPr>
              <a:t>made from </a:t>
            </a:r>
            <a:r>
              <a:rPr sz="900" b="1" spc="-30" dirty="0">
                <a:solidFill>
                  <a:srgbClr val="231F20"/>
                </a:solidFill>
                <a:latin typeface="Open Sans Semibold"/>
                <a:cs typeface="Open Sans Semibold"/>
              </a:rPr>
              <a:t>waterproof material  which </a:t>
            </a:r>
            <a:r>
              <a:rPr sz="900" b="1" spc="-20" dirty="0">
                <a:solidFill>
                  <a:srgbClr val="231F20"/>
                </a:solidFill>
                <a:latin typeface="Open Sans Semibold"/>
                <a:cs typeface="Open Sans Semibold"/>
              </a:rPr>
              <a:t>is </a:t>
            </a:r>
            <a:r>
              <a:rPr sz="900" b="1" spc="-30" dirty="0">
                <a:solidFill>
                  <a:srgbClr val="231F20"/>
                </a:solidFill>
                <a:latin typeface="Open Sans Semibold"/>
                <a:cs typeface="Open Sans Semibold"/>
              </a:rPr>
              <a:t>as close to the required</a:t>
            </a:r>
            <a:r>
              <a:rPr sz="900" b="1" spc="-5" dirty="0">
                <a:solidFill>
                  <a:srgbClr val="231F20"/>
                </a:solidFill>
                <a:latin typeface="Open Sans Semibold"/>
                <a:cs typeface="Open Sans Semibold"/>
              </a:rPr>
              <a:t> </a:t>
            </a:r>
            <a:r>
              <a:rPr sz="900" b="1" spc="-30" dirty="0">
                <a:solidFill>
                  <a:srgbClr val="231F20"/>
                </a:solidFill>
                <a:latin typeface="Open Sans Semibold"/>
                <a:cs typeface="Open Sans Semibold"/>
              </a:rPr>
              <a:t>colors</a:t>
            </a:r>
            <a:endParaRPr sz="900" dirty="0">
              <a:latin typeface="Open Sans Semibold"/>
              <a:cs typeface="Open Sans Semibold"/>
            </a:endParaRPr>
          </a:p>
          <a:p>
            <a:pPr marL="113664" marR="202565">
              <a:lnSpc>
                <a:spcPct val="101899"/>
              </a:lnSpc>
            </a:pPr>
            <a:r>
              <a:rPr sz="900" b="1" spc="-35" dirty="0">
                <a:solidFill>
                  <a:srgbClr val="231F20"/>
                </a:solidFill>
                <a:latin typeface="Open Sans Semibold"/>
                <a:cs typeface="Open Sans Semibold"/>
              </a:rPr>
              <a:t>and </a:t>
            </a:r>
            <a:r>
              <a:rPr sz="900" b="1" spc="-25" dirty="0">
                <a:solidFill>
                  <a:srgbClr val="231F20"/>
                </a:solidFill>
                <a:latin typeface="Open Sans Semibold"/>
                <a:cs typeface="Open Sans Semibold"/>
              </a:rPr>
              <a:t>retroreflectivity (refer </a:t>
            </a:r>
            <a:r>
              <a:rPr sz="900" b="1" spc="-30" dirty="0">
                <a:solidFill>
                  <a:srgbClr val="231F20"/>
                </a:solidFill>
                <a:latin typeface="Open Sans Semibold"/>
                <a:cs typeface="Open Sans Semibold"/>
              </a:rPr>
              <a:t>to standards) as  possible. Retroreflective material should </a:t>
            </a:r>
            <a:r>
              <a:rPr sz="900" b="1" spc="-35" dirty="0">
                <a:solidFill>
                  <a:srgbClr val="231F20"/>
                </a:solidFill>
                <a:latin typeface="Open Sans Semibold"/>
                <a:cs typeface="Open Sans Semibold"/>
              </a:rPr>
              <a:t>be  </a:t>
            </a:r>
            <a:r>
              <a:rPr sz="900" b="1" spc="-30" dirty="0">
                <a:solidFill>
                  <a:srgbClr val="231F20"/>
                </a:solidFill>
                <a:latin typeface="Open Sans Semibold"/>
                <a:cs typeface="Open Sans Semibold"/>
              </a:rPr>
              <a:t>capable </a:t>
            </a:r>
            <a:r>
              <a:rPr sz="900" b="1" spc="-25" dirty="0">
                <a:solidFill>
                  <a:srgbClr val="231F20"/>
                </a:solidFill>
                <a:latin typeface="Open Sans Semibold"/>
                <a:cs typeface="Open Sans Semibold"/>
              </a:rPr>
              <a:t>of </a:t>
            </a:r>
            <a:r>
              <a:rPr sz="900" b="1" spc="-30" dirty="0">
                <a:solidFill>
                  <a:srgbClr val="231F20"/>
                </a:solidFill>
                <a:latin typeface="Open Sans Semibold"/>
                <a:cs typeface="Open Sans Semibold"/>
              </a:rPr>
              <a:t>reflecting </a:t>
            </a:r>
            <a:r>
              <a:rPr sz="900" b="1" spc="-25" dirty="0">
                <a:solidFill>
                  <a:srgbClr val="231F20"/>
                </a:solidFill>
                <a:latin typeface="Open Sans Semibold"/>
                <a:cs typeface="Open Sans Semibold"/>
              </a:rPr>
              <a:t>in </a:t>
            </a:r>
            <a:r>
              <a:rPr sz="900" b="1" spc="-35" dirty="0">
                <a:solidFill>
                  <a:srgbClr val="231F20"/>
                </a:solidFill>
                <a:latin typeface="Open Sans Semibold"/>
                <a:cs typeface="Open Sans Semibold"/>
              </a:rPr>
              <a:t>wet </a:t>
            </a:r>
            <a:r>
              <a:rPr sz="900" b="1" spc="-30" dirty="0">
                <a:solidFill>
                  <a:srgbClr val="231F20"/>
                </a:solidFill>
                <a:latin typeface="Open Sans Semibold"/>
                <a:cs typeface="Open Sans Semibold"/>
              </a:rPr>
              <a:t>or dry</a:t>
            </a:r>
            <a:r>
              <a:rPr sz="900" b="1" spc="50" dirty="0">
                <a:solidFill>
                  <a:srgbClr val="231F20"/>
                </a:solidFill>
                <a:latin typeface="Open Sans Semibold"/>
                <a:cs typeface="Open Sans Semibold"/>
              </a:rPr>
              <a:t> </a:t>
            </a:r>
            <a:r>
              <a:rPr sz="900" b="1" spc="-30" dirty="0">
                <a:solidFill>
                  <a:srgbClr val="231F20"/>
                </a:solidFill>
                <a:latin typeface="Open Sans Semibold"/>
                <a:cs typeface="Open Sans Semibold"/>
              </a:rPr>
              <a:t>conditions.</a:t>
            </a:r>
            <a:endParaRPr sz="900" dirty="0">
              <a:latin typeface="Open Sans Semibold"/>
              <a:cs typeface="Open Sans Semibold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28100" y="3780061"/>
            <a:ext cx="164782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30" dirty="0">
                <a:solidFill>
                  <a:srgbClr val="231F20"/>
                </a:solidFill>
                <a:latin typeface="Open Sans"/>
                <a:cs typeface="Open Sans"/>
              </a:rPr>
              <a:t>Retroreflective = Reflects</a:t>
            </a:r>
            <a:r>
              <a:rPr sz="900" b="1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b="1" spc="-30" dirty="0">
                <a:solidFill>
                  <a:srgbClr val="231F20"/>
                </a:solidFill>
                <a:latin typeface="Open Sans"/>
                <a:cs typeface="Open Sans"/>
              </a:rPr>
              <a:t>light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347999" y="2341994"/>
            <a:ext cx="3618001" cy="24765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27300" y="117014"/>
            <a:ext cx="68897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 </a:t>
            </a:r>
            <a:r>
              <a:rPr sz="1100" i="1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1.1,</a:t>
            </a:r>
            <a:r>
              <a:rPr sz="1100" i="1" spc="-6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1.3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5</a:t>
            </a:fld>
            <a:endParaRPr dirty="0"/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DB87F6F-8A89-476A-A9D0-F7DF849426D5}"/>
              </a:ext>
            </a:extLst>
          </p:cNvPr>
          <p:cNvSpPr/>
          <p:nvPr/>
        </p:nvSpPr>
        <p:spPr>
          <a:xfrm>
            <a:off x="583275" y="721666"/>
            <a:ext cx="6407608" cy="41106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238B1A3-E30C-40D4-87A1-C8DD64632D24}"/>
              </a:ext>
            </a:extLst>
          </p:cNvPr>
          <p:cNvSpPr/>
          <p:nvPr/>
        </p:nvSpPr>
        <p:spPr>
          <a:xfrm>
            <a:off x="730251" y="2676518"/>
            <a:ext cx="2438400" cy="8286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49314" y="117014"/>
            <a:ext cx="1939289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TO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CONTROL</a:t>
            </a:r>
            <a:r>
              <a:rPr sz="1100" spc="-4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TRAFFIC</a:t>
            </a:r>
            <a:endParaRPr sz="1100">
              <a:latin typeface="Franklin Gothic Medium"/>
              <a:cs typeface="Franklin Gothic Medium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40000" y="678006"/>
            <a:ext cx="6480175" cy="4283075"/>
            <a:chOff x="540000" y="678006"/>
            <a:chExt cx="6480175" cy="4283075"/>
          </a:xfrm>
        </p:grpSpPr>
        <p:sp>
          <p:nvSpPr>
            <p:cNvPr id="4" name="object 4"/>
            <p:cNvSpPr/>
            <p:nvPr/>
          </p:nvSpPr>
          <p:spPr>
            <a:xfrm>
              <a:off x="7016824" y="684357"/>
              <a:ext cx="0" cy="4270375"/>
            </a:xfrm>
            <a:custGeom>
              <a:avLst/>
              <a:gdLst/>
              <a:ahLst/>
              <a:cxnLst/>
              <a:rect l="l" t="t" r="r" b="b"/>
              <a:pathLst>
                <a:path h="4270375">
                  <a:moveTo>
                    <a:pt x="0" y="4270146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7F97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40000" y="4957678"/>
              <a:ext cx="6480175" cy="0"/>
            </a:xfrm>
            <a:custGeom>
              <a:avLst/>
              <a:gdLst/>
              <a:ahLst/>
              <a:cxnLst/>
              <a:rect l="l" t="t" r="r" b="b"/>
              <a:pathLst>
                <a:path w="6480175">
                  <a:moveTo>
                    <a:pt x="0" y="0"/>
                  </a:moveTo>
                  <a:lnTo>
                    <a:pt x="6479997" y="0"/>
                  </a:lnTo>
                </a:path>
              </a:pathLst>
            </a:custGeom>
            <a:ln w="6350">
              <a:solidFill>
                <a:srgbClr val="7F97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40000" y="681181"/>
              <a:ext cx="6480175" cy="0"/>
            </a:xfrm>
            <a:custGeom>
              <a:avLst/>
              <a:gdLst/>
              <a:ahLst/>
              <a:cxnLst/>
              <a:rect l="l" t="t" r="r" b="b"/>
              <a:pathLst>
                <a:path w="6480175">
                  <a:moveTo>
                    <a:pt x="0" y="0"/>
                  </a:moveTo>
                  <a:lnTo>
                    <a:pt x="6479997" y="0"/>
                  </a:lnTo>
                </a:path>
              </a:pathLst>
            </a:custGeom>
            <a:ln w="6350">
              <a:solidFill>
                <a:srgbClr val="7F97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43175" y="684357"/>
              <a:ext cx="0" cy="4270375"/>
            </a:xfrm>
            <a:custGeom>
              <a:avLst/>
              <a:gdLst/>
              <a:ahLst/>
              <a:cxnLst/>
              <a:rect l="l" t="t" r="r" b="b"/>
              <a:pathLst>
                <a:path h="4270375">
                  <a:moveTo>
                    <a:pt x="0" y="4270146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7F97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077669" y="2464601"/>
              <a:ext cx="3412788" cy="24404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898076" y="3590213"/>
              <a:ext cx="1472565" cy="1102360"/>
            </a:xfrm>
            <a:custGeom>
              <a:avLst/>
              <a:gdLst/>
              <a:ahLst/>
              <a:cxnLst/>
              <a:rect l="l" t="t" r="r" b="b"/>
              <a:pathLst>
                <a:path w="1472564" h="1102360">
                  <a:moveTo>
                    <a:pt x="1472184" y="0"/>
                  </a:moveTo>
                  <a:lnTo>
                    <a:pt x="0" y="0"/>
                  </a:lnTo>
                  <a:lnTo>
                    <a:pt x="0" y="1101852"/>
                  </a:lnTo>
                  <a:lnTo>
                    <a:pt x="1472184" y="1101852"/>
                  </a:lnTo>
                  <a:lnTo>
                    <a:pt x="1472184" y="0"/>
                  </a:lnTo>
                  <a:close/>
                </a:path>
              </a:pathLst>
            </a:custGeom>
            <a:solidFill>
              <a:srgbClr val="231F2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950006" y="3639502"/>
              <a:ext cx="1318641" cy="95269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949999" y="3639501"/>
              <a:ext cx="1318895" cy="953135"/>
            </a:xfrm>
            <a:custGeom>
              <a:avLst/>
              <a:gdLst/>
              <a:ahLst/>
              <a:cxnLst/>
              <a:rect l="l" t="t" r="r" b="b"/>
              <a:pathLst>
                <a:path w="1318895" h="953135">
                  <a:moveTo>
                    <a:pt x="1314386" y="90487"/>
                  </a:moveTo>
                  <a:lnTo>
                    <a:pt x="1288973" y="8496"/>
                  </a:lnTo>
                  <a:lnTo>
                    <a:pt x="1286332" y="0"/>
                  </a:lnTo>
                  <a:lnTo>
                    <a:pt x="1277683" y="2044"/>
                  </a:lnTo>
                  <a:lnTo>
                    <a:pt x="1042568" y="57619"/>
                  </a:lnTo>
                  <a:lnTo>
                    <a:pt x="1043800" y="76365"/>
                  </a:lnTo>
                  <a:lnTo>
                    <a:pt x="1064193" y="78426"/>
                  </a:lnTo>
                  <a:lnTo>
                    <a:pt x="1084586" y="80494"/>
                  </a:lnTo>
                  <a:lnTo>
                    <a:pt x="1104979" y="82564"/>
                  </a:lnTo>
                  <a:lnTo>
                    <a:pt x="1125372" y="84632"/>
                  </a:lnTo>
                  <a:lnTo>
                    <a:pt x="1085115" y="114557"/>
                  </a:lnTo>
                  <a:lnTo>
                    <a:pt x="1044857" y="144482"/>
                  </a:lnTo>
                  <a:lnTo>
                    <a:pt x="1004599" y="174407"/>
                  </a:lnTo>
                  <a:lnTo>
                    <a:pt x="964341" y="204332"/>
                  </a:lnTo>
                  <a:lnTo>
                    <a:pt x="924083" y="234258"/>
                  </a:lnTo>
                  <a:lnTo>
                    <a:pt x="883824" y="264183"/>
                  </a:lnTo>
                  <a:lnTo>
                    <a:pt x="843566" y="294109"/>
                  </a:lnTo>
                  <a:lnTo>
                    <a:pt x="803307" y="324035"/>
                  </a:lnTo>
                  <a:lnTo>
                    <a:pt x="763048" y="353960"/>
                  </a:lnTo>
                  <a:lnTo>
                    <a:pt x="722789" y="383886"/>
                  </a:lnTo>
                  <a:lnTo>
                    <a:pt x="682530" y="413812"/>
                  </a:lnTo>
                  <a:lnTo>
                    <a:pt x="642270" y="443738"/>
                  </a:lnTo>
                  <a:lnTo>
                    <a:pt x="602011" y="473663"/>
                  </a:lnTo>
                  <a:lnTo>
                    <a:pt x="561752" y="503589"/>
                  </a:lnTo>
                  <a:lnTo>
                    <a:pt x="521493" y="533515"/>
                  </a:lnTo>
                  <a:lnTo>
                    <a:pt x="481234" y="563440"/>
                  </a:lnTo>
                  <a:lnTo>
                    <a:pt x="440975" y="593366"/>
                  </a:lnTo>
                  <a:lnTo>
                    <a:pt x="400716" y="623291"/>
                  </a:lnTo>
                  <a:lnTo>
                    <a:pt x="360457" y="653216"/>
                  </a:lnTo>
                  <a:lnTo>
                    <a:pt x="320198" y="683141"/>
                  </a:lnTo>
                  <a:lnTo>
                    <a:pt x="279940" y="713066"/>
                  </a:lnTo>
                  <a:lnTo>
                    <a:pt x="239681" y="742990"/>
                  </a:lnTo>
                  <a:lnTo>
                    <a:pt x="199423" y="772914"/>
                  </a:lnTo>
                  <a:lnTo>
                    <a:pt x="159165" y="802838"/>
                  </a:lnTo>
                  <a:lnTo>
                    <a:pt x="118908" y="832762"/>
                  </a:lnTo>
                  <a:lnTo>
                    <a:pt x="78651" y="862685"/>
                  </a:lnTo>
                  <a:lnTo>
                    <a:pt x="63477" y="858389"/>
                  </a:lnTo>
                  <a:lnTo>
                    <a:pt x="48302" y="854094"/>
                  </a:lnTo>
                  <a:lnTo>
                    <a:pt x="33125" y="849798"/>
                  </a:lnTo>
                  <a:lnTo>
                    <a:pt x="17945" y="845502"/>
                  </a:lnTo>
                  <a:lnTo>
                    <a:pt x="0" y="840435"/>
                  </a:lnTo>
                  <a:lnTo>
                    <a:pt x="6413" y="857948"/>
                  </a:lnTo>
                  <a:lnTo>
                    <a:pt x="38176" y="944829"/>
                  </a:lnTo>
                  <a:lnTo>
                    <a:pt x="41059" y="952703"/>
                  </a:lnTo>
                  <a:lnTo>
                    <a:pt x="49237" y="950836"/>
                  </a:lnTo>
                  <a:lnTo>
                    <a:pt x="201752" y="916127"/>
                  </a:lnTo>
                  <a:lnTo>
                    <a:pt x="202222" y="897674"/>
                  </a:lnTo>
                  <a:lnTo>
                    <a:pt x="195049" y="895643"/>
                  </a:lnTo>
                  <a:lnTo>
                    <a:pt x="187877" y="893610"/>
                  </a:lnTo>
                  <a:lnTo>
                    <a:pt x="180705" y="891576"/>
                  </a:lnTo>
                  <a:lnTo>
                    <a:pt x="173532" y="889546"/>
                  </a:lnTo>
                  <a:lnTo>
                    <a:pt x="214575" y="859038"/>
                  </a:lnTo>
                  <a:lnTo>
                    <a:pt x="255617" y="828530"/>
                  </a:lnTo>
                  <a:lnTo>
                    <a:pt x="296660" y="798022"/>
                  </a:lnTo>
                  <a:lnTo>
                    <a:pt x="337703" y="767513"/>
                  </a:lnTo>
                  <a:lnTo>
                    <a:pt x="378746" y="737005"/>
                  </a:lnTo>
                  <a:lnTo>
                    <a:pt x="419789" y="706497"/>
                  </a:lnTo>
                  <a:lnTo>
                    <a:pt x="460832" y="675988"/>
                  </a:lnTo>
                  <a:lnTo>
                    <a:pt x="501875" y="645480"/>
                  </a:lnTo>
                  <a:lnTo>
                    <a:pt x="542918" y="614971"/>
                  </a:lnTo>
                  <a:lnTo>
                    <a:pt x="583961" y="584462"/>
                  </a:lnTo>
                  <a:lnTo>
                    <a:pt x="625005" y="553953"/>
                  </a:lnTo>
                  <a:lnTo>
                    <a:pt x="666048" y="523445"/>
                  </a:lnTo>
                  <a:lnTo>
                    <a:pt x="707091" y="492936"/>
                  </a:lnTo>
                  <a:lnTo>
                    <a:pt x="748134" y="462427"/>
                  </a:lnTo>
                  <a:lnTo>
                    <a:pt x="789177" y="431918"/>
                  </a:lnTo>
                  <a:lnTo>
                    <a:pt x="830221" y="401409"/>
                  </a:lnTo>
                  <a:lnTo>
                    <a:pt x="871264" y="370900"/>
                  </a:lnTo>
                  <a:lnTo>
                    <a:pt x="912307" y="340390"/>
                  </a:lnTo>
                  <a:lnTo>
                    <a:pt x="953350" y="309881"/>
                  </a:lnTo>
                  <a:lnTo>
                    <a:pt x="994393" y="279372"/>
                  </a:lnTo>
                  <a:lnTo>
                    <a:pt x="1035436" y="248863"/>
                  </a:lnTo>
                  <a:lnTo>
                    <a:pt x="1076479" y="218353"/>
                  </a:lnTo>
                  <a:lnTo>
                    <a:pt x="1117522" y="187844"/>
                  </a:lnTo>
                  <a:lnTo>
                    <a:pt x="1158565" y="157335"/>
                  </a:lnTo>
                  <a:lnTo>
                    <a:pt x="1199607" y="126826"/>
                  </a:lnTo>
                  <a:lnTo>
                    <a:pt x="1240650" y="96316"/>
                  </a:lnTo>
                  <a:lnTo>
                    <a:pt x="1256568" y="97934"/>
                  </a:lnTo>
                  <a:lnTo>
                    <a:pt x="1272489" y="99548"/>
                  </a:lnTo>
                  <a:lnTo>
                    <a:pt x="1288409" y="101163"/>
                  </a:lnTo>
                  <a:lnTo>
                    <a:pt x="1304328" y="102781"/>
                  </a:lnTo>
                  <a:lnTo>
                    <a:pt x="1318653" y="104228"/>
                  </a:lnTo>
                  <a:lnTo>
                    <a:pt x="1314386" y="90487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3221164" y="4019969"/>
            <a:ext cx="863600" cy="19177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txBody>
          <a:bodyPr vert="horz" wrap="square" lIns="0" tIns="24765" rIns="0" bIns="0" rtlCol="0">
            <a:spAutoFit/>
          </a:bodyPr>
          <a:lstStyle/>
          <a:p>
            <a:pPr marL="180975">
              <a:lnSpc>
                <a:spcPct val="100000"/>
              </a:lnSpc>
              <a:spcBef>
                <a:spcPts val="195"/>
              </a:spcBef>
            </a:pPr>
            <a:r>
              <a:rPr sz="900" b="1" dirty="0">
                <a:solidFill>
                  <a:srgbClr val="ED1C24"/>
                </a:solidFill>
                <a:latin typeface="Open Sans"/>
                <a:cs typeface="Open Sans"/>
              </a:rPr>
              <a:t>3</a:t>
            </a:r>
            <a:r>
              <a:rPr sz="900" b="1" spc="-15" dirty="0">
                <a:solidFill>
                  <a:srgbClr val="ED1C24"/>
                </a:solidFill>
                <a:latin typeface="Open Sans"/>
                <a:cs typeface="Open Sans"/>
              </a:rPr>
              <a:t> </a:t>
            </a:r>
            <a:r>
              <a:rPr sz="900" b="1" dirty="0">
                <a:solidFill>
                  <a:srgbClr val="ED1C24"/>
                </a:solidFill>
                <a:latin typeface="Open Sans"/>
                <a:cs typeface="Open Sans"/>
              </a:rPr>
              <a:t>metres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6</a:t>
            </a:fld>
            <a:endParaRPr dirty="0"/>
          </a:p>
        </p:txBody>
      </p:sp>
      <p:sp>
        <p:nvSpPr>
          <p:cNvPr id="16" name="object 1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17" name="object 1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27300" y="386190"/>
            <a:ext cx="6261735" cy="1928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i="1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Personal </a:t>
            </a:r>
            <a:r>
              <a:rPr sz="900" i="1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protective </a:t>
            </a:r>
            <a:r>
              <a:rPr sz="900" i="1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equipment</a:t>
            </a:r>
            <a:r>
              <a:rPr sz="900" i="1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900" i="1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(continued)</a:t>
            </a:r>
            <a:endParaRPr sz="900" dirty="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</a:pPr>
            <a:endParaRPr sz="1000" dirty="0">
              <a:latin typeface="Franklin Gothic Book"/>
              <a:cs typeface="Franklin Gothic Book"/>
            </a:endParaRPr>
          </a:p>
          <a:p>
            <a:pPr marL="114935" marR="5080">
              <a:lnSpc>
                <a:spcPct val="101899"/>
              </a:lnSpc>
              <a:spcBef>
                <a:spcPts val="600"/>
              </a:spcBef>
            </a:pP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If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traffic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control 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is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needed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near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a train track, rail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reserve,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level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crossing or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boom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gate there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may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be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special rules that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need 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to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be</a:t>
            </a:r>
            <a:r>
              <a:rPr sz="9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followed.</a:t>
            </a:r>
            <a:r>
              <a:rPr sz="9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Check</a:t>
            </a:r>
            <a:r>
              <a:rPr sz="9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with</a:t>
            </a:r>
            <a:r>
              <a:rPr sz="9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local</a:t>
            </a:r>
            <a:r>
              <a:rPr sz="9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state/territory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rail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authority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and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traffic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management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authority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for</a:t>
            </a:r>
            <a:r>
              <a:rPr sz="9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any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special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rules.</a:t>
            </a:r>
            <a:endParaRPr sz="900" dirty="0">
              <a:latin typeface="Open Sans"/>
              <a:cs typeface="Open Sans"/>
            </a:endParaRPr>
          </a:p>
          <a:p>
            <a:pPr marL="114935">
              <a:lnSpc>
                <a:spcPct val="100000"/>
              </a:lnSpc>
              <a:spcBef>
                <a:spcPts val="590"/>
              </a:spcBef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For example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in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Victoria:</a:t>
            </a:r>
            <a:endParaRPr sz="900" dirty="0">
              <a:latin typeface="Open Sans"/>
              <a:cs typeface="Open Sans"/>
            </a:endParaRPr>
          </a:p>
          <a:p>
            <a:pPr marL="267335" indent="-153035">
              <a:lnSpc>
                <a:spcPct val="100000"/>
              </a:lnSpc>
              <a:spcBef>
                <a:spcPts val="585"/>
              </a:spcBef>
              <a:buChar char="•"/>
              <a:tabLst>
                <a:tab pos="267970" algn="l"/>
              </a:tabLst>
            </a:pP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Traffic controllers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must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wear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hi-visibility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clothing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that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meets AS/NZS 1906.4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and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AS/NZS</a:t>
            </a:r>
            <a:r>
              <a:rPr sz="900" spc="5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4602</a:t>
            </a:r>
            <a:endParaRPr sz="900" dirty="0">
              <a:latin typeface="Open Sans"/>
              <a:cs typeface="Open Sans"/>
            </a:endParaRPr>
          </a:p>
          <a:p>
            <a:pPr marL="267335" indent="-153035">
              <a:lnSpc>
                <a:spcPct val="100000"/>
              </a:lnSpc>
              <a:spcBef>
                <a:spcPts val="305"/>
              </a:spcBef>
              <a:buChar char="•"/>
              <a:tabLst>
                <a:tab pos="267970" algn="l"/>
              </a:tabLst>
            </a:pP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Hi-visibility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clothing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must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be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of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 color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“special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purpose</a:t>
            </a:r>
            <a:r>
              <a:rPr sz="900" spc="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orange”</a:t>
            </a:r>
            <a:endParaRPr sz="900" dirty="0">
              <a:latin typeface="Open Sans"/>
              <a:cs typeface="Open Sans"/>
            </a:endParaRPr>
          </a:p>
          <a:p>
            <a:pPr marL="267335" marR="217170" indent="-152400">
              <a:lnSpc>
                <a:spcPct val="101899"/>
              </a:lnSpc>
              <a:spcBef>
                <a:spcPts val="280"/>
              </a:spcBef>
              <a:buChar char="•"/>
              <a:tabLst>
                <a:tab pos="267970" algn="l"/>
              </a:tabLst>
            </a:pP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Clothing,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hats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(including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safety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hats)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or carried objects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that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are red or green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in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color are not allowed as these colors  have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special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meanings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in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railway system operations,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signalling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and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safe work procedures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and may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cause confusion.</a:t>
            </a:r>
            <a:endParaRPr sz="900" dirty="0">
              <a:latin typeface="Open Sans"/>
              <a:cs typeface="Open Sans"/>
            </a:endParaRPr>
          </a:p>
          <a:p>
            <a:pPr marL="267335" indent="-153035">
              <a:lnSpc>
                <a:spcPct val="100000"/>
              </a:lnSpc>
              <a:spcBef>
                <a:spcPts val="305"/>
              </a:spcBef>
              <a:buChar char="•"/>
              <a:tabLst>
                <a:tab pos="267970" algn="l"/>
              </a:tabLst>
            </a:pP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Work 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is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not allowed within 3 metres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of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 nearest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train track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without the necessary safe working</a:t>
            </a:r>
            <a:r>
              <a:rPr sz="900" spc="13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qualifications</a:t>
            </a:r>
            <a:endParaRPr sz="900" dirty="0">
              <a:latin typeface="Open Sans"/>
              <a:cs typeface="Open Sans"/>
            </a:endParaRPr>
          </a:p>
          <a:p>
            <a:pPr marL="267335" indent="-153035">
              <a:lnSpc>
                <a:spcPct val="100000"/>
              </a:lnSpc>
              <a:spcBef>
                <a:spcPts val="305"/>
              </a:spcBef>
              <a:buChar char="•"/>
              <a:tabLst>
                <a:tab pos="267970" algn="l"/>
              </a:tabLst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Safety footwear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and 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if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necessary eye protection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must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be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worn when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working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in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 danger</a:t>
            </a:r>
            <a:r>
              <a:rPr sz="900" spc="1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zone.</a:t>
            </a:r>
            <a:endParaRPr sz="900" dirty="0">
              <a:latin typeface="Open Sans"/>
              <a:cs typeface="Open San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27300" y="117014"/>
            <a:ext cx="68897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 </a:t>
            </a:r>
            <a:r>
              <a:rPr sz="1100" i="1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1.1,</a:t>
            </a:r>
            <a:r>
              <a:rPr sz="1100" i="1" spc="-6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1.3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B8C79A0-317D-42ED-87CF-6097D0767CBD}"/>
              </a:ext>
            </a:extLst>
          </p:cNvPr>
          <p:cNvSpPr/>
          <p:nvPr/>
        </p:nvSpPr>
        <p:spPr>
          <a:xfrm>
            <a:off x="618728" y="727595"/>
            <a:ext cx="6068471" cy="42037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2EBFECE-51E2-46C8-BB92-3D4981C8894A}"/>
              </a:ext>
            </a:extLst>
          </p:cNvPr>
          <p:cNvSpPr/>
          <p:nvPr/>
        </p:nvSpPr>
        <p:spPr>
          <a:xfrm>
            <a:off x="607004" y="741450"/>
            <a:ext cx="6213945" cy="3603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D803BE7-6947-4DCA-8AE5-104ADE68B07E}"/>
              </a:ext>
            </a:extLst>
          </p:cNvPr>
          <p:cNvSpPr/>
          <p:nvPr/>
        </p:nvSpPr>
        <p:spPr>
          <a:xfrm>
            <a:off x="575090" y="1091371"/>
            <a:ext cx="6068471" cy="12994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300" y="117014"/>
            <a:ext cx="6385560" cy="10401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434205" algn="l"/>
              </a:tabLst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 </a:t>
            </a:r>
            <a:r>
              <a:rPr sz="1100" i="1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1.1,</a:t>
            </a:r>
            <a:r>
              <a:rPr sz="1100" i="1" spc="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1.3	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TO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CONTROL</a:t>
            </a:r>
            <a:r>
              <a:rPr sz="1100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TRAFFIC</a:t>
            </a:r>
            <a:endParaRPr sz="1100" dirty="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  <a:spcBef>
                <a:spcPts val="790"/>
              </a:spcBef>
            </a:pPr>
            <a:r>
              <a:rPr sz="900" i="1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Personal </a:t>
            </a:r>
            <a:r>
              <a:rPr sz="900" i="1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protective </a:t>
            </a:r>
            <a:r>
              <a:rPr sz="900" i="1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equipment</a:t>
            </a:r>
            <a:r>
              <a:rPr sz="900" i="1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900" i="1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(continued)</a:t>
            </a:r>
            <a:endParaRPr sz="900" dirty="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800" dirty="0">
              <a:latin typeface="Franklin Gothic Book"/>
              <a:cs typeface="Franklin Gothic Book"/>
            </a:endParaRPr>
          </a:p>
          <a:p>
            <a:pPr marL="12700" marR="5080">
              <a:lnSpc>
                <a:spcPct val="101899"/>
              </a:lnSpc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As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a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minimum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traffic controllers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must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also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wear safety footwear which meets Australian Standards. The work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site rules will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also  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tell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you any other personal protective equipment which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must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be</a:t>
            </a:r>
            <a:r>
              <a:rPr sz="900" spc="4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worn.</a:t>
            </a:r>
            <a:endParaRPr sz="900" dirty="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585"/>
              </a:spcBef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This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may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include:</a:t>
            </a:r>
            <a:endParaRPr sz="900" dirty="0">
              <a:latin typeface="Open Sans"/>
              <a:cs typeface="Open San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877669" y="1617701"/>
            <a:ext cx="3873684" cy="24343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06348" y="1686395"/>
            <a:ext cx="863600" cy="251460"/>
          </a:xfrm>
          <a:prstGeom prst="rect">
            <a:avLst/>
          </a:prstGeom>
          <a:ln w="12700">
            <a:solidFill>
              <a:srgbClr val="7F97AE"/>
            </a:solidFill>
          </a:ln>
        </p:spPr>
        <p:txBody>
          <a:bodyPr vert="horz" wrap="square" lIns="0" tIns="54610" rIns="0" bIns="0" rtlCol="0">
            <a:spAutoFit/>
          </a:bodyPr>
          <a:lstStyle/>
          <a:p>
            <a:pPr marL="210820">
              <a:lnSpc>
                <a:spcPct val="100000"/>
              </a:lnSpc>
              <a:spcBef>
                <a:spcPts val="430"/>
              </a:spcBef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Hard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hat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8192" y="2320963"/>
            <a:ext cx="878840" cy="297180"/>
          </a:xfrm>
          <a:prstGeom prst="rect">
            <a:avLst/>
          </a:prstGeom>
          <a:ln w="12700">
            <a:solidFill>
              <a:srgbClr val="7F97AE"/>
            </a:solidFill>
          </a:ln>
        </p:spPr>
        <p:txBody>
          <a:bodyPr vert="horz" wrap="square" lIns="0" tIns="7810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615"/>
              </a:spcBef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Safety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glasses</a:t>
            </a:r>
            <a:endParaRPr sz="900" dirty="0">
              <a:latin typeface="Open Sans"/>
              <a:cs typeface="Open San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1319" y="3077095"/>
            <a:ext cx="855344" cy="264795"/>
          </a:xfrm>
          <a:prstGeom prst="rect">
            <a:avLst/>
          </a:prstGeom>
          <a:ln w="12700">
            <a:solidFill>
              <a:srgbClr val="7F97AE"/>
            </a:solidFill>
          </a:ln>
        </p:spPr>
        <p:txBody>
          <a:bodyPr vert="horz" wrap="square" lIns="0" tIns="61594" rIns="0" bIns="0" rtlCol="0">
            <a:spAutoFit/>
          </a:bodyPr>
          <a:lstStyle/>
          <a:p>
            <a:pPr marL="165100">
              <a:lnSpc>
                <a:spcPct val="100000"/>
              </a:lnSpc>
              <a:spcBef>
                <a:spcPts val="484"/>
              </a:spcBef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Sunscreen</a:t>
            </a:r>
            <a:endParaRPr sz="900" dirty="0">
              <a:latin typeface="Open Sans"/>
              <a:cs typeface="Open San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46350" y="3710541"/>
            <a:ext cx="2660650" cy="461645"/>
            <a:chOff x="546350" y="3710541"/>
            <a:chExt cx="2660650" cy="461645"/>
          </a:xfrm>
        </p:grpSpPr>
        <p:sp>
          <p:nvSpPr>
            <p:cNvPr id="8" name="object 8"/>
            <p:cNvSpPr/>
            <p:nvPr/>
          </p:nvSpPr>
          <p:spPr>
            <a:xfrm>
              <a:off x="1832508" y="3747643"/>
              <a:ext cx="1318260" cy="311785"/>
            </a:xfrm>
            <a:custGeom>
              <a:avLst/>
              <a:gdLst/>
              <a:ahLst/>
              <a:cxnLst/>
              <a:rect l="l" t="t" r="r" b="b"/>
              <a:pathLst>
                <a:path w="1318260" h="311785">
                  <a:moveTo>
                    <a:pt x="0" y="311403"/>
                  </a:moveTo>
                  <a:lnTo>
                    <a:pt x="1318069" y="0"/>
                  </a:lnTo>
                </a:path>
              </a:pathLst>
            </a:custGeom>
            <a:ln w="12700">
              <a:solidFill>
                <a:srgbClr val="7F97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150353" y="3716891"/>
              <a:ext cx="50165" cy="50165"/>
            </a:xfrm>
            <a:custGeom>
              <a:avLst/>
              <a:gdLst/>
              <a:ahLst/>
              <a:cxnLst/>
              <a:rect l="l" t="t" r="r" b="b"/>
              <a:pathLst>
                <a:path w="50164" h="50164">
                  <a:moveTo>
                    <a:pt x="29781" y="0"/>
                  </a:moveTo>
                  <a:lnTo>
                    <a:pt x="39103" y="3842"/>
                  </a:lnTo>
                  <a:lnTo>
                    <a:pt x="45988" y="10717"/>
                  </a:lnTo>
                  <a:lnTo>
                    <a:pt x="49789" y="19675"/>
                  </a:lnTo>
                  <a:lnTo>
                    <a:pt x="49860" y="29768"/>
                  </a:lnTo>
                  <a:lnTo>
                    <a:pt x="46019" y="39090"/>
                  </a:lnTo>
                  <a:lnTo>
                    <a:pt x="39138" y="45997"/>
                  </a:lnTo>
                  <a:lnTo>
                    <a:pt x="30175" y="49826"/>
                  </a:lnTo>
                  <a:lnTo>
                    <a:pt x="20091" y="49911"/>
                  </a:lnTo>
                  <a:lnTo>
                    <a:pt x="10769" y="46053"/>
                  </a:lnTo>
                  <a:lnTo>
                    <a:pt x="3883" y="39149"/>
                  </a:lnTo>
                  <a:lnTo>
                    <a:pt x="78" y="30171"/>
                  </a:lnTo>
                  <a:lnTo>
                    <a:pt x="0" y="20091"/>
                  </a:lnTo>
                  <a:lnTo>
                    <a:pt x="3847" y="10756"/>
                  </a:lnTo>
                  <a:lnTo>
                    <a:pt x="10733" y="3868"/>
                  </a:lnTo>
                  <a:lnTo>
                    <a:pt x="19697" y="69"/>
                  </a:lnTo>
                  <a:lnTo>
                    <a:pt x="29781" y="0"/>
                  </a:lnTo>
                  <a:close/>
                </a:path>
              </a:pathLst>
            </a:custGeom>
            <a:ln w="12700">
              <a:solidFill>
                <a:srgbClr val="7F97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46350" y="3908367"/>
              <a:ext cx="1301750" cy="264160"/>
            </a:xfrm>
            <a:custGeom>
              <a:avLst/>
              <a:gdLst/>
              <a:ahLst/>
              <a:cxnLst/>
              <a:rect l="l" t="t" r="r" b="b"/>
              <a:pathLst>
                <a:path w="1301750" h="264160">
                  <a:moveTo>
                    <a:pt x="1301318" y="0"/>
                  </a:moveTo>
                  <a:lnTo>
                    <a:pt x="0" y="393"/>
                  </a:lnTo>
                  <a:lnTo>
                    <a:pt x="0" y="263817"/>
                  </a:lnTo>
                  <a:lnTo>
                    <a:pt x="1301318" y="263423"/>
                  </a:lnTo>
                  <a:lnTo>
                    <a:pt x="13013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552700" y="3957006"/>
            <a:ext cx="12890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1450">
              <a:lnSpc>
                <a:spcPct val="100000"/>
              </a:lnSpc>
              <a:spcBef>
                <a:spcPts val="100"/>
              </a:spcBef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Hearing protection</a:t>
            </a:r>
            <a:endParaRPr sz="900" dirty="0">
              <a:latin typeface="Open Sans"/>
              <a:cs typeface="Open Sans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540000" y="2840139"/>
            <a:ext cx="6473825" cy="1338580"/>
            <a:chOff x="540000" y="2840139"/>
            <a:chExt cx="6473825" cy="1338580"/>
          </a:xfrm>
        </p:grpSpPr>
        <p:sp>
          <p:nvSpPr>
            <p:cNvPr id="13" name="object 13"/>
            <p:cNvSpPr/>
            <p:nvPr/>
          </p:nvSpPr>
          <p:spPr>
            <a:xfrm>
              <a:off x="546350" y="3908368"/>
              <a:ext cx="1301750" cy="264160"/>
            </a:xfrm>
            <a:custGeom>
              <a:avLst/>
              <a:gdLst/>
              <a:ahLst/>
              <a:cxnLst/>
              <a:rect l="l" t="t" r="r" b="b"/>
              <a:pathLst>
                <a:path w="1301750" h="264160">
                  <a:moveTo>
                    <a:pt x="0" y="393"/>
                  </a:moveTo>
                  <a:lnTo>
                    <a:pt x="0" y="263817"/>
                  </a:lnTo>
                  <a:lnTo>
                    <a:pt x="1301318" y="263423"/>
                  </a:lnTo>
                  <a:lnTo>
                    <a:pt x="1301318" y="0"/>
                  </a:lnTo>
                  <a:lnTo>
                    <a:pt x="0" y="393"/>
                  </a:lnTo>
                  <a:close/>
                </a:path>
              </a:pathLst>
            </a:custGeom>
            <a:ln w="12700">
              <a:solidFill>
                <a:srgbClr val="7F97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601643" y="2982350"/>
              <a:ext cx="600710" cy="57150"/>
            </a:xfrm>
            <a:custGeom>
              <a:avLst/>
              <a:gdLst/>
              <a:ahLst/>
              <a:cxnLst/>
              <a:rect l="l" t="t" r="r" b="b"/>
              <a:pathLst>
                <a:path w="600710" h="57150">
                  <a:moveTo>
                    <a:pt x="600570" y="0"/>
                  </a:moveTo>
                  <a:lnTo>
                    <a:pt x="0" y="56680"/>
                  </a:lnTo>
                </a:path>
              </a:pathLst>
            </a:custGeom>
            <a:ln w="12700">
              <a:solidFill>
                <a:srgbClr val="7F97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544532" y="3009635"/>
              <a:ext cx="63533" cy="6352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168402" y="2840139"/>
              <a:ext cx="845819" cy="297180"/>
            </a:xfrm>
            <a:custGeom>
              <a:avLst/>
              <a:gdLst/>
              <a:ahLst/>
              <a:cxnLst/>
              <a:rect l="l" t="t" r="r" b="b"/>
              <a:pathLst>
                <a:path w="845820" h="297180">
                  <a:moveTo>
                    <a:pt x="845248" y="0"/>
                  </a:moveTo>
                  <a:lnTo>
                    <a:pt x="0" y="0"/>
                  </a:lnTo>
                  <a:lnTo>
                    <a:pt x="0" y="297154"/>
                  </a:lnTo>
                  <a:lnTo>
                    <a:pt x="845248" y="297154"/>
                  </a:lnTo>
                  <a:lnTo>
                    <a:pt x="8452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6168402" y="2840139"/>
            <a:ext cx="845819" cy="297180"/>
          </a:xfrm>
          <a:prstGeom prst="rect">
            <a:avLst/>
          </a:prstGeom>
          <a:ln w="12700">
            <a:solidFill>
              <a:srgbClr val="7F97AE"/>
            </a:solidFill>
          </a:ln>
        </p:spPr>
        <p:txBody>
          <a:bodyPr vert="horz" wrap="square" lIns="0" tIns="781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615"/>
              </a:spcBef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Safety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gloves</a:t>
            </a:r>
            <a:endParaRPr sz="900" dirty="0">
              <a:latin typeface="Open Sans"/>
              <a:cs typeface="Open San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46354" y="4483392"/>
            <a:ext cx="6467475" cy="478790"/>
          </a:xfrm>
          <a:prstGeom prst="rect">
            <a:avLst/>
          </a:prstGeom>
          <a:ln w="12700">
            <a:solidFill>
              <a:srgbClr val="002F5E"/>
            </a:solidFill>
          </a:ln>
        </p:spPr>
        <p:txBody>
          <a:bodyPr vert="horz" wrap="square" lIns="0" tIns="95885" rIns="0" bIns="0" rtlCol="0">
            <a:spAutoFit/>
          </a:bodyPr>
          <a:lstStyle/>
          <a:p>
            <a:pPr marL="114300" marR="301625">
              <a:lnSpc>
                <a:spcPct val="101899"/>
              </a:lnSpc>
              <a:spcBef>
                <a:spcPts val="755"/>
              </a:spcBef>
            </a:pPr>
            <a:r>
              <a:rPr sz="900" b="1" spc="-30" dirty="0">
                <a:solidFill>
                  <a:srgbClr val="231F20"/>
                </a:solidFill>
                <a:latin typeface="Open Sans"/>
                <a:cs typeface="Open Sans"/>
              </a:rPr>
              <a:t>Note: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Traffic controllers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should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also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consider wearing wide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brimmed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hats,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sunglasses, long sleeved tops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and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pants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when 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working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in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 sun. Detachable brims with neck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flaps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can be used 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if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a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hard hat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must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be</a:t>
            </a:r>
            <a:r>
              <a:rPr sz="900" spc="1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worn.</a:t>
            </a:r>
            <a:endParaRPr sz="900" dirty="0">
              <a:latin typeface="Open Sans"/>
              <a:cs typeface="Open Sans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1450243" y="1834613"/>
            <a:ext cx="1480185" cy="1410970"/>
            <a:chOff x="1450243" y="1834613"/>
            <a:chExt cx="1480185" cy="1410970"/>
          </a:xfrm>
        </p:grpSpPr>
        <p:sp>
          <p:nvSpPr>
            <p:cNvPr id="20" name="object 20"/>
            <p:cNvSpPr/>
            <p:nvPr/>
          </p:nvSpPr>
          <p:spPr>
            <a:xfrm>
              <a:off x="1775954" y="1840963"/>
              <a:ext cx="1097915" cy="100330"/>
            </a:xfrm>
            <a:custGeom>
              <a:avLst/>
              <a:gdLst/>
              <a:ahLst/>
              <a:cxnLst/>
              <a:rect l="l" t="t" r="r" b="b"/>
              <a:pathLst>
                <a:path w="1097914" h="100330">
                  <a:moveTo>
                    <a:pt x="0" y="0"/>
                  </a:moveTo>
                  <a:lnTo>
                    <a:pt x="1097661" y="100215"/>
                  </a:lnTo>
                </a:path>
              </a:pathLst>
            </a:custGeom>
            <a:ln w="12700">
              <a:solidFill>
                <a:srgbClr val="7F97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873979" y="1918502"/>
              <a:ext cx="50165" cy="50165"/>
            </a:xfrm>
            <a:custGeom>
              <a:avLst/>
              <a:gdLst/>
              <a:ahLst/>
              <a:cxnLst/>
              <a:rect l="l" t="t" r="r" b="b"/>
              <a:pathLst>
                <a:path w="50164" h="50164">
                  <a:moveTo>
                    <a:pt x="29794" y="0"/>
                  </a:moveTo>
                  <a:lnTo>
                    <a:pt x="39114" y="3857"/>
                  </a:lnTo>
                  <a:lnTo>
                    <a:pt x="45996" y="10761"/>
                  </a:lnTo>
                  <a:lnTo>
                    <a:pt x="49796" y="19739"/>
                  </a:lnTo>
                  <a:lnTo>
                    <a:pt x="49872" y="29819"/>
                  </a:lnTo>
                  <a:lnTo>
                    <a:pt x="46024" y="39154"/>
                  </a:lnTo>
                  <a:lnTo>
                    <a:pt x="39139" y="46042"/>
                  </a:lnTo>
                  <a:lnTo>
                    <a:pt x="30175" y="49841"/>
                  </a:lnTo>
                  <a:lnTo>
                    <a:pt x="20091" y="49911"/>
                  </a:lnTo>
                  <a:lnTo>
                    <a:pt x="10762" y="46060"/>
                  </a:lnTo>
                  <a:lnTo>
                    <a:pt x="3873" y="39168"/>
                  </a:lnTo>
                  <a:lnTo>
                    <a:pt x="71" y="30192"/>
                  </a:lnTo>
                  <a:lnTo>
                    <a:pt x="0" y="20091"/>
                  </a:lnTo>
                  <a:lnTo>
                    <a:pt x="3842" y="10778"/>
                  </a:lnTo>
                  <a:lnTo>
                    <a:pt x="10729" y="3887"/>
                  </a:lnTo>
                  <a:lnTo>
                    <a:pt x="19700" y="76"/>
                  </a:lnTo>
                  <a:lnTo>
                    <a:pt x="29794" y="0"/>
                  </a:lnTo>
                  <a:close/>
                </a:path>
              </a:pathLst>
            </a:custGeom>
            <a:ln w="12700">
              <a:solidFill>
                <a:srgbClr val="7F97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456593" y="2488563"/>
              <a:ext cx="923290" cy="6350"/>
            </a:xfrm>
            <a:custGeom>
              <a:avLst/>
              <a:gdLst/>
              <a:ahLst/>
              <a:cxnLst/>
              <a:rect l="l" t="t" r="r" b="b"/>
              <a:pathLst>
                <a:path w="923289" h="6350">
                  <a:moveTo>
                    <a:pt x="0" y="0"/>
                  </a:moveTo>
                  <a:lnTo>
                    <a:pt x="922731" y="6248"/>
                  </a:lnTo>
                </a:path>
              </a:pathLst>
            </a:custGeom>
            <a:ln w="12700">
              <a:solidFill>
                <a:srgbClr val="7F97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379795" y="2470109"/>
              <a:ext cx="50165" cy="50165"/>
            </a:xfrm>
            <a:custGeom>
              <a:avLst/>
              <a:gdLst/>
              <a:ahLst/>
              <a:cxnLst/>
              <a:rect l="l" t="t" r="r" b="b"/>
              <a:pathLst>
                <a:path w="50164" h="50164">
                  <a:moveTo>
                    <a:pt x="29768" y="0"/>
                  </a:moveTo>
                  <a:lnTo>
                    <a:pt x="39092" y="3842"/>
                  </a:lnTo>
                  <a:lnTo>
                    <a:pt x="45981" y="10717"/>
                  </a:lnTo>
                  <a:lnTo>
                    <a:pt x="49787" y="19675"/>
                  </a:lnTo>
                  <a:lnTo>
                    <a:pt x="49860" y="29768"/>
                  </a:lnTo>
                  <a:lnTo>
                    <a:pt x="46012" y="39103"/>
                  </a:lnTo>
                  <a:lnTo>
                    <a:pt x="39127" y="45991"/>
                  </a:lnTo>
                  <a:lnTo>
                    <a:pt x="30163" y="49790"/>
                  </a:lnTo>
                  <a:lnTo>
                    <a:pt x="20078" y="49860"/>
                  </a:lnTo>
                  <a:lnTo>
                    <a:pt x="10756" y="46039"/>
                  </a:lnTo>
                  <a:lnTo>
                    <a:pt x="3871" y="39162"/>
                  </a:lnTo>
                  <a:lnTo>
                    <a:pt x="70" y="30191"/>
                  </a:lnTo>
                  <a:lnTo>
                    <a:pt x="0" y="20091"/>
                  </a:lnTo>
                  <a:lnTo>
                    <a:pt x="3845" y="10763"/>
                  </a:lnTo>
                  <a:lnTo>
                    <a:pt x="10726" y="3887"/>
                  </a:lnTo>
                  <a:lnTo>
                    <a:pt x="19686" y="90"/>
                  </a:lnTo>
                  <a:lnTo>
                    <a:pt x="29768" y="0"/>
                  </a:lnTo>
                  <a:close/>
                </a:path>
              </a:pathLst>
            </a:custGeom>
            <a:ln w="12700">
              <a:solidFill>
                <a:srgbClr val="7F97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462943" y="3214551"/>
              <a:ext cx="631825" cy="17780"/>
            </a:xfrm>
            <a:custGeom>
              <a:avLst/>
              <a:gdLst/>
              <a:ahLst/>
              <a:cxnLst/>
              <a:rect l="l" t="t" r="r" b="b"/>
              <a:pathLst>
                <a:path w="631825" h="17780">
                  <a:moveTo>
                    <a:pt x="0" y="17259"/>
                  </a:moveTo>
                  <a:lnTo>
                    <a:pt x="631329" y="0"/>
                  </a:lnTo>
                </a:path>
              </a:pathLst>
            </a:custGeom>
            <a:ln w="12700">
              <a:solidFill>
                <a:srgbClr val="7F97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094740" y="3188899"/>
              <a:ext cx="50165" cy="50165"/>
            </a:xfrm>
            <a:custGeom>
              <a:avLst/>
              <a:gdLst/>
              <a:ahLst/>
              <a:cxnLst/>
              <a:rect l="l" t="t" r="r" b="b"/>
              <a:pathLst>
                <a:path w="50164" h="50164">
                  <a:moveTo>
                    <a:pt x="29768" y="0"/>
                  </a:moveTo>
                  <a:lnTo>
                    <a:pt x="39100" y="3842"/>
                  </a:lnTo>
                  <a:lnTo>
                    <a:pt x="45993" y="10717"/>
                  </a:lnTo>
                  <a:lnTo>
                    <a:pt x="49799" y="19675"/>
                  </a:lnTo>
                  <a:lnTo>
                    <a:pt x="49872" y="29768"/>
                  </a:lnTo>
                  <a:lnTo>
                    <a:pt x="46024" y="39111"/>
                  </a:lnTo>
                  <a:lnTo>
                    <a:pt x="39138" y="46016"/>
                  </a:lnTo>
                  <a:lnTo>
                    <a:pt x="30170" y="49833"/>
                  </a:lnTo>
                  <a:lnTo>
                    <a:pt x="20078" y="49911"/>
                  </a:lnTo>
                  <a:lnTo>
                    <a:pt x="10756" y="46060"/>
                  </a:lnTo>
                  <a:lnTo>
                    <a:pt x="3871" y="39168"/>
                  </a:lnTo>
                  <a:lnTo>
                    <a:pt x="70" y="30192"/>
                  </a:lnTo>
                  <a:lnTo>
                    <a:pt x="0" y="20091"/>
                  </a:lnTo>
                  <a:lnTo>
                    <a:pt x="3845" y="10756"/>
                  </a:lnTo>
                  <a:lnTo>
                    <a:pt x="10726" y="3868"/>
                  </a:lnTo>
                  <a:lnTo>
                    <a:pt x="19686" y="69"/>
                  </a:lnTo>
                  <a:lnTo>
                    <a:pt x="29768" y="0"/>
                  </a:lnTo>
                  <a:close/>
                </a:path>
              </a:pathLst>
            </a:custGeom>
            <a:ln w="12700">
              <a:solidFill>
                <a:srgbClr val="7F97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5839967" y="3710495"/>
            <a:ext cx="1059815" cy="297180"/>
          </a:xfrm>
          <a:prstGeom prst="rect">
            <a:avLst/>
          </a:prstGeom>
          <a:ln w="12700">
            <a:solidFill>
              <a:srgbClr val="7F97AE"/>
            </a:solidFill>
          </a:ln>
        </p:spPr>
        <p:txBody>
          <a:bodyPr vert="horz" wrap="square" lIns="0" tIns="78105" rIns="0" bIns="0" rtlCol="0">
            <a:spAutoFit/>
          </a:bodyPr>
          <a:lstStyle/>
          <a:p>
            <a:pPr marL="135255">
              <a:lnSpc>
                <a:spcPct val="100000"/>
              </a:lnSpc>
              <a:spcBef>
                <a:spcPts val="615"/>
              </a:spcBef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Safety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footwear</a:t>
            </a:r>
            <a:endParaRPr sz="900" dirty="0">
              <a:latin typeface="Open Sans"/>
              <a:cs typeface="Open Sans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4385552" y="3589891"/>
            <a:ext cx="1449070" cy="268605"/>
            <a:chOff x="4385552" y="3589891"/>
            <a:chExt cx="1449070" cy="268605"/>
          </a:xfrm>
        </p:grpSpPr>
        <p:sp>
          <p:nvSpPr>
            <p:cNvPr id="28" name="object 28"/>
            <p:cNvSpPr/>
            <p:nvPr/>
          </p:nvSpPr>
          <p:spPr>
            <a:xfrm>
              <a:off x="4442231" y="3625662"/>
              <a:ext cx="1386205" cy="226695"/>
            </a:xfrm>
            <a:custGeom>
              <a:avLst/>
              <a:gdLst/>
              <a:ahLst/>
              <a:cxnLst/>
              <a:rect l="l" t="t" r="r" b="b"/>
              <a:pathLst>
                <a:path w="1386204" h="226695">
                  <a:moveTo>
                    <a:pt x="1385722" y="226415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7F97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391902" y="3596241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7914" y="0"/>
                  </a:moveTo>
                  <a:lnTo>
                    <a:pt x="17870" y="974"/>
                  </a:lnTo>
                  <a:lnTo>
                    <a:pt x="9270" y="5561"/>
                  </a:lnTo>
                  <a:lnTo>
                    <a:pt x="3015" y="13021"/>
                  </a:lnTo>
                  <a:lnTo>
                    <a:pt x="0" y="22618"/>
                  </a:lnTo>
                  <a:lnTo>
                    <a:pt x="947" y="32677"/>
                  </a:lnTo>
                  <a:lnTo>
                    <a:pt x="5516" y="41268"/>
                  </a:lnTo>
                  <a:lnTo>
                    <a:pt x="12978" y="47507"/>
                  </a:lnTo>
                  <a:lnTo>
                    <a:pt x="22605" y="50507"/>
                  </a:lnTo>
                  <a:lnTo>
                    <a:pt x="32648" y="49574"/>
                  </a:lnTo>
                  <a:lnTo>
                    <a:pt x="41244" y="45023"/>
                  </a:lnTo>
                  <a:lnTo>
                    <a:pt x="47500" y="37568"/>
                  </a:lnTo>
                  <a:lnTo>
                    <a:pt x="50520" y="27927"/>
                  </a:lnTo>
                  <a:lnTo>
                    <a:pt x="49567" y="17911"/>
                  </a:lnTo>
                  <a:lnTo>
                    <a:pt x="44999" y="9310"/>
                  </a:lnTo>
                  <a:lnTo>
                    <a:pt x="37540" y="3036"/>
                  </a:lnTo>
                  <a:lnTo>
                    <a:pt x="27914" y="0"/>
                  </a:lnTo>
                  <a:close/>
                </a:path>
              </a:pathLst>
            </a:custGeom>
            <a:ln w="12700">
              <a:solidFill>
                <a:srgbClr val="7F97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6140386" y="1653527"/>
            <a:ext cx="873760" cy="264795"/>
          </a:xfrm>
          <a:prstGeom prst="rect">
            <a:avLst/>
          </a:prstGeom>
          <a:ln w="12700">
            <a:solidFill>
              <a:srgbClr val="939598"/>
            </a:solidFill>
          </a:ln>
        </p:spPr>
        <p:txBody>
          <a:bodyPr vert="horz" wrap="square" lIns="0" tIns="61594" rIns="0" bIns="0" rtlCol="0">
            <a:spAutoFit/>
          </a:bodyPr>
          <a:lstStyle/>
          <a:p>
            <a:pPr marL="171450">
              <a:lnSpc>
                <a:spcPct val="100000"/>
              </a:lnSpc>
              <a:spcBef>
                <a:spcPts val="484"/>
              </a:spcBef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Dust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 mask</a:t>
            </a:r>
            <a:endParaRPr sz="900">
              <a:latin typeface="Open Sans"/>
              <a:cs typeface="Open Sans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5292559" y="1778777"/>
            <a:ext cx="869950" cy="394335"/>
            <a:chOff x="5292559" y="1778777"/>
            <a:chExt cx="869950" cy="394335"/>
          </a:xfrm>
        </p:grpSpPr>
        <p:sp>
          <p:nvSpPr>
            <p:cNvPr id="32" name="object 32"/>
            <p:cNvSpPr/>
            <p:nvPr/>
          </p:nvSpPr>
          <p:spPr>
            <a:xfrm>
              <a:off x="5347642" y="1785127"/>
              <a:ext cx="808355" cy="346075"/>
            </a:xfrm>
            <a:custGeom>
              <a:avLst/>
              <a:gdLst/>
              <a:ahLst/>
              <a:cxnLst/>
              <a:rect l="l" t="t" r="r" b="b"/>
              <a:pathLst>
                <a:path w="808354" h="346075">
                  <a:moveTo>
                    <a:pt x="808037" y="0"/>
                  </a:moveTo>
                  <a:lnTo>
                    <a:pt x="0" y="345706"/>
                  </a:lnTo>
                </a:path>
              </a:pathLst>
            </a:custGeom>
            <a:ln w="12700">
              <a:solidFill>
                <a:srgbClr val="7F97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298909" y="2115426"/>
              <a:ext cx="50800" cy="51435"/>
            </a:xfrm>
            <a:custGeom>
              <a:avLst/>
              <a:gdLst/>
              <a:ahLst/>
              <a:cxnLst/>
              <a:rect l="l" t="t" r="r" b="b"/>
              <a:pathLst>
                <a:path w="50800" h="51435">
                  <a:moveTo>
                    <a:pt x="48930" y="34925"/>
                  </a:moveTo>
                  <a:lnTo>
                    <a:pt x="43385" y="43350"/>
                  </a:lnTo>
                  <a:lnTo>
                    <a:pt x="35338" y="48799"/>
                  </a:lnTo>
                  <a:lnTo>
                    <a:pt x="25838" y="50820"/>
                  </a:lnTo>
                  <a:lnTo>
                    <a:pt x="15935" y="48958"/>
                  </a:lnTo>
                  <a:lnTo>
                    <a:pt x="7493" y="43401"/>
                  </a:lnTo>
                  <a:lnTo>
                    <a:pt x="2031" y="35326"/>
                  </a:lnTo>
                  <a:lnTo>
                    <a:pt x="0" y="25796"/>
                  </a:lnTo>
                  <a:lnTo>
                    <a:pt x="1851" y="15875"/>
                  </a:lnTo>
                  <a:lnTo>
                    <a:pt x="7404" y="7464"/>
                  </a:lnTo>
                  <a:lnTo>
                    <a:pt x="15473" y="2021"/>
                  </a:lnTo>
                  <a:lnTo>
                    <a:pt x="25002" y="0"/>
                  </a:lnTo>
                  <a:lnTo>
                    <a:pt x="34935" y="1854"/>
                  </a:lnTo>
                  <a:lnTo>
                    <a:pt x="43347" y="7418"/>
                  </a:lnTo>
                  <a:lnTo>
                    <a:pt x="48781" y="15494"/>
                  </a:lnTo>
                  <a:lnTo>
                    <a:pt x="50790" y="25018"/>
                  </a:lnTo>
                  <a:lnTo>
                    <a:pt x="48930" y="34925"/>
                  </a:lnTo>
                  <a:close/>
                </a:path>
              </a:pathLst>
            </a:custGeom>
            <a:ln w="12700">
              <a:solidFill>
                <a:srgbClr val="7F97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4076801" y="1162355"/>
            <a:ext cx="827405" cy="297180"/>
          </a:xfrm>
          <a:prstGeom prst="rect">
            <a:avLst/>
          </a:prstGeom>
          <a:ln w="12700">
            <a:solidFill>
              <a:srgbClr val="7F97AE"/>
            </a:solidFill>
          </a:ln>
        </p:spPr>
        <p:txBody>
          <a:bodyPr vert="horz" wrap="square" lIns="0" tIns="78105" rIns="0" bIns="0" rtlCol="0">
            <a:spAutoFit/>
          </a:bodyPr>
          <a:lstStyle/>
          <a:p>
            <a:pPr marL="143510">
              <a:lnSpc>
                <a:spcPct val="100000"/>
              </a:lnSpc>
              <a:spcBef>
                <a:spcPts val="615"/>
              </a:spcBef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Safety vest</a:t>
            </a:r>
            <a:endParaRPr sz="900">
              <a:latin typeface="Open Sans"/>
              <a:cs typeface="Open Sans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3960589" y="1451182"/>
            <a:ext cx="544195" cy="734060"/>
            <a:chOff x="3960589" y="1451182"/>
            <a:chExt cx="544195" cy="734060"/>
          </a:xfrm>
        </p:grpSpPr>
        <p:sp>
          <p:nvSpPr>
            <p:cNvPr id="36" name="object 36"/>
            <p:cNvSpPr/>
            <p:nvPr/>
          </p:nvSpPr>
          <p:spPr>
            <a:xfrm>
              <a:off x="4007244" y="1457532"/>
              <a:ext cx="490855" cy="675640"/>
            </a:xfrm>
            <a:custGeom>
              <a:avLst/>
              <a:gdLst/>
              <a:ahLst/>
              <a:cxnLst/>
              <a:rect l="l" t="t" r="r" b="b"/>
              <a:pathLst>
                <a:path w="490854" h="675639">
                  <a:moveTo>
                    <a:pt x="490639" y="0"/>
                  </a:moveTo>
                  <a:lnTo>
                    <a:pt x="0" y="675106"/>
                  </a:lnTo>
                </a:path>
              </a:pathLst>
            </a:custGeom>
            <a:ln w="12700">
              <a:solidFill>
                <a:srgbClr val="7F97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966939" y="2127767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48939" y="34937"/>
                  </a:moveTo>
                  <a:lnTo>
                    <a:pt x="43378" y="43344"/>
                  </a:lnTo>
                  <a:lnTo>
                    <a:pt x="35297" y="48781"/>
                  </a:lnTo>
                  <a:lnTo>
                    <a:pt x="25766" y="50801"/>
                  </a:lnTo>
                  <a:lnTo>
                    <a:pt x="15855" y="48958"/>
                  </a:lnTo>
                  <a:lnTo>
                    <a:pt x="7442" y="43398"/>
                  </a:lnTo>
                  <a:lnTo>
                    <a:pt x="2009" y="35331"/>
                  </a:lnTo>
                  <a:lnTo>
                    <a:pt x="0" y="25815"/>
                  </a:lnTo>
                  <a:lnTo>
                    <a:pt x="1860" y="15912"/>
                  </a:lnTo>
                  <a:lnTo>
                    <a:pt x="7412" y="7493"/>
                  </a:lnTo>
                  <a:lnTo>
                    <a:pt x="15477" y="2034"/>
                  </a:lnTo>
                  <a:lnTo>
                    <a:pt x="24995" y="0"/>
                  </a:lnTo>
                  <a:lnTo>
                    <a:pt x="34905" y="1853"/>
                  </a:lnTo>
                  <a:lnTo>
                    <a:pt x="43318" y="7403"/>
                  </a:lnTo>
                  <a:lnTo>
                    <a:pt x="48766" y="15485"/>
                  </a:lnTo>
                  <a:lnTo>
                    <a:pt x="50791" y="25022"/>
                  </a:lnTo>
                  <a:lnTo>
                    <a:pt x="48939" y="34937"/>
                  </a:lnTo>
                  <a:close/>
                </a:path>
              </a:pathLst>
            </a:custGeom>
            <a:ln w="12699">
              <a:solidFill>
                <a:srgbClr val="7F97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7</a:t>
            </a:fld>
            <a:endParaRPr dirty="0"/>
          </a:p>
        </p:txBody>
      </p:sp>
      <p:sp>
        <p:nvSpPr>
          <p:cNvPr id="39" name="object 3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40" name="object 4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EF7D0B7-8A78-4DDC-AB8C-FF247FC62C30}"/>
              </a:ext>
            </a:extLst>
          </p:cNvPr>
          <p:cNvSpPr/>
          <p:nvPr/>
        </p:nvSpPr>
        <p:spPr>
          <a:xfrm>
            <a:off x="394338" y="319041"/>
            <a:ext cx="6651484" cy="4703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26C2605-641B-499B-B537-D9B5186A888C}"/>
              </a:ext>
            </a:extLst>
          </p:cNvPr>
          <p:cNvSpPr/>
          <p:nvPr/>
        </p:nvSpPr>
        <p:spPr>
          <a:xfrm>
            <a:off x="4164041" y="1230637"/>
            <a:ext cx="648283" cy="181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751F17B-CE43-4DE6-B3B0-D677973FF0BB}"/>
              </a:ext>
            </a:extLst>
          </p:cNvPr>
          <p:cNvSpPr/>
          <p:nvPr/>
        </p:nvSpPr>
        <p:spPr>
          <a:xfrm>
            <a:off x="977083" y="1725604"/>
            <a:ext cx="643642" cy="1927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D07AFF2A-7D62-4AD4-9C67-049D03466F82}"/>
              </a:ext>
            </a:extLst>
          </p:cNvPr>
          <p:cNvSpPr/>
          <p:nvPr/>
        </p:nvSpPr>
        <p:spPr>
          <a:xfrm>
            <a:off x="639919" y="2396807"/>
            <a:ext cx="728059" cy="1927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C171A93-BA53-4679-B5BD-EF6054EAA17E}"/>
              </a:ext>
            </a:extLst>
          </p:cNvPr>
          <p:cNvSpPr/>
          <p:nvPr/>
        </p:nvSpPr>
        <p:spPr>
          <a:xfrm>
            <a:off x="693522" y="3139291"/>
            <a:ext cx="643642" cy="1927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563F740-B1F9-422F-92B4-E1B0FAFB203C}"/>
              </a:ext>
            </a:extLst>
          </p:cNvPr>
          <p:cNvSpPr/>
          <p:nvPr/>
        </p:nvSpPr>
        <p:spPr>
          <a:xfrm>
            <a:off x="656718" y="3941474"/>
            <a:ext cx="987932" cy="1780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AD72D82-9994-45A3-B675-A9FA0B152328}"/>
              </a:ext>
            </a:extLst>
          </p:cNvPr>
          <p:cNvSpPr/>
          <p:nvPr/>
        </p:nvSpPr>
        <p:spPr>
          <a:xfrm>
            <a:off x="6241086" y="1715766"/>
            <a:ext cx="643642" cy="122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7BBBAE2-9ACB-4D13-8E5F-D797D874C8FC}"/>
              </a:ext>
            </a:extLst>
          </p:cNvPr>
          <p:cNvSpPr/>
          <p:nvPr/>
        </p:nvSpPr>
        <p:spPr>
          <a:xfrm>
            <a:off x="6241086" y="2919019"/>
            <a:ext cx="643642" cy="1927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D977DEF5-A181-4A91-9113-2FE280051AFB}"/>
              </a:ext>
            </a:extLst>
          </p:cNvPr>
          <p:cNvSpPr/>
          <p:nvPr/>
        </p:nvSpPr>
        <p:spPr>
          <a:xfrm>
            <a:off x="5898278" y="3782732"/>
            <a:ext cx="851771" cy="1927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2E0B50A1-946A-461F-97E2-6799817468BC}"/>
              </a:ext>
            </a:extLst>
          </p:cNvPr>
          <p:cNvSpPr/>
          <p:nvPr/>
        </p:nvSpPr>
        <p:spPr>
          <a:xfrm>
            <a:off x="639918" y="4559156"/>
            <a:ext cx="6110131" cy="3703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300" y="117014"/>
            <a:ext cx="636143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434205" algn="l"/>
              </a:tabLst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 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1.2	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TO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CONTROL</a:t>
            </a:r>
            <a:r>
              <a:rPr sz="1100" spc="-3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TRAFFIC</a:t>
            </a:r>
            <a:endParaRPr sz="1100">
              <a:latin typeface="Franklin Gothic Medium"/>
              <a:cs typeface="Franklin Gothic Medium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40000" y="1306806"/>
          <a:ext cx="6473190" cy="36548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577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77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77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4849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Compliance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information</a:t>
                      </a:r>
                      <a:endParaRPr sz="900" dirty="0">
                        <a:latin typeface="Open Sans"/>
                        <a:cs typeface="Open Sans"/>
                      </a:endParaRPr>
                    </a:p>
                  </a:txBody>
                  <a:tcPr marL="0" marR="0" marT="78105" marB="0">
                    <a:lnL w="6350">
                      <a:solidFill>
                        <a:srgbClr val="7F97AE"/>
                      </a:solidFill>
                      <a:prstDash val="solid"/>
                    </a:lnL>
                    <a:lnR w="6350">
                      <a:solidFill>
                        <a:srgbClr val="7F97AE"/>
                      </a:solidFill>
                      <a:prstDash val="solid"/>
                    </a:lnR>
                    <a:lnT w="6350">
                      <a:solidFill>
                        <a:srgbClr val="7F97AE"/>
                      </a:solidFill>
                      <a:prstDash val="solid"/>
                    </a:lnT>
                    <a:lnB w="6350">
                      <a:solidFill>
                        <a:srgbClr val="7F97A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9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Company 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policies </a:t>
                      </a:r>
                      <a:r>
                        <a:rPr sz="9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and</a:t>
                      </a:r>
                      <a:r>
                        <a:rPr sz="9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procedures</a:t>
                      </a:r>
                      <a:endParaRPr sz="900" dirty="0">
                        <a:latin typeface="Open Sans"/>
                        <a:cs typeface="Open Sans"/>
                      </a:endParaRPr>
                    </a:p>
                  </a:txBody>
                  <a:tcPr marL="0" marR="0" marT="78105" marB="0">
                    <a:lnL w="6350">
                      <a:solidFill>
                        <a:srgbClr val="7F97AE"/>
                      </a:solidFill>
                      <a:prstDash val="solid"/>
                    </a:lnL>
                    <a:lnR w="6350">
                      <a:solidFill>
                        <a:srgbClr val="7F97AE"/>
                      </a:solidFill>
                      <a:prstDash val="solid"/>
                    </a:lnR>
                    <a:lnT w="6350">
                      <a:solidFill>
                        <a:srgbClr val="7F97AE"/>
                      </a:solidFill>
                      <a:prstDash val="solid"/>
                    </a:lnT>
                    <a:lnB w="6350">
                      <a:solidFill>
                        <a:srgbClr val="7F97A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 marR="579120">
                        <a:lnSpc>
                          <a:spcPct val="101899"/>
                        </a:lnSpc>
                        <a:spcBef>
                          <a:spcPts val="590"/>
                        </a:spcBef>
                      </a:pP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Manufacturers guidelines </a:t>
                      </a:r>
                      <a:r>
                        <a:rPr sz="9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and 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specifications</a:t>
                      </a:r>
                      <a:endParaRPr sz="900" dirty="0">
                        <a:latin typeface="Open Sans"/>
                        <a:cs typeface="Open Sans"/>
                      </a:endParaRPr>
                    </a:p>
                  </a:txBody>
                  <a:tcPr marL="0" marR="0" marT="74930" marB="0">
                    <a:lnL w="6350">
                      <a:solidFill>
                        <a:srgbClr val="7F97AE"/>
                      </a:solidFill>
                      <a:prstDash val="solid"/>
                    </a:lnL>
                    <a:lnR w="6350">
                      <a:solidFill>
                        <a:srgbClr val="7F97AE"/>
                      </a:solidFill>
                      <a:prstDash val="solid"/>
                    </a:lnR>
                    <a:lnT w="6350">
                      <a:solidFill>
                        <a:srgbClr val="7F97AE"/>
                      </a:solidFill>
                      <a:prstDash val="solid"/>
                    </a:lnT>
                    <a:lnB w="6350">
                      <a:solidFill>
                        <a:srgbClr val="7F97A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527300" y="638461"/>
            <a:ext cx="6184265" cy="51435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899"/>
              </a:lnSpc>
              <a:spcBef>
                <a:spcPts val="80"/>
              </a:spcBef>
            </a:pP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Work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instructions are important so workers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know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what needs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to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be done,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how 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it is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to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be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done and when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they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need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to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do 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it. 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This allows work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to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be completed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in a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way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that 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is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safe, efficient,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compliant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and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meets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quality</a:t>
            </a:r>
            <a:r>
              <a:rPr sz="900" spc="8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requirements.</a:t>
            </a:r>
            <a:endParaRPr sz="900" dirty="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585"/>
              </a:spcBef>
            </a:pP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Work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instructions include things</a:t>
            </a:r>
            <a:r>
              <a:rPr sz="900" spc="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like:</a:t>
            </a:r>
            <a:endParaRPr sz="900" dirty="0">
              <a:latin typeface="Open Sans"/>
              <a:cs typeface="Open San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27300" y="367153"/>
            <a:ext cx="135699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5" dirty="0">
                <a:solidFill>
                  <a:srgbClr val="002F5E"/>
                </a:solidFill>
              </a:rPr>
              <a:t>Work</a:t>
            </a:r>
            <a:r>
              <a:rPr sz="1400" spc="-75" dirty="0">
                <a:solidFill>
                  <a:srgbClr val="002F5E"/>
                </a:solidFill>
              </a:rPr>
              <a:t> </a:t>
            </a:r>
            <a:r>
              <a:rPr sz="1400" dirty="0">
                <a:solidFill>
                  <a:srgbClr val="002F5E"/>
                </a:solidFill>
              </a:rPr>
              <a:t>instructions</a:t>
            </a:r>
            <a:endParaRPr sz="1400"/>
          </a:p>
        </p:txBody>
      </p:sp>
      <p:sp>
        <p:nvSpPr>
          <p:cNvPr id="6" name="object 6"/>
          <p:cNvSpPr/>
          <p:nvPr/>
        </p:nvSpPr>
        <p:spPr>
          <a:xfrm>
            <a:off x="663625" y="2455644"/>
            <a:ext cx="1897989" cy="13216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66038" y="2176149"/>
            <a:ext cx="1809505" cy="21206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991080" y="1914543"/>
            <a:ext cx="1902447" cy="238228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8</a:t>
            </a:fld>
            <a:endParaRPr dirty="0"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038588-3C39-4008-8396-0A2D86F7377B}"/>
              </a:ext>
            </a:extLst>
          </p:cNvPr>
          <p:cNvSpPr/>
          <p:nvPr/>
        </p:nvSpPr>
        <p:spPr>
          <a:xfrm>
            <a:off x="523114" y="636028"/>
            <a:ext cx="6361430" cy="5493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6E891EF-ED0B-42ED-B27F-D6076747FD78}"/>
              </a:ext>
            </a:extLst>
          </p:cNvPr>
          <p:cNvSpPr/>
          <p:nvPr/>
        </p:nvSpPr>
        <p:spPr>
          <a:xfrm>
            <a:off x="562154" y="1324790"/>
            <a:ext cx="2073095" cy="3370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0DBF47B-29F7-4EE3-A56E-BE27EB819097}"/>
              </a:ext>
            </a:extLst>
          </p:cNvPr>
          <p:cNvSpPr/>
          <p:nvPr/>
        </p:nvSpPr>
        <p:spPr>
          <a:xfrm>
            <a:off x="2711449" y="1403616"/>
            <a:ext cx="2073095" cy="33707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8F7FB6A-2C08-46F5-8AEB-5BFE219A3DEB}"/>
              </a:ext>
            </a:extLst>
          </p:cNvPr>
          <p:cNvSpPr/>
          <p:nvPr/>
        </p:nvSpPr>
        <p:spPr>
          <a:xfrm>
            <a:off x="4918859" y="1388867"/>
            <a:ext cx="1974015" cy="33707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49314" y="117014"/>
            <a:ext cx="1939289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TO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CONTROL</a:t>
            </a:r>
            <a:r>
              <a:rPr sz="1100" spc="-4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TRAFFIC</a:t>
            </a:r>
            <a:endParaRPr sz="1100">
              <a:latin typeface="Franklin Gothic Medium"/>
              <a:cs typeface="Franklin Gothic Medium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747010" y="972655"/>
            <a:ext cx="2058670" cy="1819910"/>
            <a:chOff x="2747010" y="972655"/>
            <a:chExt cx="2058670" cy="1819910"/>
          </a:xfrm>
        </p:grpSpPr>
        <p:sp>
          <p:nvSpPr>
            <p:cNvPr id="4" name="object 4"/>
            <p:cNvSpPr/>
            <p:nvPr/>
          </p:nvSpPr>
          <p:spPr>
            <a:xfrm>
              <a:off x="3506406" y="972655"/>
              <a:ext cx="1299070" cy="96653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747010" y="1907997"/>
              <a:ext cx="1461923" cy="88414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36439" y="385037"/>
            <a:ext cx="14433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i="1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Work </a:t>
            </a:r>
            <a:r>
              <a:rPr sz="900" i="1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instructions</a:t>
            </a:r>
            <a:r>
              <a:rPr sz="900" i="1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900" i="1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(continued)</a:t>
            </a:r>
            <a:endParaRPr sz="90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21889" y="1714226"/>
            <a:ext cx="1595768" cy="10922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4890592" y="908380"/>
            <a:ext cx="2098675" cy="1884045"/>
            <a:chOff x="4890592" y="908380"/>
            <a:chExt cx="2098675" cy="1884045"/>
          </a:xfrm>
        </p:grpSpPr>
        <p:sp>
          <p:nvSpPr>
            <p:cNvPr id="9" name="object 9"/>
            <p:cNvSpPr/>
            <p:nvPr/>
          </p:nvSpPr>
          <p:spPr>
            <a:xfrm>
              <a:off x="5921802" y="908380"/>
              <a:ext cx="1066939" cy="75813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890592" y="1679657"/>
              <a:ext cx="1723732" cy="111248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885596" y="3177006"/>
            <a:ext cx="1435100" cy="151010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285954" y="3192362"/>
            <a:ext cx="1008868" cy="152781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045951" y="3272497"/>
            <a:ext cx="1795284" cy="150374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814055" y="924674"/>
            <a:ext cx="819010" cy="90638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540000" y="837647"/>
          <a:ext cx="6482715" cy="39890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609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9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09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94504">
                <a:tc>
                  <a:txBody>
                    <a:bodyPr/>
                    <a:lstStyle/>
                    <a:p>
                      <a:pPr marL="107950" marR="967740">
                        <a:lnSpc>
                          <a:spcPct val="101899"/>
                        </a:lnSpc>
                        <a:spcBef>
                          <a:spcPts val="590"/>
                        </a:spcBef>
                      </a:pP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Verbal, written </a:t>
                      </a:r>
                      <a:r>
                        <a:rPr sz="9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and 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graphical instructions</a:t>
                      </a:r>
                      <a:endParaRPr sz="900" dirty="0">
                        <a:latin typeface="Open Sans"/>
                        <a:cs typeface="Open Sans"/>
                      </a:endParaRPr>
                    </a:p>
                  </a:txBody>
                  <a:tcPr marL="0" marR="0" marT="74930" marB="0">
                    <a:lnL w="6350">
                      <a:solidFill>
                        <a:srgbClr val="7F97AE"/>
                      </a:solidFill>
                      <a:prstDash val="solid"/>
                    </a:lnL>
                    <a:lnR w="6350">
                      <a:solidFill>
                        <a:srgbClr val="7F97AE"/>
                      </a:solidFill>
                      <a:prstDash val="solid"/>
                    </a:lnR>
                    <a:lnT w="6350">
                      <a:solidFill>
                        <a:srgbClr val="7F97AE"/>
                      </a:solidFill>
                      <a:prstDash val="solid"/>
                    </a:lnT>
                    <a:lnB w="6350">
                      <a:solidFill>
                        <a:srgbClr val="7F97A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0" marR="824230">
                        <a:lnSpc>
                          <a:spcPct val="101899"/>
                        </a:lnSpc>
                        <a:spcBef>
                          <a:spcPts val="590"/>
                        </a:spcBef>
                      </a:pP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Signage, work</a:t>
                      </a:r>
                      <a:r>
                        <a:rPr sz="900" spc="-6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schedules  </a:t>
                      </a:r>
                      <a:r>
                        <a:rPr sz="9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and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plans</a:t>
                      </a:r>
                      <a:endParaRPr sz="900" dirty="0">
                        <a:latin typeface="Open Sans"/>
                        <a:cs typeface="Open Sans"/>
                      </a:endParaRPr>
                    </a:p>
                  </a:txBody>
                  <a:tcPr marL="0" marR="0" marT="74930" marB="0">
                    <a:lnL w="6350">
                      <a:solidFill>
                        <a:srgbClr val="7F97AE"/>
                      </a:solidFill>
                      <a:prstDash val="solid"/>
                    </a:lnL>
                    <a:lnR w="6350">
                      <a:solidFill>
                        <a:srgbClr val="7F97AE"/>
                      </a:solidFill>
                      <a:prstDash val="solid"/>
                    </a:lnR>
                    <a:lnT w="6350">
                      <a:solidFill>
                        <a:srgbClr val="7F97AE"/>
                      </a:solidFill>
                      <a:prstDash val="solid"/>
                    </a:lnT>
                    <a:lnB w="6350">
                      <a:solidFill>
                        <a:srgbClr val="7F97A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855" marR="1140460">
                        <a:lnSpc>
                          <a:spcPct val="101899"/>
                        </a:lnSpc>
                        <a:spcBef>
                          <a:spcPts val="590"/>
                        </a:spcBef>
                      </a:pPr>
                      <a:r>
                        <a:rPr sz="9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Work 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bulletins,  </a:t>
                      </a:r>
                      <a:r>
                        <a:rPr sz="900" spc="-4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memos </a:t>
                      </a:r>
                      <a:r>
                        <a:rPr sz="9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and</a:t>
                      </a:r>
                      <a:r>
                        <a:rPr sz="900" spc="-6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maps</a:t>
                      </a:r>
                      <a:endParaRPr sz="900" dirty="0">
                        <a:latin typeface="Open Sans"/>
                        <a:cs typeface="Open Sans"/>
                      </a:endParaRPr>
                    </a:p>
                  </a:txBody>
                  <a:tcPr marL="0" marR="0" marT="74930" marB="0">
                    <a:lnL w="6350">
                      <a:solidFill>
                        <a:srgbClr val="7F97AE"/>
                      </a:solidFill>
                      <a:prstDash val="solid"/>
                    </a:lnL>
                    <a:lnR w="6350">
                      <a:solidFill>
                        <a:srgbClr val="7F97AE"/>
                      </a:solidFill>
                      <a:prstDash val="solid"/>
                    </a:lnR>
                    <a:lnT w="6350">
                      <a:solidFill>
                        <a:srgbClr val="7F97AE"/>
                      </a:solidFill>
                      <a:prstDash val="solid"/>
                    </a:lnT>
                    <a:lnB w="6350">
                      <a:solidFill>
                        <a:srgbClr val="7F97A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4504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Safety data sheets</a:t>
                      </a:r>
                      <a:r>
                        <a:rPr sz="900" spc="-1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(SDS)</a:t>
                      </a:r>
                      <a:endParaRPr sz="900" dirty="0">
                        <a:latin typeface="Open Sans"/>
                        <a:cs typeface="Open Sans"/>
                      </a:endParaRPr>
                    </a:p>
                  </a:txBody>
                  <a:tcPr marL="0" marR="0" marT="85725" marB="0">
                    <a:lnL w="6350">
                      <a:solidFill>
                        <a:srgbClr val="7F97AE"/>
                      </a:solidFill>
                      <a:prstDash val="solid"/>
                    </a:lnL>
                    <a:lnR w="6350">
                      <a:solidFill>
                        <a:srgbClr val="7F97AE"/>
                      </a:solidFill>
                      <a:prstDash val="solid"/>
                    </a:lnR>
                    <a:lnT w="6350">
                      <a:solidFill>
                        <a:srgbClr val="7F97AE"/>
                      </a:solidFill>
                      <a:prstDash val="solid"/>
                    </a:lnT>
                    <a:lnB w="6350">
                      <a:solidFill>
                        <a:srgbClr val="7F97A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Quality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requirements</a:t>
                      </a:r>
                      <a:endParaRPr sz="900" dirty="0">
                        <a:latin typeface="Open Sans"/>
                        <a:cs typeface="Open Sans"/>
                      </a:endParaRPr>
                    </a:p>
                  </a:txBody>
                  <a:tcPr marL="0" marR="0" marT="85725" marB="0">
                    <a:lnL w="6350">
                      <a:solidFill>
                        <a:srgbClr val="7F97AE"/>
                      </a:solidFill>
                      <a:prstDash val="solid"/>
                    </a:lnL>
                    <a:lnR w="6350">
                      <a:solidFill>
                        <a:srgbClr val="7F97AE"/>
                      </a:solidFill>
                      <a:prstDash val="solid"/>
                    </a:lnR>
                    <a:lnT w="6350">
                      <a:solidFill>
                        <a:srgbClr val="7F97AE"/>
                      </a:solidFill>
                      <a:prstDash val="solid"/>
                    </a:lnT>
                    <a:lnB w="6350">
                      <a:solidFill>
                        <a:srgbClr val="7F97A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855" marR="277495">
                        <a:lnSpc>
                          <a:spcPct val="101899"/>
                        </a:lnSpc>
                        <a:spcBef>
                          <a:spcPts val="650"/>
                        </a:spcBef>
                      </a:pP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Instructions issued by authorised  organisation or external</a:t>
                      </a:r>
                      <a:r>
                        <a:rPr sz="900" spc="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personnel.</a:t>
                      </a:r>
                      <a:endParaRPr sz="900" dirty="0">
                        <a:latin typeface="Open Sans"/>
                        <a:cs typeface="Open Sans"/>
                      </a:endParaRPr>
                    </a:p>
                  </a:txBody>
                  <a:tcPr marL="0" marR="0" marT="82550" marB="0">
                    <a:lnL w="6350">
                      <a:solidFill>
                        <a:srgbClr val="7F97AE"/>
                      </a:solidFill>
                      <a:prstDash val="solid"/>
                    </a:lnL>
                    <a:lnR w="6350">
                      <a:solidFill>
                        <a:srgbClr val="7F97AE"/>
                      </a:solidFill>
                      <a:prstDash val="solid"/>
                    </a:lnR>
                    <a:lnT w="6350">
                      <a:solidFill>
                        <a:srgbClr val="7F97AE"/>
                      </a:solidFill>
                      <a:prstDash val="solid"/>
                    </a:lnT>
                    <a:lnB w="6350">
                      <a:solidFill>
                        <a:srgbClr val="7F97A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9</a:t>
            </a:fld>
            <a:endParaRPr dirty="0"/>
          </a:p>
        </p:txBody>
      </p: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27300" y="117014"/>
            <a:ext cx="42545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7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1.2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470E905-5562-45B0-801A-70F71540A2C9}"/>
              </a:ext>
            </a:extLst>
          </p:cNvPr>
          <p:cNvSpPr/>
          <p:nvPr/>
        </p:nvSpPr>
        <p:spPr>
          <a:xfrm>
            <a:off x="574329" y="882471"/>
            <a:ext cx="2058735" cy="19239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549A6A0-D4DD-4589-9907-F565A1E1D15A}"/>
              </a:ext>
            </a:extLst>
          </p:cNvPr>
          <p:cNvSpPr/>
          <p:nvPr/>
        </p:nvSpPr>
        <p:spPr>
          <a:xfrm>
            <a:off x="2730004" y="883425"/>
            <a:ext cx="2058735" cy="19239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57D44CD-A665-49D8-B684-6BE901CC8B72}"/>
              </a:ext>
            </a:extLst>
          </p:cNvPr>
          <p:cNvSpPr/>
          <p:nvPr/>
        </p:nvSpPr>
        <p:spPr>
          <a:xfrm>
            <a:off x="4899471" y="882470"/>
            <a:ext cx="2058735" cy="19239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D815717-605A-44B9-B9C8-A145A06819BC}"/>
              </a:ext>
            </a:extLst>
          </p:cNvPr>
          <p:cNvSpPr/>
          <p:nvPr/>
        </p:nvSpPr>
        <p:spPr>
          <a:xfrm>
            <a:off x="621889" y="2848647"/>
            <a:ext cx="2058735" cy="19239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30B0F21-87D0-4C32-9859-2576DF919218}"/>
              </a:ext>
            </a:extLst>
          </p:cNvPr>
          <p:cNvSpPr/>
          <p:nvPr/>
        </p:nvSpPr>
        <p:spPr>
          <a:xfrm>
            <a:off x="2766326" y="2874530"/>
            <a:ext cx="2058735" cy="18889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9198D76-A28C-45A8-A3AD-93180EA98E10}"/>
              </a:ext>
            </a:extLst>
          </p:cNvPr>
          <p:cNvSpPr/>
          <p:nvPr/>
        </p:nvSpPr>
        <p:spPr>
          <a:xfrm>
            <a:off x="4974255" y="2902683"/>
            <a:ext cx="1983951" cy="18608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261</TotalTime>
  <Words>2375</Words>
  <Application>Microsoft Office PowerPoint</Application>
  <PresentationFormat>Custom</PresentationFormat>
  <Paragraphs>271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Bebas Neue Bold</vt:lpstr>
      <vt:lpstr>Calibri</vt:lpstr>
      <vt:lpstr>Franklin Gothic Book</vt:lpstr>
      <vt:lpstr>Franklin Gothic Medium</vt:lpstr>
      <vt:lpstr>Open Sans</vt:lpstr>
      <vt:lpstr>Open Sans Semibold</vt:lpstr>
      <vt:lpstr>Times New Roman</vt:lpstr>
      <vt:lpstr>Office Theme</vt:lpstr>
      <vt:lpstr>TRAFFIC MANAGEMENT  LEARNER GUIDE</vt:lpstr>
      <vt:lpstr>Introduction</vt:lpstr>
      <vt:lpstr>PREPARE TO CONTROL TRAFFIC</vt:lpstr>
      <vt:lpstr>PowerPoint Presentation</vt:lpstr>
      <vt:lpstr>PowerPoint Presentation</vt:lpstr>
      <vt:lpstr>PowerPoint Presentation</vt:lpstr>
      <vt:lpstr>PowerPoint Presentation</vt:lpstr>
      <vt:lpstr>Work instructions</vt:lpstr>
      <vt:lpstr>PowerPoint Presentation</vt:lpstr>
      <vt:lpstr>PowerPoint Presentation</vt:lpstr>
      <vt:lpstr>Duty of Care Obligations under the WHS/OHS Act</vt:lpstr>
      <vt:lpstr>PowerPoint Presentation</vt:lpstr>
      <vt:lpstr>Compliance</vt:lpstr>
      <vt:lpstr>PowerPoint Presentation</vt:lpstr>
      <vt:lpstr>PowerPoint Presentation</vt:lpstr>
      <vt:lpstr>PowerPoint Presentation</vt:lpstr>
      <vt:lpstr>PowerPoint Presentation</vt:lpstr>
      <vt:lpstr>Hierarchy of Hazard Control</vt:lpstr>
      <vt:lpstr>PowerPoint Presentation</vt:lpstr>
      <vt:lpstr>Environmental protection requirements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TRAFFIC MANAGEMENT  LEARNER GUIDE</dc:title>
  <dc:creator>Teresa Skepper</dc:creator>
  <cp:lastModifiedBy>qk663</cp:lastModifiedBy>
  <cp:revision>26</cp:revision>
  <dcterms:created xsi:type="dcterms:W3CDTF">2020-09-23T00:54:15Z</dcterms:created>
  <dcterms:modified xsi:type="dcterms:W3CDTF">2020-09-28T00:28:18Z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2020-09-23T00:00:00Z</vt:filetime>
  </property>
  <property fmtid="{D5CDD505-2E9C-101B-9397-08002B2CF9AE}" pid="3" name="Creator">
    <vt:lpwstr>Adobe InDesign 15.1 (Windows)</vt:lpwstr>
  </property>
  <property fmtid="{D5CDD505-2E9C-101B-9397-08002B2CF9AE}" pid="4" name="LastSaved">
    <vt:filetime>2020-09-23T00:00:00Z</vt:filetime>
  </property>
</Properties>
</file>