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80" r:id="rId14"/>
    <p:sldId id="290" r:id="rId15"/>
    <p:sldId id="292" r:id="rId16"/>
    <p:sldId id="297" r:id="rId17"/>
    <p:sldId id="298" r:id="rId18"/>
    <p:sldId id="299" r:id="rId19"/>
    <p:sldId id="300" r:id="rId20"/>
    <p:sldId id="409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915" y="952189"/>
            <a:ext cx="65030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780" y="704539"/>
            <a:ext cx="6503289" cy="1069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7425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6327" y="1990114"/>
            <a:ext cx="3244244" cy="2925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040" y="4213107"/>
            <a:ext cx="1578379" cy="698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5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latin typeface="Franklin Gothic Medium"/>
                <a:cs typeface="Franklin Gothic Medium"/>
              </a:rPr>
              <a:t>LEARNER</a:t>
            </a:r>
            <a:r>
              <a:rPr sz="3500" spc="-175" dirty="0">
                <a:latin typeface="Franklin Gothic Medium"/>
                <a:cs typeface="Franklin Gothic Medium"/>
              </a:rPr>
              <a:t> </a:t>
            </a:r>
            <a:r>
              <a:rPr sz="350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8634" y="583205"/>
            <a:ext cx="861364" cy="870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1364" y="2814397"/>
            <a:ext cx="768639" cy="47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6436" y="3144319"/>
            <a:ext cx="771712" cy="47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0111" y="1397372"/>
            <a:ext cx="2851785" cy="264414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 marR="5080" indent="1471295">
              <a:lnSpc>
                <a:spcPts val="5220"/>
              </a:lnSpc>
              <a:spcBef>
                <a:spcPts val="925"/>
              </a:spcBef>
            </a:pPr>
            <a:r>
              <a:rPr sz="5000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5000" spc="150" dirty="0">
                <a:solidFill>
                  <a:srgbClr val="231F20"/>
                </a:solidFill>
                <a:latin typeface="Calibri"/>
                <a:cs typeface="Calibri"/>
              </a:rPr>
              <a:t>i</a:t>
            </a:r>
            <a:r>
              <a:rPr sz="5000" spc="280" dirty="0">
                <a:solidFill>
                  <a:srgbClr val="231F20"/>
                </a:solidFill>
                <a:latin typeface="Calibri"/>
                <a:cs typeface="Calibri"/>
              </a:rPr>
              <a:t>g</a:t>
            </a:r>
            <a:r>
              <a:rPr sz="5000" spc="85" dirty="0">
                <a:solidFill>
                  <a:srgbClr val="231F20"/>
                </a:solidFill>
                <a:latin typeface="Calibri"/>
                <a:cs typeface="Calibri"/>
              </a:rPr>
              <a:t>id  </a:t>
            </a:r>
            <a:r>
              <a:rPr sz="5000" spc="114" dirty="0">
                <a:solidFill>
                  <a:srgbClr val="231F20"/>
                </a:solidFill>
                <a:latin typeface="Calibri"/>
                <a:cs typeface="Calibri"/>
              </a:rPr>
              <a:t>Haul</a:t>
            </a:r>
            <a:r>
              <a:rPr sz="5000" spc="-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000" spc="55" dirty="0">
                <a:solidFill>
                  <a:srgbClr val="231F20"/>
                </a:solidFill>
                <a:latin typeface="Calibri"/>
                <a:cs typeface="Calibri"/>
              </a:rPr>
              <a:t>Truck</a:t>
            </a:r>
            <a:endParaRPr sz="5000" dirty="0">
              <a:latin typeface="Calibri"/>
              <a:cs typeface="Calibri"/>
            </a:endParaRPr>
          </a:p>
          <a:p>
            <a:pPr marR="115570" algn="r">
              <a:lnSpc>
                <a:spcPct val="100000"/>
              </a:lnSpc>
              <a:spcBef>
                <a:spcPts val="95"/>
              </a:spcBef>
            </a:pPr>
            <a:r>
              <a:rPr sz="1950" spc="25" dirty="0">
                <a:solidFill>
                  <a:srgbClr val="802B28"/>
                </a:solidFill>
                <a:latin typeface="Calibri"/>
                <a:cs typeface="Calibri"/>
              </a:rPr>
              <a:t>TICK</a:t>
            </a:r>
            <a:r>
              <a:rPr sz="1950" spc="50" dirty="0">
                <a:solidFill>
                  <a:srgbClr val="802B28"/>
                </a:solidFill>
                <a:latin typeface="Calibri"/>
                <a:cs typeface="Calibri"/>
              </a:rPr>
              <a:t>E</a:t>
            </a:r>
            <a:r>
              <a:rPr sz="1950" spc="15" dirty="0">
                <a:solidFill>
                  <a:srgbClr val="802B28"/>
                </a:solidFill>
                <a:latin typeface="Calibri"/>
                <a:cs typeface="Calibri"/>
              </a:rPr>
              <a:t>T</a:t>
            </a:r>
            <a:endParaRPr sz="1950" dirty="0">
              <a:latin typeface="Calibri"/>
              <a:cs typeface="Calibri"/>
            </a:endParaRPr>
          </a:p>
          <a:p>
            <a:pPr marL="480695">
              <a:lnSpc>
                <a:spcPct val="100000"/>
              </a:lnSpc>
              <a:spcBef>
                <a:spcPts val="107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480695">
              <a:lnSpc>
                <a:spcPts val="1370"/>
              </a:lnSpc>
              <a:spcBef>
                <a:spcPts val="180"/>
              </a:spcBef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RIIMPO338E</a:t>
            </a:r>
            <a:endParaRPr sz="1200" dirty="0">
              <a:latin typeface="Franklin Gothic Medium"/>
              <a:cs typeface="Franklin Gothic Medium"/>
            </a:endParaRPr>
          </a:p>
          <a:p>
            <a:pPr marL="480695">
              <a:lnSpc>
                <a:spcPts val="1370"/>
              </a:lnSpc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rigid haul 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truck</a:t>
            </a:r>
            <a:r>
              <a:rPr sz="1200" spc="-6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480695">
              <a:lnSpc>
                <a:spcPct val="100000"/>
              </a:lnSpc>
              <a:spcBef>
                <a:spcPts val="53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66C9A95-8456-49DB-816A-4FA29B535678}"/>
              </a:ext>
            </a:extLst>
          </p:cNvPr>
          <p:cNvSpPr/>
          <p:nvPr/>
        </p:nvSpPr>
        <p:spPr>
          <a:xfrm>
            <a:off x="4220111" y="838200"/>
            <a:ext cx="1360417" cy="1315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9220" marR="78486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grader grades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to produce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smoother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surface.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21717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roller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road. This breaks 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lumps and smooths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surface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9220" marR="224154">
                        <a:lnSpc>
                          <a:spcPts val="1140"/>
                        </a:lnSpc>
                        <a:spcBef>
                          <a:spcPts val="6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site supervisor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 operator tests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compaction.  Sometimes 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deflectometer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penetrometer.  Some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rollers/compactors can test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compaction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drive.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259079">
                        <a:lnSpc>
                          <a:spcPts val="1140"/>
                        </a:lnSpc>
                        <a:spcBef>
                          <a:spcPts val="63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layers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 are built up. This is  called the subgrade. Each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compacted and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35406" y="1252639"/>
            <a:ext cx="3072587" cy="15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3598" y="3527971"/>
            <a:ext cx="1892376" cy="1366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8514" y="1266355"/>
            <a:ext cx="3095993" cy="152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2798" y="3382543"/>
            <a:ext cx="2923197" cy="1512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388846"/>
            <a:ext cx="1887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 of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construction</a:t>
            </a:r>
            <a:r>
              <a:rPr sz="800" i="1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252D0A-B7A4-4806-A12F-99628B764AF8}"/>
              </a:ext>
            </a:extLst>
          </p:cNvPr>
          <p:cNvSpPr/>
          <p:nvPr/>
        </p:nvSpPr>
        <p:spPr>
          <a:xfrm>
            <a:off x="601993" y="743061"/>
            <a:ext cx="3148816" cy="207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79C14-48C5-483D-8212-2261B5E1F556}"/>
              </a:ext>
            </a:extLst>
          </p:cNvPr>
          <p:cNvSpPr/>
          <p:nvPr/>
        </p:nvSpPr>
        <p:spPr>
          <a:xfrm>
            <a:off x="3839988" y="758054"/>
            <a:ext cx="3148816" cy="207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07945C-9F67-4FE6-A589-76A20B887590}"/>
              </a:ext>
            </a:extLst>
          </p:cNvPr>
          <p:cNvSpPr/>
          <p:nvPr/>
        </p:nvSpPr>
        <p:spPr>
          <a:xfrm>
            <a:off x="544907" y="2958017"/>
            <a:ext cx="3148816" cy="19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EF7A4A-A210-4A96-BDEE-AE104BAD3CC8}"/>
              </a:ext>
            </a:extLst>
          </p:cNvPr>
          <p:cNvSpPr/>
          <p:nvPr/>
        </p:nvSpPr>
        <p:spPr>
          <a:xfrm>
            <a:off x="3832102" y="2919714"/>
            <a:ext cx="3148816" cy="19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7314" marR="45339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then deliver subbase. Haul trucks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tip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subbase,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front end loaders  spread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3335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spray 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subbase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bond. This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particles stick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together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better.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7314" marR="619760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Several layers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subbase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laid.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subbase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compacted 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tested.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8826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subbase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thickness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compacted  properly,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trucks deliver the course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road base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built 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layers.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trucks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roller/compactor compact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51001" y="1314005"/>
            <a:ext cx="3023997" cy="1519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0331" y="3300869"/>
            <a:ext cx="2631338" cy="160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0449" y="1314005"/>
            <a:ext cx="3113506" cy="1519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9998" y="3650399"/>
            <a:ext cx="1943989" cy="1259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388846"/>
            <a:ext cx="1887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 of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construction</a:t>
            </a:r>
            <a:r>
              <a:rPr sz="800" i="1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C8127F-66F1-4FFE-92F5-2232DC3A9D88}"/>
              </a:ext>
            </a:extLst>
          </p:cNvPr>
          <p:cNvSpPr/>
          <p:nvPr/>
        </p:nvSpPr>
        <p:spPr>
          <a:xfrm>
            <a:off x="588430" y="777059"/>
            <a:ext cx="3148816" cy="2056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8DCF8-EE30-4A3E-B75D-7ED03F30D706}"/>
              </a:ext>
            </a:extLst>
          </p:cNvPr>
          <p:cNvSpPr/>
          <p:nvPr/>
        </p:nvSpPr>
        <p:spPr>
          <a:xfrm>
            <a:off x="3832794" y="777059"/>
            <a:ext cx="3148816" cy="2056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A35A9F-D4D2-4980-8ADA-F5EEB4B19FB8}"/>
              </a:ext>
            </a:extLst>
          </p:cNvPr>
          <p:cNvSpPr/>
          <p:nvPr/>
        </p:nvSpPr>
        <p:spPr>
          <a:xfrm>
            <a:off x="578024" y="2917853"/>
            <a:ext cx="3148816" cy="199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46BF3D-57B0-49D9-A4DF-B7D40DCA6455}"/>
              </a:ext>
            </a:extLst>
          </p:cNvPr>
          <p:cNvSpPr/>
          <p:nvPr/>
        </p:nvSpPr>
        <p:spPr>
          <a:xfrm>
            <a:off x="3784845" y="2946190"/>
            <a:ext cx="3148816" cy="196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953105"/>
          <a:ext cx="6472554" cy="400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521">
                <a:tc>
                  <a:txBody>
                    <a:bodyPr/>
                    <a:lstStyle/>
                    <a:p>
                      <a:pPr marL="104775" marR="440055">
                        <a:lnSpc>
                          <a:spcPts val="1140"/>
                        </a:lnSpc>
                        <a:spcBef>
                          <a:spcPts val="62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take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stockpile, 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neatly.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42354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top,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layers.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4572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Do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not undercut the stockpile.  </a:t>
                      </a:r>
                      <a:r>
                        <a:rPr sz="100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It 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might collapse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on you.</a:t>
                      </a:r>
                      <a:endParaRPr sz="10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217">
                <a:tc>
                  <a:txBody>
                    <a:bodyPr/>
                    <a:lstStyle/>
                    <a:p>
                      <a:pPr marL="101600">
                        <a:lnSpc>
                          <a:spcPts val="1115"/>
                        </a:lnSpc>
                        <a:spcBef>
                          <a:spcPts val="52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maintain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09855">
                        <a:lnSpc>
                          <a:spcPts val="1125"/>
                        </a:lnSpc>
                        <a:spcBef>
                          <a:spcPts val="51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push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540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59">
                <a:tc>
                  <a:txBody>
                    <a:bodyPr/>
                    <a:lstStyle/>
                    <a:p>
                      <a:pPr marL="101600">
                        <a:lnSpc>
                          <a:spcPts val="1125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stockpile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neatening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109855" marR="3181350">
                        <a:lnSpc>
                          <a:spcPts val="11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material 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 been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spread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855" marR="3089275">
                        <a:lnSpc>
                          <a:spcPts val="1140"/>
                        </a:lnSpc>
                        <a:spcBef>
                          <a:spcPts val="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loading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 clean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271088"/>
            <a:ext cx="1700530" cy="598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Operating</a:t>
            </a:r>
            <a:r>
              <a:rPr sz="1400" b="1" spc="-2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techniques</a:t>
            </a:r>
            <a:endParaRPr sz="140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Taking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from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stockpile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143" y="1630324"/>
            <a:ext cx="2023654" cy="1240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2661" y="1630324"/>
            <a:ext cx="1961337" cy="1260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2661" y="1630324"/>
            <a:ext cx="1955342" cy="1260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991" y="3554541"/>
            <a:ext cx="2055008" cy="126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9003" y="3051987"/>
            <a:ext cx="2979000" cy="18373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5D8FF2-8269-4046-A5A5-FA4B661D06A9}"/>
              </a:ext>
            </a:extLst>
          </p:cNvPr>
          <p:cNvSpPr/>
          <p:nvPr/>
        </p:nvSpPr>
        <p:spPr>
          <a:xfrm>
            <a:off x="558561" y="1024887"/>
            <a:ext cx="2066856" cy="192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2D3525-FB1B-4FA5-ADAC-DEC17FEEC90D}"/>
              </a:ext>
            </a:extLst>
          </p:cNvPr>
          <p:cNvSpPr/>
          <p:nvPr/>
        </p:nvSpPr>
        <p:spPr>
          <a:xfrm>
            <a:off x="2736499" y="1018829"/>
            <a:ext cx="2027499" cy="192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42CA05-A8D1-4748-A42B-23504AF9DBF0}"/>
              </a:ext>
            </a:extLst>
          </p:cNvPr>
          <p:cNvSpPr/>
          <p:nvPr/>
        </p:nvSpPr>
        <p:spPr>
          <a:xfrm>
            <a:off x="4907504" y="1016518"/>
            <a:ext cx="2040500" cy="192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44540D-4879-4B71-9EE2-E4389C9E7ADC}"/>
              </a:ext>
            </a:extLst>
          </p:cNvPr>
          <p:cNvSpPr/>
          <p:nvPr/>
        </p:nvSpPr>
        <p:spPr>
          <a:xfrm>
            <a:off x="582143" y="2992819"/>
            <a:ext cx="2074076" cy="192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C01702-8327-492E-BC78-CBEADEBDC610}"/>
              </a:ext>
            </a:extLst>
          </p:cNvPr>
          <p:cNvSpPr/>
          <p:nvPr/>
        </p:nvSpPr>
        <p:spPr>
          <a:xfrm>
            <a:off x="2724121" y="3008793"/>
            <a:ext cx="4223882" cy="192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376794"/>
            <a:ext cx="3167780" cy="247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06334" y="717486"/>
            <a:ext cx="4726940" cy="10414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775970" marR="5080" indent="-763905">
              <a:lnSpc>
                <a:spcPts val="3800"/>
              </a:lnSpc>
              <a:spcBef>
                <a:spcPts val="560"/>
              </a:spcBef>
            </a:pPr>
            <a:r>
              <a:rPr sz="3500" spc="4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3500" spc="8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500" spc="15" dirty="0">
                <a:solidFill>
                  <a:srgbClr val="FFFFFF"/>
                </a:solidFill>
                <a:latin typeface="Calibri"/>
                <a:cs typeface="Calibri"/>
              </a:rPr>
              <a:t>prepare </a:t>
            </a:r>
            <a:r>
              <a:rPr sz="3500" spc="-3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5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Calibri"/>
                <a:cs typeface="Calibri"/>
              </a:rPr>
              <a:t>rigid  </a:t>
            </a:r>
            <a:r>
              <a:rPr sz="3500" spc="55" dirty="0">
                <a:solidFill>
                  <a:srgbClr val="FFFFFF"/>
                </a:solidFill>
                <a:latin typeface="Calibri"/>
                <a:cs typeface="Calibri"/>
              </a:rPr>
              <a:t>haul </a:t>
            </a:r>
            <a:r>
              <a:rPr sz="3500" spc="25" dirty="0">
                <a:solidFill>
                  <a:srgbClr val="FFFFFF"/>
                </a:solidFill>
                <a:latin typeface="Calibri"/>
                <a:cs typeface="Calibri"/>
              </a:rPr>
              <a:t>truck</a:t>
            </a:r>
            <a:r>
              <a:rPr sz="35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3363" y="1995321"/>
            <a:ext cx="819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Element</a:t>
            </a:r>
            <a:r>
              <a:rPr sz="1400" b="1" spc="-5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356" y="117014"/>
            <a:ext cx="3543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799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3561" y="738911"/>
            <a:ext cx="4802073" cy="3581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4518" y="111781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2"/>
                </a:lnTo>
                <a:lnTo>
                  <a:pt x="2050" y="15934"/>
                </a:lnTo>
                <a:lnTo>
                  <a:pt x="0" y="26085"/>
                </a:lnTo>
                <a:lnTo>
                  <a:pt x="2050" y="36244"/>
                </a:lnTo>
                <a:lnTo>
                  <a:pt x="7643" y="44540"/>
                </a:lnTo>
                <a:lnTo>
                  <a:pt x="15939" y="50133"/>
                </a:lnTo>
                <a:lnTo>
                  <a:pt x="26098" y="52184"/>
                </a:lnTo>
                <a:lnTo>
                  <a:pt x="36257" y="50133"/>
                </a:lnTo>
                <a:lnTo>
                  <a:pt x="44553" y="44540"/>
                </a:lnTo>
                <a:lnTo>
                  <a:pt x="50146" y="36244"/>
                </a:lnTo>
                <a:lnTo>
                  <a:pt x="52197" y="26085"/>
                </a:lnTo>
                <a:lnTo>
                  <a:pt x="50146" y="15934"/>
                </a:lnTo>
                <a:lnTo>
                  <a:pt x="44553" y="7642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223" y="965946"/>
            <a:ext cx="450850" cy="169545"/>
          </a:xfrm>
          <a:custGeom>
            <a:avLst/>
            <a:gdLst/>
            <a:ahLst/>
            <a:cxnLst/>
            <a:rect l="l" t="t" r="r" b="b"/>
            <a:pathLst>
              <a:path w="450850" h="169544">
                <a:moveTo>
                  <a:pt x="450481" y="169075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1134" y="11184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05"/>
                </a:moveTo>
                <a:lnTo>
                  <a:pt x="50740" y="24083"/>
                </a:lnTo>
                <a:lnTo>
                  <a:pt x="48385" y="14625"/>
                </a:lnTo>
                <a:lnTo>
                  <a:pt x="42664" y="6731"/>
                </a:lnTo>
                <a:lnTo>
                  <a:pt x="34063" y="1479"/>
                </a:lnTo>
                <a:lnTo>
                  <a:pt x="24096" y="0"/>
                </a:lnTo>
                <a:lnTo>
                  <a:pt x="14651" y="2371"/>
                </a:lnTo>
                <a:lnTo>
                  <a:pt x="6777" y="8090"/>
                </a:lnTo>
                <a:lnTo>
                  <a:pt x="1525" y="16655"/>
                </a:lnTo>
                <a:lnTo>
                  <a:pt x="0" y="26681"/>
                </a:lnTo>
                <a:lnTo>
                  <a:pt x="2348" y="36131"/>
                </a:lnTo>
                <a:lnTo>
                  <a:pt x="8073" y="43980"/>
                </a:lnTo>
                <a:lnTo>
                  <a:pt x="16677" y="4920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1594" y="309601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93"/>
                </a:lnTo>
                <a:lnTo>
                  <a:pt x="7807" y="7800"/>
                </a:lnTo>
                <a:lnTo>
                  <a:pt x="2095" y="16266"/>
                </a:lnTo>
                <a:lnTo>
                  <a:pt x="0" y="26631"/>
                </a:lnTo>
                <a:lnTo>
                  <a:pt x="2095" y="37004"/>
                </a:lnTo>
                <a:lnTo>
                  <a:pt x="7807" y="45473"/>
                </a:lnTo>
                <a:lnTo>
                  <a:pt x="16277" y="51183"/>
                </a:lnTo>
                <a:lnTo>
                  <a:pt x="26644" y="53276"/>
                </a:lnTo>
                <a:lnTo>
                  <a:pt x="37017" y="51183"/>
                </a:lnTo>
                <a:lnTo>
                  <a:pt x="45486" y="45473"/>
                </a:lnTo>
                <a:lnTo>
                  <a:pt x="51195" y="37004"/>
                </a:lnTo>
                <a:lnTo>
                  <a:pt x="53289" y="26631"/>
                </a:lnTo>
                <a:lnTo>
                  <a:pt x="51195" y="16266"/>
                </a:lnTo>
                <a:lnTo>
                  <a:pt x="45486" y="7800"/>
                </a:lnTo>
                <a:lnTo>
                  <a:pt x="37017" y="2093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3298" y="1116119"/>
            <a:ext cx="825500" cy="1981200"/>
          </a:xfrm>
          <a:custGeom>
            <a:avLst/>
            <a:gdLst/>
            <a:ahLst/>
            <a:cxnLst/>
            <a:rect l="l" t="t" r="r" b="b"/>
            <a:pathLst>
              <a:path w="825500" h="1981200">
                <a:moveTo>
                  <a:pt x="825246" y="1980704"/>
                </a:moveTo>
                <a:lnTo>
                  <a:pt x="0" y="0"/>
                </a:lnTo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3757" y="30953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8500" y="44564"/>
                </a:moveTo>
                <a:lnTo>
                  <a:pt x="45242" y="37448"/>
                </a:lnTo>
                <a:lnTo>
                  <a:pt x="48609" y="28597"/>
                </a:lnTo>
                <a:lnTo>
                  <a:pt x="48422" y="19121"/>
                </a:lnTo>
                <a:lnTo>
                  <a:pt x="44507" y="10134"/>
                </a:lnTo>
                <a:lnTo>
                  <a:pt x="37421" y="3398"/>
                </a:lnTo>
                <a:lnTo>
                  <a:pt x="28600" y="0"/>
                </a:lnTo>
                <a:lnTo>
                  <a:pt x="19150" y="154"/>
                </a:lnTo>
                <a:lnTo>
                  <a:pt x="10179" y="4076"/>
                </a:lnTo>
                <a:lnTo>
                  <a:pt x="3398" y="11177"/>
                </a:lnTo>
                <a:lnTo>
                  <a:pt x="0" y="20029"/>
                </a:lnTo>
                <a:lnTo>
                  <a:pt x="163" y="29503"/>
                </a:lnTo>
                <a:lnTo>
                  <a:pt x="4070" y="38468"/>
                </a:lnTo>
                <a:lnTo>
                  <a:pt x="11157" y="45219"/>
                </a:lnTo>
                <a:lnTo>
                  <a:pt x="19999" y="48617"/>
                </a:lnTo>
                <a:lnTo>
                  <a:pt x="29484" y="48464"/>
                </a:lnTo>
                <a:lnTo>
                  <a:pt x="38500" y="44564"/>
                </a:lnTo>
                <a:close/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4195" y="3110392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89" h="46989">
                <a:moveTo>
                  <a:pt x="23279" y="0"/>
                </a:moveTo>
                <a:lnTo>
                  <a:pt x="14219" y="1828"/>
                </a:lnTo>
                <a:lnTo>
                  <a:pt x="6819" y="6816"/>
                </a:lnTo>
                <a:lnTo>
                  <a:pt x="1829" y="14219"/>
                </a:lnTo>
                <a:lnTo>
                  <a:pt x="0" y="23291"/>
                </a:lnTo>
                <a:lnTo>
                  <a:pt x="1829" y="32349"/>
                </a:lnTo>
                <a:lnTo>
                  <a:pt x="6819" y="39744"/>
                </a:lnTo>
                <a:lnTo>
                  <a:pt x="14219" y="44730"/>
                </a:lnTo>
                <a:lnTo>
                  <a:pt x="23279" y="46558"/>
                </a:lnTo>
                <a:lnTo>
                  <a:pt x="32338" y="44730"/>
                </a:lnTo>
                <a:lnTo>
                  <a:pt x="39738" y="39744"/>
                </a:lnTo>
                <a:lnTo>
                  <a:pt x="44728" y="32349"/>
                </a:lnTo>
                <a:lnTo>
                  <a:pt x="46558" y="23291"/>
                </a:lnTo>
                <a:lnTo>
                  <a:pt x="44728" y="14219"/>
                </a:lnTo>
                <a:lnTo>
                  <a:pt x="39738" y="6816"/>
                </a:lnTo>
                <a:lnTo>
                  <a:pt x="32338" y="1828"/>
                </a:lnTo>
                <a:lnTo>
                  <a:pt x="2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9998" y="3158190"/>
            <a:ext cx="179070" cy="1271270"/>
          </a:xfrm>
          <a:custGeom>
            <a:avLst/>
            <a:gdLst/>
            <a:ahLst/>
            <a:cxnLst/>
            <a:rect l="l" t="t" r="r" b="b"/>
            <a:pathLst>
              <a:path w="179070" h="1271270">
                <a:moveTo>
                  <a:pt x="0" y="0"/>
                </a:moveTo>
                <a:lnTo>
                  <a:pt x="178917" y="127069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1092" y="31076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64"/>
                </a:moveTo>
                <a:lnTo>
                  <a:pt x="50723" y="24061"/>
                </a:lnTo>
                <a:lnTo>
                  <a:pt x="48371" y="14637"/>
                </a:lnTo>
                <a:lnTo>
                  <a:pt x="42649" y="6775"/>
                </a:lnTo>
                <a:lnTo>
                  <a:pt x="34037" y="1537"/>
                </a:lnTo>
                <a:lnTo>
                  <a:pt x="24071" y="0"/>
                </a:lnTo>
                <a:lnTo>
                  <a:pt x="14626" y="2342"/>
                </a:lnTo>
                <a:lnTo>
                  <a:pt x="6752" y="8054"/>
                </a:lnTo>
                <a:lnTo>
                  <a:pt x="1500" y="16625"/>
                </a:lnTo>
                <a:lnTo>
                  <a:pt x="0" y="26607"/>
                </a:lnTo>
                <a:lnTo>
                  <a:pt x="2354" y="36068"/>
                </a:lnTo>
                <a:lnTo>
                  <a:pt x="8076" y="43967"/>
                </a:lnTo>
                <a:lnTo>
                  <a:pt x="16677" y="4926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4654" y="4395546"/>
            <a:ext cx="921385" cy="563880"/>
          </a:xfrm>
          <a:custGeom>
            <a:avLst/>
            <a:gdLst/>
            <a:ahLst/>
            <a:cxnLst/>
            <a:rect l="l" t="t" r="r" b="b"/>
            <a:pathLst>
              <a:path w="921385" h="563879">
                <a:moveTo>
                  <a:pt x="0" y="563295"/>
                </a:moveTo>
                <a:lnTo>
                  <a:pt x="921118" y="563295"/>
                </a:lnTo>
                <a:lnTo>
                  <a:pt x="921118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46795" y="334437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3931" y="3397010"/>
            <a:ext cx="60325" cy="988060"/>
          </a:xfrm>
          <a:custGeom>
            <a:avLst/>
            <a:gdLst/>
            <a:ahLst/>
            <a:cxnLst/>
            <a:rect l="l" t="t" r="r" b="b"/>
            <a:pathLst>
              <a:path w="60325" h="988060">
                <a:moveTo>
                  <a:pt x="60299" y="0"/>
                </a:moveTo>
                <a:lnTo>
                  <a:pt x="0" y="98802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0396" y="33464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91" y="49276"/>
                </a:moveTo>
                <a:lnTo>
                  <a:pt x="50760" y="24031"/>
                </a:lnTo>
                <a:lnTo>
                  <a:pt x="48408" y="14612"/>
                </a:lnTo>
                <a:lnTo>
                  <a:pt x="42681" y="6773"/>
                </a:lnTo>
                <a:lnTo>
                  <a:pt x="34077" y="1550"/>
                </a:lnTo>
                <a:lnTo>
                  <a:pt x="24099" y="0"/>
                </a:lnTo>
                <a:lnTo>
                  <a:pt x="14649" y="2321"/>
                </a:lnTo>
                <a:lnTo>
                  <a:pt x="6767" y="8029"/>
                </a:lnTo>
                <a:lnTo>
                  <a:pt x="1489" y="16637"/>
                </a:lnTo>
                <a:lnTo>
                  <a:pt x="0" y="26620"/>
                </a:lnTo>
                <a:lnTo>
                  <a:pt x="2356" y="36081"/>
                </a:lnTo>
                <a:lnTo>
                  <a:pt x="8079" y="43980"/>
                </a:lnTo>
                <a:lnTo>
                  <a:pt x="16691" y="492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201915" y="318384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7" y="51179"/>
                </a:lnTo>
                <a:lnTo>
                  <a:pt x="45486" y="45464"/>
                </a:lnTo>
                <a:lnTo>
                  <a:pt x="51195" y="36994"/>
                </a:lnTo>
                <a:lnTo>
                  <a:pt x="53289" y="26631"/>
                </a:lnTo>
                <a:lnTo>
                  <a:pt x="51195" y="16255"/>
                </a:lnTo>
                <a:lnTo>
                  <a:pt x="45486" y="7791"/>
                </a:lnTo>
                <a:lnTo>
                  <a:pt x="37017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3111" y="3234192"/>
            <a:ext cx="573405" cy="1152525"/>
          </a:xfrm>
          <a:custGeom>
            <a:avLst/>
            <a:gdLst/>
            <a:ahLst/>
            <a:cxnLst/>
            <a:rect l="l" t="t" r="r" b="b"/>
            <a:pathLst>
              <a:path w="573404" h="1152525">
                <a:moveTo>
                  <a:pt x="573189" y="0"/>
                </a:moveTo>
                <a:lnTo>
                  <a:pt x="0" y="11519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02413" y="31861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47" y="47210"/>
                </a:moveTo>
                <a:lnTo>
                  <a:pt x="22103" y="50422"/>
                </a:lnTo>
                <a:lnTo>
                  <a:pt x="31802" y="49750"/>
                </a:lnTo>
                <a:lnTo>
                  <a:pt x="40542" y="45478"/>
                </a:lnTo>
                <a:lnTo>
                  <a:pt x="47218" y="37889"/>
                </a:lnTo>
                <a:lnTo>
                  <a:pt x="50431" y="28347"/>
                </a:lnTo>
                <a:lnTo>
                  <a:pt x="49765" y="18632"/>
                </a:lnTo>
                <a:lnTo>
                  <a:pt x="45508" y="9874"/>
                </a:lnTo>
                <a:lnTo>
                  <a:pt x="37947" y="3205"/>
                </a:lnTo>
                <a:lnTo>
                  <a:pt x="28377" y="0"/>
                </a:lnTo>
                <a:lnTo>
                  <a:pt x="18648" y="679"/>
                </a:lnTo>
                <a:lnTo>
                  <a:pt x="9889" y="4943"/>
                </a:lnTo>
                <a:lnTo>
                  <a:pt x="3226" y="12489"/>
                </a:lnTo>
                <a:lnTo>
                  <a:pt x="0" y="22079"/>
                </a:lnTo>
                <a:lnTo>
                  <a:pt x="686" y="31802"/>
                </a:lnTo>
                <a:lnTo>
                  <a:pt x="4972" y="40549"/>
                </a:lnTo>
                <a:lnTo>
                  <a:pt x="12547" y="472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53698" y="1732485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27901" y="0"/>
                </a:moveTo>
                <a:lnTo>
                  <a:pt x="17043" y="2195"/>
                </a:lnTo>
                <a:lnTo>
                  <a:pt x="8174" y="8180"/>
                </a:lnTo>
                <a:lnTo>
                  <a:pt x="2193" y="17053"/>
                </a:lnTo>
                <a:lnTo>
                  <a:pt x="0" y="27914"/>
                </a:lnTo>
                <a:lnTo>
                  <a:pt x="2193" y="38773"/>
                </a:lnTo>
                <a:lnTo>
                  <a:pt x="8174" y="47642"/>
                </a:lnTo>
                <a:lnTo>
                  <a:pt x="17043" y="53623"/>
                </a:lnTo>
                <a:lnTo>
                  <a:pt x="27901" y="55816"/>
                </a:lnTo>
                <a:lnTo>
                  <a:pt x="38760" y="53623"/>
                </a:lnTo>
                <a:lnTo>
                  <a:pt x="47629" y="47642"/>
                </a:lnTo>
                <a:lnTo>
                  <a:pt x="53610" y="38773"/>
                </a:lnTo>
                <a:lnTo>
                  <a:pt x="55803" y="27914"/>
                </a:lnTo>
                <a:lnTo>
                  <a:pt x="53610" y="17053"/>
                </a:lnTo>
                <a:lnTo>
                  <a:pt x="47629" y="8180"/>
                </a:lnTo>
                <a:lnTo>
                  <a:pt x="38760" y="2195"/>
                </a:lnTo>
                <a:lnTo>
                  <a:pt x="279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3222" y="1256367"/>
            <a:ext cx="635" cy="481330"/>
          </a:xfrm>
          <a:custGeom>
            <a:avLst/>
            <a:gdLst/>
            <a:ahLst/>
            <a:cxnLst/>
            <a:rect l="l" t="t" r="r" b="b"/>
            <a:pathLst>
              <a:path w="635" h="481330">
                <a:moveTo>
                  <a:pt x="25" y="480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7859" y="17373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80" y="49232"/>
                </a:moveTo>
                <a:lnTo>
                  <a:pt x="50734" y="24030"/>
                </a:lnTo>
                <a:lnTo>
                  <a:pt x="48375" y="14580"/>
                </a:lnTo>
                <a:lnTo>
                  <a:pt x="42646" y="6731"/>
                </a:lnTo>
                <a:lnTo>
                  <a:pt x="34041" y="1505"/>
                </a:lnTo>
                <a:lnTo>
                  <a:pt x="24067" y="0"/>
                </a:lnTo>
                <a:lnTo>
                  <a:pt x="14629" y="2326"/>
                </a:lnTo>
                <a:lnTo>
                  <a:pt x="6763" y="8037"/>
                </a:lnTo>
                <a:lnTo>
                  <a:pt x="1504" y="16682"/>
                </a:lnTo>
                <a:lnTo>
                  <a:pt x="0" y="26627"/>
                </a:lnTo>
                <a:lnTo>
                  <a:pt x="2348" y="36086"/>
                </a:lnTo>
                <a:lnTo>
                  <a:pt x="8069" y="43980"/>
                </a:lnTo>
                <a:lnTo>
                  <a:pt x="16680" y="4923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67202" y="374940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81"/>
                </a:lnTo>
                <a:lnTo>
                  <a:pt x="7378" y="7385"/>
                </a:lnTo>
                <a:lnTo>
                  <a:pt x="1979" y="15398"/>
                </a:lnTo>
                <a:lnTo>
                  <a:pt x="0" y="25209"/>
                </a:lnTo>
                <a:lnTo>
                  <a:pt x="1979" y="35013"/>
                </a:lnTo>
                <a:lnTo>
                  <a:pt x="7378" y="43022"/>
                </a:lnTo>
                <a:lnTo>
                  <a:pt x="15387" y="48424"/>
                </a:lnTo>
                <a:lnTo>
                  <a:pt x="25196" y="50406"/>
                </a:lnTo>
                <a:lnTo>
                  <a:pt x="35005" y="48424"/>
                </a:lnTo>
                <a:lnTo>
                  <a:pt x="43014" y="43022"/>
                </a:lnTo>
                <a:lnTo>
                  <a:pt x="48413" y="35013"/>
                </a:lnTo>
                <a:lnTo>
                  <a:pt x="50393" y="25209"/>
                </a:lnTo>
                <a:lnTo>
                  <a:pt x="48413" y="15398"/>
                </a:lnTo>
                <a:lnTo>
                  <a:pt x="43014" y="7385"/>
                </a:lnTo>
                <a:lnTo>
                  <a:pt x="35005" y="1981"/>
                </a:lnTo>
                <a:lnTo>
                  <a:pt x="25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86280" y="3800235"/>
            <a:ext cx="1905" cy="589280"/>
          </a:xfrm>
          <a:custGeom>
            <a:avLst/>
            <a:gdLst/>
            <a:ahLst/>
            <a:cxnLst/>
            <a:rect l="l" t="t" r="r" b="b"/>
            <a:pathLst>
              <a:path w="1904" h="589279">
                <a:moveTo>
                  <a:pt x="1879" y="0"/>
                </a:moveTo>
                <a:lnTo>
                  <a:pt x="0" y="58886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63078" y="37497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2" y="49721"/>
                </a:moveTo>
                <a:lnTo>
                  <a:pt x="50322" y="21679"/>
                </a:lnTo>
                <a:lnTo>
                  <a:pt x="47154" y="12467"/>
                </a:lnTo>
                <a:lnTo>
                  <a:pt x="40762" y="5115"/>
                </a:lnTo>
                <a:lnTo>
                  <a:pt x="31727" y="610"/>
                </a:lnTo>
                <a:lnTo>
                  <a:pt x="21668" y="0"/>
                </a:lnTo>
                <a:lnTo>
                  <a:pt x="12466" y="3155"/>
                </a:lnTo>
                <a:lnTo>
                  <a:pt x="5118" y="9527"/>
                </a:lnTo>
                <a:lnTo>
                  <a:pt x="624" y="18568"/>
                </a:lnTo>
                <a:lnTo>
                  <a:pt x="0" y="28624"/>
                </a:lnTo>
                <a:lnTo>
                  <a:pt x="3169" y="37864"/>
                </a:lnTo>
                <a:lnTo>
                  <a:pt x="9556" y="45244"/>
                </a:lnTo>
                <a:lnTo>
                  <a:pt x="18582" y="4972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38EB84-7610-48CE-A95C-827F2D98D960}"/>
              </a:ext>
            </a:extLst>
          </p:cNvPr>
          <p:cNvSpPr/>
          <p:nvPr/>
        </p:nvSpPr>
        <p:spPr>
          <a:xfrm>
            <a:off x="2328791" y="907138"/>
            <a:ext cx="1449459" cy="29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8AF393-99F9-4536-92D4-45793601477B}"/>
              </a:ext>
            </a:extLst>
          </p:cNvPr>
          <p:cNvSpPr/>
          <p:nvPr/>
        </p:nvSpPr>
        <p:spPr>
          <a:xfrm>
            <a:off x="3973779" y="891195"/>
            <a:ext cx="889300" cy="15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86BEA1-66D9-48FD-8C40-B01443F256E5}"/>
              </a:ext>
            </a:extLst>
          </p:cNvPr>
          <p:cNvSpPr/>
          <p:nvPr/>
        </p:nvSpPr>
        <p:spPr>
          <a:xfrm>
            <a:off x="5003710" y="886839"/>
            <a:ext cx="889300" cy="15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4EFE47C-7403-4BA5-91CD-DD214333CBF3}"/>
              </a:ext>
            </a:extLst>
          </p:cNvPr>
          <p:cNvSpPr/>
          <p:nvPr/>
        </p:nvSpPr>
        <p:spPr>
          <a:xfrm>
            <a:off x="2331931" y="4437702"/>
            <a:ext cx="729310" cy="31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E8DACA-4005-4018-B26F-CDC24749ACB5}"/>
              </a:ext>
            </a:extLst>
          </p:cNvPr>
          <p:cNvSpPr/>
          <p:nvPr/>
        </p:nvSpPr>
        <p:spPr>
          <a:xfrm>
            <a:off x="3273727" y="4434347"/>
            <a:ext cx="744810" cy="35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E22A66-C68A-485D-93A8-79453E5F38AA}"/>
              </a:ext>
            </a:extLst>
          </p:cNvPr>
          <p:cNvSpPr/>
          <p:nvPr/>
        </p:nvSpPr>
        <p:spPr>
          <a:xfrm>
            <a:off x="4485078" y="4422490"/>
            <a:ext cx="773719" cy="47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3342ED8-03FA-4BA4-93D5-600E61F6EF0C}"/>
              </a:ext>
            </a:extLst>
          </p:cNvPr>
          <p:cNvSpPr/>
          <p:nvPr/>
        </p:nvSpPr>
        <p:spPr>
          <a:xfrm>
            <a:off x="5612208" y="4422489"/>
            <a:ext cx="773719" cy="47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995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Earthmoving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site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hazards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900" y="575607"/>
            <a:ext cx="6282690" cy="32575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66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Checking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for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underground</a:t>
            </a:r>
            <a:r>
              <a:rPr sz="1200" b="1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services</a:t>
            </a:r>
            <a:endParaRPr sz="120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6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phone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Dial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you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dig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on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1100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’.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talk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supervisor.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look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location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meters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idea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run.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with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local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council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company.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detection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48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line,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contact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provider immediately.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organise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disconnected while a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fixes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problem.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Franklin Gothic Book"/>
              <a:cs typeface="Franklin Gothic Book"/>
            </a:endParaRPr>
          </a:p>
          <a:p>
            <a:pPr marL="12700" marR="4356100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sometimes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below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different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soil,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08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is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looser,</a:t>
            </a:r>
            <a:endParaRPr sz="1000">
              <a:latin typeface="Franklin Gothic Book"/>
              <a:cs typeface="Franklin Gothic Book"/>
            </a:endParaRPr>
          </a:p>
          <a:p>
            <a:pPr marL="12700" marR="4231640">
              <a:lnSpc>
                <a:spcPts val="1140"/>
              </a:lnSpc>
              <a:spcBef>
                <a:spcPts val="6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match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 where 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digging.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 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tape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alerting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>
              <a:latin typeface="Franklin Gothic Book"/>
              <a:cs typeface="Franklin Gothic Book"/>
            </a:endParaRPr>
          </a:p>
          <a:p>
            <a:pPr marL="12700" marR="4357370">
              <a:lnSpc>
                <a:spcPts val="114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suspect there 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underground, stop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dig 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another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6167" y="1987778"/>
            <a:ext cx="4413834" cy="2745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019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424D3-B452-4F55-A242-E6464DEE9964}"/>
              </a:ext>
            </a:extLst>
          </p:cNvPr>
          <p:cNvSpPr/>
          <p:nvPr/>
        </p:nvSpPr>
        <p:spPr>
          <a:xfrm>
            <a:off x="332353" y="901910"/>
            <a:ext cx="7105509" cy="397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5356" y="117014"/>
            <a:ext cx="3543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29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3224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9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905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  <a:p>
            <a:pPr marL="107950" marR="19875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the worksite.</a:t>
            </a:r>
            <a:endParaRPr sz="1000">
              <a:latin typeface="Franklin Gothic Book"/>
              <a:cs typeface="Franklin Gothic Book"/>
            </a:endParaRPr>
          </a:p>
          <a:p>
            <a:pPr marL="107950" marR="10604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5439" y="4564545"/>
            <a:ext cx="2559685" cy="31813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288290">
              <a:lnSpc>
                <a:spcPct val="10000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3471" y="1095736"/>
            <a:ext cx="2719912" cy="231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773" y="1331557"/>
            <a:ext cx="201650" cy="20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5338" y="2698468"/>
            <a:ext cx="2453512" cy="6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95840" y="1186919"/>
            <a:ext cx="2466109" cy="1511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7305" y="3036015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2067712" y="0"/>
                </a:moveTo>
                <a:lnTo>
                  <a:pt x="0" y="0"/>
                </a:lnTo>
              </a:path>
            </a:pathLst>
          </a:custGeom>
          <a:ln w="16573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5841" y="1180761"/>
            <a:ext cx="2463165" cy="2188845"/>
          </a:xfrm>
          <a:custGeom>
            <a:avLst/>
            <a:gdLst/>
            <a:ahLst/>
            <a:cxnLst/>
            <a:rect l="l" t="t" r="r" b="b"/>
            <a:pathLst>
              <a:path w="2463165" h="2188845">
                <a:moveTo>
                  <a:pt x="1238821" y="0"/>
                </a:moveTo>
                <a:lnTo>
                  <a:pt x="2463012" y="2188591"/>
                </a:lnTo>
                <a:lnTo>
                  <a:pt x="0" y="2188591"/>
                </a:lnTo>
                <a:lnTo>
                  <a:pt x="1238821" y="0"/>
                </a:lnTo>
                <a:close/>
              </a:path>
            </a:pathLst>
          </a:custGeom>
          <a:ln w="12750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4889" y="1622219"/>
            <a:ext cx="883741" cy="2037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41161" y="512530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45852" y="3624674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52879" y="512530"/>
            <a:ext cx="152590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6221" y="3625386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5852" y="512530"/>
            <a:ext cx="125857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sz="10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1378" y="36253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491020-5C4E-4E78-BAE8-3B14CC73EC71}"/>
              </a:ext>
            </a:extLst>
          </p:cNvPr>
          <p:cNvSpPr/>
          <p:nvPr/>
        </p:nvSpPr>
        <p:spPr>
          <a:xfrm>
            <a:off x="2174825" y="494662"/>
            <a:ext cx="1425236" cy="6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824AAE-EEEE-4B0F-89B7-E09ABD5FA39D}"/>
              </a:ext>
            </a:extLst>
          </p:cNvPr>
          <p:cNvSpPr/>
          <p:nvPr/>
        </p:nvSpPr>
        <p:spPr>
          <a:xfrm>
            <a:off x="3809062" y="544036"/>
            <a:ext cx="1592411" cy="6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3DC776-804A-4820-BA24-158B1B18DA1D}"/>
              </a:ext>
            </a:extLst>
          </p:cNvPr>
          <p:cNvSpPr/>
          <p:nvPr/>
        </p:nvSpPr>
        <p:spPr>
          <a:xfrm>
            <a:off x="5561769" y="524282"/>
            <a:ext cx="1425236" cy="63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0DCD29-2E8D-4A76-9E3F-DC72C61F6C97}"/>
              </a:ext>
            </a:extLst>
          </p:cNvPr>
          <p:cNvSpPr/>
          <p:nvPr/>
        </p:nvSpPr>
        <p:spPr>
          <a:xfrm>
            <a:off x="2248323" y="3658732"/>
            <a:ext cx="1445399" cy="78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A9278-CDE5-4D5B-BE92-3EE33E524366}"/>
              </a:ext>
            </a:extLst>
          </p:cNvPr>
          <p:cNvSpPr/>
          <p:nvPr/>
        </p:nvSpPr>
        <p:spPr>
          <a:xfrm>
            <a:off x="3831100" y="3635892"/>
            <a:ext cx="1576705" cy="803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F938EB-D25F-45E7-ACC3-5FCE18DE08A0}"/>
              </a:ext>
            </a:extLst>
          </p:cNvPr>
          <p:cNvSpPr/>
          <p:nvPr/>
        </p:nvSpPr>
        <p:spPr>
          <a:xfrm>
            <a:off x="5576607" y="3566649"/>
            <a:ext cx="1236413" cy="74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03DA743-525F-4A10-B2B3-5FE1A140E4BC}"/>
              </a:ext>
            </a:extLst>
          </p:cNvPr>
          <p:cNvSpPr/>
          <p:nvPr/>
        </p:nvSpPr>
        <p:spPr>
          <a:xfrm>
            <a:off x="3083743" y="4510433"/>
            <a:ext cx="2647984" cy="407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5044" y="1921540"/>
            <a:ext cx="5148206" cy="303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1829" y="2421721"/>
            <a:ext cx="84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E5A50"/>
                </a:solidFill>
                <a:latin typeface="Franklin Gothic Demi"/>
                <a:cs typeface="Franklin Gothic Demi"/>
              </a:rPr>
              <a:t>I</a:t>
            </a:r>
            <a:endParaRPr sz="1600" dirty="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348" y="1084185"/>
            <a:ext cx="862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E</a:t>
            </a:r>
            <a:r>
              <a:rPr sz="4500" b="1" spc="-172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 </a:t>
            </a:r>
            <a:r>
              <a:rPr sz="1600" b="1" dirty="0">
                <a:solidFill>
                  <a:srgbClr val="9E5A50"/>
                </a:solidFill>
                <a:latin typeface="Franklin Gothic Demi"/>
                <a:cs typeface="Franklin Gothic Demi"/>
              </a:rPr>
              <a:t>Every</a:t>
            </a:r>
            <a:endParaRPr sz="16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93" y="2278475"/>
            <a:ext cx="135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8A3C36"/>
                </a:solidFill>
                <a:latin typeface="Franklin Gothic Demi"/>
                <a:cs typeface="Franklin Gothic Demi"/>
              </a:rPr>
              <a:t>I</a:t>
            </a:r>
            <a:endParaRPr sz="3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7040" y="944495"/>
            <a:ext cx="4279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5" dirty="0">
                <a:solidFill>
                  <a:srgbClr val="802B28"/>
                </a:solidFill>
                <a:latin typeface="Franklin Gothic Demi"/>
                <a:cs typeface="Franklin Gothic Demi"/>
              </a:rPr>
              <a:t>Every Saturday </a:t>
            </a:r>
            <a:r>
              <a:rPr sz="28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I </a:t>
            </a:r>
            <a:r>
              <a:rPr sz="2800" b="1" spc="50" dirty="0">
                <a:solidFill>
                  <a:srgbClr val="802B28"/>
                </a:solidFill>
                <a:latin typeface="Franklin Gothic Demi"/>
                <a:cs typeface="Franklin Gothic Demi"/>
              </a:rPr>
              <a:t>Eat </a:t>
            </a:r>
            <a:r>
              <a:rPr sz="28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</a:t>
            </a:r>
            <a:r>
              <a:rPr sz="2800" b="1" spc="58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2800" b="1" spc="75" dirty="0">
                <a:solidFill>
                  <a:srgbClr val="802B28"/>
                </a:solidFill>
                <a:latin typeface="Franklin Gothic Demi"/>
                <a:cs typeface="Franklin Gothic Demi"/>
              </a:rPr>
              <a:t>Pie</a:t>
            </a:r>
            <a:endParaRPr sz="28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392" y="2877488"/>
            <a:ext cx="164973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ts val="3265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E</a:t>
            </a:r>
            <a:r>
              <a:rPr sz="4500" b="1" spc="-89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9E5A50"/>
                </a:solidFill>
                <a:latin typeface="Franklin Gothic Demi"/>
                <a:cs typeface="Franklin Gothic Demi"/>
              </a:rPr>
              <a:t>Eat</a:t>
            </a:r>
            <a:endParaRPr sz="1600" dirty="0">
              <a:latin typeface="Franklin Gothic Demi"/>
              <a:cs typeface="Franklin Gothic Demi"/>
            </a:endParaRPr>
          </a:p>
          <a:p>
            <a:pPr marL="661035">
              <a:lnSpc>
                <a:spcPts val="1345"/>
              </a:lnSpc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Engineering</a:t>
            </a:r>
            <a:endParaRPr sz="1400" dirty="0">
              <a:latin typeface="Franklin Gothic Demi"/>
              <a:cs typeface="Franklin Gothic Demi"/>
            </a:endParaRPr>
          </a:p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4500" b="1" spc="-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A</a:t>
            </a:r>
            <a:r>
              <a:rPr sz="4500" b="1" spc="42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9E5A50"/>
                </a:solidFill>
                <a:latin typeface="Franklin Gothic Demi"/>
                <a:cs typeface="Franklin Gothic Demi"/>
              </a:rPr>
              <a:t>a</a:t>
            </a:r>
            <a:endParaRPr sz="16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4300" y="3847936"/>
            <a:ext cx="1177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Admini</a:t>
            </a:r>
            <a:r>
              <a:rPr sz="1400" b="1" spc="5" dirty="0">
                <a:solidFill>
                  <a:srgbClr val="802B28"/>
                </a:solidFill>
                <a:latin typeface="Franklin Gothic Demi"/>
                <a:cs typeface="Franklin Gothic Demi"/>
              </a:rPr>
              <a:t>s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tration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30" y="4073025"/>
            <a:ext cx="100266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265"/>
              </a:lnSpc>
              <a:spcBef>
                <a:spcPts val="100"/>
              </a:spcBef>
            </a:pPr>
            <a:r>
              <a:rPr sz="4500" b="1" spc="-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P</a:t>
            </a:r>
            <a:r>
              <a:rPr sz="4500" b="1" spc="-179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9E5A50"/>
                </a:solidFill>
                <a:latin typeface="Franklin Gothic Demi"/>
                <a:cs typeface="Franklin Gothic Demi"/>
              </a:rPr>
              <a:t>Pie</a:t>
            </a:r>
            <a:endParaRPr sz="1600" dirty="0">
              <a:latin typeface="Franklin Gothic Demi"/>
              <a:cs typeface="Franklin Gothic Demi"/>
            </a:endParaRPr>
          </a:p>
          <a:p>
            <a:pPr marL="647700">
              <a:lnSpc>
                <a:spcPts val="1345"/>
              </a:lnSpc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PPE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300" y="2606099"/>
            <a:ext cx="5568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Isola</a:t>
            </a: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t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902" y="1500001"/>
            <a:ext cx="150241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ts val="1555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Eliminate</a:t>
            </a:r>
            <a:endParaRPr sz="1400" dirty="0">
              <a:latin typeface="Franklin Gothic Demi"/>
              <a:cs typeface="Franklin Gothic Demi"/>
            </a:endParaRPr>
          </a:p>
          <a:p>
            <a:pPr marL="63500">
              <a:lnSpc>
                <a:spcPts val="3315"/>
              </a:lnSpc>
            </a:pPr>
            <a:r>
              <a:rPr sz="4500" b="1" spc="-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S</a:t>
            </a:r>
            <a:r>
              <a:rPr sz="4500" b="1" spc="-127" baseline="-7407" dirty="0">
                <a:solidFill>
                  <a:srgbClr val="8A3C36"/>
                </a:solidFill>
                <a:latin typeface="Franklin Gothic Demi"/>
                <a:cs typeface="Franklin Gothic Demi"/>
              </a:rPr>
              <a:t> </a:t>
            </a:r>
            <a:r>
              <a:rPr sz="1600" b="1" spc="-5" dirty="0">
                <a:solidFill>
                  <a:srgbClr val="9E5A50"/>
                </a:solidFill>
                <a:latin typeface="Franklin Gothic Demi"/>
                <a:cs typeface="Franklin Gothic Demi"/>
              </a:rPr>
              <a:t>Saturday</a:t>
            </a:r>
            <a:endParaRPr sz="1600" dirty="0">
              <a:latin typeface="Franklin Gothic Demi"/>
              <a:cs typeface="Franklin Gothic Demi"/>
            </a:endParaRPr>
          </a:p>
          <a:p>
            <a:pPr marL="668655">
              <a:lnSpc>
                <a:spcPts val="1515"/>
              </a:lnSpc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Substitute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53099"/>
            <a:ext cx="6361430" cy="90931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3019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How to remember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the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Hierarchy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Hazard</a:t>
            </a:r>
            <a:r>
              <a:rPr sz="1400" b="1" spc="2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Control</a:t>
            </a:r>
            <a:endParaRPr sz="1400">
              <a:latin typeface="Franklin Gothic Demi"/>
              <a:cs typeface="Franklin Gothic Demi"/>
            </a:endParaRPr>
          </a:p>
          <a:p>
            <a:pPr marL="18415" marR="206375">
              <a:lnSpc>
                <a:spcPts val="1140"/>
              </a:lnSpc>
              <a:spcBef>
                <a:spcPts val="56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the following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acronym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abbreviation formed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initial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components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phrase)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16FFAA-5CB7-4047-A31D-0962EA618D9C}"/>
              </a:ext>
            </a:extLst>
          </p:cNvPr>
          <p:cNvSpPr/>
          <p:nvPr/>
        </p:nvSpPr>
        <p:spPr>
          <a:xfrm>
            <a:off x="515562" y="636411"/>
            <a:ext cx="6525376" cy="444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4AEE7-1BA7-4661-A1A3-0CD96074C84D}"/>
              </a:ext>
            </a:extLst>
          </p:cNvPr>
          <p:cNvSpPr/>
          <p:nvPr/>
        </p:nvSpPr>
        <p:spPr>
          <a:xfrm>
            <a:off x="2101849" y="955887"/>
            <a:ext cx="4444455" cy="480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92F438-5900-40D8-970D-2C09CE6850B7}"/>
              </a:ext>
            </a:extLst>
          </p:cNvPr>
          <p:cNvSpPr/>
          <p:nvPr/>
        </p:nvSpPr>
        <p:spPr>
          <a:xfrm>
            <a:off x="465951" y="1230832"/>
            <a:ext cx="1028750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5767CE-344D-42AF-8BEC-6346969544CD}"/>
              </a:ext>
            </a:extLst>
          </p:cNvPr>
          <p:cNvSpPr/>
          <p:nvPr/>
        </p:nvSpPr>
        <p:spPr>
          <a:xfrm>
            <a:off x="573170" y="1774118"/>
            <a:ext cx="1168025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F9AA9E-A6EE-41FE-87B1-97647B43EFA6}"/>
              </a:ext>
            </a:extLst>
          </p:cNvPr>
          <p:cNvSpPr/>
          <p:nvPr/>
        </p:nvSpPr>
        <p:spPr>
          <a:xfrm>
            <a:off x="522845" y="2348078"/>
            <a:ext cx="1028750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CE7AF4-9897-4A66-B63E-947115F4C05C}"/>
              </a:ext>
            </a:extLst>
          </p:cNvPr>
          <p:cNvSpPr/>
          <p:nvPr/>
        </p:nvSpPr>
        <p:spPr>
          <a:xfrm>
            <a:off x="433997" y="2948859"/>
            <a:ext cx="1028750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77D453-A857-4691-9E5E-901B294425DD}"/>
              </a:ext>
            </a:extLst>
          </p:cNvPr>
          <p:cNvSpPr/>
          <p:nvPr/>
        </p:nvSpPr>
        <p:spPr>
          <a:xfrm>
            <a:off x="470376" y="3582666"/>
            <a:ext cx="1028750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3A1039-1E95-40FE-BF48-F34AF8E06354}"/>
              </a:ext>
            </a:extLst>
          </p:cNvPr>
          <p:cNvSpPr/>
          <p:nvPr/>
        </p:nvSpPr>
        <p:spPr>
          <a:xfrm>
            <a:off x="548930" y="4171792"/>
            <a:ext cx="1028750" cy="31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6B51B8-9277-4A70-8E53-E7A05A8201A7}"/>
              </a:ext>
            </a:extLst>
          </p:cNvPr>
          <p:cNvSpPr/>
          <p:nvPr/>
        </p:nvSpPr>
        <p:spPr>
          <a:xfrm>
            <a:off x="1202221" y="1526167"/>
            <a:ext cx="1028750" cy="196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82185-D831-4211-B7E3-587BA248B9EC}"/>
              </a:ext>
            </a:extLst>
          </p:cNvPr>
          <p:cNvSpPr/>
          <p:nvPr/>
        </p:nvSpPr>
        <p:spPr>
          <a:xfrm>
            <a:off x="1156372" y="2163664"/>
            <a:ext cx="1028750" cy="16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04D47C-5DF0-45B3-8D0D-6B6EE7B48B68}"/>
              </a:ext>
            </a:extLst>
          </p:cNvPr>
          <p:cNvSpPr/>
          <p:nvPr/>
        </p:nvSpPr>
        <p:spPr>
          <a:xfrm>
            <a:off x="1167771" y="2649604"/>
            <a:ext cx="1072966" cy="188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AD4830-FB01-403D-AADF-045AFE1CC360}"/>
              </a:ext>
            </a:extLst>
          </p:cNvPr>
          <p:cNvSpPr/>
          <p:nvPr/>
        </p:nvSpPr>
        <p:spPr>
          <a:xfrm>
            <a:off x="1167771" y="3294990"/>
            <a:ext cx="1028750" cy="197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02C3E2-3C68-4933-B375-754A0DA49608}"/>
              </a:ext>
            </a:extLst>
          </p:cNvPr>
          <p:cNvSpPr/>
          <p:nvPr/>
        </p:nvSpPr>
        <p:spPr>
          <a:xfrm>
            <a:off x="1185258" y="3902769"/>
            <a:ext cx="1221392" cy="16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B4600E-A859-46DF-B2D1-237CF6295D8D}"/>
              </a:ext>
            </a:extLst>
          </p:cNvPr>
          <p:cNvSpPr/>
          <p:nvPr/>
        </p:nvSpPr>
        <p:spPr>
          <a:xfrm>
            <a:off x="1080995" y="4489916"/>
            <a:ext cx="660200" cy="16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74250"/>
            <a:ext cx="5173345" cy="4591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before you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start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1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area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that’s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dark,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you begin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1210145"/>
            <a:ext cx="3155403" cy="299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6000" y="1210145"/>
            <a:ext cx="3155397" cy="299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245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Hazard</a:t>
            </a:r>
            <a:r>
              <a:rPr sz="1400" b="1" spc="-5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controls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6285" y="4273245"/>
            <a:ext cx="425564" cy="42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435" y="4254271"/>
            <a:ext cx="587408" cy="438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019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E56E8F-337F-4560-9598-D5C6DA7C37A4}"/>
              </a:ext>
            </a:extLst>
          </p:cNvPr>
          <p:cNvSpPr/>
          <p:nvPr/>
        </p:nvSpPr>
        <p:spPr>
          <a:xfrm>
            <a:off x="524268" y="604760"/>
            <a:ext cx="5173345" cy="459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66E0E-07FC-40C0-B5FA-97939CAA7A2B}"/>
              </a:ext>
            </a:extLst>
          </p:cNvPr>
          <p:cNvSpPr/>
          <p:nvPr/>
        </p:nvSpPr>
        <p:spPr>
          <a:xfrm>
            <a:off x="429348" y="1166546"/>
            <a:ext cx="3264375" cy="359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6FDE8F-AFA6-493C-93FB-286D750D8AF4}"/>
              </a:ext>
            </a:extLst>
          </p:cNvPr>
          <p:cNvSpPr/>
          <p:nvPr/>
        </p:nvSpPr>
        <p:spPr>
          <a:xfrm>
            <a:off x="3768615" y="1137149"/>
            <a:ext cx="3264375" cy="359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2534" y="1368006"/>
            <a:ext cx="3106051" cy="148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24892" y="3124124"/>
            <a:ext cx="781379" cy="1638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13664" marR="31178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environmental management plan (EMP)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things about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explains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doing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possibility 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called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224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 reduces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 gridSpan="2">
                  <a:txBody>
                    <a:bodyPr/>
                    <a:lstStyle/>
                    <a:p>
                      <a:pPr marL="104775" marR="3125470">
                        <a:lnSpc>
                          <a:spcPts val="1140"/>
                        </a:lnSpc>
                        <a:spcBef>
                          <a:spcPts val="9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meets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 protection laws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with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waste.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274049" y="1716034"/>
            <a:ext cx="1677592" cy="1081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5995" y="3319437"/>
            <a:ext cx="3808171" cy="1612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53098"/>
            <a:ext cx="6361430" cy="5518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30195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Environmental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management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plan</a:t>
            </a:r>
            <a:r>
              <a:rPr sz="1400" b="1" spc="1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(EMP)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5A2CC-77E3-4374-A07B-63828B00C8E9}"/>
              </a:ext>
            </a:extLst>
          </p:cNvPr>
          <p:cNvSpPr/>
          <p:nvPr/>
        </p:nvSpPr>
        <p:spPr>
          <a:xfrm>
            <a:off x="597796" y="741749"/>
            <a:ext cx="3086171" cy="2055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40490-BF44-408B-A45F-20F6B293D4F8}"/>
              </a:ext>
            </a:extLst>
          </p:cNvPr>
          <p:cNvSpPr/>
          <p:nvPr/>
        </p:nvSpPr>
        <p:spPr>
          <a:xfrm>
            <a:off x="3872534" y="741750"/>
            <a:ext cx="3106051" cy="210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9AC95-580D-4026-8FDC-C54559EC80C5}"/>
              </a:ext>
            </a:extLst>
          </p:cNvPr>
          <p:cNvSpPr/>
          <p:nvPr/>
        </p:nvSpPr>
        <p:spPr>
          <a:xfrm>
            <a:off x="584518" y="2923024"/>
            <a:ext cx="6304212" cy="198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434079" marR="5080" indent="162560">
              <a:lnSpc>
                <a:spcPts val="3900"/>
              </a:lnSpc>
              <a:spcBef>
                <a:spcPts val="580"/>
              </a:spcBef>
            </a:pPr>
            <a:r>
              <a:rPr spc="45" dirty="0"/>
              <a:t>Introduction</a:t>
            </a:r>
            <a:r>
              <a:rPr spc="-110" dirty="0"/>
              <a:t> </a:t>
            </a:r>
            <a:r>
              <a:rPr spc="15" dirty="0"/>
              <a:t>to  </a:t>
            </a:r>
            <a:r>
              <a:rPr spc="95" dirty="0"/>
              <a:t>Rigid </a:t>
            </a:r>
            <a:r>
              <a:rPr spc="55" dirty="0"/>
              <a:t>Haul</a:t>
            </a:r>
            <a:r>
              <a:rPr spc="-430" dirty="0"/>
              <a:t> </a:t>
            </a:r>
            <a:r>
              <a:rPr spc="5" dirty="0"/>
              <a:t>Truck</a:t>
            </a:r>
          </a:p>
        </p:txBody>
      </p:sp>
      <p:sp>
        <p:nvSpPr>
          <p:cNvPr id="5" name="object 5"/>
          <p:cNvSpPr/>
          <p:nvPr/>
        </p:nvSpPr>
        <p:spPr>
          <a:xfrm>
            <a:off x="540004" y="2227503"/>
            <a:ext cx="6479997" cy="2752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8181" y="117014"/>
            <a:ext cx="21805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LOAD,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DUMP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9400" y="832621"/>
            <a:ext cx="4890770" cy="0"/>
          </a:xfrm>
          <a:custGeom>
            <a:avLst/>
            <a:gdLst/>
            <a:ahLst/>
            <a:cxnLst/>
            <a:rect l="l" t="t" r="r" b="b"/>
            <a:pathLst>
              <a:path w="4890770">
                <a:moveTo>
                  <a:pt x="0" y="0"/>
                </a:moveTo>
                <a:lnTo>
                  <a:pt x="489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835797"/>
            <a:ext cx="0" cy="4129404"/>
          </a:xfrm>
          <a:custGeom>
            <a:avLst/>
            <a:gdLst/>
            <a:ahLst/>
            <a:cxnLst/>
            <a:rect l="l" t="t" r="r" b="b"/>
            <a:pathLst>
              <a:path h="4129404">
                <a:moveTo>
                  <a:pt x="0" y="412885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9400" y="4967831"/>
            <a:ext cx="4890770" cy="0"/>
          </a:xfrm>
          <a:custGeom>
            <a:avLst/>
            <a:gdLst/>
            <a:ahLst/>
            <a:cxnLst/>
            <a:rect l="l" t="t" r="r" b="b"/>
            <a:pathLst>
              <a:path w="4890770">
                <a:moveTo>
                  <a:pt x="0" y="0"/>
                </a:moveTo>
                <a:lnTo>
                  <a:pt x="48906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1918" y="2682619"/>
            <a:ext cx="3923198" cy="207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92520" y="4525226"/>
            <a:ext cx="920115" cy="245745"/>
          </a:xfrm>
          <a:custGeom>
            <a:avLst/>
            <a:gdLst/>
            <a:ahLst/>
            <a:cxnLst/>
            <a:rect l="l" t="t" r="r" b="b"/>
            <a:pathLst>
              <a:path w="920115" h="245745">
                <a:moveTo>
                  <a:pt x="0" y="245630"/>
                </a:moveTo>
                <a:lnTo>
                  <a:pt x="919759" y="245630"/>
                </a:lnTo>
                <a:lnTo>
                  <a:pt x="91975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92520" y="4525226"/>
            <a:ext cx="9201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fluid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2010" y="3009620"/>
            <a:ext cx="128397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structural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damage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2294" y="938932"/>
            <a:ext cx="2778011" cy="1186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6184" y="902703"/>
            <a:ext cx="1858213" cy="1253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99899" y="2214181"/>
            <a:ext cx="10763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nut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torque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7852" y="5083075"/>
            <a:ext cx="233679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13098" y="2007184"/>
            <a:ext cx="8134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9525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Refuel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ready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next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0381" y="2200452"/>
            <a:ext cx="1499870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fluid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checks (once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>
              <a:latin typeface="Franklin Gothic Book"/>
              <a:cs typeface="Franklin Gothic Book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has cooled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down)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803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104</a:t>
            </a:r>
            <a:endParaRPr sz="1100">
              <a:latin typeface="Franklin Gothic Demi"/>
              <a:cs typeface="Franklin Gothic Demi"/>
            </a:endParaRPr>
          </a:p>
          <a:p>
            <a:pPr marL="107950" marR="137795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next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person.</a:t>
            </a:r>
            <a:endParaRPr sz="1000">
              <a:latin typeface="Franklin Gothic Book"/>
              <a:cs typeface="Franklin Gothic Book"/>
            </a:endParaRPr>
          </a:p>
          <a:p>
            <a:pPr marL="107950" marR="244475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post-operational  checks 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after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you’ve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the  haul truck?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5600" y="525230"/>
            <a:ext cx="2510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Check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24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3.4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5451B4-D8F8-408B-AF68-8053AD31CB93}"/>
              </a:ext>
            </a:extLst>
          </p:cNvPr>
          <p:cNvSpPr/>
          <p:nvPr/>
        </p:nvSpPr>
        <p:spPr>
          <a:xfrm>
            <a:off x="2365641" y="2236033"/>
            <a:ext cx="1302211" cy="309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99D0EF-BBD8-4F5D-85B7-0AD6B2BFC950}"/>
              </a:ext>
            </a:extLst>
          </p:cNvPr>
          <p:cNvSpPr/>
          <p:nvPr/>
        </p:nvSpPr>
        <p:spPr>
          <a:xfrm>
            <a:off x="4181256" y="2068602"/>
            <a:ext cx="745277" cy="309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6A2C5-8B46-4448-8022-6097BE8AA85D}"/>
              </a:ext>
            </a:extLst>
          </p:cNvPr>
          <p:cNvSpPr/>
          <p:nvPr/>
        </p:nvSpPr>
        <p:spPr>
          <a:xfrm>
            <a:off x="5551067" y="2261365"/>
            <a:ext cx="894184" cy="16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12AB00-100E-470A-B162-44779A66DA4C}"/>
              </a:ext>
            </a:extLst>
          </p:cNvPr>
          <p:cNvSpPr/>
          <p:nvPr/>
        </p:nvSpPr>
        <p:spPr>
          <a:xfrm>
            <a:off x="5671363" y="3054728"/>
            <a:ext cx="1217407" cy="20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2C5E9-C51D-4517-9ECB-1C49C3CD19C9}"/>
              </a:ext>
            </a:extLst>
          </p:cNvPr>
          <p:cNvSpPr/>
          <p:nvPr/>
        </p:nvSpPr>
        <p:spPr>
          <a:xfrm>
            <a:off x="5918451" y="4583415"/>
            <a:ext cx="894184" cy="168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7826" y="117014"/>
            <a:ext cx="23126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4000" y="2491170"/>
            <a:ext cx="4476000" cy="248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8225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Introduction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to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rigid body haul</a:t>
            </a: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truck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625949"/>
            <a:ext cx="3789045" cy="11906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latin typeface="Franklin Gothic Book"/>
                <a:cs typeface="Franklin Gothic Book"/>
              </a:rPr>
              <a:t>This </a:t>
            </a:r>
            <a:r>
              <a:rPr sz="1000" spc="-35" dirty="0">
                <a:latin typeface="Franklin Gothic Book"/>
                <a:cs typeface="Franklin Gothic Book"/>
              </a:rPr>
              <a:t>guide covers </a:t>
            </a:r>
            <a:r>
              <a:rPr sz="1000" spc="-25" dirty="0">
                <a:latin typeface="Franklin Gothic Book"/>
                <a:cs typeface="Franklin Gothic Book"/>
              </a:rPr>
              <a:t>rigid </a:t>
            </a:r>
            <a:r>
              <a:rPr sz="1000" spc="-35" dirty="0">
                <a:latin typeface="Franklin Gothic Book"/>
                <a:cs typeface="Franklin Gothic Book"/>
              </a:rPr>
              <a:t>body </a:t>
            </a:r>
            <a:r>
              <a:rPr sz="1000" spc="-30" dirty="0">
                <a:latin typeface="Franklin Gothic Book"/>
                <a:cs typeface="Franklin Gothic Book"/>
              </a:rPr>
              <a:t>haul </a:t>
            </a:r>
            <a:r>
              <a:rPr sz="1000" spc="-25" dirty="0">
                <a:latin typeface="Franklin Gothic Book"/>
                <a:cs typeface="Franklin Gothic Book"/>
              </a:rPr>
              <a:t>trucks. </a:t>
            </a:r>
            <a:r>
              <a:rPr sz="1000" spc="-30" dirty="0">
                <a:latin typeface="Franklin Gothic Book"/>
                <a:cs typeface="Franklin Gothic Book"/>
              </a:rPr>
              <a:t>A haul truck </a:t>
            </a:r>
            <a:r>
              <a:rPr sz="1000" spc="-25" dirty="0">
                <a:latin typeface="Franklin Gothic Book"/>
                <a:cs typeface="Franklin Gothic Book"/>
              </a:rPr>
              <a:t>is </a:t>
            </a:r>
            <a:r>
              <a:rPr sz="1000" spc="-30" dirty="0">
                <a:latin typeface="Franklin Gothic Book"/>
                <a:cs typeface="Franklin Gothic Book"/>
              </a:rPr>
              <a:t>a </a:t>
            </a:r>
            <a:r>
              <a:rPr sz="1000" spc="-35" dirty="0">
                <a:latin typeface="Franklin Gothic Book"/>
                <a:cs typeface="Franklin Gothic Book"/>
              </a:rPr>
              <a:t>machine you use  to </a:t>
            </a:r>
            <a:r>
              <a:rPr sz="1000" spc="-20" dirty="0">
                <a:latin typeface="Franklin Gothic Book"/>
                <a:cs typeface="Franklin Gothic Book"/>
              </a:rPr>
              <a:t>carry </a:t>
            </a:r>
            <a:r>
              <a:rPr sz="1000" spc="-30" dirty="0">
                <a:latin typeface="Franklin Gothic Book"/>
                <a:cs typeface="Franklin Gothic Book"/>
              </a:rPr>
              <a:t>materials </a:t>
            </a:r>
            <a:r>
              <a:rPr sz="1000" spc="-35" dirty="0">
                <a:latin typeface="Franklin Gothic Book"/>
                <a:cs typeface="Franklin Gothic Book"/>
              </a:rPr>
              <a:t>from </a:t>
            </a:r>
            <a:r>
              <a:rPr sz="1000" spc="-30" dirty="0">
                <a:latin typeface="Franklin Gothic Book"/>
                <a:cs typeface="Franklin Gothic Book"/>
              </a:rPr>
              <a:t>one place </a:t>
            </a:r>
            <a:r>
              <a:rPr sz="1000" spc="-35" dirty="0">
                <a:latin typeface="Franklin Gothic Book"/>
                <a:cs typeface="Franklin Gothic Book"/>
              </a:rPr>
              <a:t>to another. </a:t>
            </a:r>
            <a:r>
              <a:rPr sz="1000" spc="-50" dirty="0">
                <a:latin typeface="Franklin Gothic Book"/>
                <a:cs typeface="Franklin Gothic Book"/>
              </a:rPr>
              <a:t>You </a:t>
            </a:r>
            <a:r>
              <a:rPr sz="1000" spc="-30" dirty="0">
                <a:latin typeface="Franklin Gothic Book"/>
                <a:cs typeface="Franklin Gothic Book"/>
              </a:rPr>
              <a:t>can load a haul truck with  a </a:t>
            </a:r>
            <a:r>
              <a:rPr sz="1000" spc="-35" dirty="0">
                <a:latin typeface="Franklin Gothic Book"/>
                <a:cs typeface="Franklin Gothic Book"/>
              </a:rPr>
              <a:t>number </a:t>
            </a:r>
            <a:r>
              <a:rPr sz="1000" spc="-25" dirty="0">
                <a:latin typeface="Franklin Gothic Book"/>
                <a:cs typeface="Franklin Gothic Book"/>
              </a:rPr>
              <a:t>of </a:t>
            </a:r>
            <a:r>
              <a:rPr sz="1000" spc="-35" dirty="0">
                <a:latin typeface="Franklin Gothic Book"/>
                <a:cs typeface="Franklin Gothic Book"/>
              </a:rPr>
              <a:t>machines </a:t>
            </a:r>
            <a:r>
              <a:rPr sz="1000" spc="-30" dirty="0">
                <a:latin typeface="Franklin Gothic Book"/>
                <a:cs typeface="Franklin Gothic Book"/>
              </a:rPr>
              <a:t>including </a:t>
            </a:r>
            <a:r>
              <a:rPr sz="1000" spc="-40" dirty="0">
                <a:latin typeface="Franklin Gothic Book"/>
                <a:cs typeface="Franklin Gothic Book"/>
              </a:rPr>
              <a:t>excavators </a:t>
            </a:r>
            <a:r>
              <a:rPr sz="1000" spc="-35" dirty="0">
                <a:latin typeface="Franklin Gothic Book"/>
                <a:cs typeface="Franklin Gothic Book"/>
              </a:rPr>
              <a:t>and</a:t>
            </a:r>
            <a:r>
              <a:rPr sz="1000" spc="30" dirty="0">
                <a:latin typeface="Franklin Gothic Book"/>
                <a:cs typeface="Franklin Gothic Book"/>
              </a:rPr>
              <a:t> </a:t>
            </a:r>
            <a:r>
              <a:rPr sz="1000" spc="-30" dirty="0">
                <a:latin typeface="Franklin Gothic Book"/>
                <a:cs typeface="Franklin Gothic Book"/>
              </a:rPr>
              <a:t>loaders.</a:t>
            </a:r>
            <a:endParaRPr sz="1000">
              <a:latin typeface="Franklin Gothic Book"/>
              <a:cs typeface="Franklin Gothic Book"/>
            </a:endParaRPr>
          </a:p>
          <a:p>
            <a:pPr marL="12700" marR="54610">
              <a:lnSpc>
                <a:spcPts val="1140"/>
              </a:lnSpc>
              <a:spcBef>
                <a:spcPts val="570"/>
              </a:spcBef>
            </a:pPr>
            <a:r>
              <a:rPr sz="1000" spc="-35" dirty="0">
                <a:latin typeface="Franklin Gothic Book"/>
                <a:cs typeface="Franklin Gothic Book"/>
              </a:rPr>
              <a:t>The </a:t>
            </a:r>
            <a:r>
              <a:rPr sz="1000" spc="-25" dirty="0">
                <a:latin typeface="Franklin Gothic Book"/>
                <a:cs typeface="Franklin Gothic Book"/>
              </a:rPr>
              <a:t>large </a:t>
            </a:r>
            <a:r>
              <a:rPr sz="1000" spc="-30" dirty="0">
                <a:latin typeface="Franklin Gothic Book"/>
                <a:cs typeface="Franklin Gothic Book"/>
              </a:rPr>
              <a:t>mining haul trucks can </a:t>
            </a:r>
            <a:r>
              <a:rPr sz="1000" spc="-35" dirty="0">
                <a:latin typeface="Franklin Gothic Book"/>
                <a:cs typeface="Franklin Gothic Book"/>
              </a:rPr>
              <a:t>weigh </a:t>
            </a:r>
            <a:r>
              <a:rPr sz="1000" spc="-40" dirty="0">
                <a:latin typeface="Franklin Gothic Book"/>
                <a:cs typeface="Franklin Gothic Book"/>
              </a:rPr>
              <a:t>over 500 </a:t>
            </a:r>
            <a:r>
              <a:rPr sz="1000" spc="-30" dirty="0">
                <a:latin typeface="Franklin Gothic Book"/>
                <a:cs typeface="Franklin Gothic Book"/>
              </a:rPr>
              <a:t>tonnes. </a:t>
            </a:r>
            <a:r>
              <a:rPr sz="1000" spc="-25" dirty="0">
                <a:latin typeface="Franklin Gothic Book"/>
                <a:cs typeface="Franklin Gothic Book"/>
              </a:rPr>
              <a:t>Rigid </a:t>
            </a:r>
            <a:r>
              <a:rPr sz="1000" spc="-30" dirty="0">
                <a:latin typeface="Franklin Gothic Book"/>
                <a:cs typeface="Franklin Gothic Book"/>
              </a:rPr>
              <a:t>haul trucks  </a:t>
            </a:r>
            <a:r>
              <a:rPr sz="1000" spc="-35" dirty="0">
                <a:latin typeface="Franklin Gothic Book"/>
                <a:cs typeface="Franklin Gothic Book"/>
              </a:rPr>
              <a:t>covered </a:t>
            </a:r>
            <a:r>
              <a:rPr sz="1000" spc="-25" dirty="0">
                <a:latin typeface="Franklin Gothic Book"/>
                <a:cs typeface="Franklin Gothic Book"/>
              </a:rPr>
              <a:t>in this </a:t>
            </a:r>
            <a:r>
              <a:rPr sz="1000" spc="-35" dirty="0"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latin typeface="Franklin Gothic Book"/>
                <a:cs typeface="Franklin Gothic Book"/>
              </a:rPr>
              <a:t>are off-highway trucks </a:t>
            </a:r>
            <a:r>
              <a:rPr sz="1000" spc="-35" dirty="0">
                <a:latin typeface="Franklin Gothic Book"/>
                <a:cs typeface="Franklin Gothic Book"/>
              </a:rPr>
              <a:t>such </a:t>
            </a:r>
            <a:r>
              <a:rPr sz="1000" spc="-30" dirty="0">
                <a:latin typeface="Franklin Gothic Book"/>
                <a:cs typeface="Franklin Gothic Book"/>
              </a:rPr>
              <a:t>as diesel-mechanical,  diesel </a:t>
            </a:r>
            <a:r>
              <a:rPr sz="1000" spc="-25" dirty="0">
                <a:latin typeface="Franklin Gothic Book"/>
                <a:cs typeface="Franklin Gothic Book"/>
              </a:rPr>
              <a:t>electric </a:t>
            </a:r>
            <a:r>
              <a:rPr sz="1000" spc="-35" dirty="0">
                <a:latin typeface="Franklin Gothic Book"/>
                <a:cs typeface="Franklin Gothic Book"/>
              </a:rPr>
              <a:t>and </a:t>
            </a:r>
            <a:r>
              <a:rPr sz="1000" spc="-25" dirty="0">
                <a:latin typeface="Franklin Gothic Book"/>
                <a:cs typeface="Franklin Gothic Book"/>
              </a:rPr>
              <a:t>rigid</a:t>
            </a:r>
            <a:r>
              <a:rPr sz="1000" spc="-15" dirty="0">
                <a:latin typeface="Franklin Gothic Book"/>
                <a:cs typeface="Franklin Gothic Book"/>
              </a:rPr>
              <a:t> </a:t>
            </a:r>
            <a:r>
              <a:rPr sz="1000" spc="-35" dirty="0">
                <a:latin typeface="Franklin Gothic Book"/>
                <a:cs typeface="Franklin Gothic Book"/>
              </a:rPr>
              <a:t>body.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25" dirty="0">
                <a:latin typeface="Franklin Gothic Book"/>
                <a:cs typeface="Franklin Gothic Book"/>
              </a:rPr>
              <a:t>Rigid </a:t>
            </a:r>
            <a:r>
              <a:rPr sz="1000" spc="-30" dirty="0">
                <a:latin typeface="Franklin Gothic Book"/>
                <a:cs typeface="Franklin Gothic Book"/>
              </a:rPr>
              <a:t>haul trucks </a:t>
            </a:r>
            <a:r>
              <a:rPr sz="1000" spc="-40" dirty="0">
                <a:latin typeface="Franklin Gothic Book"/>
                <a:cs typeface="Franklin Gothic Book"/>
              </a:rPr>
              <a:t>have </a:t>
            </a:r>
            <a:r>
              <a:rPr sz="1000" spc="-30" dirty="0">
                <a:latin typeface="Franklin Gothic Book"/>
                <a:cs typeface="Franklin Gothic Book"/>
              </a:rPr>
              <a:t>a </a:t>
            </a:r>
            <a:r>
              <a:rPr sz="1000" spc="-25" dirty="0">
                <a:latin typeface="Franklin Gothic Book"/>
                <a:cs typeface="Franklin Gothic Book"/>
              </a:rPr>
              <a:t>rigid</a:t>
            </a:r>
            <a:r>
              <a:rPr sz="1000" dirty="0">
                <a:latin typeface="Franklin Gothic Book"/>
                <a:cs typeface="Franklin Gothic Book"/>
              </a:rPr>
              <a:t> </a:t>
            </a:r>
            <a:r>
              <a:rPr sz="1000" spc="-40" dirty="0">
                <a:latin typeface="Franklin Gothic Book"/>
                <a:cs typeface="Franklin Gothic Book"/>
              </a:rPr>
              <a:t>body.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0806" y="393458"/>
            <a:ext cx="2599194" cy="2087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54" y="2487472"/>
            <a:ext cx="1955800" cy="1113790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Rigid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means:</a:t>
            </a:r>
            <a:endParaRPr sz="1000">
              <a:latin typeface="Franklin Gothic Book"/>
              <a:cs typeface="Franklin Gothic Book"/>
            </a:endParaRPr>
          </a:p>
          <a:p>
            <a:pPr marL="114300">
              <a:lnSpc>
                <a:spcPct val="100000"/>
              </a:lnSpc>
              <a:spcBef>
                <a:spcPts val="2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chassis does not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articulate.</a:t>
            </a:r>
            <a:endParaRPr sz="1000">
              <a:latin typeface="Franklin Gothic Book"/>
              <a:cs typeface="Franklin Gothic Book"/>
            </a:endParaRPr>
          </a:p>
          <a:p>
            <a:pPr marL="114300" marR="241935">
              <a:lnSpc>
                <a:spcPts val="1140"/>
              </a:lnSpc>
              <a:spcBef>
                <a:spcPts val="3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steered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front  wheels pivoting on each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end</a:t>
            </a:r>
            <a:endParaRPr sz="1000">
              <a:latin typeface="Franklin Gothic Book"/>
              <a:cs typeface="Franklin Gothic Book"/>
            </a:endParaRPr>
          </a:p>
          <a:p>
            <a:pPr marL="114300" marR="328930">
              <a:lnSpc>
                <a:spcPts val="1140"/>
              </a:lnSpc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front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axle, similar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steering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family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car.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7CF7A-7957-462F-B9D4-ADD6B35D2417}"/>
              </a:ext>
            </a:extLst>
          </p:cNvPr>
          <p:cNvSpPr/>
          <p:nvPr/>
        </p:nvSpPr>
        <p:spPr>
          <a:xfrm>
            <a:off x="512277" y="614808"/>
            <a:ext cx="3789045" cy="119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42584-29BD-40D1-B437-02179736D75A}"/>
              </a:ext>
            </a:extLst>
          </p:cNvPr>
          <p:cNvSpPr/>
          <p:nvPr/>
        </p:nvSpPr>
        <p:spPr>
          <a:xfrm>
            <a:off x="425450" y="2372379"/>
            <a:ext cx="2196189" cy="1361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7826" y="117014"/>
            <a:ext cx="23126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RIGID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HAUL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TRUCK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500" y="2990400"/>
            <a:ext cx="6479996" cy="1995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773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What industries do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you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use a rigid haul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truck</a:t>
            </a:r>
            <a:r>
              <a:rPr sz="1400" b="1" spc="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in?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0136" y="724789"/>
            <a:ext cx="2109441" cy="1975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8544" y="724801"/>
            <a:ext cx="2051456" cy="1988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660509"/>
            <a:ext cx="121412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05"/>
              </a:spcBef>
              <a:buChar char="•"/>
              <a:tabLst>
                <a:tab pos="1778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Coal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Extractive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industries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Metalliferous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mining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42A45-6C4C-413E-ACEA-7880DA80EAF7}"/>
              </a:ext>
            </a:extLst>
          </p:cNvPr>
          <p:cNvSpPr/>
          <p:nvPr/>
        </p:nvSpPr>
        <p:spPr>
          <a:xfrm>
            <a:off x="512277" y="741173"/>
            <a:ext cx="1083093" cy="15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C5F0E-C070-455B-A578-5F7D2F10A05F}"/>
              </a:ext>
            </a:extLst>
          </p:cNvPr>
          <p:cNvSpPr/>
          <p:nvPr/>
        </p:nvSpPr>
        <p:spPr>
          <a:xfrm>
            <a:off x="526523" y="993832"/>
            <a:ext cx="1083093" cy="130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D19792-2D44-42B5-8C09-2C021E2B6E72}"/>
              </a:ext>
            </a:extLst>
          </p:cNvPr>
          <p:cNvSpPr/>
          <p:nvPr/>
        </p:nvSpPr>
        <p:spPr>
          <a:xfrm>
            <a:off x="522870" y="1164464"/>
            <a:ext cx="1229144" cy="16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3D232-E4CC-4A38-83B2-DADC2D5B9304}"/>
              </a:ext>
            </a:extLst>
          </p:cNvPr>
          <p:cNvSpPr/>
          <p:nvPr/>
        </p:nvSpPr>
        <p:spPr>
          <a:xfrm>
            <a:off x="549756" y="1389408"/>
            <a:ext cx="1229144" cy="162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4272" y="965384"/>
            <a:ext cx="56184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40" dirty="0"/>
              <a:t>The </a:t>
            </a:r>
            <a:r>
              <a:rPr sz="3400" spc="45" dirty="0"/>
              <a:t>basics </a:t>
            </a:r>
            <a:r>
              <a:rPr sz="3400" spc="10" dirty="0"/>
              <a:t>of </a:t>
            </a:r>
            <a:r>
              <a:rPr sz="3400" spc="25" dirty="0"/>
              <a:t>road</a:t>
            </a:r>
            <a:r>
              <a:rPr sz="3400" spc="-345" dirty="0"/>
              <a:t> </a:t>
            </a:r>
            <a:r>
              <a:rPr sz="3400" spc="45" dirty="0"/>
              <a:t>construction</a:t>
            </a:r>
            <a:endParaRPr sz="3400"/>
          </a:p>
        </p:txBody>
      </p:sp>
      <p:sp>
        <p:nvSpPr>
          <p:cNvPr id="5" name="object 5"/>
          <p:cNvSpPr/>
          <p:nvPr/>
        </p:nvSpPr>
        <p:spPr>
          <a:xfrm>
            <a:off x="2429992" y="2505595"/>
            <a:ext cx="4589995" cy="2146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3098"/>
            <a:ext cx="6360795" cy="5518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07035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Principles of soil technology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for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civil</a:t>
            </a:r>
            <a:r>
              <a:rPr sz="1400" b="1" spc="10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works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2993" y="3984633"/>
            <a:ext cx="1735823" cy="87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1475" y="1814690"/>
            <a:ext cx="1776921" cy="1007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8327" y="4032722"/>
            <a:ext cx="1631340" cy="852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3534" y="1779969"/>
            <a:ext cx="2067843" cy="972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7314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do, 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  operator,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the  base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swimming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buildings.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not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cannot build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something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solid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2763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civil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construction, moisture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 means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much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rock,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aggregate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earthmoving. Moisture affects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soils.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swell,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affects the handling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 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Handling properties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easy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7314" marR="23050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usually contain moisture.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moisture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depends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weather,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drainage,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soil’s ability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affect the moisture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Retention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properties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 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hold. Different soils can hold different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amounts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184975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change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moisture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314" marR="2005964">
                        <a:lnSpc>
                          <a:spcPct val="100000"/>
                        </a:lnSpc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mix a  chemical with the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Different types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problems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9220" marR="142875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boggy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sink.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run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9220" marR="90805" algn="just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important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built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level.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 boggy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lime.  Lime helps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‘clump’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together.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8592E8-04B5-446D-BE99-D634669EE710}"/>
              </a:ext>
            </a:extLst>
          </p:cNvPr>
          <p:cNvSpPr/>
          <p:nvPr/>
        </p:nvSpPr>
        <p:spPr>
          <a:xfrm>
            <a:off x="606688" y="744318"/>
            <a:ext cx="3082127" cy="2078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31F21-0D87-4257-81D3-2C27FEF7625B}"/>
              </a:ext>
            </a:extLst>
          </p:cNvPr>
          <p:cNvSpPr/>
          <p:nvPr/>
        </p:nvSpPr>
        <p:spPr>
          <a:xfrm>
            <a:off x="3815527" y="755440"/>
            <a:ext cx="3148816" cy="2078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C75B39-1CCA-4545-8C28-38364A9093CE}"/>
              </a:ext>
            </a:extLst>
          </p:cNvPr>
          <p:cNvSpPr/>
          <p:nvPr/>
        </p:nvSpPr>
        <p:spPr>
          <a:xfrm>
            <a:off x="606689" y="2935208"/>
            <a:ext cx="3148816" cy="19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7AD909-F6E8-4CFD-8298-30450FFD312A}"/>
              </a:ext>
            </a:extLst>
          </p:cNvPr>
          <p:cNvSpPr/>
          <p:nvPr/>
        </p:nvSpPr>
        <p:spPr>
          <a:xfrm>
            <a:off x="3847492" y="2934249"/>
            <a:ext cx="3148816" cy="19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8846"/>
            <a:ext cx="2334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Principles of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8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technology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civil works</a:t>
            </a:r>
            <a:r>
              <a:rPr sz="8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7003" y="1426314"/>
            <a:ext cx="2285177" cy="1408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0870" y="3663829"/>
            <a:ext cx="2199134" cy="122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063" y="3785095"/>
            <a:ext cx="1732222" cy="1128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3976" y="1519017"/>
            <a:ext cx="1860054" cy="13310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13664" marR="3429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can also cause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under foundations.  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because clay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attracts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happens,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clay expands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swells.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Later,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sunny,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clay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965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time,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swelling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(expanding)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(while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shrinking) 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warp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foundations. This can cause cracks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potholes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walls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ceilings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buildings,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swimming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4775" marR="109855">
                        <a:lnSpc>
                          <a:spcPts val="1140"/>
                        </a:lnSpc>
                        <a:spcBef>
                          <a:spcPts val="60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chemicals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 clay from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attracting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Once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clay,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compact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better foundation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won’t swell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crack as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18110">
                        <a:lnSpc>
                          <a:spcPts val="1140"/>
                        </a:lnSpc>
                        <a:spcBef>
                          <a:spcPts val="6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chemicals,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must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 safe.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data sheet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(SDS)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 use, store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handle the chemical.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site’s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management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not sure about  using a chemical,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talk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BA68B-E88E-4289-9FE2-30BEACA09B67}"/>
              </a:ext>
            </a:extLst>
          </p:cNvPr>
          <p:cNvSpPr/>
          <p:nvPr/>
        </p:nvSpPr>
        <p:spPr>
          <a:xfrm>
            <a:off x="587756" y="790124"/>
            <a:ext cx="3148816" cy="204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322043-D808-4E16-BAFD-0B2CAFD1784A}"/>
              </a:ext>
            </a:extLst>
          </p:cNvPr>
          <p:cNvSpPr/>
          <p:nvPr/>
        </p:nvSpPr>
        <p:spPr>
          <a:xfrm>
            <a:off x="3819930" y="748015"/>
            <a:ext cx="3148816" cy="2102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AEEBA-60E0-43C1-9BCD-518235ACE343}"/>
              </a:ext>
            </a:extLst>
          </p:cNvPr>
          <p:cNvSpPr/>
          <p:nvPr/>
        </p:nvSpPr>
        <p:spPr>
          <a:xfrm>
            <a:off x="606689" y="2935208"/>
            <a:ext cx="3148816" cy="19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28585-5C29-43A9-8CD6-B10A60C02A61}"/>
              </a:ext>
            </a:extLst>
          </p:cNvPr>
          <p:cNvSpPr/>
          <p:nvPr/>
        </p:nvSpPr>
        <p:spPr>
          <a:xfrm>
            <a:off x="3784845" y="2963604"/>
            <a:ext cx="3148816" cy="19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1"/>
            <a:ext cx="24657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The basics of road</a:t>
            </a:r>
            <a:r>
              <a:rPr sz="1400" b="1" spc="-8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dirty="0">
                <a:solidFill>
                  <a:srgbClr val="802B28"/>
                </a:solidFill>
                <a:latin typeface="Franklin Gothic Demi"/>
                <a:cs typeface="Franklin Gothic Demi"/>
              </a:rPr>
              <a:t>construction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4808" y="3795077"/>
            <a:ext cx="2257590" cy="1132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5341" y="3795082"/>
            <a:ext cx="2255452" cy="1132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607" y="1322362"/>
            <a:ext cx="2987992" cy="149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5000" y="1313740"/>
            <a:ext cx="2681999" cy="150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4775" marR="153670">
                        <a:lnSpc>
                          <a:spcPts val="1140"/>
                        </a:lnSpc>
                        <a:spcBef>
                          <a:spcPts val="6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surveyor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site according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 plan.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stakes mark where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 and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pits, which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</a:t>
                      </a:r>
                      <a:r>
                        <a:rPr sz="1000" spc="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92405">
                        <a:lnSpc>
                          <a:spcPts val="1140"/>
                        </a:lnSpc>
                        <a:spcBef>
                          <a:spcPts val="6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dozer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removes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trees,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shrubs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plants and levels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area.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trees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protected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padding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fencing.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4775" marR="13017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contractors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borrow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(also called a  sand box).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borrow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pit 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area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gravel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(material)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dug 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another area.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Sometimes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borrow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pit 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become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drains,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catchment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end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51765">
                        <a:lnSpc>
                          <a:spcPts val="114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dozer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material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borrow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 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road.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build up  diversion blocks. Diversion blocks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divert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6FD1CE-5B1B-4470-A2AA-A58113D505FF}"/>
              </a:ext>
            </a:extLst>
          </p:cNvPr>
          <p:cNvSpPr/>
          <p:nvPr/>
        </p:nvSpPr>
        <p:spPr>
          <a:xfrm>
            <a:off x="589195" y="798198"/>
            <a:ext cx="3148816" cy="2023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5A2AD-4B09-4A60-B268-0215C6528897}"/>
              </a:ext>
            </a:extLst>
          </p:cNvPr>
          <p:cNvSpPr/>
          <p:nvPr/>
        </p:nvSpPr>
        <p:spPr>
          <a:xfrm>
            <a:off x="3801192" y="743008"/>
            <a:ext cx="3148816" cy="207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1D7810-CA46-49C1-B909-8D91D3943FD4}"/>
              </a:ext>
            </a:extLst>
          </p:cNvPr>
          <p:cNvSpPr/>
          <p:nvPr/>
        </p:nvSpPr>
        <p:spPr>
          <a:xfrm>
            <a:off x="606689" y="2935207"/>
            <a:ext cx="3148816" cy="199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0EF52-C7F4-4190-A4BE-8D37CA5B8128}"/>
              </a:ext>
            </a:extLst>
          </p:cNvPr>
          <p:cNvSpPr/>
          <p:nvPr/>
        </p:nvSpPr>
        <p:spPr>
          <a:xfrm>
            <a:off x="3808659" y="2977942"/>
            <a:ext cx="3148816" cy="1950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5125" y="117014"/>
            <a:ext cx="23031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BASICS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ROAD</a:t>
            </a:r>
            <a:r>
              <a:rPr sz="11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CONSTRUCTION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00" y="705557"/>
          <a:ext cx="6473190" cy="4256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8273">
                <a:tc>
                  <a:txBody>
                    <a:bodyPr/>
                    <a:lstStyle/>
                    <a:p>
                      <a:pPr marL="107314" marR="193675" algn="just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the operator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shapes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ground, 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usually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create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drainage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enough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(scope)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drains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673100">
                        <a:lnSpc>
                          <a:spcPts val="114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Drains are installed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water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824">
                <a:tc>
                  <a:txBody>
                    <a:bodyPr/>
                    <a:lstStyle/>
                    <a:p>
                      <a:pPr marL="107314" marR="98425">
                        <a:lnSpc>
                          <a:spcPts val="1140"/>
                        </a:lnSpc>
                        <a:spcBef>
                          <a:spcPts val="6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front end loader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dozer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shapes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base. This helps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smooth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surface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grading.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389255">
                        <a:lnSpc>
                          <a:spcPts val="1140"/>
                        </a:lnSpc>
                        <a:spcBef>
                          <a:spcPts val="67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truck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helps 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bond.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509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1299" y="388846"/>
            <a:ext cx="1887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basics of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construction</a:t>
            </a:r>
            <a:r>
              <a:rPr sz="800" i="1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201" y="1620012"/>
            <a:ext cx="3089579" cy="1172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001" y="3426739"/>
            <a:ext cx="3079343" cy="148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8828" y="1305014"/>
            <a:ext cx="3116554" cy="148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6040" y="3390533"/>
            <a:ext cx="3079330" cy="152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F4D331-23D6-4649-941C-B42CA36DC814}"/>
              </a:ext>
            </a:extLst>
          </p:cNvPr>
          <p:cNvSpPr/>
          <p:nvPr/>
        </p:nvSpPr>
        <p:spPr>
          <a:xfrm>
            <a:off x="601118" y="716987"/>
            <a:ext cx="3148816" cy="207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BA6B74-6D93-4214-9D64-E29268E8F93A}"/>
              </a:ext>
            </a:extLst>
          </p:cNvPr>
          <p:cNvSpPr/>
          <p:nvPr/>
        </p:nvSpPr>
        <p:spPr>
          <a:xfrm>
            <a:off x="3822697" y="758054"/>
            <a:ext cx="3148816" cy="207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6B45FE-7643-419C-94B4-C73E0B0EF8F9}"/>
              </a:ext>
            </a:extLst>
          </p:cNvPr>
          <p:cNvSpPr/>
          <p:nvPr/>
        </p:nvSpPr>
        <p:spPr>
          <a:xfrm>
            <a:off x="601118" y="2968217"/>
            <a:ext cx="3148816" cy="197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70C475-C6C2-4B36-B616-5646CD767B40}"/>
              </a:ext>
            </a:extLst>
          </p:cNvPr>
          <p:cNvSpPr/>
          <p:nvPr/>
        </p:nvSpPr>
        <p:spPr>
          <a:xfrm>
            <a:off x="3810778" y="2943091"/>
            <a:ext cx="3148816" cy="1971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2230</Words>
  <Application>Microsoft Office PowerPoint</Application>
  <PresentationFormat>Custom</PresentationFormat>
  <Paragraphs>214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LEARNER GUIDE</vt:lpstr>
      <vt:lpstr>Introduction to  Rigid Haul Truck</vt:lpstr>
      <vt:lpstr>Introduction to rigid body haul truck</vt:lpstr>
      <vt:lpstr>What industries do you use a rigid haul truck in?</vt:lpstr>
      <vt:lpstr>The basics of road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Earthmoving site hazards</vt:lpstr>
      <vt:lpstr>PowerPoint Presentation</vt:lpstr>
      <vt:lpstr>PowerPoint Presentation</vt:lpstr>
      <vt:lpstr>Hazard controls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Teresa Skepper</dc:creator>
  <cp:lastModifiedBy>qk663</cp:lastModifiedBy>
  <cp:revision>23</cp:revision>
  <dcterms:created xsi:type="dcterms:W3CDTF">2020-07-21T01:41:19Z</dcterms:created>
  <dcterms:modified xsi:type="dcterms:W3CDTF">2020-07-23T05:36:28Z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2020-07-21T00:00:00Z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2020-07-21T00:00:00Z</vt:filetime>
  </property>
</Properties>
</file>