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64" r:id="rId4"/>
    <p:sldId id="265" r:id="rId5"/>
    <p:sldId id="266" r:id="rId6"/>
    <p:sldId id="268" r:id="rId7"/>
    <p:sldId id="26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5A11-39A6-4549-A31F-CF82074A637B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BE2B-615A-47C3-B2A7-568328B7FA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28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875" y="717486"/>
            <a:ext cx="6503098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025" y="704539"/>
            <a:ext cx="6502798" cy="1069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7425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ice.qld.gov.au/" TargetMode="External"/><Relationship Id="rId3" Type="http://schemas.openxmlformats.org/officeDocument/2006/relationships/hyperlink" Target="http://www.vwa.vic.gov.au/" TargetMode="External"/><Relationship Id="rId7" Type="http://schemas.openxmlformats.org/officeDocument/2006/relationships/hyperlink" Target="http://www.worksafe.wa.gov.a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s.act.gov.au/workcover" TargetMode="External"/><Relationship Id="rId11" Type="http://schemas.openxmlformats.org/officeDocument/2006/relationships/hyperlink" Target="http://www.safework.sa.gov.au/" TargetMode="External"/><Relationship Id="rId5" Type="http://schemas.openxmlformats.org/officeDocument/2006/relationships/hyperlink" Target="http://www.workcover.nsw.gov.au/" TargetMode="External"/><Relationship Id="rId10" Type="http://schemas.openxmlformats.org/officeDocument/2006/relationships/hyperlink" Target="http://www.worksafe.nt.gov.au/" TargetMode="External"/><Relationship Id="rId4" Type="http://schemas.openxmlformats.org/officeDocument/2006/relationships/hyperlink" Target="http://www.wst.tas.gov.au/" TargetMode="External"/><Relationship Id="rId9" Type="http://schemas.openxmlformats.org/officeDocument/2006/relationships/hyperlink" Target="http://www.safeworkaustralia.gov.a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6737" y="4170337"/>
            <a:ext cx="1658505" cy="74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57534" y="2648679"/>
            <a:ext cx="2503805" cy="145605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70"/>
              </a:spcBef>
            </a:pPr>
            <a:r>
              <a:rPr sz="1950" spc="25" dirty="0">
                <a:solidFill>
                  <a:srgbClr val="802B28"/>
                </a:solidFill>
                <a:latin typeface="Calibri"/>
                <a:cs typeface="Calibri"/>
              </a:rPr>
              <a:t>TICK</a:t>
            </a:r>
            <a:r>
              <a:rPr sz="1950" spc="50" dirty="0">
                <a:solidFill>
                  <a:srgbClr val="802B28"/>
                </a:solidFill>
                <a:latin typeface="Calibri"/>
                <a:cs typeface="Calibri"/>
              </a:rPr>
              <a:t>E</a:t>
            </a:r>
            <a:r>
              <a:rPr sz="1950" spc="15" dirty="0">
                <a:solidFill>
                  <a:srgbClr val="802B28"/>
                </a:solidFill>
                <a:latin typeface="Calibri"/>
                <a:cs typeface="Calibri"/>
              </a:rPr>
              <a:t>T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0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RIIMPO337E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1093470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articulated 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haul 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truck</a:t>
            </a:r>
            <a:r>
              <a:rPr sz="1200" spc="-9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1364" y="2772097"/>
            <a:ext cx="768639" cy="47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6436" y="3102019"/>
            <a:ext cx="771712" cy="4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1241" y="226042"/>
            <a:ext cx="3245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8634" y="583205"/>
            <a:ext cx="861364" cy="870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313" y="2896026"/>
            <a:ext cx="3763098" cy="1727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20111" y="1476974"/>
            <a:ext cx="285178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ts val="4890"/>
              </a:lnSpc>
              <a:spcBef>
                <a:spcPts val="100"/>
              </a:spcBef>
            </a:pPr>
            <a:r>
              <a:rPr sz="4600" spc="135" dirty="0">
                <a:solidFill>
                  <a:srgbClr val="231F20"/>
                </a:solidFill>
              </a:rPr>
              <a:t>A</a:t>
            </a:r>
            <a:r>
              <a:rPr sz="4600" spc="10" dirty="0">
                <a:solidFill>
                  <a:srgbClr val="231F20"/>
                </a:solidFill>
              </a:rPr>
              <a:t>r</a:t>
            </a:r>
            <a:r>
              <a:rPr sz="4600" spc="40" dirty="0">
                <a:solidFill>
                  <a:srgbClr val="231F20"/>
                </a:solidFill>
              </a:rPr>
              <a:t>ticula</a:t>
            </a:r>
            <a:r>
              <a:rPr sz="4600" spc="-50" dirty="0">
                <a:solidFill>
                  <a:srgbClr val="231F20"/>
                </a:solidFill>
              </a:rPr>
              <a:t>t</a:t>
            </a:r>
            <a:r>
              <a:rPr sz="4600" spc="95" dirty="0">
                <a:solidFill>
                  <a:srgbClr val="231F20"/>
                </a:solidFill>
              </a:rPr>
              <a:t>ed</a:t>
            </a:r>
            <a:endParaRPr sz="4600"/>
          </a:p>
          <a:p>
            <a:pPr marL="12700">
              <a:lnSpc>
                <a:spcPts val="5370"/>
              </a:lnSpc>
            </a:pPr>
            <a:r>
              <a:rPr sz="5000" spc="114" dirty="0">
                <a:solidFill>
                  <a:srgbClr val="231F20"/>
                </a:solidFill>
              </a:rPr>
              <a:t>Haul</a:t>
            </a:r>
            <a:r>
              <a:rPr sz="5000" spc="-254" dirty="0">
                <a:solidFill>
                  <a:srgbClr val="231F20"/>
                </a:solidFill>
              </a:rPr>
              <a:t> </a:t>
            </a:r>
            <a:r>
              <a:rPr sz="5000" spc="55" dirty="0">
                <a:solidFill>
                  <a:srgbClr val="231F20"/>
                </a:solidFill>
              </a:rPr>
              <a:t>Truck</a:t>
            </a:r>
            <a:endParaRPr sz="500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A04DE23C-52C1-4EBF-AF7F-A856A429BA2D}"/>
              </a:ext>
            </a:extLst>
          </p:cNvPr>
          <p:cNvSpPr/>
          <p:nvPr/>
        </p:nvSpPr>
        <p:spPr>
          <a:xfrm>
            <a:off x="2807801" y="1535472"/>
            <a:ext cx="1360417" cy="1315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777230"/>
            <a:ext cx="4371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check these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websites for 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4333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Where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to </a:t>
            </a: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find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WHS</a:t>
            </a:r>
            <a:r>
              <a:rPr sz="1400" b="1" spc="-2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information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2499" y="1320927"/>
            <a:ext cx="3350483" cy="306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2406" y="3762500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666864" y="0"/>
                </a:moveTo>
                <a:lnTo>
                  <a:pt x="0" y="46694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5065" y="372291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39582" y="45823"/>
                </a:moveTo>
                <a:lnTo>
                  <a:pt x="30337" y="49856"/>
                </a:lnTo>
                <a:lnTo>
                  <a:pt x="20600" y="50030"/>
                </a:lnTo>
                <a:lnTo>
                  <a:pt x="11509" y="46541"/>
                </a:lnTo>
                <a:lnTo>
                  <a:pt x="4200" y="39587"/>
                </a:lnTo>
                <a:lnTo>
                  <a:pt x="169" y="30337"/>
                </a:lnTo>
                <a:lnTo>
                  <a:pt x="0" y="20602"/>
                </a:lnTo>
                <a:lnTo>
                  <a:pt x="3493" y="11517"/>
                </a:lnTo>
                <a:lnTo>
                  <a:pt x="10448" y="4217"/>
                </a:lnTo>
                <a:lnTo>
                  <a:pt x="19686" y="177"/>
                </a:lnTo>
                <a:lnTo>
                  <a:pt x="29419" y="0"/>
                </a:lnTo>
                <a:lnTo>
                  <a:pt x="38509" y="3487"/>
                </a:lnTo>
                <a:lnTo>
                  <a:pt x="45818" y="10440"/>
                </a:lnTo>
                <a:lnTo>
                  <a:pt x="49857" y="19685"/>
                </a:lnTo>
                <a:lnTo>
                  <a:pt x="50030" y="29422"/>
                </a:lnTo>
                <a:lnTo>
                  <a:pt x="46538" y="38514"/>
                </a:lnTo>
                <a:lnTo>
                  <a:pt x="39582" y="4582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9150" y="3973944"/>
            <a:ext cx="1343025" cy="39433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VIC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Authority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3"/>
              </a:rPr>
              <a:t>www.vwa.vic.gov.au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3550" y="4235396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39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750" y="42099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799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7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4944" y="4038358"/>
            <a:ext cx="143891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TAS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Workplace</a:t>
            </a:r>
            <a:r>
              <a:rPr sz="9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Standards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4"/>
              </a:rPr>
              <a:t>www.wst.tas.gov.au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96681" y="2766489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0" y="466940"/>
                </a:moveTo>
                <a:lnTo>
                  <a:pt x="66686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0855" y="32229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06"/>
                </a:moveTo>
                <a:lnTo>
                  <a:pt x="19692" y="173"/>
                </a:lnTo>
                <a:lnTo>
                  <a:pt x="29429" y="0"/>
                </a:lnTo>
                <a:lnTo>
                  <a:pt x="38520" y="3488"/>
                </a:lnTo>
                <a:lnTo>
                  <a:pt x="45829" y="10442"/>
                </a:lnTo>
                <a:lnTo>
                  <a:pt x="49860" y="19692"/>
                </a:lnTo>
                <a:lnTo>
                  <a:pt x="50030" y="29427"/>
                </a:lnTo>
                <a:lnTo>
                  <a:pt x="46536" y="38512"/>
                </a:lnTo>
                <a:lnTo>
                  <a:pt x="39581" y="45812"/>
                </a:lnTo>
                <a:lnTo>
                  <a:pt x="30343" y="49852"/>
                </a:lnTo>
                <a:lnTo>
                  <a:pt x="20610" y="50030"/>
                </a:lnTo>
                <a:lnTo>
                  <a:pt x="11520" y="46542"/>
                </a:lnTo>
                <a:lnTo>
                  <a:pt x="4211" y="39589"/>
                </a:lnTo>
                <a:lnTo>
                  <a:pt x="172" y="30344"/>
                </a:lnTo>
                <a:lnTo>
                  <a:pt x="0" y="20607"/>
                </a:lnTo>
                <a:lnTo>
                  <a:pt x="3491" y="11515"/>
                </a:lnTo>
                <a:lnTo>
                  <a:pt x="10447" y="42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1286" y="2638044"/>
            <a:ext cx="1442720" cy="394335"/>
          </a:xfrm>
          <a:custGeom>
            <a:avLst/>
            <a:gdLst/>
            <a:ahLst/>
            <a:cxnLst/>
            <a:rect l="l" t="t" r="r" b="b"/>
            <a:pathLst>
              <a:path w="1442720" h="394335">
                <a:moveTo>
                  <a:pt x="0" y="394055"/>
                </a:moveTo>
                <a:lnTo>
                  <a:pt x="1442364" y="394055"/>
                </a:lnTo>
                <a:lnTo>
                  <a:pt x="1442364" y="0"/>
                </a:lnTo>
                <a:lnTo>
                  <a:pt x="0" y="0"/>
                </a:lnTo>
                <a:lnTo>
                  <a:pt x="0" y="394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71286" y="2638044"/>
            <a:ext cx="144272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NSW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  <a:hlinkClick r:id="rId5"/>
              </a:rPr>
              <a:t>www.workcover.nsw.gov.au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81949" y="360178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0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1149" y="357638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0954" y="3404755"/>
            <a:ext cx="161290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ACT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  <a:hlinkClick r:id="rId6"/>
              </a:rPr>
              <a:t>www.ors.act.gov.au/workcover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89048" y="2505170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24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7292" y="24797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354" y="2308136"/>
            <a:ext cx="1343025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50" dirty="0">
                <a:solidFill>
                  <a:srgbClr val="00305E"/>
                </a:solidFill>
                <a:latin typeface="Franklin Gothic Demi"/>
                <a:cs typeface="Franklin Gothic Demi"/>
              </a:rPr>
              <a:t>WA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WorkSafe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7"/>
              </a:rPr>
              <a:t>www.worksafe.wa.gov.au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9157" y="1717548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0" y="466940"/>
                </a:moveTo>
                <a:lnTo>
                  <a:pt x="66686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331" y="217404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06"/>
                </a:moveTo>
                <a:lnTo>
                  <a:pt x="19692" y="173"/>
                </a:lnTo>
                <a:lnTo>
                  <a:pt x="29429" y="0"/>
                </a:lnTo>
                <a:lnTo>
                  <a:pt x="38520" y="3488"/>
                </a:lnTo>
                <a:lnTo>
                  <a:pt x="45829" y="10442"/>
                </a:lnTo>
                <a:lnTo>
                  <a:pt x="49860" y="19692"/>
                </a:lnTo>
                <a:lnTo>
                  <a:pt x="50030" y="29427"/>
                </a:lnTo>
                <a:lnTo>
                  <a:pt x="46536" y="38512"/>
                </a:lnTo>
                <a:lnTo>
                  <a:pt x="39581" y="45812"/>
                </a:lnTo>
                <a:lnTo>
                  <a:pt x="30343" y="49852"/>
                </a:lnTo>
                <a:lnTo>
                  <a:pt x="20610" y="50030"/>
                </a:lnTo>
                <a:lnTo>
                  <a:pt x="11520" y="46542"/>
                </a:lnTo>
                <a:lnTo>
                  <a:pt x="4211" y="39589"/>
                </a:lnTo>
                <a:lnTo>
                  <a:pt x="172" y="30344"/>
                </a:lnTo>
                <a:lnTo>
                  <a:pt x="0" y="20607"/>
                </a:lnTo>
                <a:lnTo>
                  <a:pt x="3491" y="11515"/>
                </a:lnTo>
                <a:lnTo>
                  <a:pt x="10447" y="42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74767" y="1596199"/>
            <a:ext cx="183896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QLD Workplace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Health and</a:t>
            </a:r>
            <a:r>
              <a:rPr sz="900" b="1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Safety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  <a:hlinkClick r:id="rId8"/>
              </a:rPr>
              <a:t>www.justice.qld.gov.au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354" y="3973944"/>
            <a:ext cx="222631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78105" marR="134620">
              <a:lnSpc>
                <a:spcPct val="111100"/>
              </a:lnSpc>
              <a:spcBef>
                <a:spcPts val="22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You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can read more about the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new </a:t>
            </a:r>
            <a:r>
              <a:rPr sz="900" b="1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WHS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Act  </a:t>
            </a:r>
            <a:r>
              <a:rPr sz="900" b="1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at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  <a:hlinkClick r:id="rId9"/>
              </a:rPr>
              <a:t>www.safeworkaustralia.gov.au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85454" y="1912276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3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2187" y="18868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6354" y="1706892"/>
            <a:ext cx="1339215" cy="4108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NT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WorkSafe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10"/>
              </a:rPr>
              <a:t>www.worksafe.nt.gov.au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354" y="2893555"/>
            <a:ext cx="132588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SA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SafeWork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11"/>
              </a:rPr>
              <a:t>www.safework.sa.gov.au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78299" y="3090585"/>
            <a:ext cx="1960245" cy="0"/>
          </a:xfrm>
          <a:custGeom>
            <a:avLst/>
            <a:gdLst/>
            <a:ahLst/>
            <a:cxnLst/>
            <a:rect l="l" t="t" r="r" b="b"/>
            <a:pathLst>
              <a:path w="1960245">
                <a:moveTo>
                  <a:pt x="19597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8049" y="30651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680CCC-3C90-487C-88E5-3FEB480DF7CB}"/>
              </a:ext>
            </a:extLst>
          </p:cNvPr>
          <p:cNvSpPr/>
          <p:nvPr/>
        </p:nvSpPr>
        <p:spPr>
          <a:xfrm>
            <a:off x="524695" y="739927"/>
            <a:ext cx="6504505" cy="381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274" y="964596"/>
            <a:ext cx="2322059" cy="161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707" y="525230"/>
            <a:ext cx="3172460" cy="13347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1217295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do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instructions.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956" y="1921738"/>
            <a:ext cx="2099310" cy="60769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>
              <a:latin typeface="Franklin Gothic Demi"/>
              <a:cs typeface="Franklin Gothic Demi"/>
            </a:endParaRPr>
          </a:p>
          <a:p>
            <a:pPr marL="114300" marR="215900">
              <a:lnSpc>
                <a:spcPts val="1140"/>
              </a:lnSpc>
              <a:spcBef>
                <a:spcPts val="5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your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requirements as 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 from state to</a:t>
            </a: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9350" y="2784719"/>
            <a:ext cx="2364040" cy="2140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9707" y="2785130"/>
            <a:ext cx="180530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>
              <a:latin typeface="Franklin Gothic Demi"/>
              <a:cs typeface="Franklin Gothic Demi"/>
            </a:endParaRPr>
          </a:p>
          <a:p>
            <a:pPr marL="107950" marR="52641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 what are</a:t>
            </a:r>
            <a:r>
              <a:rPr sz="10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 while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working?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38B0C6-7CF2-487F-AC15-AEB6C4BD3478}"/>
              </a:ext>
            </a:extLst>
          </p:cNvPr>
          <p:cNvSpPr/>
          <p:nvPr/>
        </p:nvSpPr>
        <p:spPr>
          <a:xfrm>
            <a:off x="2200331" y="514498"/>
            <a:ext cx="4678002" cy="212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13DD84-8DFF-43F1-B846-3E048CF410BB}"/>
              </a:ext>
            </a:extLst>
          </p:cNvPr>
          <p:cNvSpPr/>
          <p:nvPr/>
        </p:nvSpPr>
        <p:spPr>
          <a:xfrm>
            <a:off x="527300" y="2709312"/>
            <a:ext cx="6603750" cy="232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60B9F-C249-4544-B9A3-00F577FD9F52}"/>
              </a:ext>
            </a:extLst>
          </p:cNvPr>
          <p:cNvSpPr/>
          <p:nvPr/>
        </p:nvSpPr>
        <p:spPr>
          <a:xfrm>
            <a:off x="2197381" y="2784718"/>
            <a:ext cx="4678002" cy="216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11092" y="525837"/>
            <a:ext cx="1758597" cy="206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1452" y="2784366"/>
            <a:ext cx="1505312" cy="207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9" y="432000"/>
          <a:ext cx="6477000" cy="4529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3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ts val="117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2598-1995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Earth-moving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for your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marR="2715895" indent="-165100" algn="just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 Employment and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disability.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106">
                <a:tc>
                  <a:txBody>
                    <a:bodyPr/>
                    <a:lstStyle/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3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953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409190">
                        <a:lnSpc>
                          <a:spcPts val="1140"/>
                        </a:lnSpc>
                        <a:spcBef>
                          <a:spcPts val="9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537">
                <a:tc>
                  <a:txBody>
                    <a:bodyPr/>
                    <a:lstStyle/>
                    <a:p>
                      <a:pPr marL="107950" marR="448309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before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1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481580">
                        <a:lnSpc>
                          <a:spcPts val="1140"/>
                        </a:lnSpc>
                        <a:spcBef>
                          <a:spcPts val="5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025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1E250-4DB1-4E63-B85B-903273C64959}"/>
              </a:ext>
            </a:extLst>
          </p:cNvPr>
          <p:cNvSpPr/>
          <p:nvPr/>
        </p:nvSpPr>
        <p:spPr>
          <a:xfrm>
            <a:off x="2200331" y="514498"/>
            <a:ext cx="4678002" cy="212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1363A-AD88-49FA-9D77-1441459FD956}"/>
              </a:ext>
            </a:extLst>
          </p:cNvPr>
          <p:cNvSpPr/>
          <p:nvPr/>
        </p:nvSpPr>
        <p:spPr>
          <a:xfrm>
            <a:off x="425450" y="2714509"/>
            <a:ext cx="1774881" cy="232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D74C3-3AB2-41F0-8AA0-8963887BA91E}"/>
              </a:ext>
            </a:extLst>
          </p:cNvPr>
          <p:cNvSpPr/>
          <p:nvPr/>
        </p:nvSpPr>
        <p:spPr>
          <a:xfrm>
            <a:off x="2207910" y="2714509"/>
            <a:ext cx="4825080" cy="236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7601" y="2815196"/>
            <a:ext cx="2502420" cy="206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601" y="2815196"/>
            <a:ext cx="2502535" cy="2066925"/>
          </a:xfrm>
          <a:custGeom>
            <a:avLst/>
            <a:gdLst/>
            <a:ahLst/>
            <a:cxnLst/>
            <a:rect l="l" t="t" r="r" b="b"/>
            <a:pathLst>
              <a:path w="2502534" h="2066925">
                <a:moveTo>
                  <a:pt x="0" y="2066404"/>
                </a:moveTo>
                <a:lnTo>
                  <a:pt x="2502420" y="2066404"/>
                </a:lnTo>
                <a:lnTo>
                  <a:pt x="2502420" y="0"/>
                </a:lnTo>
                <a:lnTo>
                  <a:pt x="0" y="0"/>
                </a:lnTo>
                <a:lnTo>
                  <a:pt x="0" y="206640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1899" y="525230"/>
            <a:ext cx="2613660" cy="13354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3175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  alcohol concentration/reading while performing  traffic 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2799" y="2784230"/>
            <a:ext cx="1917700" cy="1552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8419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AS2550.1-2011—Powerline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endParaRPr sz="1000">
              <a:latin typeface="Franklin Gothic Book"/>
              <a:cs typeface="Franklin Gothic Book"/>
            </a:endParaRPr>
          </a:p>
          <a:p>
            <a:pPr marL="12700" marR="65405" algn="just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5</a:t>
            </a:r>
            <a:endParaRPr sz="110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6</a:t>
            </a:r>
            <a:endParaRPr sz="110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0B6829-E9E3-4ED0-ADDE-32B1C3B5C296}"/>
              </a:ext>
            </a:extLst>
          </p:cNvPr>
          <p:cNvSpPr/>
          <p:nvPr/>
        </p:nvSpPr>
        <p:spPr>
          <a:xfrm>
            <a:off x="2200331" y="514498"/>
            <a:ext cx="4678002" cy="212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FCEE0-28CB-4893-8F98-D850E4A5931D}"/>
              </a:ext>
            </a:extLst>
          </p:cNvPr>
          <p:cNvSpPr/>
          <p:nvPr/>
        </p:nvSpPr>
        <p:spPr>
          <a:xfrm>
            <a:off x="527300" y="2706962"/>
            <a:ext cx="6603750" cy="2336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DDF573-061F-45D0-9BF7-0C88084A521A}"/>
              </a:ext>
            </a:extLst>
          </p:cNvPr>
          <p:cNvSpPr/>
          <p:nvPr/>
        </p:nvSpPr>
        <p:spPr>
          <a:xfrm>
            <a:off x="2200330" y="2776787"/>
            <a:ext cx="4816165" cy="212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0006" y="2817321"/>
            <a:ext cx="2627998" cy="210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006" y="488115"/>
            <a:ext cx="2627998" cy="210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5927" y="432005"/>
          <a:ext cx="6478905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9052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would you  choose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articulated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truck?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33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929255" algn="just">
                        <a:lnSpc>
                          <a:spcPts val="1140"/>
                        </a:lnSpc>
                        <a:spcBef>
                          <a:spcPts val="90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choose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articulated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truck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loads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muddy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soft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77177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4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6-wheel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good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traction.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articulated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truck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small 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articulated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888615">
                        <a:lnSpc>
                          <a:spcPts val="1140"/>
                        </a:lnSpc>
                        <a:spcBef>
                          <a:spcPts val="31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Volvo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A40GFS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39 tonnes 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top speed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57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kilometres  per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hour.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6987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would you choose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589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017520">
                        <a:lnSpc>
                          <a:spcPts val="1140"/>
                        </a:lnSpc>
                        <a:spcBef>
                          <a:spcPts val="96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choose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truck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you'll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heavier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larger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86575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best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long hauls 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quickly 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hill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 roads.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 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maximum speed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haul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882900" algn="just">
                        <a:lnSpc>
                          <a:spcPts val="1140"/>
                        </a:lnSpc>
                        <a:spcBef>
                          <a:spcPts val="3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Komatsu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960E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carry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327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tonnes 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top speed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64 kilometres  per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hour.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19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4C006-15F8-4D6B-BCA8-C655089687CE}"/>
              </a:ext>
            </a:extLst>
          </p:cNvPr>
          <p:cNvSpPr/>
          <p:nvPr/>
        </p:nvSpPr>
        <p:spPr>
          <a:xfrm>
            <a:off x="2200330" y="438840"/>
            <a:ext cx="4747673" cy="220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057F7-3C0A-4AF6-BD4C-E3CE2049DB58}"/>
              </a:ext>
            </a:extLst>
          </p:cNvPr>
          <p:cNvSpPr/>
          <p:nvPr/>
        </p:nvSpPr>
        <p:spPr>
          <a:xfrm>
            <a:off x="535926" y="2722112"/>
            <a:ext cx="6747523" cy="2298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F9B40-B1D5-4DED-8531-EFE861B78257}"/>
              </a:ext>
            </a:extLst>
          </p:cNvPr>
          <p:cNvSpPr/>
          <p:nvPr/>
        </p:nvSpPr>
        <p:spPr>
          <a:xfrm>
            <a:off x="2200329" y="2797212"/>
            <a:ext cx="4747673" cy="212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00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Worksite</a:t>
            </a:r>
            <a:r>
              <a:rPr sz="1400" b="1" spc="-2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requirements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561568"/>
            <a:ext cx="3152775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your employer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evacuation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 management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315792"/>
            <a:ext cx="2971800" cy="14439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Emergency evacuation plan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20320">
              <a:lnSpc>
                <a:spcPts val="1140"/>
              </a:lnSpc>
              <a:spcBef>
                <a:spcPts val="45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evacuation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notice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board.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interpret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‘You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here’ sticker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Note 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 plan.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on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real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9635" y="2579397"/>
            <a:ext cx="3317554" cy="1948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303024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1467" y="606458"/>
            <a:ext cx="2862532" cy="1423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428C2-538A-41CD-92EC-5AD3F5DC9C3E}"/>
              </a:ext>
            </a:extLst>
          </p:cNvPr>
          <p:cNvSpPr/>
          <p:nvPr/>
        </p:nvSpPr>
        <p:spPr>
          <a:xfrm>
            <a:off x="527299" y="617528"/>
            <a:ext cx="6499889" cy="156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775E15-F0F9-4ADA-B756-1721176B2394}"/>
              </a:ext>
            </a:extLst>
          </p:cNvPr>
          <p:cNvSpPr/>
          <p:nvPr/>
        </p:nvSpPr>
        <p:spPr>
          <a:xfrm>
            <a:off x="540000" y="2428224"/>
            <a:ext cx="6591049" cy="228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9650" y="1089444"/>
            <a:ext cx="3232785" cy="3868420"/>
          </a:xfrm>
          <a:custGeom>
            <a:avLst/>
            <a:gdLst/>
            <a:ahLst/>
            <a:cxnLst/>
            <a:rect l="l" t="t" r="r" b="b"/>
            <a:pathLst>
              <a:path w="3232785" h="3868420">
                <a:moveTo>
                  <a:pt x="0" y="0"/>
                </a:moveTo>
                <a:lnTo>
                  <a:pt x="3232404" y="0"/>
                </a:lnTo>
                <a:lnTo>
                  <a:pt x="3232404" y="3867912"/>
                </a:lnTo>
                <a:lnTo>
                  <a:pt x="0" y="38679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4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A4EEC-FAD9-415E-AA2A-FCDB19C3B950}"/>
              </a:ext>
            </a:extLst>
          </p:cNvPr>
          <p:cNvSpPr/>
          <p:nvPr/>
        </p:nvSpPr>
        <p:spPr>
          <a:xfrm>
            <a:off x="2179650" y="472542"/>
            <a:ext cx="4801379" cy="448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2672" y="718823"/>
            <a:ext cx="3193308" cy="18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8478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marR="222631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542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job,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other people are  doing on site?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7970" marR="2973705" indent="-165100">
                        <a:lnSpc>
                          <a:spcPts val="114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get in 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7970" marR="2981325" indent="-165100">
                        <a:lnSpc>
                          <a:spcPts val="114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are doing 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104004" y="2834995"/>
            <a:ext cx="2841980" cy="206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80C73-9723-41FA-987B-A43ADD984F4F}"/>
              </a:ext>
            </a:extLst>
          </p:cNvPr>
          <p:cNvSpPr/>
          <p:nvPr/>
        </p:nvSpPr>
        <p:spPr>
          <a:xfrm>
            <a:off x="2178050" y="485702"/>
            <a:ext cx="4756717" cy="215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F85FE-4976-43D1-93B7-C51E111EBAF1}"/>
              </a:ext>
            </a:extLst>
          </p:cNvPr>
          <p:cNvSpPr/>
          <p:nvPr/>
        </p:nvSpPr>
        <p:spPr>
          <a:xfrm>
            <a:off x="349250" y="2695434"/>
            <a:ext cx="6858000" cy="226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686E9-2B80-485C-AB41-378274D4CB16}"/>
              </a:ext>
            </a:extLst>
          </p:cNvPr>
          <p:cNvSpPr/>
          <p:nvPr/>
        </p:nvSpPr>
        <p:spPr>
          <a:xfrm>
            <a:off x="2189263" y="2817749"/>
            <a:ext cx="4756717" cy="207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799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3561" y="738911"/>
            <a:ext cx="4802073" cy="358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8801" y="178381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2"/>
                </a:lnTo>
                <a:lnTo>
                  <a:pt x="2050" y="15934"/>
                </a:lnTo>
                <a:lnTo>
                  <a:pt x="0" y="26085"/>
                </a:lnTo>
                <a:lnTo>
                  <a:pt x="2050" y="36244"/>
                </a:lnTo>
                <a:lnTo>
                  <a:pt x="7643" y="44540"/>
                </a:lnTo>
                <a:lnTo>
                  <a:pt x="15939" y="50133"/>
                </a:lnTo>
                <a:lnTo>
                  <a:pt x="26098" y="52184"/>
                </a:lnTo>
                <a:lnTo>
                  <a:pt x="36257" y="50133"/>
                </a:lnTo>
                <a:lnTo>
                  <a:pt x="44553" y="44540"/>
                </a:lnTo>
                <a:lnTo>
                  <a:pt x="50146" y="36244"/>
                </a:lnTo>
                <a:lnTo>
                  <a:pt x="52197" y="26085"/>
                </a:lnTo>
                <a:lnTo>
                  <a:pt x="50146" y="15934"/>
                </a:lnTo>
                <a:lnTo>
                  <a:pt x="44553" y="7642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6919" y="1112004"/>
            <a:ext cx="473709" cy="677545"/>
          </a:xfrm>
          <a:custGeom>
            <a:avLst/>
            <a:gdLst/>
            <a:ahLst/>
            <a:cxnLst/>
            <a:rect l="l" t="t" r="r" b="b"/>
            <a:pathLst>
              <a:path w="473710" h="677544">
                <a:moveTo>
                  <a:pt x="473367" y="67726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9488" y="17847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04"/>
                </a:moveTo>
                <a:lnTo>
                  <a:pt x="50723" y="24139"/>
                </a:lnTo>
                <a:lnTo>
                  <a:pt x="48371" y="14674"/>
                </a:lnTo>
                <a:lnTo>
                  <a:pt x="42649" y="6774"/>
                </a:lnTo>
                <a:lnTo>
                  <a:pt x="34037" y="1477"/>
                </a:lnTo>
                <a:lnTo>
                  <a:pt x="24071" y="0"/>
                </a:lnTo>
                <a:lnTo>
                  <a:pt x="14626" y="2382"/>
                </a:lnTo>
                <a:lnTo>
                  <a:pt x="6752" y="8131"/>
                </a:lnTo>
                <a:lnTo>
                  <a:pt x="1500" y="16755"/>
                </a:lnTo>
                <a:lnTo>
                  <a:pt x="0" y="26685"/>
                </a:lnTo>
                <a:lnTo>
                  <a:pt x="2354" y="36108"/>
                </a:lnTo>
                <a:lnTo>
                  <a:pt x="8076" y="43967"/>
                </a:lnTo>
                <a:lnTo>
                  <a:pt x="16677" y="4920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1594" y="309601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93"/>
                </a:lnTo>
                <a:lnTo>
                  <a:pt x="7807" y="7800"/>
                </a:lnTo>
                <a:lnTo>
                  <a:pt x="2095" y="16266"/>
                </a:lnTo>
                <a:lnTo>
                  <a:pt x="0" y="26631"/>
                </a:lnTo>
                <a:lnTo>
                  <a:pt x="2095" y="37004"/>
                </a:lnTo>
                <a:lnTo>
                  <a:pt x="7807" y="45473"/>
                </a:lnTo>
                <a:lnTo>
                  <a:pt x="16277" y="51183"/>
                </a:lnTo>
                <a:lnTo>
                  <a:pt x="26644" y="53276"/>
                </a:lnTo>
                <a:lnTo>
                  <a:pt x="37017" y="51183"/>
                </a:lnTo>
                <a:lnTo>
                  <a:pt x="45486" y="45473"/>
                </a:lnTo>
                <a:lnTo>
                  <a:pt x="51195" y="37004"/>
                </a:lnTo>
                <a:lnTo>
                  <a:pt x="53289" y="26631"/>
                </a:lnTo>
                <a:lnTo>
                  <a:pt x="51195" y="16266"/>
                </a:lnTo>
                <a:lnTo>
                  <a:pt x="45486" y="7800"/>
                </a:lnTo>
                <a:lnTo>
                  <a:pt x="37017" y="2093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3298" y="1116119"/>
            <a:ext cx="825500" cy="1981200"/>
          </a:xfrm>
          <a:custGeom>
            <a:avLst/>
            <a:gdLst/>
            <a:ahLst/>
            <a:cxnLst/>
            <a:rect l="l" t="t" r="r" b="b"/>
            <a:pathLst>
              <a:path w="825500" h="1981200">
                <a:moveTo>
                  <a:pt x="825246" y="1980704"/>
                </a:moveTo>
                <a:lnTo>
                  <a:pt x="0" y="0"/>
                </a:lnTo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3757" y="30953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8500" y="44564"/>
                </a:moveTo>
                <a:lnTo>
                  <a:pt x="45242" y="37448"/>
                </a:lnTo>
                <a:lnTo>
                  <a:pt x="48609" y="28597"/>
                </a:lnTo>
                <a:lnTo>
                  <a:pt x="48422" y="19121"/>
                </a:lnTo>
                <a:lnTo>
                  <a:pt x="44507" y="10134"/>
                </a:lnTo>
                <a:lnTo>
                  <a:pt x="37421" y="3398"/>
                </a:lnTo>
                <a:lnTo>
                  <a:pt x="28600" y="0"/>
                </a:lnTo>
                <a:lnTo>
                  <a:pt x="19150" y="154"/>
                </a:lnTo>
                <a:lnTo>
                  <a:pt x="10179" y="4076"/>
                </a:lnTo>
                <a:lnTo>
                  <a:pt x="3398" y="11177"/>
                </a:lnTo>
                <a:lnTo>
                  <a:pt x="0" y="20029"/>
                </a:lnTo>
                <a:lnTo>
                  <a:pt x="163" y="29503"/>
                </a:lnTo>
                <a:lnTo>
                  <a:pt x="4070" y="38468"/>
                </a:lnTo>
                <a:lnTo>
                  <a:pt x="11157" y="45219"/>
                </a:lnTo>
                <a:lnTo>
                  <a:pt x="19999" y="48617"/>
                </a:lnTo>
                <a:lnTo>
                  <a:pt x="29484" y="48464"/>
                </a:lnTo>
                <a:lnTo>
                  <a:pt x="38500" y="44564"/>
                </a:lnTo>
                <a:close/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4195" y="3110392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279" y="0"/>
                </a:moveTo>
                <a:lnTo>
                  <a:pt x="14219" y="1828"/>
                </a:lnTo>
                <a:lnTo>
                  <a:pt x="6819" y="6816"/>
                </a:lnTo>
                <a:lnTo>
                  <a:pt x="1829" y="14219"/>
                </a:lnTo>
                <a:lnTo>
                  <a:pt x="0" y="23291"/>
                </a:lnTo>
                <a:lnTo>
                  <a:pt x="1829" y="32349"/>
                </a:lnTo>
                <a:lnTo>
                  <a:pt x="6819" y="39744"/>
                </a:lnTo>
                <a:lnTo>
                  <a:pt x="14219" y="44730"/>
                </a:lnTo>
                <a:lnTo>
                  <a:pt x="23279" y="46558"/>
                </a:lnTo>
                <a:lnTo>
                  <a:pt x="32338" y="44730"/>
                </a:lnTo>
                <a:lnTo>
                  <a:pt x="39738" y="39744"/>
                </a:lnTo>
                <a:lnTo>
                  <a:pt x="44728" y="32349"/>
                </a:lnTo>
                <a:lnTo>
                  <a:pt x="46558" y="23291"/>
                </a:lnTo>
                <a:lnTo>
                  <a:pt x="44728" y="14219"/>
                </a:lnTo>
                <a:lnTo>
                  <a:pt x="39738" y="6816"/>
                </a:lnTo>
                <a:lnTo>
                  <a:pt x="32338" y="1828"/>
                </a:lnTo>
                <a:lnTo>
                  <a:pt x="2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9998" y="3158190"/>
            <a:ext cx="179070" cy="1271270"/>
          </a:xfrm>
          <a:custGeom>
            <a:avLst/>
            <a:gdLst/>
            <a:ahLst/>
            <a:cxnLst/>
            <a:rect l="l" t="t" r="r" b="b"/>
            <a:pathLst>
              <a:path w="179070" h="1271270">
                <a:moveTo>
                  <a:pt x="0" y="0"/>
                </a:moveTo>
                <a:lnTo>
                  <a:pt x="178917" y="127069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1092" y="31076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64"/>
                </a:moveTo>
                <a:lnTo>
                  <a:pt x="50723" y="24061"/>
                </a:lnTo>
                <a:lnTo>
                  <a:pt x="48371" y="14637"/>
                </a:lnTo>
                <a:lnTo>
                  <a:pt x="42649" y="6775"/>
                </a:lnTo>
                <a:lnTo>
                  <a:pt x="34037" y="1537"/>
                </a:lnTo>
                <a:lnTo>
                  <a:pt x="24071" y="0"/>
                </a:lnTo>
                <a:lnTo>
                  <a:pt x="14626" y="2342"/>
                </a:lnTo>
                <a:lnTo>
                  <a:pt x="6752" y="8054"/>
                </a:lnTo>
                <a:lnTo>
                  <a:pt x="1500" y="16625"/>
                </a:lnTo>
                <a:lnTo>
                  <a:pt x="0" y="26607"/>
                </a:lnTo>
                <a:lnTo>
                  <a:pt x="2354" y="36068"/>
                </a:lnTo>
                <a:lnTo>
                  <a:pt x="8076" y="43967"/>
                </a:lnTo>
                <a:lnTo>
                  <a:pt x="16677" y="4926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4654" y="4395546"/>
            <a:ext cx="921385" cy="563880"/>
          </a:xfrm>
          <a:custGeom>
            <a:avLst/>
            <a:gdLst/>
            <a:ahLst/>
            <a:cxnLst/>
            <a:rect l="l" t="t" r="r" b="b"/>
            <a:pathLst>
              <a:path w="921385" h="563879">
                <a:moveTo>
                  <a:pt x="0" y="563295"/>
                </a:moveTo>
                <a:lnTo>
                  <a:pt x="921118" y="563295"/>
                </a:lnTo>
                <a:lnTo>
                  <a:pt x="921118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46795" y="334437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3931" y="3397010"/>
            <a:ext cx="60325" cy="988060"/>
          </a:xfrm>
          <a:custGeom>
            <a:avLst/>
            <a:gdLst/>
            <a:ahLst/>
            <a:cxnLst/>
            <a:rect l="l" t="t" r="r" b="b"/>
            <a:pathLst>
              <a:path w="60325" h="988060">
                <a:moveTo>
                  <a:pt x="60299" y="0"/>
                </a:moveTo>
                <a:lnTo>
                  <a:pt x="0" y="98802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0396" y="33464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91" y="49276"/>
                </a:moveTo>
                <a:lnTo>
                  <a:pt x="50760" y="24031"/>
                </a:lnTo>
                <a:lnTo>
                  <a:pt x="48408" y="14612"/>
                </a:lnTo>
                <a:lnTo>
                  <a:pt x="42681" y="6773"/>
                </a:lnTo>
                <a:lnTo>
                  <a:pt x="34077" y="1550"/>
                </a:lnTo>
                <a:lnTo>
                  <a:pt x="24099" y="0"/>
                </a:lnTo>
                <a:lnTo>
                  <a:pt x="14649" y="2321"/>
                </a:lnTo>
                <a:lnTo>
                  <a:pt x="6767" y="8029"/>
                </a:lnTo>
                <a:lnTo>
                  <a:pt x="1489" y="16637"/>
                </a:lnTo>
                <a:lnTo>
                  <a:pt x="0" y="26620"/>
                </a:lnTo>
                <a:lnTo>
                  <a:pt x="2356" y="36081"/>
                </a:lnTo>
                <a:lnTo>
                  <a:pt x="8079" y="43980"/>
                </a:lnTo>
                <a:lnTo>
                  <a:pt x="16691" y="492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01915" y="318384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7" y="51179"/>
                </a:lnTo>
                <a:lnTo>
                  <a:pt x="45486" y="45464"/>
                </a:lnTo>
                <a:lnTo>
                  <a:pt x="51195" y="36994"/>
                </a:lnTo>
                <a:lnTo>
                  <a:pt x="53289" y="26631"/>
                </a:lnTo>
                <a:lnTo>
                  <a:pt x="51195" y="16255"/>
                </a:lnTo>
                <a:lnTo>
                  <a:pt x="45486" y="7791"/>
                </a:lnTo>
                <a:lnTo>
                  <a:pt x="37017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3111" y="3234192"/>
            <a:ext cx="573405" cy="1152525"/>
          </a:xfrm>
          <a:custGeom>
            <a:avLst/>
            <a:gdLst/>
            <a:ahLst/>
            <a:cxnLst/>
            <a:rect l="l" t="t" r="r" b="b"/>
            <a:pathLst>
              <a:path w="573404" h="1152525">
                <a:moveTo>
                  <a:pt x="573189" y="0"/>
                </a:moveTo>
                <a:lnTo>
                  <a:pt x="0" y="11519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2413" y="31861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47" y="47210"/>
                </a:moveTo>
                <a:lnTo>
                  <a:pt x="22103" y="50422"/>
                </a:lnTo>
                <a:lnTo>
                  <a:pt x="31802" y="49750"/>
                </a:lnTo>
                <a:lnTo>
                  <a:pt x="40542" y="45478"/>
                </a:lnTo>
                <a:lnTo>
                  <a:pt x="47218" y="37889"/>
                </a:lnTo>
                <a:lnTo>
                  <a:pt x="50431" y="28347"/>
                </a:lnTo>
                <a:lnTo>
                  <a:pt x="49765" y="18632"/>
                </a:lnTo>
                <a:lnTo>
                  <a:pt x="45508" y="9874"/>
                </a:lnTo>
                <a:lnTo>
                  <a:pt x="37947" y="3205"/>
                </a:lnTo>
                <a:lnTo>
                  <a:pt x="28377" y="0"/>
                </a:lnTo>
                <a:lnTo>
                  <a:pt x="18648" y="679"/>
                </a:lnTo>
                <a:lnTo>
                  <a:pt x="9889" y="4943"/>
                </a:lnTo>
                <a:lnTo>
                  <a:pt x="3226" y="12489"/>
                </a:lnTo>
                <a:lnTo>
                  <a:pt x="0" y="22079"/>
                </a:lnTo>
                <a:lnTo>
                  <a:pt x="686" y="31802"/>
                </a:lnTo>
                <a:lnTo>
                  <a:pt x="4972" y="40549"/>
                </a:lnTo>
                <a:lnTo>
                  <a:pt x="12547" y="472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83222" y="1256367"/>
            <a:ext cx="635" cy="481330"/>
          </a:xfrm>
          <a:custGeom>
            <a:avLst/>
            <a:gdLst/>
            <a:ahLst/>
            <a:cxnLst/>
            <a:rect l="l" t="t" r="r" b="b"/>
            <a:pathLst>
              <a:path w="635" h="481330">
                <a:moveTo>
                  <a:pt x="25" y="480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7859" y="17373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80" y="49232"/>
                </a:moveTo>
                <a:lnTo>
                  <a:pt x="50734" y="24030"/>
                </a:lnTo>
                <a:lnTo>
                  <a:pt x="48375" y="14580"/>
                </a:lnTo>
                <a:lnTo>
                  <a:pt x="42646" y="6731"/>
                </a:lnTo>
                <a:lnTo>
                  <a:pt x="34041" y="1505"/>
                </a:lnTo>
                <a:lnTo>
                  <a:pt x="24067" y="0"/>
                </a:lnTo>
                <a:lnTo>
                  <a:pt x="14629" y="2326"/>
                </a:lnTo>
                <a:lnTo>
                  <a:pt x="6763" y="8037"/>
                </a:lnTo>
                <a:lnTo>
                  <a:pt x="1504" y="16682"/>
                </a:lnTo>
                <a:lnTo>
                  <a:pt x="0" y="26627"/>
                </a:lnTo>
                <a:lnTo>
                  <a:pt x="2348" y="36086"/>
                </a:lnTo>
                <a:lnTo>
                  <a:pt x="8069" y="43980"/>
                </a:lnTo>
                <a:lnTo>
                  <a:pt x="16680" y="4923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67202" y="37494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81"/>
                </a:lnTo>
                <a:lnTo>
                  <a:pt x="7378" y="7385"/>
                </a:lnTo>
                <a:lnTo>
                  <a:pt x="1979" y="15398"/>
                </a:lnTo>
                <a:lnTo>
                  <a:pt x="0" y="25209"/>
                </a:lnTo>
                <a:lnTo>
                  <a:pt x="1979" y="35013"/>
                </a:lnTo>
                <a:lnTo>
                  <a:pt x="7378" y="43022"/>
                </a:lnTo>
                <a:lnTo>
                  <a:pt x="15387" y="48424"/>
                </a:lnTo>
                <a:lnTo>
                  <a:pt x="25196" y="50406"/>
                </a:lnTo>
                <a:lnTo>
                  <a:pt x="35005" y="48424"/>
                </a:lnTo>
                <a:lnTo>
                  <a:pt x="43014" y="43022"/>
                </a:lnTo>
                <a:lnTo>
                  <a:pt x="48413" y="35013"/>
                </a:lnTo>
                <a:lnTo>
                  <a:pt x="50393" y="25209"/>
                </a:lnTo>
                <a:lnTo>
                  <a:pt x="48413" y="15398"/>
                </a:lnTo>
                <a:lnTo>
                  <a:pt x="43014" y="7385"/>
                </a:lnTo>
                <a:lnTo>
                  <a:pt x="35005" y="1981"/>
                </a:lnTo>
                <a:lnTo>
                  <a:pt x="25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6280" y="3800235"/>
            <a:ext cx="1905" cy="589280"/>
          </a:xfrm>
          <a:custGeom>
            <a:avLst/>
            <a:gdLst/>
            <a:ahLst/>
            <a:cxnLst/>
            <a:rect l="l" t="t" r="r" b="b"/>
            <a:pathLst>
              <a:path w="1904" h="589279">
                <a:moveTo>
                  <a:pt x="1879" y="0"/>
                </a:moveTo>
                <a:lnTo>
                  <a:pt x="0" y="58886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3078" y="37497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2" y="49721"/>
                </a:moveTo>
                <a:lnTo>
                  <a:pt x="50322" y="21679"/>
                </a:lnTo>
                <a:lnTo>
                  <a:pt x="47154" y="12467"/>
                </a:lnTo>
                <a:lnTo>
                  <a:pt x="40762" y="5115"/>
                </a:lnTo>
                <a:lnTo>
                  <a:pt x="31727" y="610"/>
                </a:lnTo>
                <a:lnTo>
                  <a:pt x="21668" y="0"/>
                </a:lnTo>
                <a:lnTo>
                  <a:pt x="12466" y="3155"/>
                </a:lnTo>
                <a:lnTo>
                  <a:pt x="5118" y="9527"/>
                </a:lnTo>
                <a:lnTo>
                  <a:pt x="624" y="18568"/>
                </a:lnTo>
                <a:lnTo>
                  <a:pt x="0" y="28624"/>
                </a:lnTo>
                <a:lnTo>
                  <a:pt x="3169" y="37864"/>
                </a:lnTo>
                <a:lnTo>
                  <a:pt x="9556" y="45244"/>
                </a:lnTo>
                <a:lnTo>
                  <a:pt x="18582" y="4972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04BBD1-FD12-40E9-82B0-35CDD7BA0F0F}"/>
              </a:ext>
            </a:extLst>
          </p:cNvPr>
          <p:cNvSpPr/>
          <p:nvPr/>
        </p:nvSpPr>
        <p:spPr>
          <a:xfrm>
            <a:off x="2325119" y="866616"/>
            <a:ext cx="1453132" cy="3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592F6C-7E4A-485A-BB79-7F8C3274CA30}"/>
              </a:ext>
            </a:extLst>
          </p:cNvPr>
          <p:cNvSpPr/>
          <p:nvPr/>
        </p:nvSpPr>
        <p:spPr>
          <a:xfrm>
            <a:off x="3936380" y="883592"/>
            <a:ext cx="926698" cy="23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8AA915-758F-445C-BDE1-8B9FF6028FA7}"/>
              </a:ext>
            </a:extLst>
          </p:cNvPr>
          <p:cNvSpPr/>
          <p:nvPr/>
        </p:nvSpPr>
        <p:spPr>
          <a:xfrm>
            <a:off x="5017281" y="899577"/>
            <a:ext cx="951520" cy="13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13780E-953E-463B-8984-C1AC910F0BC0}"/>
              </a:ext>
            </a:extLst>
          </p:cNvPr>
          <p:cNvSpPr/>
          <p:nvPr/>
        </p:nvSpPr>
        <p:spPr>
          <a:xfrm>
            <a:off x="2310463" y="4440332"/>
            <a:ext cx="798196" cy="30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C7C813-C8F3-4825-800E-38E1416620C8}"/>
              </a:ext>
            </a:extLst>
          </p:cNvPr>
          <p:cNvSpPr/>
          <p:nvPr/>
        </p:nvSpPr>
        <p:spPr>
          <a:xfrm>
            <a:off x="3237240" y="4421211"/>
            <a:ext cx="697313" cy="3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6D0E3-C091-4A9B-A478-33BDA2E9A9B8}"/>
              </a:ext>
            </a:extLst>
          </p:cNvPr>
          <p:cNvSpPr/>
          <p:nvPr/>
        </p:nvSpPr>
        <p:spPr>
          <a:xfrm>
            <a:off x="4493875" y="4440332"/>
            <a:ext cx="764923" cy="50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44F886-7905-4072-B6A9-363D3306518D}"/>
              </a:ext>
            </a:extLst>
          </p:cNvPr>
          <p:cNvSpPr/>
          <p:nvPr/>
        </p:nvSpPr>
        <p:spPr>
          <a:xfrm>
            <a:off x="5585681" y="4476525"/>
            <a:ext cx="784016" cy="46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7899" y="490536"/>
            <a:ext cx="3167999" cy="2165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6701" y="2806740"/>
            <a:ext cx="2923936" cy="2089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5927" y="432005"/>
          <a:ext cx="6478905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13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352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capacity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haul truck?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293745" algn="just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employer,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 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and check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data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plates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inside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cabin.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1242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plans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follow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how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properly?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501390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and/or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instructions.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0F891-EABD-444E-A29F-3BB58BDEB814}"/>
              </a:ext>
            </a:extLst>
          </p:cNvPr>
          <p:cNvSpPr/>
          <p:nvPr/>
        </p:nvSpPr>
        <p:spPr>
          <a:xfrm>
            <a:off x="2223708" y="450590"/>
            <a:ext cx="4752190" cy="2210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E43D48-FD0F-40AE-8FE6-1FCD3B578D50}"/>
              </a:ext>
            </a:extLst>
          </p:cNvPr>
          <p:cNvSpPr/>
          <p:nvPr/>
        </p:nvSpPr>
        <p:spPr>
          <a:xfrm>
            <a:off x="510337" y="2707890"/>
            <a:ext cx="6595123" cy="23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BA639-B271-4619-A5B6-5B16F8F832D4}"/>
              </a:ext>
            </a:extLst>
          </p:cNvPr>
          <p:cNvSpPr/>
          <p:nvPr/>
        </p:nvSpPr>
        <p:spPr>
          <a:xfrm>
            <a:off x="2180985" y="2771625"/>
            <a:ext cx="4749652" cy="214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70F707-5A8D-439C-9E67-DCA9239349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47993" y="381000"/>
            <a:ext cx="5293995" cy="280076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masis MT Pro Black" panose="020B0604020202020204" pitchFamily="18" charset="0"/>
              </a:rPr>
              <a:t>INSTRUCTIONS TO VIEW POWERPOINT</a:t>
            </a:r>
          </a:p>
          <a:p>
            <a:endParaRPr lang="en-US" dirty="0"/>
          </a:p>
          <a:p>
            <a:r>
              <a:rPr lang="en-US" dirty="0"/>
              <a:t>This PowerPoint presentation is currently in ‘Edit mode’.</a:t>
            </a:r>
          </a:p>
          <a:p>
            <a:r>
              <a:rPr lang="en-US" dirty="0"/>
              <a:t>This means you can edit it and make changes.</a:t>
            </a:r>
          </a:p>
          <a:p>
            <a:endParaRPr lang="en-US" dirty="0"/>
          </a:p>
          <a:p>
            <a:r>
              <a:rPr lang="en-US" dirty="0"/>
              <a:t>To view the PowerPoint you need to click your mouse on Slide Show at the top of the screen. You </a:t>
            </a:r>
            <a:r>
              <a:rPr lang="en-US"/>
              <a:t>can then watch </a:t>
            </a:r>
            <a:r>
              <a:rPr lang="en-US" dirty="0"/>
              <a:t>from the beginning or the Current Slide.</a:t>
            </a:r>
            <a:endParaRPr lang="en-AU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3F56F7A-2D23-41D6-9CB6-C1A54060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45" y="3429000"/>
            <a:ext cx="5123809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729" y="117014"/>
            <a:ext cx="402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2999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6000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8300" y="2252529"/>
            <a:ext cx="1833245" cy="143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2:</a:t>
            </a:r>
            <a:endParaRPr sz="1200">
              <a:latin typeface="Franklin Gothic Demi"/>
              <a:cs typeface="Franklin Gothic Demi"/>
            </a:endParaRPr>
          </a:p>
          <a:p>
            <a:pPr marL="12700" marR="5080">
              <a:lnSpc>
                <a:spcPct val="79200"/>
              </a:lnSpc>
              <a:spcBef>
                <a:spcPts val="15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Convert millimetre thickness 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>
              <a:latin typeface="Franklin Gothic Demi"/>
              <a:cs typeface="Franklin Gothic Demi"/>
            </a:endParaRPr>
          </a:p>
          <a:p>
            <a:pPr marL="12700" marR="192405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Convert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millimetres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</a:t>
            </a:r>
            <a:endParaRPr sz="1000">
              <a:latin typeface="Franklin Gothic Book"/>
              <a:cs typeface="Franklin Gothic Book"/>
            </a:endParaRPr>
          </a:p>
          <a:p>
            <a:pPr marL="12700" marR="31115">
              <a:lnSpc>
                <a:spcPts val="1140"/>
              </a:lnSpc>
              <a:spcBef>
                <a:spcPts val="56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divide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899" y="2254615"/>
            <a:ext cx="202247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29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3:</a:t>
            </a:r>
            <a:endParaRPr sz="1200">
              <a:latin typeface="Franklin Gothic Demi"/>
              <a:cs typeface="Franklin Gothic Demi"/>
            </a:endParaRPr>
          </a:p>
          <a:p>
            <a:pPr marL="38100">
              <a:lnSpc>
                <a:spcPts val="1290"/>
              </a:lnSpc>
            </a:pP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out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>
              <a:latin typeface="Franklin Gothic Demi"/>
              <a:cs typeface="Franklin Gothic Demi"/>
            </a:endParaRPr>
          </a:p>
          <a:p>
            <a:pPr marL="38100" marR="304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Multiply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cubic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</a:t>
            </a:r>
            <a:endParaRPr sz="100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38100" marR="614045">
              <a:lnSpc>
                <a:spcPct val="125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can also be written as: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m</a:t>
            </a:r>
            <a:r>
              <a:rPr sz="1125" spc="-52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3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900" y="2252529"/>
            <a:ext cx="2054860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29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1:</a:t>
            </a:r>
            <a:endParaRPr sz="1200">
              <a:latin typeface="Franklin Gothic Demi"/>
              <a:cs typeface="Franklin Gothic Demi"/>
            </a:endParaRPr>
          </a:p>
          <a:p>
            <a:pPr marL="38100">
              <a:lnSpc>
                <a:spcPts val="1290"/>
              </a:lnSpc>
            </a:pP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out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>
              <a:latin typeface="Franklin Gothic Demi"/>
              <a:cs typeface="Franklin Gothic Demi"/>
            </a:endParaRPr>
          </a:p>
          <a:p>
            <a:pPr marL="38100" marR="30480">
              <a:lnSpc>
                <a:spcPts val="1140"/>
              </a:lnSpc>
              <a:spcBef>
                <a:spcPts val="55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metres, multiply  the Length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(L)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(W).</a:t>
            </a:r>
            <a:endParaRPr sz="100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38100" marR="627380">
              <a:lnSpc>
                <a:spcPct val="125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can also be written as: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m</a:t>
            </a:r>
            <a:r>
              <a:rPr sz="1125" spc="-52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2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8993" y="797407"/>
            <a:ext cx="2700006" cy="136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366001"/>
            <a:ext cx="315023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Calculations</a:t>
            </a:r>
            <a:endParaRPr sz="140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Working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out </a:t>
            </a: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how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much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200" b="1" spc="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need</a:t>
            </a:r>
            <a:endParaRPr sz="12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an area which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metres 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that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>
              <a:latin typeface="Franklin Gothic Book"/>
              <a:cs typeface="Franklin Gothic Book"/>
            </a:endParaRPr>
          </a:p>
          <a:p>
            <a:pPr marL="12700" marR="361315">
              <a:lnSpc>
                <a:spcPts val="1710"/>
              </a:lnSpc>
              <a:spcBef>
                <a:spcPts val="115"/>
              </a:spcBef>
            </a:pP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How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many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 metres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road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base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 to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laid? 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How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many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 metres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road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base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will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b="1" spc="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need?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300" y="4037455"/>
            <a:ext cx="3343275" cy="6362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Answer:</a:t>
            </a:r>
            <a:endParaRPr sz="12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laid.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32818-0D89-41EA-A7D0-9B940FE96F8C}"/>
              </a:ext>
            </a:extLst>
          </p:cNvPr>
          <p:cNvSpPr/>
          <p:nvPr/>
        </p:nvSpPr>
        <p:spPr>
          <a:xfrm>
            <a:off x="505978" y="652242"/>
            <a:ext cx="6701267" cy="158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835C58-FAC2-4D42-9129-813C0CAC8373}"/>
              </a:ext>
            </a:extLst>
          </p:cNvPr>
          <p:cNvSpPr/>
          <p:nvPr/>
        </p:nvSpPr>
        <p:spPr>
          <a:xfrm>
            <a:off x="406549" y="2242656"/>
            <a:ext cx="2150211" cy="179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CBDAB6-420B-4067-AA14-7ED787ADDDD6}"/>
              </a:ext>
            </a:extLst>
          </p:cNvPr>
          <p:cNvSpPr/>
          <p:nvPr/>
        </p:nvSpPr>
        <p:spPr>
          <a:xfrm>
            <a:off x="2652111" y="2277394"/>
            <a:ext cx="2106115" cy="183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F520-DF3E-44C3-85E4-AB5F39575243}"/>
              </a:ext>
            </a:extLst>
          </p:cNvPr>
          <p:cNvSpPr/>
          <p:nvPr/>
        </p:nvSpPr>
        <p:spPr>
          <a:xfrm>
            <a:off x="4806001" y="2259090"/>
            <a:ext cx="2223200" cy="185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6DD4D-2897-4F64-9A0D-BB15631EB877}"/>
              </a:ext>
            </a:extLst>
          </p:cNvPr>
          <p:cNvSpPr/>
          <p:nvPr/>
        </p:nvSpPr>
        <p:spPr>
          <a:xfrm>
            <a:off x="524047" y="4148740"/>
            <a:ext cx="3351917" cy="533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995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Earthmoving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site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hazards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900" y="575607"/>
            <a:ext cx="6282690" cy="325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6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Checking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for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underground</a:t>
            </a:r>
            <a:r>
              <a:rPr sz="12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services</a:t>
            </a:r>
            <a:endParaRPr sz="12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6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phone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Dial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you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dig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on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1100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’.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supervisor.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meters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idea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run.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with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council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detection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line,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provider immediately.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disconnected while 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4356100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soil,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is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looser,</a:t>
            </a:r>
            <a:endParaRPr sz="1000">
              <a:latin typeface="Franklin Gothic Book"/>
              <a:cs typeface="Franklin Gothic Book"/>
            </a:endParaRPr>
          </a:p>
          <a:p>
            <a:pPr marL="12700" marR="4231640">
              <a:lnSpc>
                <a:spcPts val="1140"/>
              </a:lnSpc>
              <a:spcBef>
                <a:spcPts val="6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where 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digging.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 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alerting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>
              <a:latin typeface="Franklin Gothic Book"/>
              <a:cs typeface="Franklin Gothic Book"/>
            </a:endParaRPr>
          </a:p>
          <a:p>
            <a:pPr marL="12700" marR="4357370">
              <a:lnSpc>
                <a:spcPts val="114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suspect there 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underground, stop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dig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6167" y="1987778"/>
            <a:ext cx="4413834" cy="281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BE69B-9500-47CC-890F-034D3CC1BE42}"/>
              </a:ext>
            </a:extLst>
          </p:cNvPr>
          <p:cNvSpPr/>
          <p:nvPr/>
        </p:nvSpPr>
        <p:spPr>
          <a:xfrm>
            <a:off x="508582" y="877776"/>
            <a:ext cx="6511420" cy="99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A67F3-5EF8-4ACA-A1AC-B3FD7AE341D2}"/>
              </a:ext>
            </a:extLst>
          </p:cNvPr>
          <p:cNvSpPr/>
          <p:nvPr/>
        </p:nvSpPr>
        <p:spPr>
          <a:xfrm>
            <a:off x="508581" y="1952536"/>
            <a:ext cx="6698669" cy="284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3562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Job safety and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environment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analysis (JSEA)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or 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Safe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method statement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(SWMS)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849230"/>
            <a:ext cx="619823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460329"/>
            <a:ext cx="484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155" y="1432255"/>
            <a:ext cx="5568950" cy="3507104"/>
          </a:xfrm>
          <a:custGeom>
            <a:avLst/>
            <a:gdLst/>
            <a:ahLst/>
            <a:cxnLst/>
            <a:rect l="l" t="t" r="r" b="b"/>
            <a:pathLst>
              <a:path w="5568950" h="3507104">
                <a:moveTo>
                  <a:pt x="0" y="0"/>
                </a:moveTo>
                <a:lnTo>
                  <a:pt x="5568696" y="0"/>
                </a:lnTo>
                <a:lnTo>
                  <a:pt x="5568696" y="3506724"/>
                </a:lnTo>
                <a:lnTo>
                  <a:pt x="0" y="35067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005" y="1502105"/>
            <a:ext cx="5429250" cy="3369310"/>
          </a:xfrm>
          <a:custGeom>
            <a:avLst/>
            <a:gdLst/>
            <a:ahLst/>
            <a:cxnLst/>
            <a:rect l="l" t="t" r="r" b="b"/>
            <a:pathLst>
              <a:path w="5429250" h="3369310">
                <a:moveTo>
                  <a:pt x="0" y="3368700"/>
                </a:moveTo>
                <a:lnTo>
                  <a:pt x="5429250" y="3368700"/>
                </a:lnTo>
                <a:lnTo>
                  <a:pt x="5429250" y="0"/>
                </a:lnTo>
                <a:lnTo>
                  <a:pt x="0" y="0"/>
                </a:lnTo>
                <a:lnTo>
                  <a:pt x="0" y="336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8249" y="1529250"/>
            <a:ext cx="461772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Job safety and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environment analysis (JSEA)/Safe </a:t>
            </a: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work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method </a:t>
            </a: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statement</a:t>
            </a:r>
            <a:r>
              <a:rPr sz="1200" b="1" spc="-5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(SWMS)</a:t>
            </a:r>
            <a:endParaRPr sz="1200">
              <a:latin typeface="Franklin Gothic Demi Cond"/>
              <a:cs typeface="Franklin Gothic Demi Con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76890" y="1516184"/>
            <a:ext cx="489584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30" dirty="0">
                <a:solidFill>
                  <a:srgbClr val="D2232A"/>
                </a:solidFill>
                <a:latin typeface="Courier New"/>
                <a:cs typeface="Courier New"/>
              </a:rPr>
              <a:t>123456</a:t>
            </a:r>
            <a:endParaRPr sz="1050">
              <a:latin typeface="Courier New"/>
              <a:cs typeface="Courier New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90948" y="1742572"/>
          <a:ext cx="5253353" cy="3133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5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1498">
                <a:tc gridSpan="11">
                  <a:txBody>
                    <a:bodyPr/>
                    <a:lstStyle/>
                    <a:p>
                      <a:pPr marL="1658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1.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ACTIVITY/TASK INFORMATION AND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LOCATION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4604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65">
                <a:tc grid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Location/Project: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123 Belmaine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Highway,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Roseville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07">
                <a:tc grid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Activity or </a:t>
                      </a: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Task</a:t>
                      </a:r>
                      <a:r>
                        <a:rPr sz="75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Description: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spoil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from excavation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right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hand turn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lane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08">
                <a:tc gridSpan="5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Competency/Qualification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needed to do </a:t>
                      </a: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</a:t>
                      </a:r>
                      <a:r>
                        <a:rPr sz="75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safely: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All operators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have current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tickets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27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19">
                <a:tc gridSpan="11">
                  <a:txBody>
                    <a:bodyPr/>
                    <a:lstStyle/>
                    <a:p>
                      <a:pPr marL="206946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50" b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2.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 IDENTIFICATION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3180" marB="0"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14">
                <a:tc>
                  <a:txBody>
                    <a:bodyPr/>
                    <a:lstStyle/>
                    <a:p>
                      <a:pPr marL="148590">
                        <a:lnSpc>
                          <a:spcPts val="765"/>
                        </a:lnSpc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Location/Area</a:t>
                      </a:r>
                      <a:r>
                        <a:rPr sz="75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765"/>
                        </a:lnSpc>
                      </a:pP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Work/Task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765"/>
                        </a:lnSpc>
                      </a:pP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Work/Task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Area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Visibility 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hearing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Plant/machinery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4"/>
                        </a:lnSpc>
                        <a:spcBef>
                          <a:spcPts val="53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79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Entry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exit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lighting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or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Engulfment/entrapment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visibility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Tools/equipment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10"/>
                        </a:lnSpc>
                        <a:spcBef>
                          <a:spcPts val="53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79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Bright lights/UV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75"/>
                        </a:lnSpc>
                        <a:spcBef>
                          <a:spcPts val="570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7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723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Confined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space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noise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Pedestrians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Remote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location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difficulties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Rescue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Services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Pneumatics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Temperature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extremes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Multiple electrical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feeds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Process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lines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207">
                <a:tc rowSpan="2">
                  <a:txBody>
                    <a:bodyPr/>
                    <a:lstStyle/>
                    <a:p>
                      <a:pPr marL="55244" marR="165735">
                        <a:lnSpc>
                          <a:spcPts val="690"/>
                        </a:lnSpc>
                        <a:spcBef>
                          <a:spcPts val="105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Hazardous/Toxic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substances  (attach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SDS)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Electrical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Suspended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Electrical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40"/>
                        </a:lnSpc>
                        <a:spcBef>
                          <a:spcPts val="50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Slips/trips/falls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Gasses/oxygen/chemicals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Slips/trip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Poisonous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gas/es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UG services 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(gas, </a:t>
                      </a:r>
                      <a:r>
                        <a:rPr sz="55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power,</a:t>
                      </a:r>
                      <a:r>
                        <a:rPr sz="55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55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water)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Explosive/flamable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Hazardous/toxic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substances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Other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Oxygen 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(high or 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low)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Pressurised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Sharp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766">
                <a:tc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Inhalable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dusts/fibres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cylinders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Confined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space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207">
                <a:tc rowSpan="2">
                  <a:txBody>
                    <a:bodyPr/>
                    <a:lstStyle/>
                    <a:p>
                      <a:pPr marL="55244" marR="176530">
                        <a:lnSpc>
                          <a:spcPts val="690"/>
                        </a:lnSpc>
                        <a:spcBef>
                          <a:spcPts val="105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Hazardous/toxic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substances  (attach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SDS)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Flammable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7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Toxic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Welding/Grinding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Exposure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Acids/solvents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Heat/Cold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5"/>
                        </a:lnSpc>
                        <a:spcBef>
                          <a:spcPts val="60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chemicals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ladders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Sunlight/ Radiation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Inhalable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dusts/fibres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B0D78-B326-49F7-997B-106CB24F6195}"/>
              </a:ext>
            </a:extLst>
          </p:cNvPr>
          <p:cNvSpPr/>
          <p:nvPr/>
        </p:nvSpPr>
        <p:spPr>
          <a:xfrm>
            <a:off x="544048" y="877777"/>
            <a:ext cx="6344047" cy="29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0CDAA2-86CD-44D2-B283-0AE300842CD2}"/>
              </a:ext>
            </a:extLst>
          </p:cNvPr>
          <p:cNvSpPr/>
          <p:nvPr/>
        </p:nvSpPr>
        <p:spPr>
          <a:xfrm>
            <a:off x="469720" y="1379047"/>
            <a:ext cx="6475953" cy="358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6756" y="2510688"/>
            <a:ext cx="4945350" cy="227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92985" marR="5080" indent="1303020">
              <a:lnSpc>
                <a:spcPts val="3900"/>
              </a:lnSpc>
              <a:spcBef>
                <a:spcPts val="580"/>
              </a:spcBef>
            </a:pPr>
            <a:r>
              <a:rPr sz="3600" spc="45" dirty="0"/>
              <a:t>Introduction</a:t>
            </a:r>
            <a:r>
              <a:rPr sz="3600" spc="-110" dirty="0"/>
              <a:t> </a:t>
            </a:r>
            <a:r>
              <a:rPr sz="3600" spc="15" dirty="0"/>
              <a:t>to  </a:t>
            </a:r>
            <a:r>
              <a:rPr sz="3600" spc="35" dirty="0"/>
              <a:t>Articulated </a:t>
            </a:r>
            <a:r>
              <a:rPr sz="3600" spc="55" dirty="0"/>
              <a:t>Haul</a:t>
            </a:r>
            <a:r>
              <a:rPr sz="3600" spc="-335" dirty="0"/>
              <a:t> </a:t>
            </a:r>
            <a:r>
              <a:rPr sz="3600" spc="5" dirty="0"/>
              <a:t>Truck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0200" y="117014"/>
            <a:ext cx="27895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ARTICULATED HAUL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0775"/>
            <a:ext cx="3501390" cy="19500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Introduction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to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articulated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haul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 truck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128905">
              <a:lnSpc>
                <a:spcPts val="114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 haul truck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 </a:t>
            </a:r>
            <a:r>
              <a:rPr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uty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 truck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 truck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rough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slopes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slippery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conditions.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four-wheel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all-wheel drive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truck steers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 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pivoting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separate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body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rear wheels.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engine, cab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 axle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pivot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30200">
              <a:lnSpc>
                <a:spcPts val="1140"/>
              </a:lnSpc>
              <a:spcBef>
                <a:spcPts val="56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load a haul truck with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including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2469" y="626712"/>
            <a:ext cx="2832213" cy="148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4228" y="2487612"/>
            <a:ext cx="3105772" cy="170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354" y="4497489"/>
            <a:ext cx="6467475" cy="31813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600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Articulated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haul trucks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off-highway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diesel-powered mechanical</a:t>
            </a:r>
            <a:r>
              <a:rPr sz="1000" b="1" spc="1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drive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2705105"/>
            <a:ext cx="3239996" cy="1492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3384B-E2CB-445D-828C-4971422E2F2E}"/>
              </a:ext>
            </a:extLst>
          </p:cNvPr>
          <p:cNvSpPr/>
          <p:nvPr/>
        </p:nvSpPr>
        <p:spPr>
          <a:xfrm>
            <a:off x="511502" y="626712"/>
            <a:ext cx="6517697" cy="36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77F6B-A8C7-4A21-8669-3FEC3B790142}"/>
              </a:ext>
            </a:extLst>
          </p:cNvPr>
          <p:cNvSpPr/>
          <p:nvPr/>
        </p:nvSpPr>
        <p:spPr>
          <a:xfrm>
            <a:off x="273050" y="4197603"/>
            <a:ext cx="6791001" cy="786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2796791"/>
            <a:ext cx="6479997" cy="217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4375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What industries do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you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use an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articulated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haul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truck</a:t>
            </a:r>
            <a:r>
              <a:rPr sz="1400" b="1" spc="2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in?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0136" y="724789"/>
            <a:ext cx="2109441" cy="1975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8544" y="724801"/>
            <a:ext cx="2051456" cy="1988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660509"/>
            <a:ext cx="121412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05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Coal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Extractive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industries</a:t>
            </a:r>
            <a:endParaRPr sz="100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Metalliferous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636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521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ARTICULATED HAUL</a:t>
            </a:r>
            <a:r>
              <a:rPr sz="11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35609-80ED-4592-9C1F-EC68790B0CDB}"/>
              </a:ext>
            </a:extLst>
          </p:cNvPr>
          <p:cNvSpPr/>
          <p:nvPr/>
        </p:nvSpPr>
        <p:spPr>
          <a:xfrm>
            <a:off x="536500" y="724788"/>
            <a:ext cx="1204920" cy="26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9584A-829E-4B4D-B1A2-C583498508ED}"/>
              </a:ext>
            </a:extLst>
          </p:cNvPr>
          <p:cNvSpPr/>
          <p:nvPr/>
        </p:nvSpPr>
        <p:spPr>
          <a:xfrm>
            <a:off x="388333" y="889430"/>
            <a:ext cx="1204920" cy="26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CE331A-56D8-4074-9A9E-71FAD2650970}"/>
              </a:ext>
            </a:extLst>
          </p:cNvPr>
          <p:cNvSpPr/>
          <p:nvPr/>
        </p:nvSpPr>
        <p:spPr>
          <a:xfrm>
            <a:off x="557431" y="1155241"/>
            <a:ext cx="1204920" cy="18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455E5-DA4E-417D-8BF4-02E6358165C0}"/>
              </a:ext>
            </a:extLst>
          </p:cNvPr>
          <p:cNvSpPr/>
          <p:nvPr/>
        </p:nvSpPr>
        <p:spPr>
          <a:xfrm>
            <a:off x="527300" y="1408174"/>
            <a:ext cx="1204920" cy="23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545" rIns="0" bIns="0" rtlCol="0">
            <a:spAutoFit/>
          </a:bodyPr>
          <a:lstStyle/>
          <a:p>
            <a:pPr marL="896619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The </a:t>
            </a:r>
            <a:r>
              <a:rPr spc="45" dirty="0"/>
              <a:t>basics </a:t>
            </a:r>
            <a:r>
              <a:rPr spc="10" dirty="0"/>
              <a:t>of </a:t>
            </a:r>
            <a:r>
              <a:rPr spc="25" dirty="0"/>
              <a:t>road</a:t>
            </a:r>
            <a:r>
              <a:rPr spc="-345" dirty="0"/>
              <a:t> </a:t>
            </a:r>
            <a:r>
              <a:rPr spc="45" dirty="0"/>
              <a:t>construction</a:t>
            </a:r>
          </a:p>
        </p:txBody>
      </p:sp>
      <p:sp>
        <p:nvSpPr>
          <p:cNvPr id="5" name="object 5"/>
          <p:cNvSpPr/>
          <p:nvPr/>
        </p:nvSpPr>
        <p:spPr>
          <a:xfrm>
            <a:off x="2429992" y="2505595"/>
            <a:ext cx="4589995" cy="214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1"/>
            <a:ext cx="3340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Principles of soil technology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for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civil</a:t>
            </a:r>
            <a:r>
              <a:rPr sz="1400" b="1" spc="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2993" y="3984633"/>
            <a:ext cx="1735823" cy="87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1475" y="1814690"/>
            <a:ext cx="1776921" cy="100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8327" y="4032722"/>
            <a:ext cx="1631340" cy="852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3534" y="1779969"/>
            <a:ext cx="2067843" cy="972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7314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do, 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  operator,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the  base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swimming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buildings.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cannot build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something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civil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construction, moisture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 means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much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aggregate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earthmoving. Moisture affects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soils.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swell,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affects the handling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properties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easy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7314" marR="23050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usually contain moisture.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moisture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depends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weather,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drainage,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soil’s ability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affect the moisture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Retention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 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hold. Different soils can hold different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amounts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184975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change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2005964">
                        <a:lnSpc>
                          <a:spcPct val="100000"/>
                        </a:lnSpc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mix a  chemical with the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 types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problems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9220" marR="14287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boggy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sink.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run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9220" marR="90805" algn="just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built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 boggy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lime.  Lime helps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‘clump’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together.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77B6F9-4207-49B4-BBD8-F7E01254A78A}"/>
              </a:ext>
            </a:extLst>
          </p:cNvPr>
          <p:cNvSpPr/>
          <p:nvPr/>
        </p:nvSpPr>
        <p:spPr>
          <a:xfrm>
            <a:off x="613096" y="793379"/>
            <a:ext cx="3075720" cy="202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C7124B-5FC2-4E18-8B8E-D548BF373126}"/>
              </a:ext>
            </a:extLst>
          </p:cNvPr>
          <p:cNvSpPr/>
          <p:nvPr/>
        </p:nvSpPr>
        <p:spPr>
          <a:xfrm>
            <a:off x="3867529" y="765417"/>
            <a:ext cx="3034766" cy="210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546C7D-0B74-4B2F-B1E9-2C722742C531}"/>
              </a:ext>
            </a:extLst>
          </p:cNvPr>
          <p:cNvSpPr/>
          <p:nvPr/>
        </p:nvSpPr>
        <p:spPr>
          <a:xfrm>
            <a:off x="613096" y="2932550"/>
            <a:ext cx="3034766" cy="192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3C425A-05AD-414E-B34C-72DAAA719636}"/>
              </a:ext>
            </a:extLst>
          </p:cNvPr>
          <p:cNvSpPr/>
          <p:nvPr/>
        </p:nvSpPr>
        <p:spPr>
          <a:xfrm>
            <a:off x="3867528" y="2943904"/>
            <a:ext cx="3075875" cy="194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376794"/>
            <a:ext cx="3167780" cy="247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7380" marR="5080" algn="r">
              <a:lnSpc>
                <a:spcPts val="4000"/>
              </a:lnSpc>
              <a:spcBef>
                <a:spcPts val="100"/>
              </a:spcBef>
            </a:pPr>
            <a:r>
              <a:rPr sz="3500" spc="40" dirty="0"/>
              <a:t>Plan </a:t>
            </a:r>
            <a:r>
              <a:rPr sz="3500" spc="80" dirty="0"/>
              <a:t>and </a:t>
            </a:r>
            <a:r>
              <a:rPr sz="3500" spc="15" dirty="0"/>
              <a:t>prepare </a:t>
            </a:r>
            <a:r>
              <a:rPr sz="3500" spc="-35" dirty="0"/>
              <a:t>for</a:t>
            </a:r>
            <a:r>
              <a:rPr sz="3500" spc="-355" dirty="0"/>
              <a:t> </a:t>
            </a:r>
            <a:r>
              <a:rPr sz="3500" spc="25" dirty="0"/>
              <a:t>articulated</a:t>
            </a:r>
            <a:endParaRPr sz="3500"/>
          </a:p>
          <a:p>
            <a:pPr marL="627380" marR="5080" algn="r">
              <a:lnSpc>
                <a:spcPts val="4000"/>
              </a:lnSpc>
            </a:pPr>
            <a:r>
              <a:rPr sz="3500" spc="55" dirty="0"/>
              <a:t>haul </a:t>
            </a:r>
            <a:r>
              <a:rPr sz="3500" spc="25" dirty="0"/>
              <a:t>truck</a:t>
            </a:r>
            <a:r>
              <a:rPr sz="3500" spc="-200" dirty="0"/>
              <a:t> </a:t>
            </a:r>
            <a:r>
              <a:rPr sz="3500" spc="30" dirty="0"/>
              <a:t>operations</a:t>
            </a:r>
            <a:endParaRPr sz="35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8800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6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6404" y="795728"/>
            <a:ext cx="2409612" cy="20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5752"/>
            <a:ext cx="3714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Work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Health &amp; Safety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Legislative</a:t>
            </a:r>
            <a:r>
              <a:rPr sz="1400" b="1" spc="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Requirements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739927"/>
            <a:ext cx="4918710" cy="3481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‘Laws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keep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workplace</a:t>
            </a:r>
            <a:r>
              <a:rPr sz="1200" b="1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safe’</a:t>
            </a:r>
            <a:endParaRPr sz="1200">
              <a:latin typeface="Franklin Gothic Demi"/>
              <a:cs typeface="Franklin Gothic Demi"/>
            </a:endParaRPr>
          </a:p>
          <a:p>
            <a:pPr marL="12700" marR="2001520">
              <a:lnSpc>
                <a:spcPts val="1140"/>
              </a:lnSpc>
              <a:spcBef>
                <a:spcPts val="2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outlined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 Regulations,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WHS/OHS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</a:t>
            </a:r>
            <a:endParaRPr sz="1200">
              <a:latin typeface="Franklin Gothic Demi"/>
              <a:cs typeface="Franklin Gothic Demi"/>
            </a:endParaRPr>
          </a:p>
          <a:p>
            <a:pPr marL="12700" marR="1871345">
              <a:lnSpc>
                <a:spcPts val="1140"/>
              </a:lnSpc>
              <a:spcBef>
                <a:spcPts val="13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‘WHS/OHS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>
              <a:latin typeface="Franklin Gothic Book"/>
              <a:cs typeface="Franklin Gothic Book"/>
            </a:endParaRPr>
          </a:p>
          <a:p>
            <a:pPr marL="12700" marR="217360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Act, June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  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meaning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OHS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Regulations</a:t>
            </a:r>
            <a:endParaRPr sz="12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  <a:spcBef>
                <a:spcPts val="969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Practice/Compliance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endParaRPr sz="1200">
              <a:latin typeface="Franklin Gothic Demi"/>
              <a:cs typeface="Franklin Gothic Demi"/>
            </a:endParaRPr>
          </a:p>
          <a:p>
            <a:pPr marL="12700" marR="99060">
              <a:lnSpc>
                <a:spcPts val="1140"/>
              </a:lnSpc>
              <a:spcBef>
                <a:spcPts val="8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Practice’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HAZARDOUS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23rd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December</a:t>
            </a:r>
            <a:r>
              <a:rPr sz="1000" spc="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Australian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Standards</a:t>
            </a:r>
            <a:endParaRPr sz="12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2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ARTICULATED 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D2A22-01C4-4E85-80DB-2A563CC45156}"/>
              </a:ext>
            </a:extLst>
          </p:cNvPr>
          <p:cNvSpPr/>
          <p:nvPr/>
        </p:nvSpPr>
        <p:spPr>
          <a:xfrm>
            <a:off x="524695" y="739927"/>
            <a:ext cx="3351273" cy="55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FDED4-FCC3-4B04-9AE0-11D78E11B0BB}"/>
              </a:ext>
            </a:extLst>
          </p:cNvPr>
          <p:cNvSpPr/>
          <p:nvPr/>
        </p:nvSpPr>
        <p:spPr>
          <a:xfrm>
            <a:off x="446427" y="1443459"/>
            <a:ext cx="3429541" cy="73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8F87A-E7E3-4DBD-AD84-58D361B268D1}"/>
              </a:ext>
            </a:extLst>
          </p:cNvPr>
          <p:cNvSpPr/>
          <p:nvPr/>
        </p:nvSpPr>
        <p:spPr>
          <a:xfrm>
            <a:off x="485560" y="2305537"/>
            <a:ext cx="3351273" cy="55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5FC78-CC8C-4E89-AA75-18C9F83A0CE2}"/>
              </a:ext>
            </a:extLst>
          </p:cNvPr>
          <p:cNvSpPr/>
          <p:nvPr/>
        </p:nvSpPr>
        <p:spPr>
          <a:xfrm>
            <a:off x="502895" y="2895088"/>
            <a:ext cx="4875555" cy="55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93A03D-1EBD-4BD2-B718-F3D7457E3915}"/>
              </a:ext>
            </a:extLst>
          </p:cNvPr>
          <p:cNvSpPr/>
          <p:nvPr/>
        </p:nvSpPr>
        <p:spPr>
          <a:xfrm>
            <a:off x="524695" y="3558042"/>
            <a:ext cx="5158555" cy="66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2954</Words>
  <Application>Microsoft Office PowerPoint</Application>
  <PresentationFormat>Custom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Amasis MT Pro Black</vt:lpstr>
      <vt:lpstr>Calibri</vt:lpstr>
      <vt:lpstr>Courier New</vt:lpstr>
      <vt:lpstr>Franklin Gothic Book</vt:lpstr>
      <vt:lpstr>Franklin Gothic Demi</vt:lpstr>
      <vt:lpstr>Franklin Gothic Demi Cond</vt:lpstr>
      <vt:lpstr>Franklin Gothic Medium</vt:lpstr>
      <vt:lpstr>Segoe Print</vt:lpstr>
      <vt:lpstr>Times New Roman</vt:lpstr>
      <vt:lpstr>Wingdings 2</vt:lpstr>
      <vt:lpstr>Office Theme</vt:lpstr>
      <vt:lpstr>Articulated Haul Truck</vt:lpstr>
      <vt:lpstr>PowerPoint Presentation</vt:lpstr>
      <vt:lpstr>Introduction to  Articulated Haul Truck</vt:lpstr>
      <vt:lpstr>PowerPoint Presentation</vt:lpstr>
      <vt:lpstr>What industries do you use an articulated haul truck in?</vt:lpstr>
      <vt:lpstr>The basics of road construction</vt:lpstr>
      <vt:lpstr>PowerPoint Presentation</vt:lpstr>
      <vt:lpstr>Plan and prepare for articulated haul truck operations</vt:lpstr>
      <vt:lpstr>Work Health &amp; Safety Legislative Requirements</vt:lpstr>
      <vt:lpstr>Where to find WHS information</vt:lpstr>
      <vt:lpstr>PowerPoint Presentation</vt:lpstr>
      <vt:lpstr>PowerPoint Presentation</vt:lpstr>
      <vt:lpstr>PowerPoint Presentation</vt:lpstr>
      <vt:lpstr>PowerPoint Presentation</vt:lpstr>
      <vt:lpstr>Worksite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Earthmoving site hazards</vt:lpstr>
      <vt:lpstr>Job safety and environment analysis (JSEA) or  Safe work method statement (SWMS)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Articulated Haul Truck</dc:title>
  <dc:creator>Teresa Skepper</dc:creator>
  <cp:lastModifiedBy>james@easyguides.com.au</cp:lastModifiedBy>
  <cp:revision>25</cp:revision>
  <dcterms:created xsi:type="dcterms:W3CDTF">2020-07-14T02:49:44Z</dcterms:created>
  <dcterms:modified xsi:type="dcterms:W3CDTF">2021-08-12T04:17:45Z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2020-07-14T00:00:00Z</vt:filetime>
  </property>
</Properties>
</file>