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8" r:id="rId4"/>
    <p:sldId id="271" r:id="rId5"/>
    <p:sldId id="276" r:id="rId6"/>
    <p:sldId id="279" r:id="rId7"/>
    <p:sldId id="283" r:id="rId8"/>
    <p:sldId id="291" r:id="rId9"/>
    <p:sldId id="314" r:id="rId10"/>
    <p:sldId id="318" r:id="rId11"/>
    <p:sldId id="322" r:id="rId12"/>
    <p:sldId id="323" r:id="rId13"/>
    <p:sldId id="326" r:id="rId14"/>
    <p:sldId id="327" r:id="rId15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596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66000"/>
            <a:ext cx="409702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54330" y="2205882"/>
            <a:ext cx="3777615" cy="2265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743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31" y="5093439"/>
            <a:ext cx="767079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4265" y="5083075"/>
            <a:ext cx="19367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4956" y="4064139"/>
            <a:ext cx="1658505" cy="74573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"/>
            <a:ext cx="7533640" cy="3184525"/>
          </a:xfrm>
          <a:custGeom>
            <a:avLst/>
            <a:gdLst/>
            <a:ahLst/>
            <a:cxnLst/>
            <a:rect l="l" t="t" r="r" b="b"/>
            <a:pathLst>
              <a:path w="7533640" h="3184525">
                <a:moveTo>
                  <a:pt x="6893649" y="2986925"/>
                </a:moveTo>
                <a:lnTo>
                  <a:pt x="6891833" y="2985211"/>
                </a:lnTo>
                <a:lnTo>
                  <a:pt x="6890639" y="2982099"/>
                </a:lnTo>
                <a:lnTo>
                  <a:pt x="6889610" y="2974162"/>
                </a:lnTo>
                <a:lnTo>
                  <a:pt x="6887654" y="2972054"/>
                </a:lnTo>
                <a:lnTo>
                  <a:pt x="6884162" y="2971266"/>
                </a:lnTo>
                <a:lnTo>
                  <a:pt x="6800418" y="2970949"/>
                </a:lnTo>
                <a:lnTo>
                  <a:pt x="6754050" y="2970301"/>
                </a:lnTo>
                <a:lnTo>
                  <a:pt x="6733972" y="2969653"/>
                </a:lnTo>
                <a:lnTo>
                  <a:pt x="6726136" y="2969272"/>
                </a:lnTo>
                <a:lnTo>
                  <a:pt x="6726021" y="2968802"/>
                </a:lnTo>
                <a:lnTo>
                  <a:pt x="6721132" y="2969031"/>
                </a:lnTo>
                <a:lnTo>
                  <a:pt x="6715988" y="2968764"/>
                </a:lnTo>
                <a:lnTo>
                  <a:pt x="6715849" y="2969260"/>
                </a:lnTo>
                <a:lnTo>
                  <a:pt x="6709080" y="2969552"/>
                </a:lnTo>
                <a:lnTo>
                  <a:pt x="6690195" y="2970060"/>
                </a:lnTo>
                <a:lnTo>
                  <a:pt x="6646532" y="2970365"/>
                </a:lnTo>
                <a:lnTo>
                  <a:pt x="6614795" y="2970250"/>
                </a:lnTo>
                <a:lnTo>
                  <a:pt x="6577279" y="2970111"/>
                </a:lnTo>
                <a:lnTo>
                  <a:pt x="6567678" y="2970072"/>
                </a:lnTo>
                <a:lnTo>
                  <a:pt x="6531051" y="2969933"/>
                </a:lnTo>
                <a:lnTo>
                  <a:pt x="6484683" y="2969298"/>
                </a:lnTo>
                <a:lnTo>
                  <a:pt x="6464617" y="2968637"/>
                </a:lnTo>
                <a:lnTo>
                  <a:pt x="6446621" y="2967748"/>
                </a:lnTo>
                <a:lnTo>
                  <a:pt x="6444589" y="2974987"/>
                </a:lnTo>
                <a:lnTo>
                  <a:pt x="6442672" y="2975559"/>
                </a:lnTo>
                <a:lnTo>
                  <a:pt x="6435014" y="2976842"/>
                </a:lnTo>
                <a:lnTo>
                  <a:pt x="6426975" y="2977248"/>
                </a:lnTo>
                <a:lnTo>
                  <a:pt x="6421907" y="2976994"/>
                </a:lnTo>
                <a:lnTo>
                  <a:pt x="6405207" y="2975064"/>
                </a:lnTo>
                <a:lnTo>
                  <a:pt x="6393574" y="2973387"/>
                </a:lnTo>
                <a:lnTo>
                  <a:pt x="6394869" y="2970123"/>
                </a:lnTo>
                <a:lnTo>
                  <a:pt x="6391846" y="2974784"/>
                </a:lnTo>
                <a:lnTo>
                  <a:pt x="6388049" y="2977108"/>
                </a:lnTo>
                <a:lnTo>
                  <a:pt x="6381902" y="2977083"/>
                </a:lnTo>
                <a:lnTo>
                  <a:pt x="6370917" y="2974708"/>
                </a:lnTo>
                <a:lnTo>
                  <a:pt x="6366065" y="2974683"/>
                </a:lnTo>
                <a:lnTo>
                  <a:pt x="6363208" y="2975686"/>
                </a:lnTo>
                <a:lnTo>
                  <a:pt x="6360769" y="2977705"/>
                </a:lnTo>
                <a:lnTo>
                  <a:pt x="6361214" y="2974441"/>
                </a:lnTo>
                <a:lnTo>
                  <a:pt x="6360287" y="2972409"/>
                </a:lnTo>
                <a:lnTo>
                  <a:pt x="6354724" y="2970517"/>
                </a:lnTo>
                <a:lnTo>
                  <a:pt x="6352730" y="2969120"/>
                </a:lnTo>
                <a:lnTo>
                  <a:pt x="6352032" y="2967405"/>
                </a:lnTo>
                <a:lnTo>
                  <a:pt x="6348450" y="2968472"/>
                </a:lnTo>
                <a:lnTo>
                  <a:pt x="6344018" y="2969006"/>
                </a:lnTo>
                <a:lnTo>
                  <a:pt x="6335090" y="2968828"/>
                </a:lnTo>
                <a:lnTo>
                  <a:pt x="6334722" y="2967342"/>
                </a:lnTo>
                <a:lnTo>
                  <a:pt x="6317780" y="2968079"/>
                </a:lnTo>
                <a:lnTo>
                  <a:pt x="6307963" y="2968358"/>
                </a:lnTo>
                <a:lnTo>
                  <a:pt x="6308179" y="2967863"/>
                </a:lnTo>
                <a:lnTo>
                  <a:pt x="6307899" y="2967240"/>
                </a:lnTo>
                <a:lnTo>
                  <a:pt x="6294818" y="2968587"/>
                </a:lnTo>
                <a:lnTo>
                  <a:pt x="6255232" y="2968904"/>
                </a:lnTo>
                <a:lnTo>
                  <a:pt x="6176391" y="2968612"/>
                </a:lnTo>
                <a:lnTo>
                  <a:pt x="6173101" y="2969374"/>
                </a:lnTo>
                <a:lnTo>
                  <a:pt x="6171222" y="2971469"/>
                </a:lnTo>
                <a:lnTo>
                  <a:pt x="6170193" y="2979394"/>
                </a:lnTo>
                <a:lnTo>
                  <a:pt x="6169037" y="2982506"/>
                </a:lnTo>
                <a:lnTo>
                  <a:pt x="6167310" y="2984208"/>
                </a:lnTo>
                <a:lnTo>
                  <a:pt x="6171374" y="2985389"/>
                </a:lnTo>
                <a:lnTo>
                  <a:pt x="6169647" y="2988335"/>
                </a:lnTo>
                <a:lnTo>
                  <a:pt x="6168771" y="2991053"/>
                </a:lnTo>
                <a:lnTo>
                  <a:pt x="6168758" y="2994939"/>
                </a:lnTo>
                <a:lnTo>
                  <a:pt x="6170866" y="3002851"/>
                </a:lnTo>
                <a:lnTo>
                  <a:pt x="6171273" y="3005378"/>
                </a:lnTo>
                <a:lnTo>
                  <a:pt x="6171260" y="3007550"/>
                </a:lnTo>
                <a:lnTo>
                  <a:pt x="6178118" y="3004515"/>
                </a:lnTo>
                <a:lnTo>
                  <a:pt x="6185382" y="3002356"/>
                </a:lnTo>
                <a:lnTo>
                  <a:pt x="6193028" y="3001073"/>
                </a:lnTo>
                <a:lnTo>
                  <a:pt x="6201080" y="3000667"/>
                </a:lnTo>
                <a:lnTo>
                  <a:pt x="6206134" y="3000908"/>
                </a:lnTo>
                <a:lnTo>
                  <a:pt x="6222847" y="3002838"/>
                </a:lnTo>
                <a:lnTo>
                  <a:pt x="6234481" y="3004528"/>
                </a:lnTo>
                <a:lnTo>
                  <a:pt x="6233185" y="3007791"/>
                </a:lnTo>
                <a:lnTo>
                  <a:pt x="6236208" y="3003131"/>
                </a:lnTo>
                <a:lnTo>
                  <a:pt x="6240005" y="3000806"/>
                </a:lnTo>
                <a:lnTo>
                  <a:pt x="6246152" y="3000832"/>
                </a:lnTo>
                <a:lnTo>
                  <a:pt x="6257137" y="3003207"/>
                </a:lnTo>
                <a:lnTo>
                  <a:pt x="6261989" y="3003232"/>
                </a:lnTo>
                <a:lnTo>
                  <a:pt x="6264846" y="3002229"/>
                </a:lnTo>
                <a:lnTo>
                  <a:pt x="6267285" y="3000210"/>
                </a:lnTo>
                <a:lnTo>
                  <a:pt x="6266840" y="3003473"/>
                </a:lnTo>
                <a:lnTo>
                  <a:pt x="6267767" y="3005505"/>
                </a:lnTo>
                <a:lnTo>
                  <a:pt x="6273330" y="3007398"/>
                </a:lnTo>
                <a:lnTo>
                  <a:pt x="6275324" y="3008795"/>
                </a:lnTo>
                <a:lnTo>
                  <a:pt x="6276022" y="3010509"/>
                </a:lnTo>
                <a:lnTo>
                  <a:pt x="6279604" y="3009442"/>
                </a:lnTo>
                <a:lnTo>
                  <a:pt x="6284036" y="3008909"/>
                </a:lnTo>
                <a:lnTo>
                  <a:pt x="6292951" y="3009100"/>
                </a:lnTo>
                <a:lnTo>
                  <a:pt x="6293332" y="3010573"/>
                </a:lnTo>
                <a:lnTo>
                  <a:pt x="6310274" y="3009823"/>
                </a:lnTo>
                <a:lnTo>
                  <a:pt x="6320079" y="3009569"/>
                </a:lnTo>
                <a:lnTo>
                  <a:pt x="6319875" y="3010052"/>
                </a:lnTo>
                <a:lnTo>
                  <a:pt x="6320155" y="3010674"/>
                </a:lnTo>
                <a:lnTo>
                  <a:pt x="6333236" y="3009328"/>
                </a:lnTo>
                <a:lnTo>
                  <a:pt x="6372822" y="3009011"/>
                </a:lnTo>
                <a:lnTo>
                  <a:pt x="6447155" y="3009290"/>
                </a:lnTo>
                <a:lnTo>
                  <a:pt x="6447790" y="3009747"/>
                </a:lnTo>
                <a:lnTo>
                  <a:pt x="6461658" y="3011208"/>
                </a:lnTo>
                <a:lnTo>
                  <a:pt x="6461963" y="3010585"/>
                </a:lnTo>
                <a:lnTo>
                  <a:pt x="6461595" y="3009722"/>
                </a:lnTo>
                <a:lnTo>
                  <a:pt x="6460541" y="3008630"/>
                </a:lnTo>
                <a:lnTo>
                  <a:pt x="6464630" y="3009582"/>
                </a:lnTo>
                <a:lnTo>
                  <a:pt x="6469710" y="3010065"/>
                </a:lnTo>
                <a:lnTo>
                  <a:pt x="6500050" y="3009709"/>
                </a:lnTo>
                <a:lnTo>
                  <a:pt x="6504749" y="3010281"/>
                </a:lnTo>
                <a:lnTo>
                  <a:pt x="6508547" y="3011373"/>
                </a:lnTo>
                <a:lnTo>
                  <a:pt x="6509309" y="3009671"/>
                </a:lnTo>
                <a:lnTo>
                  <a:pt x="6511442" y="3008274"/>
                </a:lnTo>
                <a:lnTo>
                  <a:pt x="6517360" y="3006433"/>
                </a:lnTo>
                <a:lnTo>
                  <a:pt x="6518364" y="3004413"/>
                </a:lnTo>
                <a:lnTo>
                  <a:pt x="6517919" y="3001149"/>
                </a:lnTo>
                <a:lnTo>
                  <a:pt x="6520497" y="3003181"/>
                </a:lnTo>
                <a:lnTo>
                  <a:pt x="6523520" y="3004197"/>
                </a:lnTo>
                <a:lnTo>
                  <a:pt x="6528676" y="3004223"/>
                </a:lnTo>
                <a:lnTo>
                  <a:pt x="6540373" y="3001937"/>
                </a:lnTo>
                <a:lnTo>
                  <a:pt x="6546901" y="3001962"/>
                </a:lnTo>
                <a:lnTo>
                  <a:pt x="6550914" y="3004299"/>
                </a:lnTo>
                <a:lnTo>
                  <a:pt x="6554076" y="3008985"/>
                </a:lnTo>
                <a:lnTo>
                  <a:pt x="6552717" y="3005709"/>
                </a:lnTo>
                <a:lnTo>
                  <a:pt x="6562191" y="3004515"/>
                </a:lnTo>
                <a:lnTo>
                  <a:pt x="6562572" y="3006839"/>
                </a:lnTo>
                <a:lnTo>
                  <a:pt x="6562560" y="3009011"/>
                </a:lnTo>
                <a:lnTo>
                  <a:pt x="6569430" y="3005975"/>
                </a:lnTo>
                <a:lnTo>
                  <a:pt x="6576682" y="3003816"/>
                </a:lnTo>
                <a:lnTo>
                  <a:pt x="6584340" y="3002534"/>
                </a:lnTo>
                <a:lnTo>
                  <a:pt x="6590335" y="3002242"/>
                </a:lnTo>
                <a:lnTo>
                  <a:pt x="6596786" y="3002584"/>
                </a:lnTo>
                <a:lnTo>
                  <a:pt x="6604902" y="3003931"/>
                </a:lnTo>
                <a:lnTo>
                  <a:pt x="6612585" y="3006140"/>
                </a:lnTo>
                <a:lnTo>
                  <a:pt x="6619837" y="3009227"/>
                </a:lnTo>
                <a:lnTo>
                  <a:pt x="6619849" y="3007055"/>
                </a:lnTo>
                <a:lnTo>
                  <a:pt x="6620192" y="3005188"/>
                </a:lnTo>
                <a:lnTo>
                  <a:pt x="6625780" y="3005988"/>
                </a:lnTo>
                <a:lnTo>
                  <a:pt x="6624485" y="3009252"/>
                </a:lnTo>
                <a:lnTo>
                  <a:pt x="6627508" y="3004591"/>
                </a:lnTo>
                <a:lnTo>
                  <a:pt x="6631305" y="3002267"/>
                </a:lnTo>
                <a:lnTo>
                  <a:pt x="6637452" y="3002292"/>
                </a:lnTo>
                <a:lnTo>
                  <a:pt x="6648437" y="3004667"/>
                </a:lnTo>
                <a:lnTo>
                  <a:pt x="6653289" y="3004693"/>
                </a:lnTo>
                <a:lnTo>
                  <a:pt x="6656146" y="3003689"/>
                </a:lnTo>
                <a:lnTo>
                  <a:pt x="6658584" y="3001670"/>
                </a:lnTo>
                <a:lnTo>
                  <a:pt x="6658140" y="3004934"/>
                </a:lnTo>
                <a:lnTo>
                  <a:pt x="6659067" y="3006966"/>
                </a:lnTo>
                <a:lnTo>
                  <a:pt x="6664630" y="3008858"/>
                </a:lnTo>
                <a:lnTo>
                  <a:pt x="6666624" y="3010255"/>
                </a:lnTo>
                <a:lnTo>
                  <a:pt x="6667322" y="3011970"/>
                </a:lnTo>
                <a:lnTo>
                  <a:pt x="6670903" y="3010903"/>
                </a:lnTo>
                <a:lnTo>
                  <a:pt x="6675336" y="3010370"/>
                </a:lnTo>
                <a:lnTo>
                  <a:pt x="6703898" y="3010941"/>
                </a:lnTo>
                <a:lnTo>
                  <a:pt x="6708686" y="3010497"/>
                </a:lnTo>
                <a:lnTo>
                  <a:pt x="6712547" y="3009582"/>
                </a:lnTo>
                <a:lnTo>
                  <a:pt x="6711543" y="3010662"/>
                </a:lnTo>
                <a:lnTo>
                  <a:pt x="6711175" y="3011513"/>
                </a:lnTo>
                <a:lnTo>
                  <a:pt x="6711455" y="3012135"/>
                </a:lnTo>
                <a:lnTo>
                  <a:pt x="6720916" y="3011170"/>
                </a:lnTo>
                <a:lnTo>
                  <a:pt x="6731025" y="3012224"/>
                </a:lnTo>
                <a:lnTo>
                  <a:pt x="6731330" y="3011601"/>
                </a:lnTo>
                <a:lnTo>
                  <a:pt x="6730962" y="3010738"/>
                </a:lnTo>
                <a:lnTo>
                  <a:pt x="6729908" y="3009646"/>
                </a:lnTo>
                <a:lnTo>
                  <a:pt x="6733997" y="3010598"/>
                </a:lnTo>
                <a:lnTo>
                  <a:pt x="6739077" y="3011081"/>
                </a:lnTo>
                <a:lnTo>
                  <a:pt x="6769417" y="3010725"/>
                </a:lnTo>
                <a:lnTo>
                  <a:pt x="6774116" y="3011297"/>
                </a:lnTo>
                <a:lnTo>
                  <a:pt x="6777914" y="3012389"/>
                </a:lnTo>
                <a:lnTo>
                  <a:pt x="6778676" y="3010687"/>
                </a:lnTo>
                <a:lnTo>
                  <a:pt x="6780809" y="3009290"/>
                </a:lnTo>
                <a:lnTo>
                  <a:pt x="6786727" y="3007449"/>
                </a:lnTo>
                <a:lnTo>
                  <a:pt x="6787731" y="3005429"/>
                </a:lnTo>
                <a:lnTo>
                  <a:pt x="6787286" y="3002165"/>
                </a:lnTo>
                <a:lnTo>
                  <a:pt x="6789864" y="3004197"/>
                </a:lnTo>
                <a:lnTo>
                  <a:pt x="6792887" y="3005213"/>
                </a:lnTo>
                <a:lnTo>
                  <a:pt x="6798043" y="3005239"/>
                </a:lnTo>
                <a:lnTo>
                  <a:pt x="6809740" y="3002953"/>
                </a:lnTo>
                <a:lnTo>
                  <a:pt x="6816268" y="3002978"/>
                </a:lnTo>
                <a:lnTo>
                  <a:pt x="6820281" y="3005315"/>
                </a:lnTo>
                <a:lnTo>
                  <a:pt x="6823443" y="3010001"/>
                </a:lnTo>
                <a:lnTo>
                  <a:pt x="6822084" y="3006725"/>
                </a:lnTo>
                <a:lnTo>
                  <a:pt x="6834467" y="3005137"/>
                </a:lnTo>
                <a:lnTo>
                  <a:pt x="6852221" y="3003334"/>
                </a:lnTo>
                <a:lnTo>
                  <a:pt x="6857606" y="3003131"/>
                </a:lnTo>
                <a:lnTo>
                  <a:pt x="6866141" y="3003600"/>
                </a:lnTo>
                <a:lnTo>
                  <a:pt x="6874256" y="3004934"/>
                </a:lnTo>
                <a:lnTo>
                  <a:pt x="6881939" y="3007156"/>
                </a:lnTo>
                <a:lnTo>
                  <a:pt x="6889204" y="3010243"/>
                </a:lnTo>
                <a:lnTo>
                  <a:pt x="6889216" y="3008071"/>
                </a:lnTo>
                <a:lnTo>
                  <a:pt x="6889686" y="3005544"/>
                </a:lnTo>
                <a:lnTo>
                  <a:pt x="6891998" y="2997657"/>
                </a:lnTo>
                <a:lnTo>
                  <a:pt x="6892023" y="2993771"/>
                </a:lnTo>
                <a:lnTo>
                  <a:pt x="6891121" y="2991040"/>
                </a:lnTo>
                <a:lnTo>
                  <a:pt x="6889318" y="2988081"/>
                </a:lnTo>
                <a:lnTo>
                  <a:pt x="6893649" y="2986925"/>
                </a:lnTo>
                <a:close/>
              </a:path>
              <a:path w="7533640" h="3184525">
                <a:moveTo>
                  <a:pt x="6904799" y="2684881"/>
                </a:moveTo>
                <a:lnTo>
                  <a:pt x="6900748" y="2683700"/>
                </a:lnTo>
                <a:lnTo>
                  <a:pt x="6902475" y="2680754"/>
                </a:lnTo>
                <a:lnTo>
                  <a:pt x="6903339" y="2678036"/>
                </a:lnTo>
                <a:lnTo>
                  <a:pt x="6903352" y="2674150"/>
                </a:lnTo>
                <a:lnTo>
                  <a:pt x="6901256" y="2666238"/>
                </a:lnTo>
                <a:lnTo>
                  <a:pt x="6900850" y="2663710"/>
                </a:lnTo>
                <a:lnTo>
                  <a:pt x="6900862" y="2661539"/>
                </a:lnTo>
                <a:lnTo>
                  <a:pt x="6894030" y="2664574"/>
                </a:lnTo>
                <a:lnTo>
                  <a:pt x="6886791" y="2666733"/>
                </a:lnTo>
                <a:lnTo>
                  <a:pt x="6879171" y="2668016"/>
                </a:lnTo>
                <a:lnTo>
                  <a:pt x="6871157" y="2668422"/>
                </a:lnTo>
                <a:lnTo>
                  <a:pt x="6866115" y="2668181"/>
                </a:lnTo>
                <a:lnTo>
                  <a:pt x="6849478" y="2666238"/>
                </a:lnTo>
                <a:lnTo>
                  <a:pt x="6837883" y="2664561"/>
                </a:lnTo>
                <a:lnTo>
                  <a:pt x="6839191" y="2661310"/>
                </a:lnTo>
                <a:lnTo>
                  <a:pt x="6836169" y="2665958"/>
                </a:lnTo>
                <a:lnTo>
                  <a:pt x="6832397" y="2668282"/>
                </a:lnTo>
                <a:lnTo>
                  <a:pt x="6826275" y="2668257"/>
                </a:lnTo>
                <a:lnTo>
                  <a:pt x="6815328" y="2665882"/>
                </a:lnTo>
                <a:lnTo>
                  <a:pt x="6810489" y="2665857"/>
                </a:lnTo>
                <a:lnTo>
                  <a:pt x="6807644" y="2666860"/>
                </a:lnTo>
                <a:lnTo>
                  <a:pt x="6805219" y="2668879"/>
                </a:lnTo>
                <a:lnTo>
                  <a:pt x="6805663" y="2665615"/>
                </a:lnTo>
                <a:lnTo>
                  <a:pt x="6804749" y="2663583"/>
                </a:lnTo>
                <a:lnTo>
                  <a:pt x="6799199" y="2661704"/>
                </a:lnTo>
                <a:lnTo>
                  <a:pt x="6797218" y="2660294"/>
                </a:lnTo>
                <a:lnTo>
                  <a:pt x="6796519" y="2658580"/>
                </a:lnTo>
                <a:lnTo>
                  <a:pt x="6792950" y="2659646"/>
                </a:lnTo>
                <a:lnTo>
                  <a:pt x="6788544" y="2660180"/>
                </a:lnTo>
                <a:lnTo>
                  <a:pt x="6779654" y="2660002"/>
                </a:lnTo>
                <a:lnTo>
                  <a:pt x="6779285" y="2658516"/>
                </a:lnTo>
                <a:lnTo>
                  <a:pt x="6762407" y="2659265"/>
                </a:lnTo>
                <a:lnTo>
                  <a:pt x="6752615" y="2659545"/>
                </a:lnTo>
                <a:lnTo>
                  <a:pt x="6752844" y="2659037"/>
                </a:lnTo>
                <a:lnTo>
                  <a:pt x="6752564" y="2658414"/>
                </a:lnTo>
                <a:lnTo>
                  <a:pt x="6739534" y="2659761"/>
                </a:lnTo>
                <a:lnTo>
                  <a:pt x="6700101" y="2660091"/>
                </a:lnTo>
                <a:lnTo>
                  <a:pt x="6626072" y="2659824"/>
                </a:lnTo>
                <a:lnTo>
                  <a:pt x="6625437" y="2659342"/>
                </a:lnTo>
                <a:lnTo>
                  <a:pt x="6611620" y="2657881"/>
                </a:lnTo>
                <a:lnTo>
                  <a:pt x="6611315" y="2658503"/>
                </a:lnTo>
                <a:lnTo>
                  <a:pt x="6611696" y="2659367"/>
                </a:lnTo>
                <a:lnTo>
                  <a:pt x="6612737" y="2660459"/>
                </a:lnTo>
                <a:lnTo>
                  <a:pt x="6608661" y="2659507"/>
                </a:lnTo>
                <a:lnTo>
                  <a:pt x="6603606" y="2659024"/>
                </a:lnTo>
                <a:lnTo>
                  <a:pt x="6573380" y="2659380"/>
                </a:lnTo>
                <a:lnTo>
                  <a:pt x="6568694" y="2658808"/>
                </a:lnTo>
                <a:lnTo>
                  <a:pt x="6564922" y="2657703"/>
                </a:lnTo>
                <a:lnTo>
                  <a:pt x="6564160" y="2659418"/>
                </a:lnTo>
                <a:lnTo>
                  <a:pt x="6562039" y="2660802"/>
                </a:lnTo>
                <a:lnTo>
                  <a:pt x="6556134" y="2662656"/>
                </a:lnTo>
                <a:lnTo>
                  <a:pt x="6555143" y="2664676"/>
                </a:lnTo>
                <a:lnTo>
                  <a:pt x="6555587" y="2667939"/>
                </a:lnTo>
                <a:lnTo>
                  <a:pt x="6553022" y="2665907"/>
                </a:lnTo>
                <a:lnTo>
                  <a:pt x="6550012" y="2664891"/>
                </a:lnTo>
                <a:lnTo>
                  <a:pt x="6544869" y="2664866"/>
                </a:lnTo>
                <a:lnTo>
                  <a:pt x="6533223" y="2667152"/>
                </a:lnTo>
                <a:lnTo>
                  <a:pt x="6526720" y="2667127"/>
                </a:lnTo>
                <a:lnTo>
                  <a:pt x="6522733" y="2664777"/>
                </a:lnTo>
                <a:lnTo>
                  <a:pt x="6519583" y="2660104"/>
                </a:lnTo>
                <a:lnTo>
                  <a:pt x="6520929" y="2663380"/>
                </a:lnTo>
                <a:lnTo>
                  <a:pt x="6511468" y="2664599"/>
                </a:lnTo>
                <a:lnTo>
                  <a:pt x="6511099" y="2662250"/>
                </a:lnTo>
                <a:lnTo>
                  <a:pt x="6511112" y="2660078"/>
                </a:lnTo>
                <a:lnTo>
                  <a:pt x="6504279" y="2663113"/>
                </a:lnTo>
                <a:lnTo>
                  <a:pt x="6497053" y="2665272"/>
                </a:lnTo>
                <a:lnTo>
                  <a:pt x="6489433" y="2666555"/>
                </a:lnTo>
                <a:lnTo>
                  <a:pt x="6483413" y="2666860"/>
                </a:lnTo>
                <a:lnTo>
                  <a:pt x="6477038" y="2666517"/>
                </a:lnTo>
                <a:lnTo>
                  <a:pt x="6468948" y="2665171"/>
                </a:lnTo>
                <a:lnTo>
                  <a:pt x="6461303" y="2662948"/>
                </a:lnTo>
                <a:lnTo>
                  <a:pt x="6454076" y="2659862"/>
                </a:lnTo>
                <a:lnTo>
                  <a:pt x="6454064" y="2662034"/>
                </a:lnTo>
                <a:lnTo>
                  <a:pt x="6453708" y="2663914"/>
                </a:lnTo>
                <a:lnTo>
                  <a:pt x="6448133" y="2663101"/>
                </a:lnTo>
                <a:lnTo>
                  <a:pt x="6449441" y="2659850"/>
                </a:lnTo>
                <a:lnTo>
                  <a:pt x="6446418" y="2664498"/>
                </a:lnTo>
                <a:lnTo>
                  <a:pt x="6442646" y="2666822"/>
                </a:lnTo>
                <a:lnTo>
                  <a:pt x="6436525" y="2666796"/>
                </a:lnTo>
                <a:lnTo>
                  <a:pt x="6425578" y="2664422"/>
                </a:lnTo>
                <a:lnTo>
                  <a:pt x="6420739" y="2664396"/>
                </a:lnTo>
                <a:lnTo>
                  <a:pt x="6417894" y="2665399"/>
                </a:lnTo>
                <a:lnTo>
                  <a:pt x="6415468" y="2667419"/>
                </a:lnTo>
                <a:lnTo>
                  <a:pt x="6415913" y="2664155"/>
                </a:lnTo>
                <a:lnTo>
                  <a:pt x="6414998" y="2662123"/>
                </a:lnTo>
                <a:lnTo>
                  <a:pt x="6409449" y="2660231"/>
                </a:lnTo>
                <a:lnTo>
                  <a:pt x="6407467" y="2658834"/>
                </a:lnTo>
                <a:lnTo>
                  <a:pt x="6406769" y="2657119"/>
                </a:lnTo>
                <a:lnTo>
                  <a:pt x="6403200" y="2658186"/>
                </a:lnTo>
                <a:lnTo>
                  <a:pt x="6398793" y="2658719"/>
                </a:lnTo>
                <a:lnTo>
                  <a:pt x="6370345" y="2658148"/>
                </a:lnTo>
                <a:lnTo>
                  <a:pt x="6365570" y="2658592"/>
                </a:lnTo>
                <a:lnTo>
                  <a:pt x="6361735" y="2659519"/>
                </a:lnTo>
                <a:lnTo>
                  <a:pt x="6362725" y="2658427"/>
                </a:lnTo>
                <a:lnTo>
                  <a:pt x="6363094" y="2657576"/>
                </a:lnTo>
                <a:lnTo>
                  <a:pt x="6362814" y="2656954"/>
                </a:lnTo>
                <a:lnTo>
                  <a:pt x="6353315" y="2657945"/>
                </a:lnTo>
                <a:lnTo>
                  <a:pt x="6343332" y="2656878"/>
                </a:lnTo>
                <a:lnTo>
                  <a:pt x="6343028" y="2657500"/>
                </a:lnTo>
                <a:lnTo>
                  <a:pt x="6343409" y="2658364"/>
                </a:lnTo>
                <a:lnTo>
                  <a:pt x="6344450" y="2659456"/>
                </a:lnTo>
                <a:lnTo>
                  <a:pt x="6340373" y="2658503"/>
                </a:lnTo>
                <a:lnTo>
                  <a:pt x="6335319" y="2658021"/>
                </a:lnTo>
                <a:lnTo>
                  <a:pt x="6305093" y="2658376"/>
                </a:lnTo>
                <a:lnTo>
                  <a:pt x="6300406" y="2657805"/>
                </a:lnTo>
                <a:lnTo>
                  <a:pt x="6296634" y="2656700"/>
                </a:lnTo>
                <a:lnTo>
                  <a:pt x="6295872" y="2658414"/>
                </a:lnTo>
                <a:lnTo>
                  <a:pt x="6293751" y="2659799"/>
                </a:lnTo>
                <a:lnTo>
                  <a:pt x="6287846" y="2661653"/>
                </a:lnTo>
                <a:lnTo>
                  <a:pt x="6286855" y="2663672"/>
                </a:lnTo>
                <a:lnTo>
                  <a:pt x="6287300" y="2666936"/>
                </a:lnTo>
                <a:lnTo>
                  <a:pt x="6284734" y="2664904"/>
                </a:lnTo>
                <a:lnTo>
                  <a:pt x="6281725" y="2663888"/>
                </a:lnTo>
                <a:lnTo>
                  <a:pt x="6276581" y="2663863"/>
                </a:lnTo>
                <a:lnTo>
                  <a:pt x="6264935" y="2666149"/>
                </a:lnTo>
                <a:lnTo>
                  <a:pt x="6258433" y="2666123"/>
                </a:lnTo>
                <a:lnTo>
                  <a:pt x="6254445" y="2663774"/>
                </a:lnTo>
                <a:lnTo>
                  <a:pt x="6251295" y="2659100"/>
                </a:lnTo>
                <a:lnTo>
                  <a:pt x="6252629" y="2662377"/>
                </a:lnTo>
                <a:lnTo>
                  <a:pt x="6240297" y="2663964"/>
                </a:lnTo>
                <a:lnTo>
                  <a:pt x="6222619" y="2665755"/>
                </a:lnTo>
                <a:lnTo>
                  <a:pt x="6217259" y="2665971"/>
                </a:lnTo>
                <a:lnTo>
                  <a:pt x="6208750" y="2665501"/>
                </a:lnTo>
                <a:lnTo>
                  <a:pt x="6200673" y="2664168"/>
                </a:lnTo>
                <a:lnTo>
                  <a:pt x="6193015" y="2661945"/>
                </a:lnTo>
                <a:lnTo>
                  <a:pt x="6185789" y="2658859"/>
                </a:lnTo>
                <a:lnTo>
                  <a:pt x="6185776" y="2661031"/>
                </a:lnTo>
                <a:lnTo>
                  <a:pt x="6185306" y="2663558"/>
                </a:lnTo>
                <a:lnTo>
                  <a:pt x="6183007" y="2671445"/>
                </a:lnTo>
                <a:lnTo>
                  <a:pt x="6182982" y="2675331"/>
                </a:lnTo>
                <a:lnTo>
                  <a:pt x="6183871" y="2678061"/>
                </a:lnTo>
                <a:lnTo>
                  <a:pt x="6185674" y="2681020"/>
                </a:lnTo>
                <a:lnTo>
                  <a:pt x="6181356" y="2682176"/>
                </a:lnTo>
                <a:lnTo>
                  <a:pt x="6183173" y="2683891"/>
                </a:lnTo>
                <a:lnTo>
                  <a:pt x="6184366" y="2687002"/>
                </a:lnTo>
                <a:lnTo>
                  <a:pt x="6185382" y="2694940"/>
                </a:lnTo>
                <a:lnTo>
                  <a:pt x="6187338" y="2697048"/>
                </a:lnTo>
                <a:lnTo>
                  <a:pt x="6190805" y="2697835"/>
                </a:lnTo>
                <a:lnTo>
                  <a:pt x="6274219" y="2698153"/>
                </a:lnTo>
                <a:lnTo>
                  <a:pt x="6320409" y="2698788"/>
                </a:lnTo>
                <a:lnTo>
                  <a:pt x="6340386" y="2699448"/>
                </a:lnTo>
                <a:lnTo>
                  <a:pt x="6348171" y="2699842"/>
                </a:lnTo>
                <a:lnTo>
                  <a:pt x="6348298" y="2700299"/>
                </a:lnTo>
                <a:lnTo>
                  <a:pt x="6353162" y="2700083"/>
                </a:lnTo>
                <a:lnTo>
                  <a:pt x="6358306" y="2700337"/>
                </a:lnTo>
                <a:lnTo>
                  <a:pt x="6358433" y="2699855"/>
                </a:lnTo>
                <a:lnTo>
                  <a:pt x="6365176" y="2699550"/>
                </a:lnTo>
                <a:lnTo>
                  <a:pt x="6383998" y="2699029"/>
                </a:lnTo>
                <a:lnTo>
                  <a:pt x="6427483" y="2698724"/>
                </a:lnTo>
                <a:lnTo>
                  <a:pt x="6497104" y="2698991"/>
                </a:lnTo>
                <a:lnTo>
                  <a:pt x="6542506" y="2699156"/>
                </a:lnTo>
                <a:lnTo>
                  <a:pt x="6588684" y="2699804"/>
                </a:lnTo>
                <a:lnTo>
                  <a:pt x="6608673" y="2700464"/>
                </a:lnTo>
                <a:lnTo>
                  <a:pt x="6626593" y="2701340"/>
                </a:lnTo>
                <a:lnTo>
                  <a:pt x="6628600" y="2694127"/>
                </a:lnTo>
                <a:lnTo>
                  <a:pt x="6630530" y="2693543"/>
                </a:lnTo>
                <a:lnTo>
                  <a:pt x="6638150" y="2692260"/>
                </a:lnTo>
                <a:lnTo>
                  <a:pt x="6646177" y="2691854"/>
                </a:lnTo>
                <a:lnTo>
                  <a:pt x="6651218" y="2692095"/>
                </a:lnTo>
                <a:lnTo>
                  <a:pt x="6667855" y="2694038"/>
                </a:lnTo>
                <a:lnTo>
                  <a:pt x="6679451" y="2695714"/>
                </a:lnTo>
                <a:lnTo>
                  <a:pt x="6678142" y="2698966"/>
                </a:lnTo>
                <a:lnTo>
                  <a:pt x="6681165" y="2694317"/>
                </a:lnTo>
                <a:lnTo>
                  <a:pt x="6684937" y="2691993"/>
                </a:lnTo>
                <a:lnTo>
                  <a:pt x="6691058" y="2692019"/>
                </a:lnTo>
                <a:lnTo>
                  <a:pt x="6702006" y="2694394"/>
                </a:lnTo>
                <a:lnTo>
                  <a:pt x="6706844" y="2694419"/>
                </a:lnTo>
                <a:lnTo>
                  <a:pt x="6709689" y="2693416"/>
                </a:lnTo>
                <a:lnTo>
                  <a:pt x="6712115" y="2691396"/>
                </a:lnTo>
                <a:lnTo>
                  <a:pt x="6711670" y="2694660"/>
                </a:lnTo>
                <a:lnTo>
                  <a:pt x="6712585" y="2696692"/>
                </a:lnTo>
                <a:lnTo>
                  <a:pt x="6718135" y="2698572"/>
                </a:lnTo>
                <a:lnTo>
                  <a:pt x="6720116" y="2699982"/>
                </a:lnTo>
                <a:lnTo>
                  <a:pt x="6720814" y="2701696"/>
                </a:lnTo>
                <a:lnTo>
                  <a:pt x="6724383" y="2700629"/>
                </a:lnTo>
                <a:lnTo>
                  <a:pt x="6728790" y="2700096"/>
                </a:lnTo>
                <a:lnTo>
                  <a:pt x="6737667" y="2700286"/>
                </a:lnTo>
                <a:lnTo>
                  <a:pt x="6738048" y="2701760"/>
                </a:lnTo>
                <a:lnTo>
                  <a:pt x="6754914" y="2701010"/>
                </a:lnTo>
                <a:lnTo>
                  <a:pt x="6764706" y="2700744"/>
                </a:lnTo>
                <a:lnTo>
                  <a:pt x="6764490" y="2701239"/>
                </a:lnTo>
                <a:lnTo>
                  <a:pt x="6764769" y="2701861"/>
                </a:lnTo>
                <a:lnTo>
                  <a:pt x="6777799" y="2700515"/>
                </a:lnTo>
                <a:lnTo>
                  <a:pt x="6817233" y="2700185"/>
                </a:lnTo>
                <a:lnTo>
                  <a:pt x="6895757" y="2700477"/>
                </a:lnTo>
                <a:lnTo>
                  <a:pt x="6899034" y="2699715"/>
                </a:lnTo>
                <a:lnTo>
                  <a:pt x="6900888" y="2697619"/>
                </a:lnTo>
                <a:lnTo>
                  <a:pt x="6901929" y="2689695"/>
                </a:lnTo>
                <a:lnTo>
                  <a:pt x="6903085" y="2686583"/>
                </a:lnTo>
                <a:lnTo>
                  <a:pt x="6904799" y="2684881"/>
                </a:lnTo>
                <a:close/>
              </a:path>
              <a:path w="7533640" h="3184525">
                <a:moveTo>
                  <a:pt x="7533106" y="0"/>
                </a:moveTo>
                <a:lnTo>
                  <a:pt x="0" y="0"/>
                </a:lnTo>
                <a:lnTo>
                  <a:pt x="0" y="3184461"/>
                </a:lnTo>
                <a:lnTo>
                  <a:pt x="7533106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43238" y="1502005"/>
            <a:ext cx="4155440" cy="23380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523365">
              <a:lnSpc>
                <a:spcPts val="4000"/>
              </a:lnSpc>
              <a:spcBef>
                <a:spcPts val="500"/>
              </a:spcBef>
            </a:pPr>
            <a:r>
              <a:rPr sz="3600" spc="-130" dirty="0">
                <a:solidFill>
                  <a:srgbClr val="231F20"/>
                </a:solidFill>
                <a:latin typeface="Trebuchet MS"/>
                <a:cs typeface="Trebuchet MS"/>
              </a:rPr>
              <a:t>Safely</a:t>
            </a:r>
            <a:r>
              <a:rPr sz="3600" spc="-2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600" spc="-40" dirty="0">
                <a:solidFill>
                  <a:srgbClr val="231F20"/>
                </a:solidFill>
                <a:latin typeface="Trebuchet MS"/>
                <a:cs typeface="Trebuchet MS"/>
              </a:rPr>
              <a:t>handle </a:t>
            </a:r>
            <a:r>
              <a:rPr sz="3600" spc="-25" dirty="0">
                <a:solidFill>
                  <a:srgbClr val="231F20"/>
                </a:solidFill>
                <a:latin typeface="Trebuchet MS"/>
                <a:cs typeface="Trebuchet MS"/>
              </a:rPr>
              <a:t>bituminous</a:t>
            </a:r>
            <a:r>
              <a:rPr sz="3600" spc="-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600" spc="-120" dirty="0">
                <a:solidFill>
                  <a:srgbClr val="231F20"/>
                </a:solidFill>
                <a:latin typeface="Trebuchet MS"/>
                <a:cs typeface="Trebuchet MS"/>
              </a:rPr>
              <a:t>materials</a:t>
            </a:r>
            <a:endParaRPr sz="3600" dirty="0">
              <a:latin typeface="Trebuchet MS"/>
              <a:cs typeface="Trebuchet MS"/>
            </a:endParaRPr>
          </a:p>
          <a:p>
            <a:pPr marR="53340" algn="r">
              <a:lnSpc>
                <a:spcPct val="100000"/>
              </a:lnSpc>
              <a:spcBef>
                <a:spcPts val="910"/>
              </a:spcBef>
            </a:pPr>
            <a:r>
              <a:rPr sz="1800" spc="-10" dirty="0">
                <a:solidFill>
                  <a:srgbClr val="802B28"/>
                </a:solidFill>
                <a:latin typeface="Trebuchet MS"/>
                <a:cs typeface="Trebuchet MS"/>
              </a:rPr>
              <a:t>TICKET</a:t>
            </a:r>
            <a:endParaRPr sz="1800" dirty="0">
              <a:latin typeface="Trebuchet MS"/>
              <a:cs typeface="Trebuchet MS"/>
            </a:endParaRPr>
          </a:p>
          <a:p>
            <a:pPr marL="1809750">
              <a:lnSpc>
                <a:spcPct val="100000"/>
              </a:lnSpc>
              <a:spcBef>
                <a:spcPts val="885"/>
              </a:spcBef>
            </a:pP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material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000" dirty="0">
              <a:latin typeface="Franklin Gothic Demi"/>
              <a:cs typeface="Franklin Gothic Demi"/>
            </a:endParaRPr>
          </a:p>
          <a:p>
            <a:pPr marL="1809750">
              <a:lnSpc>
                <a:spcPts val="1370"/>
              </a:lnSpc>
              <a:spcBef>
                <a:spcPts val="185"/>
              </a:spcBef>
            </a:pP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RIICBS203E</a:t>
            </a:r>
            <a:endParaRPr sz="1200" dirty="0">
              <a:latin typeface="Franklin Gothic Medium"/>
              <a:cs typeface="Franklin Gothic Medium"/>
            </a:endParaRPr>
          </a:p>
          <a:p>
            <a:pPr marL="1809750">
              <a:lnSpc>
                <a:spcPts val="1370"/>
              </a:lnSpc>
            </a:pP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Safely</a:t>
            </a:r>
            <a:r>
              <a:rPr sz="1200" spc="-3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handle</a:t>
            </a:r>
            <a:r>
              <a:rPr sz="1200" spc="-3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bituminous</a:t>
            </a:r>
            <a:r>
              <a:rPr sz="1200" spc="-3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materials</a:t>
            </a:r>
            <a:endParaRPr sz="1200" dirty="0">
              <a:latin typeface="Franklin Gothic Medium"/>
              <a:cs typeface="Franklin Gothic Medium"/>
            </a:endParaRPr>
          </a:p>
          <a:p>
            <a:pPr marL="1809750">
              <a:lnSpc>
                <a:spcPct val="100000"/>
              </a:lnSpc>
              <a:spcBef>
                <a:spcPts val="525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0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by: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1241" y="409642"/>
            <a:ext cx="32467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0" spc="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LEARNER</a:t>
            </a:r>
            <a:r>
              <a:rPr sz="3500" b="0" spc="-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500" b="0" spc="60" dirty="0">
                <a:solidFill>
                  <a:srgbClr val="FBAA19"/>
                </a:solidFill>
                <a:latin typeface="Franklin Gothic Medium"/>
                <a:cs typeface="Franklin Gothic Medium"/>
              </a:rPr>
              <a:t>GUIDE</a:t>
            </a:r>
            <a:endParaRPr sz="3500">
              <a:latin typeface="Franklin Gothic Medium"/>
              <a:cs typeface="Franklin Gothic Medium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1006" y="501228"/>
            <a:ext cx="5852795" cy="4326255"/>
            <a:chOff x="891006" y="501228"/>
            <a:chExt cx="5852795" cy="43262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968" y="501228"/>
              <a:ext cx="723546" cy="7312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1006" y="2834555"/>
              <a:ext cx="3592195" cy="1992358"/>
            </a:xfrm>
            <a:prstGeom prst="rect">
              <a:avLst/>
            </a:prstGeom>
          </p:spPr>
        </p:pic>
      </p:grpSp>
      <p:pic>
        <p:nvPicPr>
          <p:cNvPr id="10" name="Picture 9" descr="A red logo with a white letter&#10;&#10;Description automatically generated">
            <a:extLst>
              <a:ext uri="{FF2B5EF4-FFF2-40B4-BE49-F238E27FC236}">
                <a16:creationId xmlns:a16="http://schemas.microsoft.com/office/drawing/2014/main" id="{B4A7C02D-1884-9EB6-A1FD-78E78ED98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8" y="1018431"/>
            <a:ext cx="1658505" cy="16355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13004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SAFELY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WITH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BITUMINOUS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913171"/>
            <a:ext cx="3373754" cy="322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Bituminous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Material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Plan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-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Road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Construction</a:t>
            </a:r>
            <a:endParaRPr sz="10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Objective:</a:t>
            </a:r>
            <a:endParaRPr sz="1000" dirty="0">
              <a:latin typeface="Arial Black"/>
              <a:cs typeface="Arial Black"/>
            </a:endParaRPr>
          </a:p>
          <a:p>
            <a:pPr marL="12700" marR="616585">
              <a:lnSpc>
                <a:spcPct val="142300"/>
              </a:lnSpc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Scope: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construct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bituminous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road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[Location].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Goal: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durable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road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surface.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Safety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Measures:</a:t>
            </a:r>
            <a:endParaRPr sz="1000" dirty="0">
              <a:latin typeface="Arial Black"/>
              <a:cs typeface="Arial Black"/>
            </a:endParaRPr>
          </a:p>
          <a:p>
            <a:pPr marL="12700" marR="705485">
              <a:lnSpc>
                <a:spcPct val="142200"/>
              </a:lnSpc>
            </a:pP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personnel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must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wear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appropriate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PPE.</a:t>
            </a:r>
            <a:r>
              <a:rPr sz="1000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Regular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safety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briefings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hazard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assessments.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Emergency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response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procedures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place.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Materials and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Equipment:</a:t>
            </a:r>
            <a:endParaRPr sz="1000" dirty="0">
              <a:latin typeface="Arial Black"/>
              <a:cs typeface="Arial Black"/>
            </a:endParaRPr>
          </a:p>
          <a:p>
            <a:pPr marL="12700" marR="1867535">
              <a:lnSpc>
                <a:spcPct val="14220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Bitumen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(Type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[specify]).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Aggregates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(Type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[specify]).</a:t>
            </a:r>
            <a:endParaRPr sz="1000" dirty="0">
              <a:latin typeface="Arial"/>
              <a:cs typeface="Arial"/>
            </a:endParaRPr>
          </a:p>
          <a:p>
            <a:pPr marL="12700" marR="772795">
              <a:lnSpc>
                <a:spcPct val="14220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paver,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roller,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compaction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equipment.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Necessary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hand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tools and safety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equipment.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4184176"/>
            <a:ext cx="3075940" cy="8928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Timeline:</a:t>
            </a:r>
            <a:endParaRPr sz="1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Phase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(Preparation):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[Start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Date]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[End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Date]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42300"/>
              </a:lnSpc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Phase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(Asphalt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Application):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[Start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Date]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[End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Date]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Phase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(Curing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Inspection):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[Start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Date]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[End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Date]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004" y="444601"/>
            <a:ext cx="6480175" cy="377190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91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Question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33.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would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example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work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plan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bituminous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materials?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1408" y="4380764"/>
            <a:ext cx="5080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Arial Narrow"/>
                <a:cs typeface="Arial Narrow"/>
              </a:rPr>
              <a:t>Wear</a:t>
            </a:r>
            <a:r>
              <a:rPr sz="100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PPE.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1833" y="4767860"/>
            <a:ext cx="1240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25" dirty="0">
                <a:solidFill>
                  <a:srgbClr val="231F20"/>
                </a:solidFill>
                <a:latin typeface="Comic Sans MS"/>
                <a:cs typeface="Comic Sans MS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page...</a:t>
            </a:r>
            <a:endParaRPr sz="100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8893" y="884707"/>
            <a:ext cx="2473198" cy="1700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1853" y="2745005"/>
            <a:ext cx="632381" cy="79739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1791" y="2745005"/>
            <a:ext cx="729891" cy="77971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66358" y="2641612"/>
            <a:ext cx="1159992" cy="133047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96856" y="3609005"/>
            <a:ext cx="921388" cy="70488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AE4294-2503-2AFD-4D87-F1B261E1AE40}"/>
              </a:ext>
            </a:extLst>
          </p:cNvPr>
          <p:cNvSpPr/>
          <p:nvPr/>
        </p:nvSpPr>
        <p:spPr>
          <a:xfrm>
            <a:off x="533373" y="866061"/>
            <a:ext cx="4027479" cy="10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03769-E238-4C2B-648C-5C5375215C6C}"/>
              </a:ext>
            </a:extLst>
          </p:cNvPr>
          <p:cNvSpPr/>
          <p:nvPr/>
        </p:nvSpPr>
        <p:spPr>
          <a:xfrm>
            <a:off x="511799" y="1996023"/>
            <a:ext cx="3037852" cy="10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C34435-D56A-C3B2-75DC-936710808B8A}"/>
              </a:ext>
            </a:extLst>
          </p:cNvPr>
          <p:cNvSpPr/>
          <p:nvPr/>
        </p:nvSpPr>
        <p:spPr>
          <a:xfrm>
            <a:off x="511799" y="3051662"/>
            <a:ext cx="3037852" cy="106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873087-66C5-07D8-8789-03CFFAB2A0FF}"/>
              </a:ext>
            </a:extLst>
          </p:cNvPr>
          <p:cNvSpPr/>
          <p:nvPr/>
        </p:nvSpPr>
        <p:spPr>
          <a:xfrm>
            <a:off x="508299" y="4054841"/>
            <a:ext cx="3110442" cy="106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540004"/>
            <a:ext cx="7020559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135255" rIns="0" bIns="0" rtlCol="0">
            <a:spAutoFit/>
          </a:bodyPr>
          <a:lstStyle/>
          <a:p>
            <a:pPr marR="172085" algn="r">
              <a:lnSpc>
                <a:spcPts val="4060"/>
              </a:lnSpc>
              <a:spcBef>
                <a:spcPts val="1065"/>
              </a:spcBef>
            </a:pPr>
            <a:r>
              <a:rPr sz="3600" spc="-110" dirty="0">
                <a:solidFill>
                  <a:srgbClr val="FFFFFF"/>
                </a:solidFill>
                <a:latin typeface="Trebuchet MS"/>
                <a:cs typeface="Trebuchet MS"/>
              </a:rPr>
              <a:t>Demonstrate</a:t>
            </a:r>
            <a:r>
              <a:rPr sz="360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204" dirty="0">
                <a:solidFill>
                  <a:srgbClr val="FFFFFF"/>
                </a:solidFill>
                <a:latin typeface="Trebuchet MS"/>
                <a:cs typeface="Trebuchet MS"/>
              </a:rPr>
              <a:t>first</a:t>
            </a:r>
            <a:r>
              <a:rPr sz="36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Trebuchet MS"/>
                <a:cs typeface="Trebuchet MS"/>
              </a:rPr>
              <a:t>aid</a:t>
            </a:r>
            <a:r>
              <a:rPr sz="36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endParaRPr sz="3600">
              <a:latin typeface="Trebuchet MS"/>
              <a:cs typeface="Trebuchet MS"/>
            </a:endParaRPr>
          </a:p>
          <a:p>
            <a:pPr marR="172085" algn="r">
              <a:lnSpc>
                <a:spcPts val="4060"/>
              </a:lnSpc>
            </a:pPr>
            <a:r>
              <a:rPr sz="3600" spc="-85" dirty="0">
                <a:solidFill>
                  <a:srgbClr val="FFFFFF"/>
                </a:solidFill>
                <a:latin typeface="Trebuchet MS"/>
                <a:cs typeface="Trebuchet MS"/>
              </a:rPr>
              <a:t>bitumen</a:t>
            </a:r>
            <a:r>
              <a:rPr sz="36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rebuchet MS"/>
                <a:cs typeface="Trebuchet MS"/>
              </a:rPr>
              <a:t>burns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8363" y="1995321"/>
            <a:ext cx="8204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6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3</a:t>
            </a:r>
            <a:endParaRPr sz="1400">
              <a:latin typeface="Franklin Gothic Demi"/>
              <a:cs typeface="Franklin Gothic Dem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2004" y="1944014"/>
            <a:ext cx="1614322" cy="296032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00113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DEMONSTRATE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FIRST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AID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BITUMEN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BURNS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837472"/>
            <a:ext cx="3916679" cy="7569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bitumen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burn,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known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asphalt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burn,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painful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potentially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serious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injury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that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occurs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hot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(a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thick,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black,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sticky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substance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commonly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road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construction)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comes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into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contact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skin.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Here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steps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take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aid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someone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sustains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burn: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1785781"/>
            <a:ext cx="4036695" cy="89344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55" dirty="0">
                <a:solidFill>
                  <a:srgbClr val="231F20"/>
                </a:solidFill>
                <a:latin typeface="Arial Black"/>
                <a:cs typeface="Arial Black"/>
              </a:rPr>
              <a:t>Remove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the</a:t>
            </a:r>
            <a:r>
              <a:rPr sz="1000" spc="-6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heat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Source: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most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crucial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step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immediately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remove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source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heat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bitumen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from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affected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area.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might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involve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gently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brushing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off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any bitumen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still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contact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skin,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taking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care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cause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further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damage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spread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hot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material.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2870488"/>
            <a:ext cx="4069715" cy="7486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Cool</a:t>
            </a:r>
            <a:r>
              <a:rPr sz="1000" spc="-5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burn: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cool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(not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cold)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running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water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cool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affected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area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least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10-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20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minutes.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ice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very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cold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water,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further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damage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skin. Cooling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burn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helps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reduce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pain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limit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depth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injury.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3810415"/>
            <a:ext cx="4064635" cy="7486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Protect</a:t>
            </a: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the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area: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Cover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burn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clean,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non-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stick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dressing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sterile,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lint-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free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cloth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prevent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infection.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use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adhesive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bandages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anything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might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stick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burn.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004" y="444601"/>
            <a:ext cx="6480175" cy="377190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91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Question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35.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 What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aid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should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done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someone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gets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bitumen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burn?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1799" y="4767881"/>
            <a:ext cx="12407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25" dirty="0">
                <a:solidFill>
                  <a:srgbClr val="231F20"/>
                </a:solidFill>
                <a:latin typeface="Comic Sans MS"/>
                <a:cs typeface="Comic Sans MS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lang="en-US"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slide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6089" y="2569932"/>
            <a:ext cx="22440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First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aid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needed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someone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gets 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bitumen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burn.</a:t>
            </a:r>
            <a:endParaRPr sz="1000" dirty="0">
              <a:latin typeface="Arial Narrow"/>
              <a:cs typeface="Arial Narro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7152" y="951471"/>
            <a:ext cx="2101964" cy="15825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9075" y="3068731"/>
            <a:ext cx="856328" cy="143865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991299" y="3948765"/>
            <a:ext cx="154495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cool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running water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on the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burn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for</a:t>
            </a: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10</a:t>
            </a: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20</a:t>
            </a: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minutes..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439B36-F320-118C-E47F-FB98B076A7D3}"/>
              </a:ext>
            </a:extLst>
          </p:cNvPr>
          <p:cNvSpPr/>
          <p:nvPr/>
        </p:nvSpPr>
        <p:spPr>
          <a:xfrm>
            <a:off x="531051" y="837471"/>
            <a:ext cx="4067768" cy="74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773830-20FC-B7D7-84D3-9D508CF08680}"/>
              </a:ext>
            </a:extLst>
          </p:cNvPr>
          <p:cNvSpPr/>
          <p:nvPr/>
        </p:nvSpPr>
        <p:spPr>
          <a:xfrm>
            <a:off x="4692649" y="883098"/>
            <a:ext cx="2373033" cy="1982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39392A-1EC8-CD35-D8A2-90E39E3042E1}"/>
              </a:ext>
            </a:extLst>
          </p:cNvPr>
          <p:cNvSpPr/>
          <p:nvPr/>
        </p:nvSpPr>
        <p:spPr>
          <a:xfrm>
            <a:off x="509223" y="1773622"/>
            <a:ext cx="4067768" cy="905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CAC1B-9A9A-BEA3-CD5D-82B08DA0C373}"/>
              </a:ext>
            </a:extLst>
          </p:cNvPr>
          <p:cNvSpPr/>
          <p:nvPr/>
        </p:nvSpPr>
        <p:spPr>
          <a:xfrm>
            <a:off x="4921249" y="3008232"/>
            <a:ext cx="2144433" cy="1646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48BAB8-FC46-04C0-E606-89E44F8AAB1D}"/>
              </a:ext>
            </a:extLst>
          </p:cNvPr>
          <p:cNvSpPr/>
          <p:nvPr/>
        </p:nvSpPr>
        <p:spPr>
          <a:xfrm>
            <a:off x="531051" y="2858455"/>
            <a:ext cx="4067768" cy="760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F86727-1D7A-C67D-4CA8-132BBD849127}"/>
              </a:ext>
            </a:extLst>
          </p:cNvPr>
          <p:cNvSpPr/>
          <p:nvPr/>
        </p:nvSpPr>
        <p:spPr>
          <a:xfrm>
            <a:off x="490818" y="3890996"/>
            <a:ext cx="4067768" cy="760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376555" rIns="0" bIns="0" rtlCol="0">
            <a:spAutoFit/>
          </a:bodyPr>
          <a:lstStyle/>
          <a:p>
            <a:pPr marR="172085" algn="r">
              <a:lnSpc>
                <a:spcPct val="100000"/>
              </a:lnSpc>
              <a:spcBef>
                <a:spcPts val="2965"/>
              </a:spcBef>
            </a:pPr>
            <a:r>
              <a:rPr sz="3600" b="0" spc="-135" dirty="0">
                <a:solidFill>
                  <a:srgbClr val="FFFFFF"/>
                </a:solidFill>
                <a:latin typeface="Trebuchet MS"/>
                <a:cs typeface="Trebuchet MS"/>
              </a:rPr>
              <a:t>Clean</a:t>
            </a:r>
            <a:r>
              <a:rPr sz="3600" b="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25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8363" y="1995321"/>
            <a:ext cx="8204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6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4</a:t>
            </a:r>
            <a:endParaRPr sz="1400">
              <a:latin typeface="Franklin Gothic Demi"/>
              <a:cs typeface="Franklin Gothic Dem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6317" y="1946771"/>
            <a:ext cx="1676422" cy="300778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627316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4.1,</a:t>
            </a:r>
            <a:r>
              <a:rPr sz="11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CLEAN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932155"/>
            <a:ext cx="4023360" cy="277749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Personal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protective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equipment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(PPE):</a:t>
            </a:r>
            <a:endParaRPr sz="1000" dirty="0">
              <a:latin typeface="Arial Black"/>
              <a:cs typeface="Arial Black"/>
            </a:endParaRPr>
          </a:p>
          <a:p>
            <a:pPr marL="12700" marR="63500">
              <a:lnSpc>
                <a:spcPts val="1000"/>
              </a:lnSpc>
              <a:spcBef>
                <a:spcPts val="57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workers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wearing appropriate personal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protective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equipment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(PPE),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including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gloves,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glasses,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protective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clothing,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prevent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exposure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bitumen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its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fumes.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Cleanup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and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segregation:</a:t>
            </a:r>
            <a:endParaRPr sz="1000" dirty="0">
              <a:latin typeface="Arial Black"/>
              <a:cs typeface="Arial Black"/>
            </a:endParaRPr>
          </a:p>
          <a:p>
            <a:pPr marL="12700" marR="223520">
              <a:lnSpc>
                <a:spcPts val="1000"/>
              </a:lnSpc>
              <a:spcBef>
                <a:spcPts val="570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Collect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segregate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materials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during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bitumen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application, such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brushes,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rags,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containers,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waste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materials.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100"/>
              </a:lnSpc>
              <a:spcBef>
                <a:spcPts val="365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Store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bitumen-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containing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separately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waste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facilitate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recycling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disposal.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Spill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management:</a:t>
            </a:r>
            <a:endParaRPr sz="1000" dirty="0">
              <a:latin typeface="Arial Black"/>
              <a:cs typeface="Arial Black"/>
            </a:endParaRPr>
          </a:p>
          <a:p>
            <a:pPr marL="12700" marR="31750">
              <a:lnSpc>
                <a:spcPts val="1000"/>
              </a:lnSpc>
              <a:spcBef>
                <a:spcPts val="565"/>
              </a:spcBef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case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spills, use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absorbent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oil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absorbent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pads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or clay-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based absorbents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clean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spilled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material.</a:t>
            </a:r>
            <a:endParaRPr sz="1000" dirty="0">
              <a:latin typeface="Arial"/>
              <a:cs typeface="Arial"/>
            </a:endParaRPr>
          </a:p>
          <a:p>
            <a:pPr marL="12700" marR="30480">
              <a:lnSpc>
                <a:spcPts val="1000"/>
              </a:lnSpc>
              <a:spcBef>
                <a:spcPts val="57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spill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response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procedures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minimize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environmental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impact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ensure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proper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disposal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of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contaminated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materials.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3883255"/>
            <a:ext cx="3969385" cy="100393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Recycling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bitumen: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0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Bitumen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recycled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reused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various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ways,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such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asphalt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production.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local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regulations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recycling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facilities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determine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best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way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recycle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bitumen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area.</a:t>
            </a:r>
            <a:endParaRPr sz="1000">
              <a:latin typeface="Arial"/>
              <a:cs typeface="Arial"/>
            </a:endParaRPr>
          </a:p>
          <a:p>
            <a:pPr marL="12700" marR="34925">
              <a:lnSpc>
                <a:spcPts val="1000"/>
              </a:lnSpc>
              <a:spcBef>
                <a:spcPts val="57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Bituminous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materials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reheated,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reprocessed,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incorporated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into new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mixtures.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004" y="444601"/>
            <a:ext cx="6480175" cy="485140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796290" marR="218440" indent="-758190">
              <a:lnSpc>
                <a:spcPts val="1140"/>
              </a:lnSpc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Question 37.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6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been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bitumen.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do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need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clear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the work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area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recycle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materials?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1799" y="4767881"/>
            <a:ext cx="12407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 </a:t>
            </a:r>
            <a:r>
              <a:rPr sz="1000" spc="-25" dirty="0">
                <a:solidFill>
                  <a:srgbClr val="231F20"/>
                </a:solidFill>
                <a:latin typeface="Comic Sans MS"/>
                <a:cs typeface="Comic Sans MS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lang="en-US"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slide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3076" y="4298108"/>
            <a:ext cx="1295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Arial Narrow"/>
                <a:cs typeface="Arial Narrow"/>
              </a:rPr>
              <a:t>Wear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Narrow"/>
                <a:cs typeface="Arial Narrow"/>
              </a:rPr>
              <a:t>PPE</a:t>
            </a:r>
            <a:r>
              <a:rPr sz="10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when</a:t>
            </a:r>
            <a:r>
              <a:rPr sz="10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cleaning</a:t>
            </a:r>
            <a:r>
              <a:rPr sz="1000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up.</a:t>
            </a:r>
            <a:endParaRPr sz="1000">
              <a:latin typeface="Arial Narrow"/>
              <a:cs typeface="Arial Narro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7597" y="1054512"/>
            <a:ext cx="1191339" cy="312570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E2FA1-8908-701D-F12F-8781A1A57631}"/>
              </a:ext>
            </a:extLst>
          </p:cNvPr>
          <p:cNvSpPr/>
          <p:nvPr/>
        </p:nvSpPr>
        <p:spPr>
          <a:xfrm>
            <a:off x="5226049" y="1047635"/>
            <a:ext cx="1727715" cy="356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44DFE5-55CE-CDEF-2F9F-2919F7225C4F}"/>
              </a:ext>
            </a:extLst>
          </p:cNvPr>
          <p:cNvSpPr/>
          <p:nvPr/>
        </p:nvSpPr>
        <p:spPr>
          <a:xfrm>
            <a:off x="445307" y="936424"/>
            <a:ext cx="4067768" cy="760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4CC9B-B269-AF06-BC4C-C9EF2FAE29CC}"/>
              </a:ext>
            </a:extLst>
          </p:cNvPr>
          <p:cNvSpPr/>
          <p:nvPr/>
        </p:nvSpPr>
        <p:spPr>
          <a:xfrm>
            <a:off x="515342" y="1856664"/>
            <a:ext cx="4067768" cy="886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9AECA6-6F16-BE94-FC20-CC336E43132B}"/>
              </a:ext>
            </a:extLst>
          </p:cNvPr>
          <p:cNvSpPr/>
          <p:nvPr/>
        </p:nvSpPr>
        <p:spPr>
          <a:xfrm>
            <a:off x="527300" y="2902977"/>
            <a:ext cx="4067768" cy="966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593C07-9D88-28DD-12A3-40AA0D212BDA}"/>
              </a:ext>
            </a:extLst>
          </p:cNvPr>
          <p:cNvSpPr/>
          <p:nvPr/>
        </p:nvSpPr>
        <p:spPr>
          <a:xfrm>
            <a:off x="428917" y="3923513"/>
            <a:ext cx="4067768" cy="977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6501"/>
            <a:ext cx="7560309" cy="702310"/>
          </a:xfrm>
          <a:custGeom>
            <a:avLst/>
            <a:gdLst/>
            <a:ahLst/>
            <a:cxnLst/>
            <a:rect l="l" t="t" r="r" b="b"/>
            <a:pathLst>
              <a:path w="7560309" h="702310">
                <a:moveTo>
                  <a:pt x="7559992" y="0"/>
                </a:moveTo>
                <a:lnTo>
                  <a:pt x="0" y="0"/>
                </a:lnTo>
                <a:lnTo>
                  <a:pt x="0" y="702005"/>
                </a:lnTo>
                <a:lnTo>
                  <a:pt x="7559992" y="702005"/>
                </a:lnTo>
                <a:lnTo>
                  <a:pt x="7559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2300" y="774974"/>
            <a:ext cx="1750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90" dirty="0">
                <a:solidFill>
                  <a:srgbClr val="FFFFFF"/>
                </a:solidFill>
                <a:latin typeface="Trebuchet MS"/>
                <a:cs typeface="Trebuchet MS"/>
              </a:rPr>
              <a:t>Contents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2900" y="1792841"/>
            <a:ext cx="1850389" cy="45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Introduction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bituminous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basics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6452" y="1792841"/>
            <a:ext cx="166370" cy="132651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endParaRPr sz="1000">
              <a:latin typeface="Franklin Gothic Book"/>
              <a:cs typeface="Franklin Gothic Book"/>
            </a:endParaRPr>
          </a:p>
          <a:p>
            <a:pPr marL="13335">
              <a:lnSpc>
                <a:spcPct val="100000"/>
              </a:lnSpc>
              <a:spcBef>
                <a:spcPts val="509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13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59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67</a:t>
            </a:r>
            <a:endParaRPr sz="1000">
              <a:latin typeface="Franklin Gothic Book"/>
              <a:cs typeface="Franklin Gothic Book"/>
            </a:endParaRPr>
          </a:p>
          <a:p>
            <a:pPr marL="22225">
              <a:lnSpc>
                <a:spcPct val="100000"/>
              </a:lnSpc>
              <a:spcBef>
                <a:spcPts val="50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71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2900" y="2226419"/>
            <a:ext cx="542290" cy="8928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6800" y="2226419"/>
            <a:ext cx="2338070" cy="89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bituminous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bituminous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materials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Demonstrate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First Aid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bitumen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burns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up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7557134" cy="4752340"/>
            <a:chOff x="0" y="2"/>
            <a:chExt cx="7557134" cy="4752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9125" y="2263711"/>
              <a:ext cx="3230244" cy="2488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"/>
              <a:ext cx="7557134" cy="3194685"/>
            </a:xfrm>
            <a:custGeom>
              <a:avLst/>
              <a:gdLst/>
              <a:ahLst/>
              <a:cxnLst/>
              <a:rect l="l" t="t" r="r" b="b"/>
              <a:pathLst>
                <a:path w="7557134" h="3194685">
                  <a:moveTo>
                    <a:pt x="7556512" y="0"/>
                  </a:moveTo>
                  <a:lnTo>
                    <a:pt x="0" y="0"/>
                  </a:lnTo>
                  <a:lnTo>
                    <a:pt x="0" y="3194354"/>
                  </a:lnTo>
                  <a:lnTo>
                    <a:pt x="7556512" y="0"/>
                  </a:lnTo>
                  <a:close/>
                </a:path>
              </a:pathLst>
            </a:custGeom>
            <a:solidFill>
              <a:srgbClr val="802B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7200265" cy="1332230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200660" rIns="0" bIns="0" rtlCol="0">
            <a:spAutoFit/>
          </a:bodyPr>
          <a:lstStyle/>
          <a:p>
            <a:pPr marL="3205480" marR="172085" indent="-491490">
              <a:lnSpc>
                <a:spcPts val="3800"/>
              </a:lnSpc>
              <a:spcBef>
                <a:spcPts val="1580"/>
              </a:spcBef>
            </a:pPr>
            <a:r>
              <a:rPr sz="3400" b="0" spc="-160" dirty="0">
                <a:solidFill>
                  <a:srgbClr val="FFFFFF"/>
                </a:solidFill>
                <a:latin typeface="Trebuchet MS"/>
                <a:cs typeface="Trebuchet MS"/>
              </a:rPr>
              <a:t>Prepare</a:t>
            </a:r>
            <a:r>
              <a:rPr sz="3400" b="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b="0" spc="-114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400" b="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b="0" spc="-165" dirty="0">
                <a:solidFill>
                  <a:srgbClr val="FFFFFF"/>
                </a:solidFill>
                <a:latin typeface="Trebuchet MS"/>
                <a:cs typeface="Trebuchet MS"/>
              </a:rPr>
              <a:t>safely</a:t>
            </a:r>
            <a:r>
              <a:rPr sz="3400" b="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b="0" spc="-65" dirty="0">
                <a:solidFill>
                  <a:srgbClr val="FFFFFF"/>
                </a:solidFill>
                <a:latin typeface="Trebuchet MS"/>
                <a:cs typeface="Trebuchet MS"/>
              </a:rPr>
              <a:t>handle </a:t>
            </a:r>
            <a:r>
              <a:rPr sz="3400" b="0" spc="-60" dirty="0">
                <a:solidFill>
                  <a:srgbClr val="FFFFFF"/>
                </a:solidFill>
                <a:latin typeface="Trebuchet MS"/>
                <a:cs typeface="Trebuchet MS"/>
              </a:rPr>
              <a:t>bituminous</a:t>
            </a:r>
            <a:r>
              <a:rPr sz="3400" b="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b="0" spc="-150" dirty="0">
                <a:solidFill>
                  <a:srgbClr val="FFFFFF"/>
                </a:solidFill>
                <a:latin typeface="Trebuchet MS"/>
                <a:cs typeface="Trebuchet MS"/>
              </a:rPr>
              <a:t>materials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13363" y="1995321"/>
            <a:ext cx="8204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6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1</a:t>
            </a:r>
            <a:endParaRPr sz="14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56870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SAFELY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HANDLE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BITUMINOUS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" y="1027026"/>
            <a:ext cx="4512945" cy="11830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b="1" spc="-10" dirty="0">
                <a:solidFill>
                  <a:srgbClr val="231F20"/>
                </a:solidFill>
                <a:latin typeface="Verdana"/>
                <a:cs typeface="Verdana"/>
              </a:rPr>
              <a:t>Bitumen: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Bitumen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naturally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occurring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refined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substance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derived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petroleum.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5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thick,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black,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sticky,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viscous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liquid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semi-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solid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Bitumen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binding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agent that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holds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aggregates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(such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crushed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stone,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sand,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gravel)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together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asphalt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pavement.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provides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adhesive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waterproofing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properties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asphalt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effective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Bitumen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also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various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applications,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roofing,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waterproofing,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industrial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799" y="2401293"/>
            <a:ext cx="4509135" cy="10382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b="1" spc="-10" dirty="0">
                <a:solidFill>
                  <a:srgbClr val="231F20"/>
                </a:solidFill>
                <a:latin typeface="Verdana"/>
                <a:cs typeface="Verdana"/>
              </a:rPr>
              <a:t>Asphalt: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refers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mixture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aggregates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bitumen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pavement.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created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combining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aggregates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with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bitumen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temperatures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cohesive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mixture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laid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down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compacted,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cooled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create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solid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smooth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term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"asphalt"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often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describe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product—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paved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or surface.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799" y="3695169"/>
            <a:ext cx="4460875" cy="7569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summary,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bitumen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sticky,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black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binder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holds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aggregates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together,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while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asphalt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composite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created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mixing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bitumen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aggregates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create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durable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surface.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terms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related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often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interchangeably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in everyday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language,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but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refer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aspects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asphalt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pavement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 process.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004" y="444601"/>
            <a:ext cx="6480175" cy="539115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1.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difference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between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bitumen?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8397" y="1080005"/>
            <a:ext cx="1895252" cy="12416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1151" y="2816294"/>
            <a:ext cx="1969147" cy="17825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21225" y="4704764"/>
            <a:ext cx="340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asphalt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93856" y="2418383"/>
            <a:ext cx="3733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bitumen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A1EC36-4319-86C7-D9C0-9B38E9EB2C70}"/>
              </a:ext>
            </a:extLst>
          </p:cNvPr>
          <p:cNvSpPr/>
          <p:nvPr/>
        </p:nvSpPr>
        <p:spPr>
          <a:xfrm>
            <a:off x="492308" y="1323030"/>
            <a:ext cx="4539625" cy="88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168E0-7C16-0A4C-DAAD-A5F63D4BC49A}"/>
              </a:ext>
            </a:extLst>
          </p:cNvPr>
          <p:cNvSpPr/>
          <p:nvPr/>
        </p:nvSpPr>
        <p:spPr>
          <a:xfrm>
            <a:off x="483423" y="2667000"/>
            <a:ext cx="4539625" cy="831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AC8CC6-F828-9EBF-BA5A-7D7A064C815B}"/>
              </a:ext>
            </a:extLst>
          </p:cNvPr>
          <p:cNvSpPr/>
          <p:nvPr/>
        </p:nvSpPr>
        <p:spPr>
          <a:xfrm>
            <a:off x="507553" y="3676446"/>
            <a:ext cx="4539625" cy="831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56870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SAFELY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HANDLE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BITUMINOUS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" y="761376"/>
            <a:ext cx="6481445" cy="408432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Scenario: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We're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tasked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constructing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1-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kilometer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long,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meter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wide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road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thickness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centimeters.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project specifications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call for 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mix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5%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bitumen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weight.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We'll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calculate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required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amounts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bitumen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aggregates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section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road.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buAutoNum type="arabicPeriod"/>
              <a:tabLst>
                <a:tab pos="170815" algn="l"/>
              </a:tabLst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Bitumen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quantity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calculation:</a:t>
            </a:r>
            <a:endParaRPr sz="1000">
              <a:latin typeface="Arial Black"/>
              <a:cs typeface="Arial Black"/>
            </a:endParaRPr>
          </a:p>
          <a:p>
            <a:pPr marL="12700" marR="1999614">
              <a:lnSpc>
                <a:spcPct val="142200"/>
              </a:lnSpc>
            </a:pPr>
            <a:r>
              <a:rPr sz="1000" spc="-9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find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bitumen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quantity,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need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calculate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volume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asphalt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needed: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Volume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Length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Width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Thickness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Volume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1000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meters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meters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0.05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meters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200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cubic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meters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Next,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we convert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volume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weight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specified bitumen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content: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Bitumen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Weight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Volume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Content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Bitumen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Weight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200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m³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0.05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(5%)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metric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tons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bitumen.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buAutoNum type="arabicPeriod" startAt="2"/>
              <a:tabLst>
                <a:tab pos="170815" algn="l"/>
              </a:tabLst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Aggregate</a:t>
            </a:r>
            <a:r>
              <a:rPr sz="100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quantities:</a:t>
            </a:r>
            <a:endParaRPr sz="1000">
              <a:latin typeface="Arial Black"/>
              <a:cs typeface="Arial Black"/>
            </a:endParaRPr>
          </a:p>
          <a:p>
            <a:pPr marL="12700" marR="33782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proportions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aggregates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mix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vary,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let's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assume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common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mix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95%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aggregate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content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weight.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We'll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calculate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total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weight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aggregates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needed: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Aggregate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Weight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Volume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(1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Bitumen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Content)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Aggregate Weight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200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m³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(1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0.05)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200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m³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0.95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190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metric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tons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aggregates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Arial"/>
              <a:cs typeface="Arial"/>
            </a:endParaRPr>
          </a:p>
          <a:p>
            <a:pPr marL="12700" marR="237490">
              <a:lnSpc>
                <a:spcPts val="1140"/>
              </a:lnSpc>
            </a:pP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example,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would need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metric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tons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bitumen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190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metric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tons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aggregates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construct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specified section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the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road.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004" y="444614"/>
            <a:ext cx="6480175" cy="341630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6.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an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example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material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calculations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bitumen?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9408" y="1759823"/>
            <a:ext cx="1979155" cy="13029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F2A579-B45C-A6FF-673F-78F4EE69EC87}"/>
              </a:ext>
            </a:extLst>
          </p:cNvPr>
          <p:cNvSpPr/>
          <p:nvPr/>
        </p:nvSpPr>
        <p:spPr>
          <a:xfrm>
            <a:off x="500692" y="999981"/>
            <a:ext cx="6532917" cy="59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19ECC8-7D27-DD5C-DB30-856C8C032369}"/>
              </a:ext>
            </a:extLst>
          </p:cNvPr>
          <p:cNvSpPr/>
          <p:nvPr/>
        </p:nvSpPr>
        <p:spPr>
          <a:xfrm>
            <a:off x="540003" y="1865756"/>
            <a:ext cx="4485085" cy="1410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7DDBF8-6976-4B61-C066-EFC8293948AC}"/>
              </a:ext>
            </a:extLst>
          </p:cNvPr>
          <p:cNvSpPr/>
          <p:nvPr/>
        </p:nvSpPr>
        <p:spPr>
          <a:xfrm>
            <a:off x="525649" y="3562534"/>
            <a:ext cx="6300601" cy="1410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3568700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SAFELY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HANDLE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BITUMINOUS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" y="537880"/>
            <a:ext cx="419862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Comic Sans MS"/>
                <a:cs typeface="Comic Sans MS"/>
              </a:rPr>
              <a:t>Continued</a:t>
            </a:r>
            <a:r>
              <a:rPr sz="1000" spc="-25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omic Sans MS"/>
                <a:cs typeface="Comic Sans MS"/>
              </a:rPr>
              <a:t>previous</a:t>
            </a:r>
            <a:r>
              <a:rPr sz="1000" spc="-20" dirty="0">
                <a:solidFill>
                  <a:srgbClr val="231F20"/>
                </a:solidFill>
                <a:latin typeface="Comic Sans MS"/>
                <a:cs typeface="Comic Sans MS"/>
              </a:rPr>
              <a:t> </a:t>
            </a:r>
            <a:r>
              <a:rPr lang="en-US" sz="1000" spc="-10" dirty="0">
                <a:solidFill>
                  <a:srgbClr val="231F20"/>
                </a:solidFill>
                <a:latin typeface="Comic Sans MS"/>
                <a:cs typeface="Comic Sans MS"/>
              </a:rPr>
              <a:t>slide</a:t>
            </a:r>
            <a:r>
              <a:rPr sz="1000" spc="-10" dirty="0">
                <a:solidFill>
                  <a:srgbClr val="231F20"/>
                </a:solidFill>
                <a:latin typeface="Comic Sans MS"/>
                <a:cs typeface="Comic Sans MS"/>
              </a:rPr>
              <a:t>...</a:t>
            </a:r>
            <a:endParaRPr sz="1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Smooth 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road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surface:</a:t>
            </a:r>
            <a:endParaRPr sz="10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Look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road's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surface.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should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smooth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even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without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bumps.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Measure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thickness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density:</a:t>
            </a:r>
            <a:endParaRPr sz="1000" dirty="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Use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tools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how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thick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dense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road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is.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meet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project's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requirements.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799" y="2215931"/>
            <a:ext cx="4306570" cy="6038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65" dirty="0">
                <a:solidFill>
                  <a:srgbClr val="231F20"/>
                </a:solidFill>
                <a:latin typeface="Arial Black"/>
                <a:cs typeface="Arial Black"/>
              </a:rPr>
              <a:t>Take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 samples:</a:t>
            </a:r>
            <a:endParaRPr sz="1000">
              <a:latin typeface="Arial Black"/>
              <a:cs typeface="Arial Blac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Get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samples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road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check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its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quality. Compare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results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what the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project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needs.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799" y="3011078"/>
            <a:ext cx="3533140" cy="11093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Strength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 testing:</a:t>
            </a:r>
            <a:endParaRPr sz="1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Test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road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handle heavy vehicles without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breaking.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Safety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and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environment:</a:t>
            </a:r>
            <a:endParaRPr sz="1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Follow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safety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rules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environmental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guidelines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work.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799" y="4311812"/>
            <a:ext cx="3472815" cy="4591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Keep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records:</a:t>
            </a:r>
            <a:endParaRPr sz="1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Keep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record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tests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actions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done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during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project.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4046" y="942987"/>
            <a:ext cx="2106459" cy="118492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4744" y="3110612"/>
            <a:ext cx="1045994" cy="139299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67243" y="2224674"/>
            <a:ext cx="165925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sure 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road surface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smooth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and</a:t>
            </a: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even.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83290" y="4600336"/>
            <a:ext cx="12198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 Narrow"/>
                <a:cs typeface="Arial Narrow"/>
              </a:rPr>
              <a:t>Keep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 records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Arial Narrow"/>
                <a:cs typeface="Arial Narrow"/>
              </a:rPr>
              <a:t> done.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6C6669-AC20-2688-7825-5614C8F7174F}"/>
              </a:ext>
            </a:extLst>
          </p:cNvPr>
          <p:cNvSpPr/>
          <p:nvPr/>
        </p:nvSpPr>
        <p:spPr>
          <a:xfrm>
            <a:off x="322647" y="758052"/>
            <a:ext cx="4485085" cy="523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D05923-3688-B10E-3F1B-8AC21EBDBA00}"/>
              </a:ext>
            </a:extLst>
          </p:cNvPr>
          <p:cNvSpPr/>
          <p:nvPr/>
        </p:nvSpPr>
        <p:spPr>
          <a:xfrm>
            <a:off x="522799" y="1498869"/>
            <a:ext cx="4371247" cy="523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749EB-A36C-7AE4-1E56-584664F67360}"/>
              </a:ext>
            </a:extLst>
          </p:cNvPr>
          <p:cNvSpPr/>
          <p:nvPr/>
        </p:nvSpPr>
        <p:spPr>
          <a:xfrm>
            <a:off x="379566" y="2313406"/>
            <a:ext cx="4485085" cy="523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F75E50-C2CF-8A3E-B356-5A5CA1B6FA99}"/>
              </a:ext>
            </a:extLst>
          </p:cNvPr>
          <p:cNvSpPr/>
          <p:nvPr/>
        </p:nvSpPr>
        <p:spPr>
          <a:xfrm>
            <a:off x="496365" y="3087260"/>
            <a:ext cx="4485085" cy="523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734A3C-B90C-2DF3-C2DD-B621EDCB56EB}"/>
              </a:ext>
            </a:extLst>
          </p:cNvPr>
          <p:cNvSpPr/>
          <p:nvPr/>
        </p:nvSpPr>
        <p:spPr>
          <a:xfrm>
            <a:off x="465879" y="3679108"/>
            <a:ext cx="4485085" cy="523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73B615-F93C-ACD7-EC9E-5AFC4EFAD73D}"/>
              </a:ext>
            </a:extLst>
          </p:cNvPr>
          <p:cNvSpPr/>
          <p:nvPr/>
        </p:nvSpPr>
        <p:spPr>
          <a:xfrm>
            <a:off x="542440" y="4338629"/>
            <a:ext cx="4485085" cy="523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56870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SAFELY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HANDLE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BITUMINOUS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" y="933765"/>
            <a:ext cx="4537075" cy="399917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40005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Water</a:t>
            </a:r>
            <a:r>
              <a:rPr sz="1000" spc="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contamination:</a:t>
            </a:r>
            <a:r>
              <a:rPr sz="1000" spc="-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Improper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handling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contaminate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water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sources,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harming aquatic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life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water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quality.</a:t>
            </a:r>
            <a:endParaRPr lang="en-US" sz="10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400050">
              <a:lnSpc>
                <a:spcPts val="1140"/>
              </a:lnSpc>
              <a:spcBef>
                <a:spcPts val="185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480"/>
              </a:spcBef>
            </a:pP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Air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pollution: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Heating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processing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release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pollutants,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impacting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air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quality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health.</a:t>
            </a:r>
            <a:endParaRPr lang="en-US" sz="10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Habitat</a:t>
            </a:r>
            <a:r>
              <a:rPr sz="1000" spc="-1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disruption:</a:t>
            </a:r>
            <a:r>
              <a:rPr sz="1000" spc="-6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Construction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damage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ecosystems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wildlife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 habitats.</a:t>
            </a:r>
            <a:endParaRPr lang="en-US" sz="10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Wildlife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 impact:</a:t>
            </a: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Spills can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harm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animals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come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into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contact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contaminated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areas.</a:t>
            </a:r>
            <a:endParaRPr lang="en-US" sz="10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505"/>
              </a:spcBef>
            </a:pP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Soil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Arial Black"/>
                <a:cs typeface="Arial Black"/>
              </a:rPr>
              <a:t>contamination:</a:t>
            </a:r>
            <a:r>
              <a:rPr sz="1000" spc="-7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Mishandling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lead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soil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pollution,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affecting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land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quality.</a:t>
            </a:r>
            <a:endParaRPr lang="en-US" sz="10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endParaRPr sz="1000" dirty="0">
              <a:latin typeface="Arial"/>
              <a:cs typeface="Arial"/>
            </a:endParaRPr>
          </a:p>
          <a:p>
            <a:pPr marL="12700" marR="46990">
              <a:lnSpc>
                <a:spcPts val="1140"/>
              </a:lnSpc>
              <a:spcBef>
                <a:spcPts val="595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Greenhouse</a:t>
            </a:r>
            <a:r>
              <a:rPr sz="100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gas</a:t>
            </a: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emissions:</a:t>
            </a:r>
            <a:r>
              <a:rPr sz="1000" spc="-5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Bitumen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processes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contribute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climate-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changing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emissions.</a:t>
            </a:r>
            <a:endParaRPr lang="en-US" sz="10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46990">
              <a:lnSpc>
                <a:spcPts val="1140"/>
              </a:lnSpc>
              <a:spcBef>
                <a:spcPts val="595"/>
              </a:spcBef>
            </a:pPr>
            <a:endParaRPr sz="1000" dirty="0">
              <a:latin typeface="Arial"/>
              <a:cs typeface="Arial"/>
            </a:endParaRPr>
          </a:p>
          <a:p>
            <a:pPr marL="12700" marR="25400">
              <a:lnSpc>
                <a:spcPts val="1140"/>
              </a:lnSpc>
              <a:spcBef>
                <a:spcPts val="570"/>
              </a:spcBef>
            </a:pP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Waste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generation:</a:t>
            </a:r>
            <a:r>
              <a:rPr sz="1000" spc="-7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Bitumen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activities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produce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waste,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mismanaged,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leads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pollution.</a:t>
            </a:r>
            <a:endParaRPr lang="en-US" sz="10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25400">
              <a:lnSpc>
                <a:spcPts val="1140"/>
              </a:lnSpc>
              <a:spcBef>
                <a:spcPts val="570"/>
              </a:spcBef>
            </a:pPr>
            <a:endParaRPr sz="1000" dirty="0">
              <a:latin typeface="Arial"/>
              <a:cs typeface="Arial"/>
            </a:endParaRPr>
          </a:p>
          <a:p>
            <a:pPr marL="12700" marR="20320">
              <a:lnSpc>
                <a:spcPts val="114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Arial Black"/>
                <a:cs typeface="Arial Black"/>
              </a:rPr>
              <a:t>Spills</a:t>
            </a:r>
            <a:r>
              <a:rPr sz="1000" spc="-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 Black"/>
                <a:cs typeface="Arial Blac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 Black"/>
                <a:cs typeface="Arial Black"/>
              </a:rPr>
              <a:t>accidents:</a:t>
            </a:r>
            <a:r>
              <a:rPr sz="1000" spc="-1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Accidental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spills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cause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long-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lasting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harm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soil,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water,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wildlife.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004" y="444601"/>
            <a:ext cx="6480175" cy="386080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Question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12.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environmental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issues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working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bitumen?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0000" y="981006"/>
            <a:ext cx="1877047" cy="17443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7568" y="3079284"/>
            <a:ext cx="1959475" cy="14696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585300" y="2724764"/>
            <a:ext cx="89979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water contamination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85300" y="4587727"/>
            <a:ext cx="1185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Arial Narrow"/>
                <a:cs typeface="Arial Narrow"/>
              </a:rPr>
              <a:t>greenhouse</a:t>
            </a:r>
            <a:r>
              <a:rPr sz="1000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gas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 Narrow"/>
                <a:cs typeface="Arial Narrow"/>
              </a:rPr>
              <a:t>emissions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95517D-C20F-ACBD-2665-63CC994AA0D2}"/>
              </a:ext>
            </a:extLst>
          </p:cNvPr>
          <p:cNvSpPr/>
          <p:nvPr/>
        </p:nvSpPr>
        <p:spPr>
          <a:xfrm>
            <a:off x="486133" y="909321"/>
            <a:ext cx="4573741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A762E2-1C97-A1C0-3FFC-636AB9067358}"/>
              </a:ext>
            </a:extLst>
          </p:cNvPr>
          <p:cNvSpPr/>
          <p:nvPr/>
        </p:nvSpPr>
        <p:spPr>
          <a:xfrm>
            <a:off x="521196" y="1456314"/>
            <a:ext cx="4573741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6203AD-A4CE-12CF-96C6-7927B8B81482}"/>
              </a:ext>
            </a:extLst>
          </p:cNvPr>
          <p:cNvSpPr/>
          <p:nvPr/>
        </p:nvSpPr>
        <p:spPr>
          <a:xfrm>
            <a:off x="486281" y="1897274"/>
            <a:ext cx="4573741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ED8ADA-B77D-E9B8-5994-5402A4EEEF32}"/>
              </a:ext>
            </a:extLst>
          </p:cNvPr>
          <p:cNvSpPr/>
          <p:nvPr/>
        </p:nvSpPr>
        <p:spPr>
          <a:xfrm>
            <a:off x="521195" y="2352603"/>
            <a:ext cx="4573741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F87E3F-6A7E-7B4E-A977-554B3C481578}"/>
              </a:ext>
            </a:extLst>
          </p:cNvPr>
          <p:cNvSpPr/>
          <p:nvPr/>
        </p:nvSpPr>
        <p:spPr>
          <a:xfrm>
            <a:off x="506482" y="2874022"/>
            <a:ext cx="4573741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B9AC25-7F5D-BBF1-DDA7-F8BB60506129}"/>
              </a:ext>
            </a:extLst>
          </p:cNvPr>
          <p:cNvSpPr/>
          <p:nvPr/>
        </p:nvSpPr>
        <p:spPr>
          <a:xfrm>
            <a:off x="483592" y="3436822"/>
            <a:ext cx="4573741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B8454B-0635-8578-F59E-12792E4951F0}"/>
              </a:ext>
            </a:extLst>
          </p:cNvPr>
          <p:cNvSpPr/>
          <p:nvPr/>
        </p:nvSpPr>
        <p:spPr>
          <a:xfrm>
            <a:off x="438764" y="4014769"/>
            <a:ext cx="4573741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9751F-BF92-A44A-8EF9-A018EEF13AB1}"/>
              </a:ext>
            </a:extLst>
          </p:cNvPr>
          <p:cNvSpPr/>
          <p:nvPr/>
        </p:nvSpPr>
        <p:spPr>
          <a:xfrm>
            <a:off x="465668" y="4546857"/>
            <a:ext cx="4573741" cy="38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356870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SAFELY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HANDLE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BITUMINOUS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" y="930230"/>
            <a:ext cx="41224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PPE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bitumen: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004" y="444601"/>
            <a:ext cx="6480175" cy="386080"/>
          </a:xfrm>
          <a:prstGeom prst="rect">
            <a:avLst/>
          </a:prstGeom>
          <a:solidFill>
            <a:srgbClr val="D5D8E4"/>
          </a:solidFill>
          <a:ln w="12700">
            <a:solidFill>
              <a:srgbClr val="D5D8E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Question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15.</a:t>
            </a:r>
            <a:r>
              <a:rPr sz="10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000" b="1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PPE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should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you use </a:t>
            </a:r>
            <a:r>
              <a:rPr sz="1000" b="1" spc="-4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10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working 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bitumen?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2628" y="3881894"/>
            <a:ext cx="388559" cy="8286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3747" y="3698485"/>
            <a:ext cx="1313574" cy="991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4012" y="1479170"/>
            <a:ext cx="1234557" cy="32390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39828" y="1922627"/>
            <a:ext cx="951499" cy="8696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7400" y="3566175"/>
            <a:ext cx="945489" cy="11295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99416" y="1683443"/>
            <a:ext cx="959087" cy="101572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4326" y="2051009"/>
            <a:ext cx="1153757" cy="93513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81301" y="1881009"/>
            <a:ext cx="1001863" cy="123977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22654" y="1731619"/>
            <a:ext cx="678180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25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Hard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hat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7654" y="2753550"/>
            <a:ext cx="943610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2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gloves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61651" y="1652651"/>
            <a:ext cx="807720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2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Hi-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vis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vest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23503" y="3236658"/>
            <a:ext cx="1142365" cy="389255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15265" marR="154305" indent="-53340">
              <a:lnSpc>
                <a:spcPts val="1100"/>
              </a:lnSpc>
              <a:spcBef>
                <a:spcPts val="37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Boots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that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whole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foot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0648" y="3252965"/>
            <a:ext cx="744855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muffs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5498" y="2705201"/>
            <a:ext cx="768350" cy="389255"/>
          </a:xfrm>
          <a:prstGeom prst="rect">
            <a:avLst/>
          </a:prstGeom>
          <a:ln w="11302">
            <a:solidFill>
              <a:srgbClr val="19325D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96520" marR="88900" indent="164465">
              <a:lnSpc>
                <a:spcPts val="1100"/>
              </a:lnSpc>
              <a:spcBef>
                <a:spcPts val="45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sleeved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top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5653" y="4397654"/>
            <a:ext cx="727075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50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Sunscreen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94430" y="3256508"/>
            <a:ext cx="1514475" cy="389255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468630" marR="156210" indent="-305435">
              <a:lnSpc>
                <a:spcPct val="100000"/>
              </a:lnSpc>
              <a:spcBef>
                <a:spcPts val="2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glasses/goggles,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Sunglasses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8644" y="1680870"/>
            <a:ext cx="777875" cy="236854"/>
          </a:xfrm>
          <a:prstGeom prst="rect">
            <a:avLst/>
          </a:prstGeom>
          <a:ln w="11302">
            <a:solidFill>
              <a:srgbClr val="7A7B9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2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Dust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mask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07495" y="3445103"/>
            <a:ext cx="768350" cy="236854"/>
          </a:xfrm>
          <a:custGeom>
            <a:avLst/>
            <a:gdLst/>
            <a:ahLst/>
            <a:cxnLst/>
            <a:rect l="l" t="t" r="r" b="b"/>
            <a:pathLst>
              <a:path w="768350" h="236854">
                <a:moveTo>
                  <a:pt x="768299" y="0"/>
                </a:moveTo>
                <a:lnTo>
                  <a:pt x="0" y="0"/>
                </a:lnTo>
                <a:lnTo>
                  <a:pt x="0" y="236639"/>
                </a:lnTo>
                <a:lnTo>
                  <a:pt x="768299" y="236639"/>
                </a:lnTo>
                <a:lnTo>
                  <a:pt x="768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07495" y="3445103"/>
            <a:ext cx="768350" cy="236854"/>
          </a:xfrm>
          <a:prstGeom prst="rect">
            <a:avLst/>
          </a:prstGeom>
          <a:ln w="11302">
            <a:solidFill>
              <a:srgbClr val="19325D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2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pants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28670" y="3704793"/>
            <a:ext cx="1566424" cy="504090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1C2370-29B3-EE6A-660D-9EF7E6CB481D}"/>
              </a:ext>
            </a:extLst>
          </p:cNvPr>
          <p:cNvSpPr/>
          <p:nvPr/>
        </p:nvSpPr>
        <p:spPr>
          <a:xfrm>
            <a:off x="533653" y="859484"/>
            <a:ext cx="6279452" cy="418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43DE4A-C04C-3263-B7B3-3CE2FADC5E9B}"/>
              </a:ext>
            </a:extLst>
          </p:cNvPr>
          <p:cNvSpPr/>
          <p:nvPr/>
        </p:nvSpPr>
        <p:spPr>
          <a:xfrm>
            <a:off x="882650" y="1652650"/>
            <a:ext cx="909631" cy="398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81580E-9406-4900-5292-FF0FBD188A75}"/>
              </a:ext>
            </a:extLst>
          </p:cNvPr>
          <p:cNvSpPr/>
          <p:nvPr/>
        </p:nvSpPr>
        <p:spPr>
          <a:xfrm>
            <a:off x="3431899" y="1522441"/>
            <a:ext cx="909631" cy="398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FBF450-BAF0-B27D-A048-191262C4C1D4}"/>
              </a:ext>
            </a:extLst>
          </p:cNvPr>
          <p:cNvSpPr/>
          <p:nvPr/>
        </p:nvSpPr>
        <p:spPr>
          <a:xfrm>
            <a:off x="4562196" y="1566875"/>
            <a:ext cx="909631" cy="398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3021C5-2E0E-1CD2-A908-3809D2043571}"/>
              </a:ext>
            </a:extLst>
          </p:cNvPr>
          <p:cNvSpPr/>
          <p:nvPr/>
        </p:nvSpPr>
        <p:spPr>
          <a:xfrm>
            <a:off x="5128104" y="2667000"/>
            <a:ext cx="909631" cy="475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6A32E7-64CA-2202-7C3A-784BCCB5A2EB}"/>
              </a:ext>
            </a:extLst>
          </p:cNvPr>
          <p:cNvSpPr/>
          <p:nvPr/>
        </p:nvSpPr>
        <p:spPr>
          <a:xfrm>
            <a:off x="5210657" y="3393100"/>
            <a:ext cx="909631" cy="305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36DA1FB-36B6-9D98-A133-9A09C1712FC7}"/>
              </a:ext>
            </a:extLst>
          </p:cNvPr>
          <p:cNvSpPr/>
          <p:nvPr/>
        </p:nvSpPr>
        <p:spPr>
          <a:xfrm>
            <a:off x="4118554" y="4344341"/>
            <a:ext cx="909631" cy="398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D4F982-59F9-219F-B217-7D0EEB955E2E}"/>
              </a:ext>
            </a:extLst>
          </p:cNvPr>
          <p:cNvSpPr/>
          <p:nvPr/>
        </p:nvSpPr>
        <p:spPr>
          <a:xfrm>
            <a:off x="3376561" y="3217606"/>
            <a:ext cx="1586167" cy="46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873799-E050-7670-FAF8-B7BC8816F3BE}"/>
              </a:ext>
            </a:extLst>
          </p:cNvPr>
          <p:cNvSpPr/>
          <p:nvPr/>
        </p:nvSpPr>
        <p:spPr>
          <a:xfrm>
            <a:off x="1815627" y="3212927"/>
            <a:ext cx="1313006" cy="46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24E557-A36F-09D2-8B84-8345ACC7F4E2}"/>
              </a:ext>
            </a:extLst>
          </p:cNvPr>
          <p:cNvSpPr/>
          <p:nvPr/>
        </p:nvSpPr>
        <p:spPr>
          <a:xfrm>
            <a:off x="2019550" y="2699168"/>
            <a:ext cx="1046318" cy="343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8B4C85-DE8E-7D17-DBCD-9294E6E3EE71}"/>
              </a:ext>
            </a:extLst>
          </p:cNvPr>
          <p:cNvSpPr/>
          <p:nvPr/>
        </p:nvSpPr>
        <p:spPr>
          <a:xfrm>
            <a:off x="510542" y="3153434"/>
            <a:ext cx="1046318" cy="343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40004"/>
            <a:ext cx="6975475" cy="1325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206375" rIns="0" bIns="0" rtlCol="0">
            <a:spAutoFit/>
          </a:bodyPr>
          <a:lstStyle/>
          <a:p>
            <a:pPr marL="2756535" marR="172085" indent="925830">
              <a:lnSpc>
                <a:spcPts val="3800"/>
              </a:lnSpc>
              <a:spcBef>
                <a:spcPts val="1625"/>
              </a:spcBef>
            </a:pPr>
            <a:r>
              <a:rPr sz="3600" b="0" spc="-130" dirty="0">
                <a:solidFill>
                  <a:srgbClr val="FFFFFF"/>
                </a:solidFill>
                <a:latin typeface="Trebuchet MS"/>
                <a:cs typeface="Trebuchet MS"/>
              </a:rPr>
              <a:t>Work</a:t>
            </a:r>
            <a:r>
              <a:rPr sz="3600" b="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175" dirty="0">
                <a:solidFill>
                  <a:srgbClr val="FFFFFF"/>
                </a:solidFill>
                <a:latin typeface="Trebuchet MS"/>
                <a:cs typeface="Trebuchet MS"/>
              </a:rPr>
              <a:t>safely</a:t>
            </a:r>
            <a:r>
              <a:rPr sz="3600" b="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95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3600" b="0" spc="-60" dirty="0">
                <a:solidFill>
                  <a:srgbClr val="FFFFFF"/>
                </a:solidFill>
                <a:latin typeface="Trebuchet MS"/>
                <a:cs typeface="Trebuchet MS"/>
              </a:rPr>
              <a:t>bituminous</a:t>
            </a:r>
            <a:r>
              <a:rPr sz="3600" b="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155" dirty="0">
                <a:solidFill>
                  <a:srgbClr val="FFFFFF"/>
                </a:solidFill>
                <a:latin typeface="Trebuchet MS"/>
                <a:cs typeface="Trebuchet MS"/>
              </a:rPr>
              <a:t>materials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8363" y="1995321"/>
            <a:ext cx="8204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6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0" dirty="0">
                <a:solidFill>
                  <a:srgbClr val="802B28"/>
                </a:solidFill>
                <a:latin typeface="Franklin Gothic Demi"/>
                <a:cs typeface="Franklin Gothic Demi"/>
              </a:rPr>
              <a:t>2</a:t>
            </a:r>
            <a:endParaRPr sz="1400">
              <a:latin typeface="Franklin Gothic Demi"/>
              <a:cs typeface="Franklin Gothic Dem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7574" y="2061326"/>
            <a:ext cx="2901429" cy="290142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1754</Words>
  <Application>Microsoft Office PowerPoint</Application>
  <PresentationFormat>Custom</PresentationFormat>
  <Paragraphs>194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Comic Sans MS</vt:lpstr>
      <vt:lpstr>Franklin Gothic Book</vt:lpstr>
      <vt:lpstr>Franklin Gothic Demi</vt:lpstr>
      <vt:lpstr>Franklin Gothic Medium</vt:lpstr>
      <vt:lpstr>Times New Roman</vt:lpstr>
      <vt:lpstr>Trebuchet MS</vt:lpstr>
      <vt:lpstr>Verdana</vt:lpstr>
      <vt:lpstr>Office Theme</vt:lpstr>
      <vt:lpstr>LEARNER GUIDE</vt:lpstr>
      <vt:lpstr>Contents</vt:lpstr>
      <vt:lpstr>Prepare to safely handle bituminous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safely with bituminous materials</vt:lpstr>
      <vt:lpstr>PowerPoint Presentation</vt:lpstr>
      <vt:lpstr>PowerPoint Presentation</vt:lpstr>
      <vt:lpstr>PowerPoint Presentation</vt:lpstr>
      <vt:lpstr>Clean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James</dc:creator>
  <cp:lastModifiedBy>James Tennant</cp:lastModifiedBy>
  <cp:revision>24</cp:revision>
  <dcterms:created xsi:type="dcterms:W3CDTF">2023-11-15T23:17:15Z</dcterms:created>
  <dcterms:modified xsi:type="dcterms:W3CDTF">2023-11-21T01:35:30Z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2023-11-16T00:00:00Z</vt:filetime>
  </property>
  <property fmtid="{D5CDD505-2E9C-101B-9397-08002B2CF9AE}" pid="3" name="Creator">
    <vt:lpwstr>Adobe InDesign 19.0 (Windows)</vt:lpwstr>
  </property>
  <property fmtid="{D5CDD505-2E9C-101B-9397-08002B2CF9AE}" pid="4" name="LastSaved">
    <vt:filetime>2023-11-15T00:00:00Z</vt:filetime>
  </property>
  <property fmtid="{D5CDD505-2E9C-101B-9397-08002B2CF9AE}" pid="5" name="Producer">
    <vt:lpwstr>Adobe PDF Library 17.0</vt:lpwstr>
  </property>
</Properties>
</file>