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299" y="102235"/>
            <a:ext cx="4369434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328" y="1250460"/>
            <a:ext cx="6492875" cy="371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law.gov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aiglobal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476375"/>
            <a:chOff x="0" y="0"/>
            <a:chExt cx="7560309" cy="14763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9992" cy="14760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194635" y="391988"/>
              <a:ext cx="861364" cy="870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241" y="232305"/>
            <a:ext cx="3670935" cy="11791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75"/>
              </a:spcBef>
            </a:pPr>
            <a:r>
              <a:rPr sz="4000" b="1" spc="65" dirty="0">
                <a:solidFill>
                  <a:srgbClr val="00305E"/>
                </a:solidFill>
                <a:latin typeface="Bebas Neue Bold"/>
                <a:cs typeface="Bebas Neue Bold"/>
              </a:rPr>
              <a:t>TRAFFIC</a:t>
            </a:r>
            <a:r>
              <a:rPr sz="4000" b="1" spc="85" dirty="0">
                <a:solidFill>
                  <a:srgbClr val="00305E"/>
                </a:solidFill>
                <a:latin typeface="Bebas Neue Bold"/>
                <a:cs typeface="Bebas Neue Bold"/>
              </a:rPr>
              <a:t> </a:t>
            </a:r>
            <a:r>
              <a:rPr sz="4000" b="1" spc="80" dirty="0">
                <a:solidFill>
                  <a:srgbClr val="00305E"/>
                </a:solidFill>
                <a:latin typeface="Bebas Neue Bold"/>
                <a:cs typeface="Bebas Neue Bold"/>
              </a:rPr>
              <a:t>MANAGEMENT  </a:t>
            </a:r>
            <a:r>
              <a:rPr sz="4000" b="1" spc="65" dirty="0">
                <a:solidFill>
                  <a:srgbClr val="FFFFFF"/>
                </a:solidFill>
                <a:latin typeface="Bebas Neue Bold"/>
                <a:cs typeface="Bebas Neue Bold"/>
              </a:rPr>
              <a:t>LEARNER</a:t>
            </a:r>
            <a:r>
              <a:rPr sz="4000" b="1" spc="1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000" b="1" spc="80" dirty="0">
                <a:solidFill>
                  <a:srgbClr val="FFFFFF"/>
                </a:solidFill>
                <a:latin typeface="Bebas Neue Bold"/>
                <a:cs typeface="Bebas Neue Bold"/>
              </a:rPr>
              <a:t>GUIDE</a:t>
            </a:r>
            <a:endParaRPr sz="4000" dirty="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6494" y="3623112"/>
            <a:ext cx="1813383" cy="797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470673" y="1582055"/>
            <a:ext cx="1562100" cy="12071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support material</a:t>
            </a:r>
            <a:r>
              <a:rPr sz="9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900" dirty="0">
              <a:latin typeface="Open Sans Semibold"/>
              <a:cs typeface="Open Sans Semibold"/>
            </a:endParaRPr>
          </a:p>
          <a:p>
            <a:pPr marL="419100">
              <a:lnSpc>
                <a:spcPct val="100000"/>
              </a:lnSpc>
              <a:spcBef>
                <a:spcPts val="785"/>
              </a:spcBef>
            </a:pPr>
            <a:r>
              <a:rPr sz="1400" spc="-50" dirty="0">
                <a:solidFill>
                  <a:srgbClr val="00305E"/>
                </a:solidFill>
                <a:latin typeface="Open Sans"/>
                <a:cs typeface="Open Sans"/>
              </a:rPr>
              <a:t>RIIWHS302E</a:t>
            </a:r>
            <a:r>
              <a:rPr sz="1400" spc="2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2000" spc="-50" dirty="0">
                <a:solidFill>
                  <a:srgbClr val="00305E"/>
                </a:solidFill>
                <a:latin typeface="Open Sans"/>
                <a:cs typeface="Open Sans"/>
              </a:rPr>
              <a:t>–</a:t>
            </a:r>
            <a:endParaRPr sz="2000" dirty="0">
              <a:latin typeface="Open Sans"/>
              <a:cs typeface="Open Sans"/>
            </a:endParaRPr>
          </a:p>
          <a:p>
            <a:pPr marL="196215">
              <a:lnSpc>
                <a:spcPct val="100000"/>
              </a:lnSpc>
              <a:spcBef>
                <a:spcPts val="600"/>
              </a:spcBef>
            </a:pPr>
            <a:r>
              <a:rPr sz="1400" spc="-50" dirty="0">
                <a:solidFill>
                  <a:srgbClr val="00305E"/>
                </a:solidFill>
                <a:latin typeface="Open Sans"/>
                <a:cs typeface="Open Sans"/>
              </a:rPr>
              <a:t>Implement</a:t>
            </a:r>
            <a:r>
              <a:rPr sz="1400" spc="-10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400" spc="-40" dirty="0">
                <a:solidFill>
                  <a:srgbClr val="00305E"/>
                </a:solidFill>
                <a:latin typeface="Open Sans"/>
                <a:cs typeface="Open Sans"/>
              </a:rPr>
              <a:t>traffic</a:t>
            </a:r>
            <a:endParaRPr sz="1400" dirty="0">
              <a:latin typeface="Open Sans"/>
              <a:cs typeface="Open Sans"/>
            </a:endParaRPr>
          </a:p>
          <a:p>
            <a:pPr marL="121920">
              <a:lnSpc>
                <a:spcPct val="100000"/>
              </a:lnSpc>
              <a:spcBef>
                <a:spcPts val="720"/>
              </a:spcBef>
            </a:pPr>
            <a:r>
              <a:rPr sz="1400" spc="-55" dirty="0">
                <a:solidFill>
                  <a:srgbClr val="00305E"/>
                </a:solidFill>
                <a:latin typeface="Open Sans"/>
                <a:cs typeface="Open Sans"/>
              </a:rPr>
              <a:t>management</a:t>
            </a:r>
            <a:r>
              <a:rPr sz="1400" spc="-9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400" spc="-50" dirty="0">
                <a:solidFill>
                  <a:srgbClr val="00305E"/>
                </a:solidFill>
                <a:latin typeface="Open Sans"/>
                <a:cs typeface="Open Sans"/>
              </a:rPr>
              <a:t>plan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8838" y="336282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900" b="1" spc="-6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900" dirty="0">
              <a:latin typeface="Open Sans Semibold"/>
              <a:cs typeface="Open Sa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0445" y="1895717"/>
            <a:ext cx="4166997" cy="2541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708006"/>
            <a:ext cx="6523990" cy="4257040"/>
            <a:chOff x="540000" y="708006"/>
            <a:chExt cx="6523990" cy="4257040"/>
          </a:xfrm>
        </p:grpSpPr>
        <p:sp>
          <p:nvSpPr>
            <p:cNvPr id="4" name="object 4"/>
            <p:cNvSpPr/>
            <p:nvPr/>
          </p:nvSpPr>
          <p:spPr>
            <a:xfrm>
              <a:off x="540000" y="711181"/>
              <a:ext cx="6523990" cy="0"/>
            </a:xfrm>
            <a:custGeom>
              <a:avLst/>
              <a:gdLst/>
              <a:ahLst/>
              <a:cxnLst/>
              <a:rect l="l" t="t" r="r" b="b"/>
              <a:pathLst>
                <a:path w="6523990">
                  <a:moveTo>
                    <a:pt x="0" y="0"/>
                  </a:moveTo>
                  <a:lnTo>
                    <a:pt x="6523774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43175" y="714356"/>
              <a:ext cx="0" cy="4244340"/>
            </a:xfrm>
            <a:custGeom>
              <a:avLst/>
              <a:gdLst/>
              <a:ahLst/>
              <a:cxnLst/>
              <a:rect l="l" t="t" r="r" b="b"/>
              <a:pathLst>
                <a:path h="4244340">
                  <a:moveTo>
                    <a:pt x="0" y="42441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060598" y="714356"/>
              <a:ext cx="0" cy="4244340"/>
            </a:xfrm>
            <a:custGeom>
              <a:avLst/>
              <a:gdLst/>
              <a:ahLst/>
              <a:cxnLst/>
              <a:rect l="l" t="t" r="r" b="b"/>
              <a:pathLst>
                <a:path h="4244340">
                  <a:moveTo>
                    <a:pt x="0" y="42441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4961655"/>
              <a:ext cx="6523990" cy="0"/>
            </a:xfrm>
            <a:custGeom>
              <a:avLst/>
              <a:gdLst/>
              <a:ahLst/>
              <a:cxnLst/>
              <a:rect l="l" t="t" r="r" b="b"/>
              <a:pathLst>
                <a:path w="6523990">
                  <a:moveTo>
                    <a:pt x="0" y="0"/>
                  </a:moveTo>
                  <a:lnTo>
                    <a:pt x="6523774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445999" y="753008"/>
              <a:ext cx="2549362" cy="1666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899815" y="2501708"/>
              <a:ext cx="1620346" cy="1294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6312" y="3941912"/>
              <a:ext cx="1699599" cy="9454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7300" y="385037"/>
            <a:ext cx="3791585" cy="423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flow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r>
              <a:rPr sz="900" i="1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 marL="84455" marR="161290">
              <a:lnSpc>
                <a:spcPct val="101899"/>
              </a:lnSpc>
              <a:spcBef>
                <a:spcPts val="844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 data helps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affected road  area. This data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usually collected by the relevant 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authority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each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territory.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Mainroads Western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Australia 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example,  undertakes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counting throughout Western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Australia.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Data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is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collected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both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networks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local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government</a:t>
            </a:r>
            <a:r>
              <a:rPr sz="900" spc="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roads.</a:t>
            </a:r>
            <a:endParaRPr sz="900" dirty="0">
              <a:latin typeface="Open Sans"/>
              <a:cs typeface="Open Sans"/>
            </a:endParaRPr>
          </a:p>
          <a:p>
            <a:pPr marL="84455" marR="5080">
              <a:lnSpc>
                <a:spcPct val="101899"/>
              </a:lnSpc>
              <a:spcBef>
                <a:spcPts val="57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data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collected 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installing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counting equipment on the roads.The  equipment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usually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installed 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night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volumes are lower.  Pneumatic road tubes are generally used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temporary studies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study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sample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traffic.</a:t>
            </a:r>
            <a:endParaRPr sz="900" dirty="0">
              <a:latin typeface="Open Sans"/>
              <a:cs typeface="Open Sans"/>
            </a:endParaRPr>
          </a:p>
          <a:p>
            <a:pPr marL="84455" marR="127635">
              <a:lnSpc>
                <a:spcPct val="101899"/>
              </a:lnSpc>
              <a:spcBef>
                <a:spcPts val="56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counters 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used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classify vehicles.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help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making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plan.</a:t>
            </a:r>
            <a:endParaRPr sz="900" dirty="0">
              <a:latin typeface="Open Sans"/>
              <a:cs typeface="Open Sans"/>
            </a:endParaRPr>
          </a:p>
          <a:p>
            <a:pPr marL="84455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example: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3749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density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expected.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7490" algn="l"/>
              </a:tabLst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long can delays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expected.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percentage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made 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heavy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vehicles.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 be one-way or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two-way.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749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speeds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move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 detours be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needed.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warning signs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needed.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749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traffic controllers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needed and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so,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many.</a:t>
            </a:r>
            <a:endParaRPr sz="900" dirty="0">
              <a:latin typeface="Open Sans"/>
              <a:cs typeface="Open Sans"/>
            </a:endParaRPr>
          </a:p>
          <a:p>
            <a:pPr marL="236854" marR="244475" indent="-152400">
              <a:lnSpc>
                <a:spcPct val="101899"/>
              </a:lnSpc>
              <a:spcBef>
                <a:spcPts val="285"/>
              </a:spcBef>
              <a:buChar char="•"/>
              <a:tabLst>
                <a:tab pos="23749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media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communication plan 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let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residents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happening.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impact engineering report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needed.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AA1E64-1CFC-42E9-A976-E46E7BA55698}"/>
              </a:ext>
            </a:extLst>
          </p:cNvPr>
          <p:cNvSpPr/>
          <p:nvPr/>
        </p:nvSpPr>
        <p:spPr>
          <a:xfrm>
            <a:off x="347497" y="602224"/>
            <a:ext cx="6908995" cy="446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0CAD06-6253-48D3-BCE0-93886CE9E5B9}"/>
              </a:ext>
            </a:extLst>
          </p:cNvPr>
          <p:cNvSpPr/>
          <p:nvPr/>
        </p:nvSpPr>
        <p:spPr>
          <a:xfrm>
            <a:off x="586652" y="725134"/>
            <a:ext cx="3764852" cy="177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4FEAB7-DD12-4DED-BBFC-25AF861F6D4D}"/>
              </a:ext>
            </a:extLst>
          </p:cNvPr>
          <p:cNvSpPr/>
          <p:nvPr/>
        </p:nvSpPr>
        <p:spPr>
          <a:xfrm>
            <a:off x="594526" y="2554982"/>
            <a:ext cx="3764852" cy="233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82764"/>
            <a:ext cx="640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used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 alone are not enough. Following are examples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would be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used:</a:t>
            </a:r>
            <a:endParaRPr sz="900" dirty="0">
              <a:latin typeface="Open Sans"/>
              <a:cs typeface="Open San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932564"/>
          <a:ext cx="6467475" cy="1791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Situation</a:t>
                      </a:r>
                      <a:endParaRPr sz="9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Reason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to control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traffic</a:t>
                      </a:r>
                      <a:endParaRPr sz="9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emergency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slow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down. For example,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go past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accident.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5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Vehicles crossing the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roadway.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This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allow vehicles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cross the road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safely at 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designated crossing</a:t>
                      </a:r>
                      <a:r>
                        <a:rPr sz="900" spc="5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point.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temporary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total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closure.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09220">
                        <a:lnSpc>
                          <a:spcPct val="101899"/>
                        </a:lnSpc>
                        <a:spcBef>
                          <a:spcPts val="16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situation like blasting will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total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closure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road.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users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will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told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reason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time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delay.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Low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speed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operation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333375">
                        <a:lnSpc>
                          <a:spcPct val="101899"/>
                        </a:lnSpc>
                        <a:spcBef>
                          <a:spcPts val="16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This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used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temporary speed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has not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been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put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place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slowed.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5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single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lane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restricted to a single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direction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alternate the flow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5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being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surfaced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 will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slowed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down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directed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take an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alternative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path as</a:t>
                      </a:r>
                      <a:r>
                        <a:rPr sz="900" spc="1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necessary.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Limited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sight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distance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site.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warn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 users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ahead.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7300" y="2836165"/>
            <a:ext cx="5219065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300"/>
              </a:lnSpc>
              <a:spcBef>
                <a:spcPts val="10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only be used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areas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speeds have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reduced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60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km/h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less.  Traffic controllers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cannot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direct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from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moving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from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static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9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position.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2600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When </a:t>
            </a:r>
            <a:r>
              <a:rPr sz="1400" dirty="0">
                <a:solidFill>
                  <a:srgbClr val="00305E"/>
                </a:solidFill>
              </a:rPr>
              <a:t>are </a:t>
            </a:r>
            <a:r>
              <a:rPr sz="1400" spc="-10" dirty="0">
                <a:solidFill>
                  <a:srgbClr val="00305E"/>
                </a:solidFill>
              </a:rPr>
              <a:t>traffic </a:t>
            </a:r>
            <a:r>
              <a:rPr sz="1400" dirty="0">
                <a:solidFill>
                  <a:srgbClr val="00305E"/>
                </a:solidFill>
              </a:rPr>
              <a:t>controllers</a:t>
            </a:r>
            <a:r>
              <a:rPr sz="1400" spc="-80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used?</a:t>
            </a:r>
            <a:endParaRPr sz="1400" dirty="0"/>
          </a:p>
        </p:txBody>
      </p:sp>
      <p:sp>
        <p:nvSpPr>
          <p:cNvPr id="7" name="object 7"/>
          <p:cNvSpPr/>
          <p:nvPr/>
        </p:nvSpPr>
        <p:spPr>
          <a:xfrm>
            <a:off x="522278" y="3400755"/>
            <a:ext cx="2175111" cy="161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801394" y="3402000"/>
            <a:ext cx="2753939" cy="1564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466E1-FF21-4D5E-8224-C800AD584547}"/>
              </a:ext>
            </a:extLst>
          </p:cNvPr>
          <p:cNvSpPr/>
          <p:nvPr/>
        </p:nvSpPr>
        <p:spPr>
          <a:xfrm>
            <a:off x="514880" y="714860"/>
            <a:ext cx="6616169" cy="2121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0D6EF-ACA0-4E0B-9D03-639A075A15E6}"/>
              </a:ext>
            </a:extLst>
          </p:cNvPr>
          <p:cNvSpPr/>
          <p:nvPr/>
        </p:nvSpPr>
        <p:spPr>
          <a:xfrm>
            <a:off x="313201" y="2866142"/>
            <a:ext cx="6616169" cy="2121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2211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Check </a:t>
            </a:r>
            <a:r>
              <a:rPr sz="1400" spc="-10" dirty="0">
                <a:solidFill>
                  <a:srgbClr val="00305E"/>
                </a:solidFill>
              </a:rPr>
              <a:t>your work</a:t>
            </a:r>
            <a:r>
              <a:rPr sz="1400" spc="-45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instructions</a:t>
            </a:r>
            <a:endParaRPr sz="1400" dirty="0"/>
          </a:p>
        </p:txBody>
      </p:sp>
      <p:sp>
        <p:nvSpPr>
          <p:cNvPr id="4" name="object 4"/>
          <p:cNvSpPr txBox="1"/>
          <p:nvPr/>
        </p:nvSpPr>
        <p:spPr>
          <a:xfrm>
            <a:off x="519587" y="648423"/>
            <a:ext cx="6472555" cy="12871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Your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main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work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instructions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will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come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in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the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form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traffic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management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plan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(TMP)</a:t>
            </a: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and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traffic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guidance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scheme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(TGS).</a:t>
            </a:r>
            <a:endParaRPr sz="900" dirty="0">
              <a:latin typeface="Open Sans Semibold"/>
              <a:cs typeface="Open Sans Semibold"/>
            </a:endParaRPr>
          </a:p>
          <a:p>
            <a:pPr marL="12700" marR="508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designed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users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 safe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done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or near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The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road network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operates as smoothly 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possible.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 the placement of  barricades, warning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signs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duration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 impeding normal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flow.</a:t>
            </a:r>
            <a:endParaRPr sz="900" dirty="0">
              <a:latin typeface="Open Sans"/>
              <a:cs typeface="Open Sans"/>
            </a:endParaRPr>
          </a:p>
          <a:p>
            <a:pPr marL="12700" marR="233679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prepared 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qualified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person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whenever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performed on or near roads. The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TMP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details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during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conduct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roads.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contains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relevant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endParaRPr sz="900" dirty="0">
              <a:latin typeface="Open Sans"/>
              <a:cs typeface="Open Sans"/>
            </a:endParaRPr>
          </a:p>
          <a:p>
            <a:pPr marL="12700" marR="46990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Guidance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Scheme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(TGS)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standard operating procedures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relate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during the work.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 controller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 review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so they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9679" y="2278516"/>
            <a:ext cx="1951675" cy="2490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43175" y="2031181"/>
            <a:ext cx="6490970" cy="2933700"/>
          </a:xfrm>
          <a:prstGeom prst="rect">
            <a:avLst/>
          </a:prstGeom>
          <a:ln w="6350">
            <a:solidFill>
              <a:srgbClr val="7F97AE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61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should include the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following: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Open Sans"/>
              <a:cs typeface="Open Sans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Traffic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demand</a:t>
            </a:r>
            <a:endParaRPr sz="900" dirty="0">
              <a:latin typeface="Open Sans Semibold"/>
              <a:cs typeface="Open Sans Semibold"/>
            </a:endParaRPr>
          </a:p>
          <a:p>
            <a:pPr marL="60960" marR="2096770">
              <a:lnSpc>
                <a:spcPct val="101899"/>
              </a:lnSpc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acceptable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level 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convenience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users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maintained. This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determine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much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space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remain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open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length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time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delays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stopped. Plan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queue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build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of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collisions.</a:t>
            </a:r>
            <a:endParaRPr sz="900" dirty="0">
              <a:latin typeface="Open Sans"/>
              <a:cs typeface="Open Sans"/>
            </a:endParaRPr>
          </a:p>
          <a:p>
            <a:pPr marL="60960">
              <a:lnSpc>
                <a:spcPct val="100000"/>
              </a:lnSpc>
              <a:spcBef>
                <a:spcPts val="920"/>
              </a:spcBef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Traffic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routing</a:t>
            </a:r>
            <a:endParaRPr sz="900" dirty="0">
              <a:latin typeface="Open Sans Semibold"/>
              <a:cs typeface="Open Sans Semibold"/>
            </a:endParaRPr>
          </a:p>
          <a:p>
            <a:pPr marL="60960" marR="2259330">
              <a:lnSpc>
                <a:spcPct val="101899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whether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go through, around or past the 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combination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these.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 dirty="0">
              <a:latin typeface="Open Sans"/>
              <a:cs typeface="Open Sans"/>
            </a:endParaRPr>
          </a:p>
          <a:p>
            <a:pPr marL="60960">
              <a:lnSpc>
                <a:spcPct val="100000"/>
              </a:lnSpc>
            </a:pP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Traffic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control</a:t>
            </a:r>
            <a:endParaRPr sz="900" dirty="0">
              <a:latin typeface="Open Sans Semibold"/>
              <a:cs typeface="Open Sans Semibold"/>
            </a:endParaRPr>
          </a:p>
          <a:p>
            <a:pPr marL="60960" marR="2373630">
              <a:lnSpc>
                <a:spcPct val="101899"/>
              </a:lnSpc>
              <a:spcBef>
                <a:spcPts val="2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Determine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amount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needed. This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done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using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 controllers, traffic signals,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means.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 dirty="0">
              <a:latin typeface="Open Sans"/>
              <a:cs typeface="Open Sans"/>
            </a:endParaRPr>
          </a:p>
          <a:p>
            <a:pPr marL="60960">
              <a:lnSpc>
                <a:spcPct val="100000"/>
              </a:lnSpc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Other road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users</a:t>
            </a:r>
            <a:endParaRPr sz="900" dirty="0">
              <a:latin typeface="Open Sans Semibold"/>
              <a:cs typeface="Open Sans Semibold"/>
            </a:endParaRPr>
          </a:p>
          <a:p>
            <a:pPr marL="60960" marR="2333625">
              <a:lnSpc>
                <a:spcPct val="101899"/>
              </a:lnSpc>
              <a:spcBef>
                <a:spcPts val="284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 include road users other than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vehicles.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includes pedestrians,  people 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disabilities, bicycles,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school children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emergency</a:t>
            </a:r>
            <a:r>
              <a:rPr sz="900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31C56-50D1-47BC-8B95-41F816BB38B7}"/>
              </a:ext>
            </a:extLst>
          </p:cNvPr>
          <p:cNvSpPr/>
          <p:nvPr/>
        </p:nvSpPr>
        <p:spPr>
          <a:xfrm>
            <a:off x="514880" y="714861"/>
            <a:ext cx="6616169" cy="122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78F63-7A80-4052-A5DF-A55C3B505FAF}"/>
              </a:ext>
            </a:extLst>
          </p:cNvPr>
          <p:cNvSpPr/>
          <p:nvPr/>
        </p:nvSpPr>
        <p:spPr>
          <a:xfrm>
            <a:off x="476760" y="1978078"/>
            <a:ext cx="6616169" cy="310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F8A105-2640-4949-917A-85B2F79CA39D}"/>
              </a:ext>
            </a:extLst>
          </p:cNvPr>
          <p:cNvSpPr/>
          <p:nvPr/>
        </p:nvSpPr>
        <p:spPr>
          <a:xfrm>
            <a:off x="551728" y="2353769"/>
            <a:ext cx="4369521" cy="6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C5E2E-60AC-4E32-8B06-C8F161C74588}"/>
              </a:ext>
            </a:extLst>
          </p:cNvPr>
          <p:cNvSpPr/>
          <p:nvPr/>
        </p:nvSpPr>
        <p:spPr>
          <a:xfrm>
            <a:off x="582794" y="2996249"/>
            <a:ext cx="3957456" cy="479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9650E-9ABB-4AB9-881F-BC68ED28F912}"/>
              </a:ext>
            </a:extLst>
          </p:cNvPr>
          <p:cNvSpPr/>
          <p:nvPr/>
        </p:nvSpPr>
        <p:spPr>
          <a:xfrm>
            <a:off x="582794" y="3523882"/>
            <a:ext cx="3881256" cy="594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25A81A-90F0-4443-B7FE-F866A915188D}"/>
              </a:ext>
            </a:extLst>
          </p:cNvPr>
          <p:cNvSpPr/>
          <p:nvPr/>
        </p:nvSpPr>
        <p:spPr>
          <a:xfrm>
            <a:off x="576026" y="4178138"/>
            <a:ext cx="3964224" cy="50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678006"/>
            <a:ext cx="6480175" cy="4283075"/>
            <a:chOff x="540000" y="678006"/>
            <a:chExt cx="6480175" cy="4283075"/>
          </a:xfrm>
        </p:grpSpPr>
        <p:sp>
          <p:nvSpPr>
            <p:cNvPr id="4" name="object 4"/>
            <p:cNvSpPr/>
            <p:nvPr/>
          </p:nvSpPr>
          <p:spPr>
            <a:xfrm>
              <a:off x="7016824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5767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6811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684357"/>
              <a:ext cx="0" cy="4270375"/>
            </a:xfrm>
            <a:custGeom>
              <a:avLst/>
              <a:gdLst/>
              <a:ahLst/>
              <a:cxnLst/>
              <a:rect l="l" t="t" r="r" b="b"/>
              <a:pathLst>
                <a:path h="4270375">
                  <a:moveTo>
                    <a:pt x="0" y="42701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70512" y="3433644"/>
              <a:ext cx="6069983" cy="1285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49744" y="3292614"/>
              <a:ext cx="6263640" cy="1570355"/>
            </a:xfrm>
            <a:custGeom>
              <a:avLst/>
              <a:gdLst/>
              <a:ahLst/>
              <a:cxnLst/>
              <a:rect l="l" t="t" r="r" b="b"/>
              <a:pathLst>
                <a:path w="6263640" h="1570354">
                  <a:moveTo>
                    <a:pt x="0" y="1570304"/>
                  </a:moveTo>
                  <a:lnTo>
                    <a:pt x="6263195" y="1570304"/>
                  </a:lnTo>
                  <a:lnTo>
                    <a:pt x="6263195" y="0"/>
                  </a:lnTo>
                  <a:lnTo>
                    <a:pt x="0" y="0"/>
                  </a:lnTo>
                  <a:lnTo>
                    <a:pt x="0" y="1570304"/>
                  </a:lnTo>
                  <a:close/>
                </a:path>
              </a:pathLst>
            </a:custGeom>
            <a:ln w="152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6600" y="366000"/>
            <a:ext cx="2427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Traffic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management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plan</a:t>
            </a:r>
            <a:r>
              <a:rPr sz="1400" spc="-7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(TMP)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9450" y="751191"/>
            <a:ext cx="6207760" cy="19304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Act requires any person conducting works on or near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place. 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prepared 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qualified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person.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contains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Guidance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Scheme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(TGS),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 hazard assessment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(eg: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SWMS) 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details 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location,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nature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duration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work.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  should review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so they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how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1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 information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about: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public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overall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strategy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arrangment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arrangment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number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controllers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Emergency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access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emergency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services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vehicles)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Unusual hazards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specific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job requirements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(eg: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nearby schools, access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shops).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E79FAB-ADE5-4388-9880-1D693B9D0214}"/>
              </a:ext>
            </a:extLst>
          </p:cNvPr>
          <p:cNvSpPr/>
          <p:nvPr/>
        </p:nvSpPr>
        <p:spPr>
          <a:xfrm>
            <a:off x="433731" y="588223"/>
            <a:ext cx="6616169" cy="4436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  <a:p>
            <a:pPr marL="21590">
              <a:lnSpc>
                <a:spcPct val="100000"/>
              </a:lnSpc>
              <a:spcBef>
                <a:spcPts val="790"/>
              </a:spcBef>
            </a:pPr>
            <a:r>
              <a:rPr sz="9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plan</a:t>
            </a:r>
            <a:r>
              <a:rPr sz="900" i="1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When should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there be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a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traffic management</a:t>
            </a:r>
            <a:r>
              <a:rPr sz="1200" b="1" spc="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plan?</a:t>
            </a:r>
            <a:endParaRPr sz="1200" dirty="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</a:t>
            </a:r>
            <a:r>
              <a:rPr sz="9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will: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1332005"/>
            <a:ext cx="6486525" cy="3636010"/>
            <a:chOff x="536825" y="1332005"/>
            <a:chExt cx="6486525" cy="3636010"/>
          </a:xfrm>
        </p:grpSpPr>
        <p:sp>
          <p:nvSpPr>
            <p:cNvPr id="4" name="object 4"/>
            <p:cNvSpPr/>
            <p:nvPr/>
          </p:nvSpPr>
          <p:spPr>
            <a:xfrm>
              <a:off x="540000" y="133518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1338359"/>
              <a:ext cx="0" cy="1127125"/>
            </a:xfrm>
            <a:custGeom>
              <a:avLst/>
              <a:gdLst/>
              <a:ahLst/>
              <a:cxnLst/>
              <a:rect l="l" t="t" r="r" b="b"/>
              <a:pathLst>
                <a:path h="1127125">
                  <a:moveTo>
                    <a:pt x="0" y="112688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46350" y="2468417"/>
              <a:ext cx="6473825" cy="0"/>
            </a:xfrm>
            <a:custGeom>
              <a:avLst/>
              <a:gdLst/>
              <a:ahLst/>
              <a:cxnLst/>
              <a:rect l="l" t="t" r="r" b="b"/>
              <a:pathLst>
                <a:path w="6473825">
                  <a:moveTo>
                    <a:pt x="0" y="0"/>
                  </a:moveTo>
                  <a:lnTo>
                    <a:pt x="647364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016824" y="2471591"/>
              <a:ext cx="0" cy="2490470"/>
            </a:xfrm>
            <a:custGeom>
              <a:avLst/>
              <a:gdLst/>
              <a:ahLst/>
              <a:cxnLst/>
              <a:rect l="l" t="t" r="r" b="b"/>
              <a:pathLst>
                <a:path h="2490470">
                  <a:moveTo>
                    <a:pt x="0" y="24900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40000" y="496483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43175" y="1338359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113005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175" y="2468416"/>
              <a:ext cx="0" cy="2493645"/>
            </a:xfrm>
            <a:custGeom>
              <a:avLst/>
              <a:gdLst/>
              <a:ahLst/>
              <a:cxnLst/>
              <a:rect l="l" t="t" r="r" b="b"/>
              <a:pathLst>
                <a:path h="2493645">
                  <a:moveTo>
                    <a:pt x="0" y="249323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9355" y="2745204"/>
              <a:ext cx="2242990" cy="2034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9355" y="2721724"/>
              <a:ext cx="2270760" cy="2085975"/>
            </a:xfrm>
            <a:custGeom>
              <a:avLst/>
              <a:gdLst/>
              <a:ahLst/>
              <a:cxnLst/>
              <a:rect l="l" t="t" r="r" b="b"/>
              <a:pathLst>
                <a:path w="2270759" h="2085975">
                  <a:moveTo>
                    <a:pt x="0" y="2085378"/>
                  </a:moveTo>
                  <a:lnTo>
                    <a:pt x="2270391" y="2085378"/>
                  </a:lnTo>
                  <a:lnTo>
                    <a:pt x="2270391" y="0"/>
                  </a:lnTo>
                  <a:lnTo>
                    <a:pt x="0" y="0"/>
                  </a:lnTo>
                  <a:lnTo>
                    <a:pt x="0" y="2085378"/>
                  </a:lnTo>
                  <a:close/>
                </a:path>
              </a:pathLst>
            </a:custGeom>
            <a:ln w="10706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7300" y="1063157"/>
            <a:ext cx="2209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har char="•"/>
              <a:tabLst>
                <a:tab pos="16510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affect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public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private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4525" y="1090157"/>
            <a:ext cx="3308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har char="•"/>
              <a:tabLst>
                <a:tab pos="165100" algn="l"/>
                <a:tab pos="1440815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affect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parking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areas.	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•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affect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construction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300" y="1308649"/>
            <a:ext cx="4584065" cy="35286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How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big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should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the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job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be to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have a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traffic management</a:t>
            </a:r>
            <a:r>
              <a:rPr sz="12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plan?</a:t>
            </a:r>
            <a:endParaRPr sz="1200" dirty="0">
              <a:latin typeface="Open Sans Semibold"/>
              <a:cs typeface="Open Sans Semibold"/>
            </a:endParaRPr>
          </a:p>
          <a:p>
            <a:pPr marL="12700" marR="244475">
              <a:lnSpc>
                <a:spcPct val="101899"/>
              </a:lnSpc>
              <a:spcBef>
                <a:spcPts val="5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jobs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large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small.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could  include short term jobs such as 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line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marking or long term road construction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such as widening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bridge.</a:t>
            </a:r>
            <a:endParaRPr sz="900" dirty="0">
              <a:latin typeface="Open Sans"/>
              <a:cs typeface="Open Sans"/>
            </a:endParaRPr>
          </a:p>
          <a:p>
            <a:pPr marL="12700" marR="370840">
              <a:lnSpc>
                <a:spcPct val="101899"/>
              </a:lnSpc>
              <a:spcBef>
                <a:spcPts val="2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long term work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show 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outside of  normal working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hours.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Aims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of a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traffic management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plan</a:t>
            </a:r>
            <a:endParaRPr sz="1200" dirty="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good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achieve the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following: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the 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activity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compliant.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 road users through, around or past the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Keep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users,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pedestrians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safe.</a:t>
            </a:r>
            <a:endParaRPr sz="900" dirty="0">
              <a:latin typeface="Open Sans"/>
              <a:cs typeface="Open Sans"/>
            </a:endParaRPr>
          </a:p>
          <a:p>
            <a:pPr marL="165100" marR="1149985" indent="-152400">
              <a:lnSpc>
                <a:spcPct val="101899"/>
              </a:lnSpc>
              <a:spcBef>
                <a:spcPts val="28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Minimise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affect 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works 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nearby land users.  Access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adjacent properties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provided.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Inform land users on the 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done.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Provide adequate warnings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changed use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Minimise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affect 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works on public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transport.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Minimise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affect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the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environment.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6510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Tools, signs,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communication equipment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etc that 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needed.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Times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controlling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(day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night).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3004" y="1363624"/>
            <a:ext cx="1652752" cy="1069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5B3EB-9DDA-4E8C-A1B6-C72F16A31FEB}"/>
              </a:ext>
            </a:extLst>
          </p:cNvPr>
          <p:cNvSpPr/>
          <p:nvPr/>
        </p:nvSpPr>
        <p:spPr>
          <a:xfrm>
            <a:off x="415396" y="838204"/>
            <a:ext cx="6616169" cy="42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8B90B6-1174-48C2-A5A8-E1347BB13FEB}"/>
              </a:ext>
            </a:extLst>
          </p:cNvPr>
          <p:cNvSpPr/>
          <p:nvPr/>
        </p:nvSpPr>
        <p:spPr>
          <a:xfrm>
            <a:off x="599300" y="1357098"/>
            <a:ext cx="6410852" cy="108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7BF02B-7C82-4ECF-B054-4D3702F7CDB4}"/>
              </a:ext>
            </a:extLst>
          </p:cNvPr>
          <p:cNvSpPr/>
          <p:nvPr/>
        </p:nvSpPr>
        <p:spPr>
          <a:xfrm>
            <a:off x="568993" y="2496025"/>
            <a:ext cx="6388208" cy="240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1458667"/>
            <a:ext cx="6480175" cy="3509645"/>
            <a:chOff x="540000" y="1458667"/>
            <a:chExt cx="6480175" cy="3509645"/>
          </a:xfrm>
        </p:grpSpPr>
        <p:sp>
          <p:nvSpPr>
            <p:cNvPr id="4" name="object 4"/>
            <p:cNvSpPr/>
            <p:nvPr/>
          </p:nvSpPr>
          <p:spPr>
            <a:xfrm>
              <a:off x="7016824" y="1465015"/>
              <a:ext cx="0" cy="3496945"/>
            </a:xfrm>
            <a:custGeom>
              <a:avLst/>
              <a:gdLst/>
              <a:ahLst/>
              <a:cxnLst/>
              <a:rect l="l" t="t" r="r" b="b"/>
              <a:pathLst>
                <a:path h="3496945">
                  <a:moveTo>
                    <a:pt x="0" y="349664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496483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146184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1465015"/>
              <a:ext cx="0" cy="3496945"/>
            </a:xfrm>
            <a:custGeom>
              <a:avLst/>
              <a:gdLst/>
              <a:ahLst/>
              <a:cxnLst/>
              <a:rect l="l" t="t" r="r" b="b"/>
              <a:pathLst>
                <a:path h="3496945">
                  <a:moveTo>
                    <a:pt x="0" y="349664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911729" y="1528076"/>
              <a:ext cx="2005337" cy="33730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176425" y="1559114"/>
              <a:ext cx="1335713" cy="1456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0130" y="3149352"/>
              <a:ext cx="874399" cy="17448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8822" y="633567"/>
            <a:ext cx="6341110" cy="33407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TGS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arrangement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temporary signs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warn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through, past or around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area or  temporary hazard.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guidance systems which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set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detailed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TGS shows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sketch or diagram the arrangement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signage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 such</a:t>
            </a:r>
            <a:r>
              <a:rPr sz="900" spc="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as: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tempory warning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cones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mounted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flashing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speed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limit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900" spc="-9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900" spc="-10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lights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barriers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markers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portable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signals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bollards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arrow boards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749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detours</a:t>
            </a:r>
            <a:endParaRPr sz="90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3749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controllers.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8822" y="366000"/>
            <a:ext cx="2626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The </a:t>
            </a:r>
            <a:r>
              <a:rPr sz="1400" spc="-10" dirty="0">
                <a:solidFill>
                  <a:srgbClr val="00305E"/>
                </a:solidFill>
              </a:rPr>
              <a:t>traffic </a:t>
            </a:r>
            <a:r>
              <a:rPr sz="1400" spc="-5" dirty="0">
                <a:solidFill>
                  <a:srgbClr val="00305E"/>
                </a:solidFill>
              </a:rPr>
              <a:t>guidance scheme</a:t>
            </a:r>
            <a:r>
              <a:rPr sz="1400" spc="-35" dirty="0">
                <a:solidFill>
                  <a:srgbClr val="00305E"/>
                </a:solidFill>
              </a:rPr>
              <a:t> </a:t>
            </a:r>
            <a:r>
              <a:rPr sz="1400" spc="-10" dirty="0">
                <a:solidFill>
                  <a:srgbClr val="00305E"/>
                </a:solidFill>
              </a:rPr>
              <a:t>(TGS)</a:t>
            </a:r>
            <a:endParaRPr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8609D-FCFC-4782-BE60-C4750B2BBF7A}"/>
              </a:ext>
            </a:extLst>
          </p:cNvPr>
          <p:cNvSpPr/>
          <p:nvPr/>
        </p:nvSpPr>
        <p:spPr>
          <a:xfrm>
            <a:off x="476760" y="584251"/>
            <a:ext cx="6616169" cy="81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CC821-43A2-4D35-B6DE-354B71EA24FA}"/>
              </a:ext>
            </a:extLst>
          </p:cNvPr>
          <p:cNvSpPr/>
          <p:nvPr/>
        </p:nvSpPr>
        <p:spPr>
          <a:xfrm>
            <a:off x="567884" y="1488860"/>
            <a:ext cx="6349182" cy="347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747" y="879597"/>
            <a:ext cx="5891569" cy="409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42443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Sample information </a:t>
            </a:r>
            <a:r>
              <a:rPr sz="1400" dirty="0">
                <a:solidFill>
                  <a:srgbClr val="00305E"/>
                </a:solidFill>
              </a:rPr>
              <a:t>on a </a:t>
            </a:r>
            <a:r>
              <a:rPr sz="1400" spc="-10" dirty="0">
                <a:solidFill>
                  <a:srgbClr val="00305E"/>
                </a:solidFill>
              </a:rPr>
              <a:t>traffic </a:t>
            </a:r>
            <a:r>
              <a:rPr sz="1400" spc="-5" dirty="0">
                <a:solidFill>
                  <a:srgbClr val="00305E"/>
                </a:solidFill>
              </a:rPr>
              <a:t>guidance scheme </a:t>
            </a:r>
            <a:r>
              <a:rPr sz="1400" spc="-10" dirty="0">
                <a:solidFill>
                  <a:srgbClr val="00305E"/>
                </a:solidFill>
              </a:rPr>
              <a:t>(TGS)</a:t>
            </a:r>
            <a:endParaRPr sz="14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33567"/>
            <a:ext cx="3498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would expect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find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following information 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TGS: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3C5D1C-412C-4822-80AB-AB3A6AEA404D}"/>
              </a:ext>
            </a:extLst>
          </p:cNvPr>
          <p:cNvSpPr/>
          <p:nvPr/>
        </p:nvSpPr>
        <p:spPr>
          <a:xfrm>
            <a:off x="519132" y="633567"/>
            <a:ext cx="6349182" cy="444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82764"/>
            <a:ext cx="6500495" cy="654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road environment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free of risks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hazards, even without any works.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assessment should include the hazards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likely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arise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during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various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stages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(a)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Planning;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(b)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Setting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up;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(c)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Operating;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(d)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Changing;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(e)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dismantling.</a:t>
            </a:r>
            <a:endParaRPr sz="900" dirty="0">
              <a:latin typeface="Open Sans"/>
              <a:cs typeface="Open Sans"/>
            </a:endParaRPr>
          </a:p>
          <a:p>
            <a:pPr marL="12700" marR="3302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systematic approach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taken. The likelyhood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consequences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a 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occurring needs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judged. The likelyhood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consequences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determine the seriousness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2962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05E"/>
                </a:solidFill>
              </a:rPr>
              <a:t>Worksite </a:t>
            </a:r>
            <a:r>
              <a:rPr sz="1400" dirty="0">
                <a:solidFill>
                  <a:srgbClr val="00305E"/>
                </a:solidFill>
              </a:rPr>
              <a:t>hazard </a:t>
            </a:r>
            <a:r>
              <a:rPr sz="1400" spc="-5" dirty="0">
                <a:solidFill>
                  <a:srgbClr val="00305E"/>
                </a:solidFill>
              </a:rPr>
              <a:t>management</a:t>
            </a:r>
            <a:r>
              <a:rPr sz="1400" spc="-30" dirty="0">
                <a:solidFill>
                  <a:srgbClr val="00305E"/>
                </a:solidFill>
              </a:rPr>
              <a:t> </a:t>
            </a:r>
            <a:r>
              <a:rPr sz="1400" spc="-5" dirty="0">
                <a:solidFill>
                  <a:srgbClr val="00305E"/>
                </a:solidFill>
              </a:rPr>
              <a:t>process</a:t>
            </a:r>
            <a:endParaRPr sz="1400" dirty="0"/>
          </a:p>
        </p:txBody>
      </p:sp>
      <p:sp>
        <p:nvSpPr>
          <p:cNvPr id="5" name="object 5"/>
          <p:cNvSpPr/>
          <p:nvPr/>
        </p:nvSpPr>
        <p:spPr>
          <a:xfrm>
            <a:off x="543179" y="1464792"/>
            <a:ext cx="3168015" cy="3500120"/>
          </a:xfrm>
          <a:custGeom>
            <a:avLst/>
            <a:gdLst/>
            <a:ahLst/>
            <a:cxnLst/>
            <a:rect l="l" t="t" r="r" b="b"/>
            <a:pathLst>
              <a:path w="3168015" h="3500120">
                <a:moveTo>
                  <a:pt x="3168002" y="0"/>
                </a:moveTo>
                <a:lnTo>
                  <a:pt x="0" y="0"/>
                </a:lnTo>
                <a:lnTo>
                  <a:pt x="0" y="3500043"/>
                </a:lnTo>
                <a:lnTo>
                  <a:pt x="3168002" y="3500043"/>
                </a:lnTo>
                <a:lnTo>
                  <a:pt x="316800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43179" y="1464792"/>
            <a:ext cx="3168015" cy="350012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875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Hazard</a:t>
            </a:r>
            <a:endParaRPr sz="1200" dirty="0">
              <a:latin typeface="Open Sans Semibold"/>
              <a:cs typeface="Open Sans Semibold"/>
            </a:endParaRPr>
          </a:p>
          <a:p>
            <a:pPr marL="111125" marR="120650">
              <a:lnSpc>
                <a:spcPct val="101899"/>
              </a:lnSpc>
              <a:spcBef>
                <a:spcPts val="5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hazard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 thing or any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situation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which could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injure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900" dirty="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 words,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anything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hurt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9815" y="2430284"/>
            <a:ext cx="2334895" cy="2423160"/>
            <a:chOff x="959815" y="2430284"/>
            <a:chExt cx="2334895" cy="2423160"/>
          </a:xfrm>
        </p:grpSpPr>
        <p:sp>
          <p:nvSpPr>
            <p:cNvPr id="8" name="object 8"/>
            <p:cNvSpPr/>
            <p:nvPr/>
          </p:nvSpPr>
          <p:spPr>
            <a:xfrm>
              <a:off x="966165" y="2436634"/>
              <a:ext cx="2322195" cy="2410460"/>
            </a:xfrm>
            <a:custGeom>
              <a:avLst/>
              <a:gdLst/>
              <a:ahLst/>
              <a:cxnLst/>
              <a:rect l="l" t="t" r="r" b="b"/>
              <a:pathLst>
                <a:path w="2322195" h="2410460">
                  <a:moveTo>
                    <a:pt x="2322017" y="0"/>
                  </a:moveTo>
                  <a:lnTo>
                    <a:pt x="0" y="0"/>
                  </a:lnTo>
                  <a:lnTo>
                    <a:pt x="0" y="2410396"/>
                  </a:lnTo>
                  <a:lnTo>
                    <a:pt x="2322017" y="2410396"/>
                  </a:lnTo>
                  <a:lnTo>
                    <a:pt x="2322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21952" y="2615895"/>
              <a:ext cx="1432803" cy="2061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66165" y="2436634"/>
              <a:ext cx="2322195" cy="2410460"/>
            </a:xfrm>
            <a:custGeom>
              <a:avLst/>
              <a:gdLst/>
              <a:ahLst/>
              <a:cxnLst/>
              <a:rect l="l" t="t" r="r" b="b"/>
              <a:pathLst>
                <a:path w="2322195" h="2410460">
                  <a:moveTo>
                    <a:pt x="0" y="2410396"/>
                  </a:moveTo>
                  <a:lnTo>
                    <a:pt x="2322017" y="2410396"/>
                  </a:lnTo>
                  <a:lnTo>
                    <a:pt x="2322017" y="0"/>
                  </a:lnTo>
                  <a:lnTo>
                    <a:pt x="0" y="0"/>
                  </a:lnTo>
                  <a:lnTo>
                    <a:pt x="0" y="2410396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/>
          <p:nvPr/>
        </p:nvSpPr>
        <p:spPr>
          <a:xfrm>
            <a:off x="3848823" y="1464792"/>
            <a:ext cx="3168015" cy="3500120"/>
          </a:xfrm>
          <a:custGeom>
            <a:avLst/>
            <a:gdLst/>
            <a:ahLst/>
            <a:cxnLst/>
            <a:rect l="l" t="t" r="r" b="b"/>
            <a:pathLst>
              <a:path w="3168015" h="3500120">
                <a:moveTo>
                  <a:pt x="3168002" y="0"/>
                </a:moveTo>
                <a:lnTo>
                  <a:pt x="0" y="0"/>
                </a:lnTo>
                <a:lnTo>
                  <a:pt x="0" y="3500043"/>
                </a:lnTo>
                <a:lnTo>
                  <a:pt x="3168002" y="3500043"/>
                </a:lnTo>
                <a:lnTo>
                  <a:pt x="316800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48823" y="1464792"/>
            <a:ext cx="3168015" cy="350012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Risk</a:t>
            </a:r>
            <a:endParaRPr sz="1200" dirty="0">
              <a:latin typeface="Open Sans Semibold"/>
              <a:cs typeface="Open Sans Semibold"/>
            </a:endParaRPr>
          </a:p>
          <a:p>
            <a:pPr marL="111125">
              <a:lnSpc>
                <a:spcPct val="100000"/>
              </a:lnSpc>
              <a:spcBef>
                <a:spcPts val="52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chance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causing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injury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harm.</a:t>
            </a:r>
            <a:endParaRPr sz="900" dirty="0">
              <a:latin typeface="Open Sans"/>
              <a:cs typeface="Open Sans"/>
            </a:endParaRPr>
          </a:p>
          <a:p>
            <a:pPr marL="111125" marR="85090">
              <a:lnSpc>
                <a:spcPct val="101899"/>
              </a:lnSpc>
              <a:spcBef>
                <a:spcPts val="57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 words,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likely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somebody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something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the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65434" y="2430246"/>
            <a:ext cx="2334895" cy="2423160"/>
            <a:chOff x="4265434" y="2430246"/>
            <a:chExt cx="2334895" cy="2423160"/>
          </a:xfrm>
        </p:grpSpPr>
        <p:sp>
          <p:nvSpPr>
            <p:cNvPr id="14" name="object 14"/>
            <p:cNvSpPr/>
            <p:nvPr/>
          </p:nvSpPr>
          <p:spPr>
            <a:xfrm>
              <a:off x="4271784" y="2436596"/>
              <a:ext cx="2322195" cy="2410460"/>
            </a:xfrm>
            <a:custGeom>
              <a:avLst/>
              <a:gdLst/>
              <a:ahLst/>
              <a:cxnLst/>
              <a:rect l="l" t="t" r="r" b="b"/>
              <a:pathLst>
                <a:path w="2322195" h="2410460">
                  <a:moveTo>
                    <a:pt x="2322093" y="0"/>
                  </a:moveTo>
                  <a:lnTo>
                    <a:pt x="0" y="0"/>
                  </a:lnTo>
                  <a:lnTo>
                    <a:pt x="0" y="2410460"/>
                  </a:lnTo>
                  <a:lnTo>
                    <a:pt x="2322093" y="2410460"/>
                  </a:lnTo>
                  <a:lnTo>
                    <a:pt x="2322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71784" y="2515832"/>
              <a:ext cx="2275116" cy="23312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71784" y="2436596"/>
              <a:ext cx="2322195" cy="2410460"/>
            </a:xfrm>
            <a:custGeom>
              <a:avLst/>
              <a:gdLst/>
              <a:ahLst/>
              <a:cxnLst/>
              <a:rect l="l" t="t" r="r" b="b"/>
              <a:pathLst>
                <a:path w="2322195" h="2410460">
                  <a:moveTo>
                    <a:pt x="0" y="2410460"/>
                  </a:moveTo>
                  <a:lnTo>
                    <a:pt x="2322093" y="2410460"/>
                  </a:lnTo>
                  <a:lnTo>
                    <a:pt x="2322093" y="0"/>
                  </a:lnTo>
                  <a:lnTo>
                    <a:pt x="0" y="0"/>
                  </a:lnTo>
                  <a:lnTo>
                    <a:pt x="0" y="241046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8F95C-FCF1-469C-A2A2-828A58295C7F}"/>
              </a:ext>
            </a:extLst>
          </p:cNvPr>
          <p:cNvSpPr/>
          <p:nvPr/>
        </p:nvSpPr>
        <p:spPr>
          <a:xfrm>
            <a:off x="519132" y="650755"/>
            <a:ext cx="6497706" cy="67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664669-A4F8-4C73-A952-C491B2A81E5C}"/>
              </a:ext>
            </a:extLst>
          </p:cNvPr>
          <p:cNvSpPr/>
          <p:nvPr/>
        </p:nvSpPr>
        <p:spPr>
          <a:xfrm>
            <a:off x="519132" y="1407881"/>
            <a:ext cx="3259118" cy="3675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629DF9-698B-41B5-8E4B-1633CCC180EE}"/>
              </a:ext>
            </a:extLst>
          </p:cNvPr>
          <p:cNvSpPr/>
          <p:nvPr/>
        </p:nvSpPr>
        <p:spPr>
          <a:xfrm>
            <a:off x="3804680" y="1353983"/>
            <a:ext cx="3259118" cy="3675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4987" y="2899141"/>
            <a:ext cx="1632520" cy="1973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601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Hazard</a:t>
            </a:r>
            <a:r>
              <a:rPr sz="1400" spc="-45" dirty="0">
                <a:solidFill>
                  <a:srgbClr val="00305E"/>
                </a:solidFill>
              </a:rPr>
              <a:t> </a:t>
            </a:r>
            <a:r>
              <a:rPr sz="1400" spc="-5" dirty="0">
                <a:solidFill>
                  <a:srgbClr val="00305E"/>
                </a:solidFill>
              </a:rPr>
              <a:t>identification</a:t>
            </a:r>
            <a:endParaRPr sz="1400" dirty="0"/>
          </a:p>
        </p:txBody>
      </p:sp>
      <p:sp>
        <p:nvSpPr>
          <p:cNvPr id="5" name="object 5"/>
          <p:cNvSpPr txBox="1"/>
          <p:nvPr/>
        </p:nvSpPr>
        <p:spPr>
          <a:xfrm>
            <a:off x="521959" y="638461"/>
            <a:ext cx="396494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lot 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on construction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sites 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aware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can cause accidents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injuries.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identified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 you 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start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so they can be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controlled.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959" y="2470405"/>
            <a:ext cx="1594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Hazards can include things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like: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8451" y="626402"/>
            <a:ext cx="2311536" cy="1884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86799" y="3436708"/>
            <a:ext cx="2063607" cy="1495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18592" y="3259979"/>
            <a:ext cx="2029407" cy="1672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34659" y="2724400"/>
          <a:ext cx="6473190" cy="2237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72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Uneven/unstable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ground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Pits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underground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services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5FFDEF-96B9-494D-B77D-95D31E130CDC}"/>
              </a:ext>
            </a:extLst>
          </p:cNvPr>
          <p:cNvSpPr/>
          <p:nvPr/>
        </p:nvSpPr>
        <p:spPr>
          <a:xfrm>
            <a:off x="499210" y="597262"/>
            <a:ext cx="6631839" cy="191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860697-4A4F-4320-A16D-40A66C01A11B}"/>
              </a:ext>
            </a:extLst>
          </p:cNvPr>
          <p:cNvSpPr/>
          <p:nvPr/>
        </p:nvSpPr>
        <p:spPr>
          <a:xfrm>
            <a:off x="486833" y="2470405"/>
            <a:ext cx="6631839" cy="2612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685157"/>
          <a:ext cx="6473190" cy="4276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2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Overhead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services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bridges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Trip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obstructions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Embankments and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dirt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mounds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2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machinery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hazardous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materials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Cuttings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86190"/>
            <a:ext cx="160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identification</a:t>
            </a: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7598" y="1214082"/>
            <a:ext cx="2047367" cy="1548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48474" y="1062731"/>
            <a:ext cx="1408340" cy="165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926765" y="1528955"/>
            <a:ext cx="2037246" cy="1234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31192" y="3195435"/>
            <a:ext cx="1534501" cy="1700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022121" y="3305657"/>
            <a:ext cx="1540286" cy="1508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966496" y="3657927"/>
            <a:ext cx="1923614" cy="706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ED379A-E171-4C88-BC74-1D7D9D17CBCB}"/>
              </a:ext>
            </a:extLst>
          </p:cNvPr>
          <p:cNvSpPr/>
          <p:nvPr/>
        </p:nvSpPr>
        <p:spPr>
          <a:xfrm>
            <a:off x="592490" y="794522"/>
            <a:ext cx="2047367" cy="19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593188-795B-493B-A58B-6FB9D557BC22}"/>
              </a:ext>
            </a:extLst>
          </p:cNvPr>
          <p:cNvSpPr/>
          <p:nvPr/>
        </p:nvSpPr>
        <p:spPr>
          <a:xfrm>
            <a:off x="2713895" y="767813"/>
            <a:ext cx="2110074" cy="19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D6655-BD29-465E-BCFE-091FC5910AFC}"/>
              </a:ext>
            </a:extLst>
          </p:cNvPr>
          <p:cNvSpPr/>
          <p:nvPr/>
        </p:nvSpPr>
        <p:spPr>
          <a:xfrm>
            <a:off x="4892899" y="794522"/>
            <a:ext cx="2110074" cy="19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BBD868-D02F-439B-9810-813F9FBFDDE5}"/>
              </a:ext>
            </a:extLst>
          </p:cNvPr>
          <p:cNvSpPr/>
          <p:nvPr/>
        </p:nvSpPr>
        <p:spPr>
          <a:xfrm>
            <a:off x="565453" y="2893882"/>
            <a:ext cx="2110074" cy="19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3DBDFC-E940-45B2-8D7D-B65F98C48C25}"/>
              </a:ext>
            </a:extLst>
          </p:cNvPr>
          <p:cNvSpPr/>
          <p:nvPr/>
        </p:nvSpPr>
        <p:spPr>
          <a:xfrm>
            <a:off x="2721558" y="2872701"/>
            <a:ext cx="2110074" cy="19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87AE8C-64B7-4F11-B851-6A625059C1FF}"/>
              </a:ext>
            </a:extLst>
          </p:cNvPr>
          <p:cNvSpPr/>
          <p:nvPr/>
        </p:nvSpPr>
        <p:spPr>
          <a:xfrm>
            <a:off x="4873883" y="2927486"/>
            <a:ext cx="2110074" cy="196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59992" cy="19767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06933"/>
              <a:ext cx="7326630" cy="1477010"/>
            </a:xfrm>
            <a:custGeom>
              <a:avLst/>
              <a:gdLst/>
              <a:ahLst/>
              <a:cxnLst/>
              <a:rect l="l" t="t" r="r" b="b"/>
              <a:pathLst>
                <a:path w="7326630" h="1477010">
                  <a:moveTo>
                    <a:pt x="0" y="0"/>
                  </a:moveTo>
                  <a:lnTo>
                    <a:pt x="7326401" y="0"/>
                  </a:lnTo>
                  <a:lnTo>
                    <a:pt x="7326401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935" y="69664"/>
            <a:ext cx="7326630" cy="180690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74930" rIns="0" bIns="0" rtlCol="0">
            <a:spAutoFit/>
          </a:bodyPr>
          <a:lstStyle/>
          <a:p>
            <a:pPr marR="172085" algn="r">
              <a:lnSpc>
                <a:spcPts val="4520"/>
              </a:lnSpc>
              <a:spcBef>
                <a:spcPts val="590"/>
              </a:spcBef>
            </a:pP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PREPARE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 IMPLEMENT</a:t>
            </a:r>
            <a:r>
              <a:rPr sz="4200" b="1" spc="-7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TRAFFIC</a:t>
            </a:r>
            <a:endParaRPr sz="4200" dirty="0">
              <a:latin typeface="Bebas Neue Bold"/>
              <a:cs typeface="Bebas Neue Bold"/>
            </a:endParaRPr>
          </a:p>
          <a:p>
            <a:pPr marR="172085" algn="r">
              <a:lnSpc>
                <a:spcPts val="4520"/>
              </a:lnSpc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MANAGEMENT</a:t>
            </a:r>
            <a:r>
              <a:rPr sz="4200" b="1" spc="-10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PLAN</a:t>
            </a:r>
            <a:endParaRPr sz="4200" dirty="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1943" y="2101676"/>
            <a:ext cx="3166568" cy="286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657005"/>
          <a:ext cx="6473190" cy="4276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249">
                <a:tc>
                  <a:txBody>
                    <a:bodyPr/>
                    <a:lstStyle/>
                    <a:p>
                      <a:pPr marL="68580" marR="406400">
                        <a:lnSpc>
                          <a:spcPct val="101899"/>
                        </a:lnSpc>
                        <a:spcBef>
                          <a:spcPts val="58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Surrounding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buildings,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structures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facilities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366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Excavations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recently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filled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trenches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620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Restricted access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barriers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7620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2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Pedestrians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personnel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Vehicle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Weather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conditions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85037"/>
            <a:ext cx="1600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9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identification</a:t>
            </a: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6380" y="1112637"/>
            <a:ext cx="1877345" cy="1612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53999" y="1480380"/>
            <a:ext cx="2041202" cy="1275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061196" y="1506609"/>
            <a:ext cx="1739604" cy="1195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12000" y="3244768"/>
            <a:ext cx="2020785" cy="1627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772414" y="3120331"/>
            <a:ext cx="2022784" cy="1752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083571" y="3119588"/>
            <a:ext cx="1631136" cy="1728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21B5F2-A19D-4F12-84FE-4FDE8D6E0765}"/>
              </a:ext>
            </a:extLst>
          </p:cNvPr>
          <p:cNvSpPr/>
          <p:nvPr/>
        </p:nvSpPr>
        <p:spPr>
          <a:xfrm>
            <a:off x="612000" y="715154"/>
            <a:ext cx="2020785" cy="204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8BDF40-FC76-4056-A05A-8E04C7D7E5CB}"/>
              </a:ext>
            </a:extLst>
          </p:cNvPr>
          <p:cNvSpPr/>
          <p:nvPr/>
        </p:nvSpPr>
        <p:spPr>
          <a:xfrm>
            <a:off x="2759230" y="751159"/>
            <a:ext cx="2020785" cy="204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00B4D-2D96-424E-84A0-6C0FA96815A6}"/>
              </a:ext>
            </a:extLst>
          </p:cNvPr>
          <p:cNvSpPr/>
          <p:nvPr/>
        </p:nvSpPr>
        <p:spPr>
          <a:xfrm>
            <a:off x="4899335" y="715154"/>
            <a:ext cx="2020785" cy="204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E6211E-8DC1-4B17-909A-9DECCA4001BF}"/>
              </a:ext>
            </a:extLst>
          </p:cNvPr>
          <p:cNvSpPr/>
          <p:nvPr/>
        </p:nvSpPr>
        <p:spPr>
          <a:xfrm>
            <a:off x="612000" y="2835769"/>
            <a:ext cx="2020785" cy="204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566E51-ACD0-4E4B-A66D-4078D602D6D7}"/>
              </a:ext>
            </a:extLst>
          </p:cNvPr>
          <p:cNvSpPr/>
          <p:nvPr/>
        </p:nvSpPr>
        <p:spPr>
          <a:xfrm>
            <a:off x="2754000" y="2835769"/>
            <a:ext cx="2076816" cy="204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66D58B-1C12-47AE-A0D5-F043313E3817}"/>
              </a:ext>
            </a:extLst>
          </p:cNvPr>
          <p:cNvSpPr/>
          <p:nvPr/>
        </p:nvSpPr>
        <p:spPr>
          <a:xfrm>
            <a:off x="4900285" y="2856356"/>
            <a:ext cx="2020785" cy="204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799" y="366000"/>
            <a:ext cx="336740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</a:rPr>
              <a:t>Major risks </a:t>
            </a:r>
            <a:r>
              <a:rPr sz="1400" spc="-10" dirty="0">
                <a:solidFill>
                  <a:srgbClr val="00305E"/>
                </a:solidFill>
              </a:rPr>
              <a:t>for worksite traffic</a:t>
            </a:r>
            <a:r>
              <a:rPr sz="1400" spc="-45" dirty="0">
                <a:solidFill>
                  <a:srgbClr val="00305E"/>
                </a:solidFill>
              </a:rPr>
              <a:t> </a:t>
            </a:r>
            <a:r>
              <a:rPr sz="1400" spc="-5" dirty="0">
                <a:solidFill>
                  <a:srgbClr val="00305E"/>
                </a:solidFill>
              </a:rPr>
              <a:t>management</a:t>
            </a:r>
            <a:endParaRPr sz="1400" dirty="0"/>
          </a:p>
        </p:txBody>
      </p:sp>
      <p:sp>
        <p:nvSpPr>
          <p:cNvPr id="4" name="object 4"/>
          <p:cNvSpPr txBox="1"/>
          <p:nvPr/>
        </p:nvSpPr>
        <p:spPr>
          <a:xfrm>
            <a:off x="531799" y="559027"/>
            <a:ext cx="3261995" cy="12960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worksite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major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900" dirty="0">
              <a:latin typeface="Open Sans"/>
              <a:cs typeface="Open Sans"/>
            </a:endParaRPr>
          </a:p>
          <a:p>
            <a:pPr marL="202565" indent="-190500">
              <a:lnSpc>
                <a:spcPct val="100000"/>
              </a:lnSpc>
              <a:spcBef>
                <a:spcPts val="585"/>
              </a:spcBef>
              <a:buAutoNum type="alphaLcParenBoth"/>
              <a:tabLst>
                <a:tab pos="2032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Speed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next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through the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</a:t>
            </a:r>
            <a:endParaRPr sz="900" dirty="0">
              <a:latin typeface="Open Sans"/>
              <a:cs typeface="Open Sans"/>
            </a:endParaRPr>
          </a:p>
          <a:p>
            <a:pPr marL="202565" indent="-190500">
              <a:lnSpc>
                <a:spcPct val="100000"/>
              </a:lnSpc>
              <a:spcBef>
                <a:spcPts val="590"/>
              </a:spcBef>
              <a:buAutoNum type="alphaLcParenBoth"/>
              <a:tabLst>
                <a:tab pos="2032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between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moving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workers, plant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endParaRPr sz="900" dirty="0">
              <a:latin typeface="Open Sans"/>
              <a:cs typeface="Open Sans"/>
            </a:endParaRPr>
          </a:p>
          <a:p>
            <a:pPr marL="202565" indent="-190500">
              <a:lnSpc>
                <a:spcPct val="100000"/>
              </a:lnSpc>
              <a:spcBef>
                <a:spcPts val="585"/>
              </a:spcBef>
              <a:buAutoNum type="alphaLcParenBoth"/>
              <a:tabLst>
                <a:tab pos="2032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Amount 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endParaRPr sz="900" dirty="0">
              <a:latin typeface="Open Sans"/>
              <a:cs typeface="Open Sans"/>
            </a:endParaRPr>
          </a:p>
          <a:p>
            <a:pPr marL="202565" indent="-190500">
              <a:lnSpc>
                <a:spcPct val="100000"/>
              </a:lnSpc>
              <a:spcBef>
                <a:spcPts val="590"/>
              </a:spcBef>
              <a:buAutoNum type="alphaLcParenBoth"/>
              <a:tabLst>
                <a:tab pos="2032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Shape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worksite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ways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approach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endParaRPr sz="900" dirty="0">
              <a:latin typeface="Open Sans"/>
              <a:cs typeface="Open Sans"/>
            </a:endParaRPr>
          </a:p>
          <a:p>
            <a:pPr marL="202565" indent="-190500">
              <a:lnSpc>
                <a:spcPct val="100000"/>
              </a:lnSpc>
              <a:spcBef>
                <a:spcPts val="585"/>
              </a:spcBef>
              <a:buAutoNum type="alphaLcParenBoth"/>
              <a:tabLst>
                <a:tab pos="203200" algn="l"/>
              </a:tabLst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long the works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(short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long</a:t>
            </a:r>
            <a:r>
              <a:rPr sz="900" spc="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term)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471" y="2051930"/>
            <a:ext cx="5249061" cy="2952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8CA81-9759-4B6D-9EF9-151C86943A81}"/>
              </a:ext>
            </a:extLst>
          </p:cNvPr>
          <p:cNvSpPr/>
          <p:nvPr/>
        </p:nvSpPr>
        <p:spPr>
          <a:xfrm>
            <a:off x="527300" y="834823"/>
            <a:ext cx="3166423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2FD5-0486-4637-89B9-9C3761ABEAAE}"/>
              </a:ext>
            </a:extLst>
          </p:cNvPr>
          <p:cNvSpPr/>
          <p:nvPr/>
        </p:nvSpPr>
        <p:spPr>
          <a:xfrm>
            <a:off x="505762" y="1052210"/>
            <a:ext cx="3166423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82ED7-AA92-4817-8B1F-C160D015AD71}"/>
              </a:ext>
            </a:extLst>
          </p:cNvPr>
          <p:cNvSpPr/>
          <p:nvPr/>
        </p:nvSpPr>
        <p:spPr>
          <a:xfrm>
            <a:off x="508905" y="1260596"/>
            <a:ext cx="3166423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DAC76-5A1D-4C42-A917-9BE1E81BF126}"/>
              </a:ext>
            </a:extLst>
          </p:cNvPr>
          <p:cNvSpPr/>
          <p:nvPr/>
        </p:nvSpPr>
        <p:spPr>
          <a:xfrm>
            <a:off x="505762" y="1503145"/>
            <a:ext cx="3166423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861E46-493C-487E-AAAD-C42CA79812F7}"/>
              </a:ext>
            </a:extLst>
          </p:cNvPr>
          <p:cNvSpPr/>
          <p:nvPr/>
        </p:nvSpPr>
        <p:spPr>
          <a:xfrm>
            <a:off x="503078" y="1693128"/>
            <a:ext cx="3166423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547230"/>
            <a:ext cx="6059170" cy="16611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Note:</a:t>
            </a:r>
            <a:endParaRPr sz="1000" dirty="0">
              <a:latin typeface="Franklin Gothic Medium"/>
              <a:cs typeface="Franklin Gothic Medium"/>
            </a:endParaRPr>
          </a:p>
          <a:p>
            <a:pPr marL="12700" marR="196850">
              <a:lnSpc>
                <a:spcPct val="101899"/>
              </a:lnSpc>
              <a:spcBef>
                <a:spcPts val="54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following information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based on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new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Act.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state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using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refer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Occupational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&amp;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(OHS)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Act.</a:t>
            </a:r>
            <a:endParaRPr sz="900" dirty="0">
              <a:latin typeface="Open Sans"/>
              <a:cs typeface="Open Sans"/>
            </a:endParaRPr>
          </a:p>
          <a:p>
            <a:pPr marL="12700" marR="82550">
              <a:lnSpc>
                <a:spcPct val="101899"/>
              </a:lnSpc>
              <a:spcBef>
                <a:spcPts val="565"/>
              </a:spcBef>
            </a:pP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‘The national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Act sets out the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legal responsibilities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that apply to persons conducting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business or undertaking (PCBU) 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sure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healthy</a:t>
            </a:r>
            <a:r>
              <a:rPr sz="900" i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possible.’</a:t>
            </a:r>
            <a:endParaRPr sz="900" dirty="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  <a:spcBef>
                <a:spcPts val="57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(employer/workplace manager)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 (employees) both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responsibility 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the  workplace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 place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be.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‘worker’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includes people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employees, contractors, sub-contractors,  outworkers, employees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labour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companies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volunteers.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workplace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health or 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visitors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people</a:t>
            </a:r>
            <a:r>
              <a:rPr sz="900" spc="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nearby.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1156" y="2802895"/>
            <a:ext cx="1336167" cy="2165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253877" y="2794613"/>
            <a:ext cx="1047840" cy="217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171189" y="2911282"/>
            <a:ext cx="1955444" cy="2056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3766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</a:rPr>
              <a:t>Duty of </a:t>
            </a:r>
            <a:r>
              <a:rPr sz="1400" spc="-5" dirty="0">
                <a:solidFill>
                  <a:srgbClr val="00305E"/>
                </a:solidFill>
              </a:rPr>
              <a:t>Care </a:t>
            </a:r>
            <a:r>
              <a:rPr sz="1400" dirty="0">
                <a:solidFill>
                  <a:srgbClr val="00305E"/>
                </a:solidFill>
              </a:rPr>
              <a:t>Obligations under </a:t>
            </a:r>
            <a:r>
              <a:rPr sz="1400" spc="-5" dirty="0">
                <a:solidFill>
                  <a:srgbClr val="00305E"/>
                </a:solidFill>
              </a:rPr>
              <a:t>the WHS/OHS</a:t>
            </a:r>
            <a:r>
              <a:rPr sz="1400" spc="-75" dirty="0">
                <a:solidFill>
                  <a:srgbClr val="00305E"/>
                </a:solidFill>
              </a:rPr>
              <a:t> </a:t>
            </a:r>
            <a:r>
              <a:rPr sz="1400" spc="-10" dirty="0">
                <a:solidFill>
                  <a:srgbClr val="00305E"/>
                </a:solidFill>
              </a:rPr>
              <a:t>Act</a:t>
            </a:r>
            <a:endParaRPr sz="14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536825" y="428825"/>
            <a:ext cx="6480175" cy="2849245"/>
            <a:chOff x="536825" y="428825"/>
            <a:chExt cx="6480175" cy="2849245"/>
          </a:xfrm>
        </p:grpSpPr>
        <p:sp>
          <p:nvSpPr>
            <p:cNvPr id="4" name="object 4"/>
            <p:cNvSpPr/>
            <p:nvPr/>
          </p:nvSpPr>
          <p:spPr>
            <a:xfrm>
              <a:off x="3776825" y="432000"/>
              <a:ext cx="0" cy="2839720"/>
            </a:xfrm>
            <a:custGeom>
              <a:avLst/>
              <a:gdLst/>
              <a:ahLst/>
              <a:cxnLst/>
              <a:rect l="l" t="t" r="r" b="b"/>
              <a:pathLst>
                <a:path h="2839720">
                  <a:moveTo>
                    <a:pt x="0" y="28395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40000" y="3274705"/>
              <a:ext cx="3237230" cy="0"/>
            </a:xfrm>
            <a:custGeom>
              <a:avLst/>
              <a:gdLst/>
              <a:ahLst/>
              <a:cxnLst/>
              <a:rect l="l" t="t" r="r" b="b"/>
              <a:pathLst>
                <a:path w="3237229">
                  <a:moveTo>
                    <a:pt x="0" y="0"/>
                  </a:moveTo>
                  <a:lnTo>
                    <a:pt x="323682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776825" y="3274705"/>
              <a:ext cx="3237230" cy="0"/>
            </a:xfrm>
            <a:custGeom>
              <a:avLst/>
              <a:gdLst/>
              <a:ahLst/>
              <a:cxnLst/>
              <a:rect l="l" t="t" r="r" b="b"/>
              <a:pathLst>
                <a:path w="3237229">
                  <a:moveTo>
                    <a:pt x="0" y="0"/>
                  </a:moveTo>
                  <a:lnTo>
                    <a:pt x="323682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652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05E"/>
                </a:solidFill>
              </a:rPr>
              <a:t>Worker’s </a:t>
            </a:r>
            <a:r>
              <a:rPr sz="1400" spc="-10" dirty="0">
                <a:solidFill>
                  <a:srgbClr val="00305E"/>
                </a:solidFill>
              </a:rPr>
              <a:t>(employee’s) </a:t>
            </a:r>
            <a:r>
              <a:rPr sz="1400" dirty="0">
                <a:solidFill>
                  <a:srgbClr val="00305E"/>
                </a:solidFill>
              </a:rPr>
              <a:t>duty of</a:t>
            </a:r>
            <a:r>
              <a:rPr sz="1400" spc="-25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care</a:t>
            </a:r>
            <a:endParaRPr sz="1400" dirty="0"/>
          </a:p>
        </p:txBody>
      </p:sp>
      <p:sp>
        <p:nvSpPr>
          <p:cNvPr id="8" name="object 8"/>
          <p:cNvSpPr txBox="1"/>
          <p:nvPr/>
        </p:nvSpPr>
        <p:spPr>
          <a:xfrm>
            <a:off x="527300" y="633567"/>
            <a:ext cx="3099435" cy="2195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law,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take care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—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 people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workplace.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also:</a:t>
            </a:r>
            <a:endParaRPr sz="900" dirty="0">
              <a:latin typeface="Open Sans"/>
              <a:cs typeface="Open Sans"/>
            </a:endParaRPr>
          </a:p>
          <a:p>
            <a:pPr marL="165100" marR="1458595" indent="-152400">
              <a:lnSpc>
                <a:spcPct val="101899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best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  reasonable safety  instructions from your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PCBU/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employer (boss)</a:t>
            </a:r>
            <a:endParaRPr sz="900" dirty="0">
              <a:latin typeface="Open Sans"/>
              <a:cs typeface="Open Sans"/>
            </a:endParaRPr>
          </a:p>
          <a:p>
            <a:pPr marL="165100" marR="1716405" indent="-152400">
              <a:lnSpc>
                <a:spcPct val="101899"/>
              </a:lnSpc>
              <a:spcBef>
                <a:spcPts val="2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 workplace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procedures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policies</a:t>
            </a:r>
            <a:endParaRPr sz="900" dirty="0">
              <a:latin typeface="Open Sans"/>
              <a:cs typeface="Open Sans"/>
            </a:endParaRPr>
          </a:p>
          <a:p>
            <a:pPr marL="165100" marR="1463040" indent="-152400">
              <a:lnSpc>
                <a:spcPct val="101899"/>
              </a:lnSpc>
              <a:spcBef>
                <a:spcPts val="280"/>
              </a:spcBef>
              <a:buChar char="•"/>
              <a:tabLst>
                <a:tab pos="1651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do work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believe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hazard would 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serious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health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safety.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8798" y="281677"/>
            <a:ext cx="3152140" cy="8661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PCBU’s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(employer’s)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duty of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care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law,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everything reasonably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practical 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provide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without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to</a:t>
            </a:r>
            <a:r>
              <a:rPr sz="9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instruct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workers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4522" y="1196668"/>
            <a:ext cx="863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8798" y="1196668"/>
            <a:ext cx="134112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so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endParaRPr sz="900" dirty="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easy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 employees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9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understand.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65415" y="1297564"/>
            <a:ext cx="4479925" cy="3672204"/>
            <a:chOff x="2365415" y="1297564"/>
            <a:chExt cx="4479925" cy="3672204"/>
          </a:xfrm>
        </p:grpSpPr>
        <p:sp>
          <p:nvSpPr>
            <p:cNvPr id="13" name="object 13"/>
            <p:cNvSpPr/>
            <p:nvPr/>
          </p:nvSpPr>
          <p:spPr>
            <a:xfrm>
              <a:off x="2365415" y="1389096"/>
              <a:ext cx="1275481" cy="15038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447804" y="3320999"/>
              <a:ext cx="1397296" cy="16355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7869" y="3402000"/>
              <a:ext cx="1934139" cy="15673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479119" y="1297564"/>
              <a:ext cx="1365910" cy="16320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7300" y="3304377"/>
            <a:ext cx="2326640" cy="7943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Penalties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09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PCBU/employer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worker, the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government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fine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even imprison you for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failing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duty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care.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1670C5-E8E2-4CC4-B2A3-AC28CB94B67B}"/>
              </a:ext>
            </a:extLst>
          </p:cNvPr>
          <p:cNvSpPr/>
          <p:nvPr/>
        </p:nvSpPr>
        <p:spPr>
          <a:xfrm>
            <a:off x="499889" y="368730"/>
            <a:ext cx="3149285" cy="267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DD4B8E-01A5-44F8-8652-EC1A6882BAB1}"/>
              </a:ext>
            </a:extLst>
          </p:cNvPr>
          <p:cNvSpPr/>
          <p:nvPr/>
        </p:nvSpPr>
        <p:spPr>
          <a:xfrm>
            <a:off x="3833109" y="389274"/>
            <a:ext cx="3149285" cy="267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36BB17-A58D-4DB6-BBD6-220B41D8EB8F}"/>
              </a:ext>
            </a:extLst>
          </p:cNvPr>
          <p:cNvSpPr/>
          <p:nvPr/>
        </p:nvSpPr>
        <p:spPr>
          <a:xfrm>
            <a:off x="477450" y="3300527"/>
            <a:ext cx="6528522" cy="178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9283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Compliance</a:t>
            </a:r>
            <a:endParaRPr sz="1400" dirty="0"/>
          </a:p>
        </p:txBody>
      </p:sp>
      <p:sp>
        <p:nvSpPr>
          <p:cNvPr id="4" name="object 4"/>
          <p:cNvSpPr txBox="1"/>
          <p:nvPr/>
        </p:nvSpPr>
        <p:spPr>
          <a:xfrm>
            <a:off x="527300" y="638461"/>
            <a:ext cx="6345555" cy="51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561465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called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compliance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traffic controllers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about.  These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tell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what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legally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Traffic</a:t>
            </a:r>
            <a:r>
              <a:rPr sz="900" spc="1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following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all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examples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types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compliance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important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know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about: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27367" y="1300505"/>
            <a:ext cx="93980" cy="1569085"/>
          </a:xfrm>
          <a:custGeom>
            <a:avLst/>
            <a:gdLst/>
            <a:ahLst/>
            <a:cxnLst/>
            <a:rect l="l" t="t" r="r" b="b"/>
            <a:pathLst>
              <a:path w="93979" h="1569085">
                <a:moveTo>
                  <a:pt x="0" y="1568856"/>
                </a:moveTo>
                <a:lnTo>
                  <a:pt x="93954" y="1568856"/>
                </a:lnTo>
                <a:lnTo>
                  <a:pt x="93954" y="0"/>
                </a:lnTo>
                <a:lnTo>
                  <a:pt x="0" y="0"/>
                </a:lnTo>
                <a:lnTo>
                  <a:pt x="0" y="1568856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0849" y="1303680"/>
            <a:ext cx="3655695" cy="1562735"/>
          </a:xfrm>
          <a:prstGeom prst="rect">
            <a:avLst/>
          </a:prstGeom>
          <a:solidFill>
            <a:srgbClr val="E5EAEE"/>
          </a:solidFill>
        </p:spPr>
        <p:txBody>
          <a:bodyPr vert="horz" wrap="square" lIns="0" tIns="717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565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Legislation</a:t>
            </a:r>
            <a:endParaRPr sz="1200" dirty="0">
              <a:latin typeface="Open Sans Semibold"/>
              <a:cs typeface="Open Sans Semibold"/>
            </a:endParaRPr>
          </a:p>
          <a:p>
            <a:pPr marL="260350" indent="-153035">
              <a:lnSpc>
                <a:spcPct val="100000"/>
              </a:lnSpc>
              <a:spcBef>
                <a:spcPts val="530"/>
              </a:spcBef>
              <a:buChar char="•"/>
              <a:tabLst>
                <a:tab pos="2609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Management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endParaRPr sz="900" dirty="0">
              <a:latin typeface="Open Sans"/>
              <a:cs typeface="Open Sans"/>
            </a:endParaRPr>
          </a:p>
          <a:p>
            <a:pPr marL="260350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609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endParaRPr sz="900" dirty="0">
              <a:latin typeface="Open Sans"/>
              <a:cs typeface="Open Sans"/>
            </a:endParaRPr>
          </a:p>
          <a:p>
            <a:pPr marL="260350" indent="-153035">
              <a:lnSpc>
                <a:spcPct val="100000"/>
              </a:lnSpc>
              <a:spcBef>
                <a:spcPts val="305"/>
              </a:spcBef>
              <a:buChar char="•"/>
              <a:tabLst>
                <a:tab pos="2609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Occupational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Act 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1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endParaRPr sz="900" dirty="0">
              <a:latin typeface="Open Sans"/>
              <a:cs typeface="Open Sans"/>
            </a:endParaRPr>
          </a:p>
          <a:p>
            <a:pPr marL="260350" marR="1062355" indent="-152400">
              <a:lnSpc>
                <a:spcPct val="101899"/>
              </a:lnSpc>
              <a:spcBef>
                <a:spcPts val="285"/>
              </a:spcBef>
              <a:buChar char="•"/>
              <a:tabLst>
                <a:tab pos="260985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Occupational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Regulations or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regulations</a:t>
            </a:r>
            <a:endParaRPr sz="900" dirty="0">
              <a:latin typeface="Open Sans"/>
              <a:cs typeface="Open Sans"/>
            </a:endParaRPr>
          </a:p>
          <a:p>
            <a:pPr marL="260350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60985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Management)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Regulations</a:t>
            </a:r>
            <a:endParaRPr sz="900" dirty="0">
              <a:latin typeface="Open Sans"/>
              <a:cs typeface="Open Sans"/>
            </a:endParaRPr>
          </a:p>
          <a:p>
            <a:pPr marL="107950">
              <a:lnSpc>
                <a:spcPct val="100000"/>
              </a:lnSpc>
              <a:spcBef>
                <a:spcPts val="30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These documents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can be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found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900" b="1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  <a:hlinkClick r:id="rId2"/>
              </a:rPr>
              <a:t>www.comlaw.gov.au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7674" y="1225994"/>
            <a:ext cx="6473825" cy="1722755"/>
            <a:chOff x="547674" y="1225994"/>
            <a:chExt cx="6473825" cy="1722755"/>
          </a:xfrm>
        </p:grpSpPr>
        <p:sp>
          <p:nvSpPr>
            <p:cNvPr id="8" name="object 8"/>
            <p:cNvSpPr/>
            <p:nvPr/>
          </p:nvSpPr>
          <p:spPr>
            <a:xfrm>
              <a:off x="547674" y="1300505"/>
              <a:ext cx="6473825" cy="1569085"/>
            </a:xfrm>
            <a:custGeom>
              <a:avLst/>
              <a:gdLst/>
              <a:ahLst/>
              <a:cxnLst/>
              <a:rect l="l" t="t" r="r" b="b"/>
              <a:pathLst>
                <a:path w="6473825" h="1569085">
                  <a:moveTo>
                    <a:pt x="0" y="1568856"/>
                  </a:moveTo>
                  <a:lnTo>
                    <a:pt x="6473647" y="1568856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1568856"/>
                  </a:lnTo>
                  <a:close/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212412" y="1225994"/>
              <a:ext cx="2715260" cy="1722755"/>
            </a:xfrm>
            <a:custGeom>
              <a:avLst/>
              <a:gdLst/>
              <a:ahLst/>
              <a:cxnLst/>
              <a:rect l="l" t="t" r="r" b="b"/>
              <a:pathLst>
                <a:path w="2715259" h="1722755">
                  <a:moveTo>
                    <a:pt x="2714955" y="0"/>
                  </a:moveTo>
                  <a:lnTo>
                    <a:pt x="0" y="0"/>
                  </a:lnTo>
                  <a:lnTo>
                    <a:pt x="0" y="1722539"/>
                  </a:lnTo>
                  <a:lnTo>
                    <a:pt x="2714955" y="1722539"/>
                  </a:lnTo>
                  <a:lnTo>
                    <a:pt x="2714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7085" y="1445901"/>
              <a:ext cx="2495282" cy="1363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2412" y="1225994"/>
              <a:ext cx="2715260" cy="1722755"/>
            </a:xfrm>
            <a:custGeom>
              <a:avLst/>
              <a:gdLst/>
              <a:ahLst/>
              <a:cxnLst/>
              <a:rect l="l" t="t" r="r" b="b"/>
              <a:pathLst>
                <a:path w="2715259" h="1722755">
                  <a:moveTo>
                    <a:pt x="0" y="1722539"/>
                  </a:moveTo>
                  <a:lnTo>
                    <a:pt x="2714955" y="1722539"/>
                  </a:lnTo>
                  <a:lnTo>
                    <a:pt x="2714955" y="0"/>
                  </a:lnTo>
                  <a:lnTo>
                    <a:pt x="0" y="0"/>
                  </a:lnTo>
                  <a:lnTo>
                    <a:pt x="0" y="1722539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547674" y="3133382"/>
            <a:ext cx="6473825" cy="1321435"/>
          </a:xfrm>
          <a:custGeom>
            <a:avLst/>
            <a:gdLst/>
            <a:ahLst/>
            <a:cxnLst/>
            <a:rect l="l" t="t" r="r" b="b"/>
            <a:pathLst>
              <a:path w="6473825" h="1321435">
                <a:moveTo>
                  <a:pt x="5383619" y="0"/>
                </a:moveTo>
                <a:lnTo>
                  <a:pt x="0" y="0"/>
                </a:lnTo>
                <a:lnTo>
                  <a:pt x="0" y="1321155"/>
                </a:lnTo>
                <a:lnTo>
                  <a:pt x="5383619" y="1321155"/>
                </a:lnTo>
                <a:lnTo>
                  <a:pt x="5383619" y="0"/>
                </a:lnTo>
                <a:close/>
              </a:path>
              <a:path w="6473825" h="1321435">
                <a:moveTo>
                  <a:pt x="6473647" y="0"/>
                </a:moveTo>
                <a:lnTo>
                  <a:pt x="6379692" y="0"/>
                </a:lnTo>
                <a:lnTo>
                  <a:pt x="6379692" y="1321155"/>
                </a:lnTo>
                <a:lnTo>
                  <a:pt x="6473647" y="1321155"/>
                </a:lnTo>
                <a:lnTo>
                  <a:pt x="6473647" y="0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658849" y="3293417"/>
            <a:ext cx="307467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Codes of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practice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(for</a:t>
            </a:r>
            <a:r>
              <a:rPr sz="1200" b="1" spc="-1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example)</a:t>
            </a:r>
            <a:endParaRPr sz="1200" dirty="0">
              <a:latin typeface="Open Sans Semibold"/>
              <a:cs typeface="Open Sans 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Open Sans Semibold"/>
              <a:cs typeface="Open Sans Semibold"/>
            </a:endParaRPr>
          </a:p>
          <a:p>
            <a:pPr marL="152400" indent="-152400">
              <a:lnSpc>
                <a:spcPct val="100000"/>
              </a:lnSpc>
              <a:buChar char="•"/>
              <a:tabLst>
                <a:tab pos="152400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Practice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 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– Traffic</a:t>
            </a:r>
            <a:r>
              <a:rPr sz="9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endParaRPr sz="900" dirty="0">
              <a:latin typeface="Open Sans"/>
              <a:cs typeface="Open Sans"/>
            </a:endParaRPr>
          </a:p>
          <a:p>
            <a:pPr marL="152400" indent="-152400">
              <a:lnSpc>
                <a:spcPct val="100000"/>
              </a:lnSpc>
              <a:spcBef>
                <a:spcPts val="305"/>
              </a:spcBef>
              <a:buChar char="•"/>
              <a:tabLst>
                <a:tab pos="15240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 on roads code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practice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499" y="3044901"/>
            <a:ext cx="6480175" cy="1511300"/>
            <a:chOff x="544499" y="3044901"/>
            <a:chExt cx="6480175" cy="1511300"/>
          </a:xfrm>
        </p:grpSpPr>
        <p:sp>
          <p:nvSpPr>
            <p:cNvPr id="15" name="object 15"/>
            <p:cNvSpPr/>
            <p:nvPr/>
          </p:nvSpPr>
          <p:spPr>
            <a:xfrm>
              <a:off x="547674" y="3133382"/>
              <a:ext cx="6473825" cy="1321435"/>
            </a:xfrm>
            <a:custGeom>
              <a:avLst/>
              <a:gdLst/>
              <a:ahLst/>
              <a:cxnLst/>
              <a:rect l="l" t="t" r="r" b="b"/>
              <a:pathLst>
                <a:path w="6473825" h="1321435">
                  <a:moveTo>
                    <a:pt x="0" y="1321155"/>
                  </a:moveTo>
                  <a:lnTo>
                    <a:pt x="6473647" y="1321155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1321155"/>
                  </a:lnTo>
                  <a:close/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931293" y="3051245"/>
              <a:ext cx="996073" cy="1498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931293" y="3051251"/>
              <a:ext cx="996315" cy="1498600"/>
            </a:xfrm>
            <a:custGeom>
              <a:avLst/>
              <a:gdLst/>
              <a:ahLst/>
              <a:cxnLst/>
              <a:rect l="l" t="t" r="r" b="b"/>
              <a:pathLst>
                <a:path w="996315" h="1498600">
                  <a:moveTo>
                    <a:pt x="0" y="1498053"/>
                  </a:moveTo>
                  <a:lnTo>
                    <a:pt x="996073" y="1498053"/>
                  </a:lnTo>
                  <a:lnTo>
                    <a:pt x="996073" y="0"/>
                  </a:lnTo>
                  <a:lnTo>
                    <a:pt x="0" y="0"/>
                  </a:lnTo>
                  <a:lnTo>
                    <a:pt x="0" y="1498053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6354" y="4635792"/>
            <a:ext cx="6467475" cy="326390"/>
          </a:xfrm>
          <a:prstGeom prst="rect">
            <a:avLst/>
          </a:prstGeom>
          <a:ln w="12700">
            <a:solidFill>
              <a:srgbClr val="002F5E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65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Note: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Check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with the state/territory regulator for the relevant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compliance documents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b="1" spc="1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state/territory.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EF5641-6AE5-4DBD-B000-8F65C39E8949}"/>
              </a:ext>
            </a:extLst>
          </p:cNvPr>
          <p:cNvSpPr/>
          <p:nvPr/>
        </p:nvSpPr>
        <p:spPr>
          <a:xfrm>
            <a:off x="531660" y="636294"/>
            <a:ext cx="5989790" cy="525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3EDF8-E698-43F1-B065-A632844F0AD8}"/>
              </a:ext>
            </a:extLst>
          </p:cNvPr>
          <p:cNvSpPr/>
          <p:nvPr/>
        </p:nvSpPr>
        <p:spPr>
          <a:xfrm>
            <a:off x="527300" y="1214643"/>
            <a:ext cx="6505690" cy="177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129D2B-A785-41CE-A365-A1382D2E1144}"/>
              </a:ext>
            </a:extLst>
          </p:cNvPr>
          <p:cNvSpPr/>
          <p:nvPr/>
        </p:nvSpPr>
        <p:spPr>
          <a:xfrm>
            <a:off x="515656" y="3023260"/>
            <a:ext cx="6615393" cy="156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83E34D-8664-4FF8-A215-E303FEF799EE}"/>
              </a:ext>
            </a:extLst>
          </p:cNvPr>
          <p:cNvSpPr/>
          <p:nvPr/>
        </p:nvSpPr>
        <p:spPr>
          <a:xfrm>
            <a:off x="655991" y="4659426"/>
            <a:ext cx="6093454" cy="2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5037"/>
            <a:ext cx="1172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Compliance</a:t>
            </a:r>
            <a:r>
              <a:rPr sz="900" i="1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652" y="681190"/>
            <a:ext cx="2308225" cy="4283710"/>
          </a:xfrm>
          <a:custGeom>
            <a:avLst/>
            <a:gdLst/>
            <a:ahLst/>
            <a:cxnLst/>
            <a:rect l="l" t="t" r="r" b="b"/>
            <a:pathLst>
              <a:path w="2308225" h="4283710">
                <a:moveTo>
                  <a:pt x="2308174" y="0"/>
                </a:moveTo>
                <a:lnTo>
                  <a:pt x="0" y="0"/>
                </a:lnTo>
                <a:lnTo>
                  <a:pt x="0" y="4283646"/>
                </a:lnTo>
                <a:lnTo>
                  <a:pt x="2308174" y="4283646"/>
                </a:lnTo>
                <a:lnTo>
                  <a:pt x="2308174" y="0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44652" y="681190"/>
            <a:ext cx="2308225" cy="4283710"/>
          </a:xfrm>
          <a:prstGeom prst="rect">
            <a:avLst/>
          </a:prstGeom>
          <a:ln w="6350">
            <a:solidFill>
              <a:srgbClr val="7F97A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Australian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standards</a:t>
            </a:r>
            <a:endParaRPr sz="1200" dirty="0">
              <a:latin typeface="Open Sans Semibold"/>
              <a:cs typeface="Open Sans Semibold"/>
            </a:endParaRPr>
          </a:p>
          <a:p>
            <a:pPr marL="263525" marR="209550" indent="-152400">
              <a:lnSpc>
                <a:spcPct val="101899"/>
              </a:lnSpc>
              <a:spcBef>
                <a:spcPts val="509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 Standard AS1742: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</a:t>
            </a:r>
            <a:endParaRPr sz="900" dirty="0">
              <a:latin typeface="Open Sans"/>
              <a:cs typeface="Open Sans"/>
            </a:endParaRPr>
          </a:p>
          <a:p>
            <a:pPr marL="263525" marR="354330" indent="-152400">
              <a:lnSpc>
                <a:spcPct val="101899"/>
              </a:lnSpc>
              <a:spcBef>
                <a:spcPts val="280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 Standard AS4602: High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visibility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garments</a:t>
            </a:r>
            <a:endParaRPr sz="900" dirty="0">
              <a:latin typeface="Open Sans"/>
              <a:cs typeface="Open Sans"/>
            </a:endParaRPr>
          </a:p>
          <a:p>
            <a:pPr marL="263525" marR="193675" indent="-152400">
              <a:lnSpc>
                <a:spcPct val="101899"/>
              </a:lnSpc>
              <a:spcBef>
                <a:spcPts val="285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 Standard AS1906:  Retroreflective materials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devices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purposes.</a:t>
            </a:r>
            <a:endParaRPr sz="900" dirty="0">
              <a:latin typeface="Open Sans"/>
              <a:cs typeface="Open Sans"/>
            </a:endParaRPr>
          </a:p>
          <a:p>
            <a:pPr marL="111125" marR="382905">
              <a:lnSpc>
                <a:spcPct val="101899"/>
              </a:lnSpc>
              <a:spcBef>
                <a:spcPts val="28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These documents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can be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found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at 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  <a:hlinkClick r:id="rId2"/>
              </a:rPr>
              <a:t>www.saiglobal.com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6132" y="2481199"/>
            <a:ext cx="1685289" cy="2379345"/>
            <a:chOff x="856132" y="2481199"/>
            <a:chExt cx="1685289" cy="2379345"/>
          </a:xfrm>
        </p:grpSpPr>
        <p:sp>
          <p:nvSpPr>
            <p:cNvPr id="7" name="object 7"/>
            <p:cNvSpPr/>
            <p:nvPr/>
          </p:nvSpPr>
          <p:spPr>
            <a:xfrm>
              <a:off x="862477" y="2487541"/>
              <a:ext cx="1672531" cy="2366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62482" y="2487549"/>
              <a:ext cx="1672589" cy="2366645"/>
            </a:xfrm>
            <a:custGeom>
              <a:avLst/>
              <a:gdLst/>
              <a:ahLst/>
              <a:cxnLst/>
              <a:rect l="l" t="t" r="r" b="b"/>
              <a:pathLst>
                <a:path w="1672589" h="2366645">
                  <a:moveTo>
                    <a:pt x="0" y="2366619"/>
                  </a:moveTo>
                  <a:lnTo>
                    <a:pt x="1672526" y="2366619"/>
                  </a:lnTo>
                  <a:lnTo>
                    <a:pt x="1672526" y="0"/>
                  </a:lnTo>
                  <a:lnTo>
                    <a:pt x="0" y="0"/>
                  </a:lnTo>
                  <a:lnTo>
                    <a:pt x="0" y="2366619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/>
          <p:nvPr/>
        </p:nvSpPr>
        <p:spPr>
          <a:xfrm>
            <a:off x="2946907" y="2667190"/>
            <a:ext cx="4070350" cy="2298065"/>
          </a:xfrm>
          <a:custGeom>
            <a:avLst/>
            <a:gdLst/>
            <a:ahLst/>
            <a:cxnLst/>
            <a:rect l="l" t="t" r="r" b="b"/>
            <a:pathLst>
              <a:path w="4070350" h="2298065">
                <a:moveTo>
                  <a:pt x="4069905" y="0"/>
                </a:moveTo>
                <a:lnTo>
                  <a:pt x="0" y="0"/>
                </a:lnTo>
                <a:lnTo>
                  <a:pt x="0" y="2297645"/>
                </a:lnTo>
                <a:lnTo>
                  <a:pt x="4069905" y="2297645"/>
                </a:lnTo>
                <a:lnTo>
                  <a:pt x="4069905" y="0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946907" y="2667190"/>
            <a:ext cx="4070350" cy="2298065"/>
          </a:xfrm>
          <a:prstGeom prst="rect">
            <a:avLst/>
          </a:prstGeom>
          <a:ln w="6350">
            <a:solidFill>
              <a:srgbClr val="7F97A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Guidance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notes</a:t>
            </a:r>
            <a:endParaRPr sz="1200" dirty="0">
              <a:latin typeface="Open Sans Semibold"/>
              <a:cs typeface="Open Sans Semibold"/>
            </a:endParaRPr>
          </a:p>
          <a:p>
            <a:pPr marL="263525" indent="-153035">
              <a:lnSpc>
                <a:spcPct val="100000"/>
              </a:lnSpc>
              <a:spcBef>
                <a:spcPts val="530"/>
              </a:spcBef>
              <a:buChar char="•"/>
              <a:tabLst>
                <a:tab pos="26416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Guidelines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traffic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controllers</a:t>
            </a:r>
            <a:endParaRPr sz="900" dirty="0">
              <a:latin typeface="Open Sans"/>
              <a:cs typeface="Open Sans"/>
            </a:endParaRPr>
          </a:p>
          <a:p>
            <a:pPr marL="263525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6416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handbook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Open Sans"/>
              <a:cs typeface="Open Sans"/>
            </a:endParaRPr>
          </a:p>
          <a:p>
            <a:pPr marL="263525" marR="1847214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(Check what’s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available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from your state 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territory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regulator).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7085" y="2771787"/>
            <a:ext cx="1476375" cy="2075180"/>
            <a:chOff x="5437085" y="2771787"/>
            <a:chExt cx="1476375" cy="2075180"/>
          </a:xfrm>
        </p:grpSpPr>
        <p:sp>
          <p:nvSpPr>
            <p:cNvPr id="12" name="object 12"/>
            <p:cNvSpPr/>
            <p:nvPr/>
          </p:nvSpPr>
          <p:spPr>
            <a:xfrm>
              <a:off x="5443435" y="2778135"/>
              <a:ext cx="1463246" cy="20624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3435" y="2778137"/>
              <a:ext cx="1463675" cy="2062480"/>
            </a:xfrm>
            <a:custGeom>
              <a:avLst/>
              <a:gdLst/>
              <a:ahLst/>
              <a:cxnLst/>
              <a:rect l="l" t="t" r="r" b="b"/>
              <a:pathLst>
                <a:path w="1463675" h="2062479">
                  <a:moveTo>
                    <a:pt x="0" y="2062429"/>
                  </a:moveTo>
                  <a:lnTo>
                    <a:pt x="1463243" y="2062429"/>
                  </a:lnTo>
                  <a:lnTo>
                    <a:pt x="1463243" y="0"/>
                  </a:lnTo>
                  <a:lnTo>
                    <a:pt x="0" y="0"/>
                  </a:lnTo>
                  <a:lnTo>
                    <a:pt x="0" y="2062429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/>
          <p:nvPr/>
        </p:nvSpPr>
        <p:spPr>
          <a:xfrm>
            <a:off x="2946907" y="681177"/>
            <a:ext cx="4070350" cy="1896110"/>
          </a:xfrm>
          <a:custGeom>
            <a:avLst/>
            <a:gdLst/>
            <a:ahLst/>
            <a:cxnLst/>
            <a:rect l="l" t="t" r="r" b="b"/>
            <a:pathLst>
              <a:path w="4070350" h="1896110">
                <a:moveTo>
                  <a:pt x="4069905" y="0"/>
                </a:moveTo>
                <a:lnTo>
                  <a:pt x="0" y="0"/>
                </a:lnTo>
                <a:lnTo>
                  <a:pt x="0" y="1895652"/>
                </a:lnTo>
                <a:lnTo>
                  <a:pt x="4069905" y="1895652"/>
                </a:lnTo>
                <a:lnTo>
                  <a:pt x="4069905" y="0"/>
                </a:lnTo>
                <a:close/>
              </a:path>
            </a:pathLst>
          </a:custGeom>
          <a:solidFill>
            <a:srgbClr val="E5EA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946907" y="681177"/>
            <a:ext cx="4070350" cy="1896110"/>
          </a:xfrm>
          <a:prstGeom prst="rect">
            <a:avLst/>
          </a:prstGeom>
          <a:ln w="6350">
            <a:solidFill>
              <a:srgbClr val="7F97A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Worksite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rules and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procedures</a:t>
            </a:r>
            <a:endParaRPr sz="1200" dirty="0">
              <a:latin typeface="Open Sans Semibold"/>
              <a:cs typeface="Open Sans Semibold"/>
            </a:endParaRPr>
          </a:p>
          <a:p>
            <a:pPr marL="111125" marR="1960880">
              <a:lnSpc>
                <a:spcPct val="101899"/>
              </a:lnSpc>
              <a:spcBef>
                <a:spcPts val="5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rules,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procedures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policies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of 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company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the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working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 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made</a:t>
            </a:r>
            <a:endParaRPr sz="900" dirty="0">
              <a:latin typeface="Open Sans"/>
              <a:cs typeface="Open Sans"/>
            </a:endParaRPr>
          </a:p>
          <a:p>
            <a:pPr marL="111125" marR="1756410">
              <a:lnSpc>
                <a:spcPct val="101899"/>
              </a:lnSpc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available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during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induction or from your  supervisor.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35701" y="797204"/>
            <a:ext cx="1477645" cy="1687195"/>
            <a:chOff x="5435701" y="797204"/>
            <a:chExt cx="1477645" cy="1687195"/>
          </a:xfrm>
        </p:grpSpPr>
        <p:sp>
          <p:nvSpPr>
            <p:cNvPr id="17" name="object 17"/>
            <p:cNvSpPr/>
            <p:nvPr/>
          </p:nvSpPr>
          <p:spPr>
            <a:xfrm>
              <a:off x="5442051" y="803554"/>
              <a:ext cx="1464945" cy="1674495"/>
            </a:xfrm>
            <a:custGeom>
              <a:avLst/>
              <a:gdLst/>
              <a:ahLst/>
              <a:cxnLst/>
              <a:rect l="l" t="t" r="r" b="b"/>
              <a:pathLst>
                <a:path w="1464945" h="1674495">
                  <a:moveTo>
                    <a:pt x="1464932" y="0"/>
                  </a:moveTo>
                  <a:lnTo>
                    <a:pt x="0" y="0"/>
                  </a:lnTo>
                  <a:lnTo>
                    <a:pt x="0" y="1674406"/>
                  </a:lnTo>
                  <a:lnTo>
                    <a:pt x="1464932" y="1674406"/>
                  </a:lnTo>
                  <a:lnTo>
                    <a:pt x="1464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497429" y="803554"/>
              <a:ext cx="1328553" cy="15572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442051" y="803554"/>
              <a:ext cx="1464945" cy="1674495"/>
            </a:xfrm>
            <a:custGeom>
              <a:avLst/>
              <a:gdLst/>
              <a:ahLst/>
              <a:cxnLst/>
              <a:rect l="l" t="t" r="r" b="b"/>
              <a:pathLst>
                <a:path w="1464945" h="1674495">
                  <a:moveTo>
                    <a:pt x="0" y="1674406"/>
                  </a:moveTo>
                  <a:lnTo>
                    <a:pt x="1464932" y="1674406"/>
                  </a:lnTo>
                  <a:lnTo>
                    <a:pt x="1464932" y="0"/>
                  </a:lnTo>
                  <a:lnTo>
                    <a:pt x="0" y="0"/>
                  </a:lnTo>
                  <a:lnTo>
                    <a:pt x="0" y="1674406"/>
                  </a:lnTo>
                  <a:close/>
                </a:path>
              </a:pathLst>
            </a:custGeom>
            <a:ln w="1270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98EACB-15AF-4331-B1FA-689879328493}"/>
              </a:ext>
            </a:extLst>
          </p:cNvPr>
          <p:cNvSpPr/>
          <p:nvPr/>
        </p:nvSpPr>
        <p:spPr>
          <a:xfrm>
            <a:off x="409615" y="649082"/>
            <a:ext cx="2456278" cy="443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6D6A9-F772-4DD1-8CF0-AE8F921D53B4}"/>
              </a:ext>
            </a:extLst>
          </p:cNvPr>
          <p:cNvSpPr/>
          <p:nvPr/>
        </p:nvSpPr>
        <p:spPr>
          <a:xfrm>
            <a:off x="2891743" y="649082"/>
            <a:ext cx="4255142" cy="200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A5F897-BF08-4E3C-B991-4240C7FBE95A}"/>
              </a:ext>
            </a:extLst>
          </p:cNvPr>
          <p:cNvSpPr/>
          <p:nvPr/>
        </p:nvSpPr>
        <p:spPr>
          <a:xfrm>
            <a:off x="2946907" y="2629152"/>
            <a:ext cx="4255142" cy="2453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30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964317"/>
            <a:ext cx="578485" cy="29895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1742.1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1742.2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1742.3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1742.4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1742.5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1742.6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1742.7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1742.9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1742.10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1742.11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1742.12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1742.13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1742.14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1742.15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1694" y="964317"/>
            <a:ext cx="4927600" cy="298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6755">
              <a:lnSpc>
                <a:spcPct val="154300"/>
              </a:lnSpc>
              <a:spcBef>
                <a:spcPts val="10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General introduction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index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general use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 on roads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Speed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controls</a:t>
            </a:r>
            <a:endParaRPr sz="900" dirty="0">
              <a:latin typeface="Open Sans"/>
              <a:cs typeface="Open Sans"/>
            </a:endParaRPr>
          </a:p>
          <a:p>
            <a:pPr marL="12700" marR="401955">
              <a:lnSpc>
                <a:spcPct val="154300"/>
              </a:lnSpc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Street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name and community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facility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name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Tourist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service</a:t>
            </a:r>
            <a:r>
              <a:rPr sz="900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endParaRPr sz="900" dirty="0">
              <a:latin typeface="Open Sans"/>
              <a:cs typeface="Open Sans"/>
            </a:endParaRPr>
          </a:p>
          <a:p>
            <a:pPr marL="12700" marR="1853564">
              <a:lnSpc>
                <a:spcPct val="154300"/>
              </a:lnSpc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Railways crossings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Bicycle</a:t>
            </a:r>
            <a:r>
              <a:rPr sz="900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facilities</a:t>
            </a:r>
            <a:endParaRPr sz="900" dirty="0">
              <a:latin typeface="Open Sans"/>
              <a:cs typeface="Open Sans"/>
            </a:endParaRPr>
          </a:p>
          <a:p>
            <a:pPr marL="12700" marR="1308100">
              <a:lnSpc>
                <a:spcPct val="154300"/>
              </a:lnSpc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Pedestrian control protection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Parking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controls</a:t>
            </a:r>
            <a:endParaRPr sz="900" dirty="0">
              <a:latin typeface="Open Sans"/>
              <a:cs typeface="Open Sans"/>
            </a:endParaRPr>
          </a:p>
          <a:p>
            <a:pPr marL="12700" marR="1121410">
              <a:lnSpc>
                <a:spcPct val="154300"/>
              </a:lnSpc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Bus,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transit,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tram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truck lanes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Local area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 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signals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Direction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signs,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information signs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route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numbering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1623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Australian</a:t>
            </a:r>
            <a:r>
              <a:rPr sz="1400" spc="-20" dirty="0">
                <a:solidFill>
                  <a:srgbClr val="00305E"/>
                </a:solidFill>
              </a:rPr>
              <a:t> </a:t>
            </a:r>
            <a:r>
              <a:rPr sz="1400" spc="-10" dirty="0">
                <a:solidFill>
                  <a:srgbClr val="00305E"/>
                </a:solidFill>
              </a:rPr>
              <a:t>Standards</a:t>
            </a:r>
            <a:endParaRPr sz="1400" dirty="0"/>
          </a:p>
        </p:txBody>
      </p:sp>
      <p:sp>
        <p:nvSpPr>
          <p:cNvPr id="6" name="object 6"/>
          <p:cNvSpPr txBox="1"/>
          <p:nvPr/>
        </p:nvSpPr>
        <p:spPr>
          <a:xfrm>
            <a:off x="527300" y="638461"/>
            <a:ext cx="631888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Australian Standard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AS1742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Set-2014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uniform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devices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should 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familiar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with.  There are 15 parts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standard.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54" y="4483392"/>
            <a:ext cx="6467475" cy="478790"/>
          </a:xfrm>
          <a:prstGeom prst="rect">
            <a:avLst/>
          </a:prstGeom>
          <a:ln w="12700">
            <a:solidFill>
              <a:srgbClr val="002F5E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14300" marR="335280">
              <a:lnSpc>
                <a:spcPct val="100000"/>
              </a:lnSpc>
              <a:spcBef>
                <a:spcPts val="665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standard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gives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information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on the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different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devices that can be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used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clarify and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warn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drivers, 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cyclists and pedestrians about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road, traffic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and path</a:t>
            </a:r>
            <a:r>
              <a:rPr sz="1000" b="1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conditions.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E16D-6540-4634-9673-D1120E05AF5E}"/>
              </a:ext>
            </a:extLst>
          </p:cNvPr>
          <p:cNvSpPr/>
          <p:nvPr/>
        </p:nvSpPr>
        <p:spPr>
          <a:xfrm>
            <a:off x="511462" y="616125"/>
            <a:ext cx="6695788" cy="3728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450EFF-4D32-4536-9C53-BFE6DFAD063C}"/>
              </a:ext>
            </a:extLst>
          </p:cNvPr>
          <p:cNvSpPr/>
          <p:nvPr/>
        </p:nvSpPr>
        <p:spPr>
          <a:xfrm>
            <a:off x="654050" y="4595459"/>
            <a:ext cx="6192135" cy="28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5037"/>
            <a:ext cx="6438265" cy="209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Standards</a:t>
            </a:r>
            <a:r>
              <a:rPr sz="9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Franklin Gothic Book"/>
              <a:cs typeface="Franklin Gothic Book"/>
            </a:endParaRPr>
          </a:p>
          <a:p>
            <a:pPr marL="12700" marR="1341120">
              <a:lnSpc>
                <a:spcPts val="1200"/>
              </a:lnSpc>
            </a:pP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Australian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Standard 1742.3 Manual of uniform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traffic control devices.  Part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3: Traffic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control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for works on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roads.</a:t>
            </a:r>
            <a:endParaRPr sz="1200" dirty="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This Standard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main document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applies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management.</a:t>
            </a:r>
            <a:endParaRPr sz="900" dirty="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  <a:spcBef>
                <a:spcPts val="570"/>
              </a:spcBef>
            </a:pP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“The objective of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Standard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provide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organizations carrying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out works on </a:t>
            </a:r>
            <a:r>
              <a:rPr sz="900" i="1" spc="-5" dirty="0">
                <a:solidFill>
                  <a:srgbClr val="231F20"/>
                </a:solidFill>
                <a:latin typeface="Open Sans"/>
                <a:cs typeface="Open Sans"/>
              </a:rPr>
              <a:t>roads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i="1" spc="15" dirty="0">
                <a:solidFill>
                  <a:srgbClr val="231F20"/>
                </a:solidFill>
                <a:latin typeface="Open Sans"/>
                <a:cs typeface="Open Sans"/>
              </a:rPr>
              <a:t>set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i="1" spc="-5" dirty="0">
                <a:solidFill>
                  <a:srgbClr val="231F20"/>
                </a:solidFill>
                <a:latin typeface="Open Sans"/>
                <a:cs typeface="Open Sans"/>
              </a:rPr>
              <a:t>uniform practices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i="1" spc="10" dirty="0">
                <a:solidFill>
                  <a:srgbClr val="231F20"/>
                </a:solidFill>
                <a:latin typeface="Open Sans"/>
                <a:cs typeface="Open Sans"/>
              </a:rPr>
              <a:t>the 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signing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Open Sans"/>
                <a:cs typeface="Open Sans"/>
              </a:rPr>
              <a:t>delineation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i="1" spc="-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works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which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promote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1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both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10" dirty="0">
                <a:solidFill>
                  <a:srgbClr val="231F20"/>
                </a:solidFill>
                <a:latin typeface="Open Sans"/>
                <a:cs typeface="Open Sans"/>
              </a:rPr>
              <a:t>users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at  </a:t>
            </a:r>
            <a:r>
              <a:rPr sz="900" i="1" spc="1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i="1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site.”</a:t>
            </a:r>
            <a:endParaRPr sz="900" dirty="0">
              <a:latin typeface="Open Sans"/>
              <a:cs typeface="Open Sans"/>
            </a:endParaRPr>
          </a:p>
          <a:p>
            <a:pPr marL="12700" marR="193675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Standard explains the devices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measures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warn 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 road users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safely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passing around or through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worksite 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road.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includes footpaths, shared paths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bicycle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paths adjacent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roadway.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Standard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works obstructs the normal use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 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900" spc="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user.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Standard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gives guidance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guidance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schemes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(TGS) which are used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workers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999" y="2586533"/>
            <a:ext cx="4286884" cy="2410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47923" y="3189465"/>
            <a:ext cx="2083566" cy="1352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B07D75-DA55-4C34-A0A2-48D79AA27097}"/>
              </a:ext>
            </a:extLst>
          </p:cNvPr>
          <p:cNvSpPr/>
          <p:nvPr/>
        </p:nvSpPr>
        <p:spPr>
          <a:xfrm>
            <a:off x="456370" y="1066799"/>
            <a:ext cx="6750879" cy="4034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7962" y="117014"/>
            <a:ext cx="3360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IMPLEMENT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TRAFFIC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MANAGEMENT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PLAN</a:t>
            </a:r>
            <a:endParaRPr sz="1100" dirty="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708006"/>
            <a:ext cx="6523990" cy="4257040"/>
            <a:chOff x="540000" y="708006"/>
            <a:chExt cx="6523990" cy="4257040"/>
          </a:xfrm>
        </p:grpSpPr>
        <p:sp>
          <p:nvSpPr>
            <p:cNvPr id="4" name="object 4"/>
            <p:cNvSpPr/>
            <p:nvPr/>
          </p:nvSpPr>
          <p:spPr>
            <a:xfrm>
              <a:off x="540000" y="711181"/>
              <a:ext cx="6523990" cy="0"/>
            </a:xfrm>
            <a:custGeom>
              <a:avLst/>
              <a:gdLst/>
              <a:ahLst/>
              <a:cxnLst/>
              <a:rect l="l" t="t" r="r" b="b"/>
              <a:pathLst>
                <a:path w="6523990">
                  <a:moveTo>
                    <a:pt x="0" y="0"/>
                  </a:moveTo>
                  <a:lnTo>
                    <a:pt x="6523774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43175" y="714356"/>
              <a:ext cx="0" cy="4244340"/>
            </a:xfrm>
            <a:custGeom>
              <a:avLst/>
              <a:gdLst/>
              <a:ahLst/>
              <a:cxnLst/>
              <a:rect l="l" t="t" r="r" b="b"/>
              <a:pathLst>
                <a:path h="4244340">
                  <a:moveTo>
                    <a:pt x="0" y="42441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060598" y="714356"/>
              <a:ext cx="0" cy="4244340"/>
            </a:xfrm>
            <a:custGeom>
              <a:avLst/>
              <a:gdLst/>
              <a:ahLst/>
              <a:cxnLst/>
              <a:rect l="l" t="t" r="r" b="b"/>
              <a:pathLst>
                <a:path h="4244340">
                  <a:moveTo>
                    <a:pt x="0" y="42441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4961655"/>
              <a:ext cx="6523990" cy="0"/>
            </a:xfrm>
            <a:custGeom>
              <a:avLst/>
              <a:gdLst/>
              <a:ahLst/>
              <a:cxnLst/>
              <a:rect l="l" t="t" r="r" b="b"/>
              <a:pathLst>
                <a:path w="6523990">
                  <a:moveTo>
                    <a:pt x="0" y="0"/>
                  </a:moveTo>
                  <a:lnTo>
                    <a:pt x="6523774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750067" y="2607376"/>
              <a:ext cx="1152493" cy="2289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095696" y="2756266"/>
              <a:ext cx="1363498" cy="2154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852" y="2727007"/>
              <a:ext cx="3289376" cy="21876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7300" y="366000"/>
            <a:ext cx="1917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Traffic flow</a:t>
            </a:r>
            <a:r>
              <a:rPr sz="1400" spc="-6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requirements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9300" y="788460"/>
            <a:ext cx="6381750" cy="17760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making 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plan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know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approximate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affected road area. 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  data should include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movement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light vehicles,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heavy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pedestrians etc.Your plan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TGS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should keep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flowing  as smoothly as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possible. Ideally, 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delays should be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maximum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15 minutes. Longer delays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require the</a:t>
            </a:r>
            <a:r>
              <a:rPr sz="900" spc="1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endParaRPr sz="9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detour or other modifications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plan.</a:t>
            </a:r>
            <a:endParaRPr sz="900" dirty="0">
              <a:latin typeface="Open Sans"/>
              <a:cs typeface="Open Sans"/>
            </a:endParaRPr>
          </a:p>
          <a:p>
            <a:pPr marL="12700" marR="292735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 assessment should include forecasted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 data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roads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intersections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adjoining roads.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detour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necessary, include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streets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proposed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detoured.</a:t>
            </a:r>
            <a:endParaRPr sz="900" dirty="0">
              <a:latin typeface="Open Sans"/>
              <a:cs typeface="Open Sans"/>
            </a:endParaRPr>
          </a:p>
          <a:p>
            <a:pPr marL="12700" marR="15367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TMP must 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queues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waiting vehicles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block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intesections,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railway crossings, schools, or entry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exit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nearby shopping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centres.</a:t>
            </a:r>
            <a:endParaRPr sz="900" dirty="0">
              <a:latin typeface="Open Sans"/>
              <a:cs typeface="Open Sans"/>
            </a:endParaRPr>
          </a:p>
          <a:p>
            <a:pPr marL="12700" marR="27305">
              <a:lnSpc>
                <a:spcPct val="101899"/>
              </a:lnSpc>
              <a:spcBef>
                <a:spcPts val="565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volumes are high causing long queues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necessary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second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slow or stop 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the queue.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sprayed bitumen works are taking place the location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 controller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varied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keeping 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traffic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flows.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9E0231-320E-4BAB-BE02-781321F70CDD}"/>
              </a:ext>
            </a:extLst>
          </p:cNvPr>
          <p:cNvSpPr/>
          <p:nvPr/>
        </p:nvSpPr>
        <p:spPr>
          <a:xfrm>
            <a:off x="390166" y="620066"/>
            <a:ext cx="6817083" cy="437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3292</Words>
  <Application>Microsoft Office PowerPoint</Application>
  <PresentationFormat>Custom</PresentationFormat>
  <Paragraphs>319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Bebas Neue Bold</vt:lpstr>
      <vt:lpstr>Calibri</vt:lpstr>
      <vt:lpstr>Franklin Gothic Book</vt:lpstr>
      <vt:lpstr>Franklin Gothic Medium</vt:lpstr>
      <vt:lpstr>Open Sans</vt:lpstr>
      <vt:lpstr>Open Sans Semibold</vt:lpstr>
      <vt:lpstr>Office Theme</vt:lpstr>
      <vt:lpstr>TRAFFIC MANAGEMENT  LEARNER GUIDE</vt:lpstr>
      <vt:lpstr>PowerPoint Presentation</vt:lpstr>
      <vt:lpstr>Duty of Care Obligations under the WHS/OHS Act</vt:lpstr>
      <vt:lpstr>Worker’s (employee’s) duty of care</vt:lpstr>
      <vt:lpstr>Compliance</vt:lpstr>
      <vt:lpstr>PowerPoint Presentation</vt:lpstr>
      <vt:lpstr>Australian Standards</vt:lpstr>
      <vt:lpstr>PowerPoint Presentation</vt:lpstr>
      <vt:lpstr>PowerPoint Presentation</vt:lpstr>
      <vt:lpstr>PowerPoint Presentation</vt:lpstr>
      <vt:lpstr>When are traffic controllers used?</vt:lpstr>
      <vt:lpstr>Check your work instructions</vt:lpstr>
      <vt:lpstr>PowerPoint Presentation</vt:lpstr>
      <vt:lpstr>PowerPoint Presentation</vt:lpstr>
      <vt:lpstr>The traffic guidance scheme (TGS)</vt:lpstr>
      <vt:lpstr>Sample information on a traffic guidance scheme (TGS)</vt:lpstr>
      <vt:lpstr>Worksite hazard management process</vt:lpstr>
      <vt:lpstr>Hazard identification</vt:lpstr>
      <vt:lpstr>PowerPoint Presentation</vt:lpstr>
      <vt:lpstr>PowerPoint Presentation</vt:lpstr>
      <vt:lpstr>Major risks for worksite traffic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MANAGEMENT  LEARNER GUIDE</dc:title>
  <dc:creator>Teresa Skepper</dc:creator>
  <cp:lastModifiedBy>qk663</cp:lastModifiedBy>
  <cp:revision>13</cp:revision>
  <dcterms:created xsi:type="dcterms:W3CDTF">2020-09-18T02:51:53Z</dcterms:created>
  <dcterms:modified xsi:type="dcterms:W3CDTF">2020-09-26T01:53:11Z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2020-09-18T00:00:00Z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2020-09-18T00:00:00Z</vt:filetime>
  </property>
</Properties>
</file>