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75" r:id="rId9"/>
    <p:sldId id="277" r:id="rId10"/>
    <p:sldId id="278" r:id="rId11"/>
    <p:sldId id="279" r:id="rId12"/>
    <p:sldId id="286" r:id="rId13"/>
    <p:sldId id="293" r:id="rId14"/>
    <p:sldId id="294" r:id="rId15"/>
    <p:sldId id="296" r:id="rId16"/>
    <p:sldId id="308" r:id="rId17"/>
    <p:sldId id="309" r:id="rId18"/>
    <p:sldId id="310" r:id="rId19"/>
    <p:sldId id="311" r:id="rId20"/>
    <p:sldId id="321" r:id="rId21"/>
    <p:sldId id="331" r:id="rId22"/>
    <p:sldId id="332" r:id="rId23"/>
    <p:sldId id="334" r:id="rId24"/>
    <p:sldId id="335" r:id="rId25"/>
    <p:sldId id="342" r:id="rId26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1596" y="10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0" y="432016"/>
            <a:ext cx="7562850" cy="1325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309" cy="1977389"/>
          </a:xfrm>
          <a:custGeom>
            <a:avLst/>
            <a:gdLst/>
            <a:ahLst/>
            <a:cxnLst/>
            <a:rect l="l" t="t" r="r" b="b"/>
            <a:pathLst>
              <a:path w="7560309" h="1977389">
                <a:moveTo>
                  <a:pt x="7559992" y="0"/>
                </a:moveTo>
                <a:lnTo>
                  <a:pt x="0" y="0"/>
                </a:lnTo>
                <a:lnTo>
                  <a:pt x="0" y="1976793"/>
                </a:lnTo>
                <a:lnTo>
                  <a:pt x="7559992" y="1976793"/>
                </a:lnTo>
                <a:lnTo>
                  <a:pt x="7559992" y="0"/>
                </a:lnTo>
                <a:close/>
              </a:path>
            </a:pathLst>
          </a:custGeom>
          <a:solidFill>
            <a:srgbClr val="E5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8894" y="406933"/>
            <a:ext cx="7461884" cy="1477010"/>
          </a:xfrm>
          <a:custGeom>
            <a:avLst/>
            <a:gdLst/>
            <a:ahLst/>
            <a:cxnLst/>
            <a:rect l="l" t="t" r="r" b="b"/>
            <a:pathLst>
              <a:path w="7461884" h="1477010">
                <a:moveTo>
                  <a:pt x="7461504" y="0"/>
                </a:moveTo>
                <a:lnTo>
                  <a:pt x="0" y="0"/>
                </a:lnTo>
                <a:lnTo>
                  <a:pt x="0" y="1476755"/>
                </a:lnTo>
                <a:lnTo>
                  <a:pt x="7461504" y="1476755"/>
                </a:lnTo>
                <a:lnTo>
                  <a:pt x="7461504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5996" y="432003"/>
            <a:ext cx="7308215" cy="1325245"/>
          </a:xfrm>
          <a:custGeom>
            <a:avLst/>
            <a:gdLst/>
            <a:ahLst/>
            <a:cxnLst/>
            <a:rect l="l" t="t" r="r" b="b"/>
            <a:pathLst>
              <a:path w="7308215" h="1325245">
                <a:moveTo>
                  <a:pt x="7307999" y="0"/>
                </a:moveTo>
                <a:lnTo>
                  <a:pt x="0" y="0"/>
                </a:lnTo>
                <a:lnTo>
                  <a:pt x="0" y="1324800"/>
                </a:lnTo>
                <a:lnTo>
                  <a:pt x="7307999" y="1324800"/>
                </a:lnTo>
                <a:lnTo>
                  <a:pt x="7307999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4090" y="2337625"/>
            <a:ext cx="2187774" cy="158916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7874" y="2217407"/>
            <a:ext cx="2190597" cy="158917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33928" y="3436696"/>
            <a:ext cx="2149902" cy="15236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4018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3299" y="102235"/>
            <a:ext cx="4369435" cy="149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5891" y="1359005"/>
            <a:ext cx="6483984" cy="3602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3699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8633" y="5083075"/>
            <a:ext cx="24447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pn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jpe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476375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7559992" y="0"/>
                </a:moveTo>
                <a:lnTo>
                  <a:pt x="0" y="0"/>
                </a:lnTo>
                <a:lnTo>
                  <a:pt x="0" y="1476006"/>
                </a:lnTo>
                <a:lnTo>
                  <a:pt x="7559992" y="1476006"/>
                </a:lnTo>
                <a:lnTo>
                  <a:pt x="7559992" y="0"/>
                </a:lnTo>
                <a:close/>
              </a:path>
            </a:pathLst>
          </a:custGeom>
          <a:solidFill>
            <a:srgbClr val="E5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51520" y="1596278"/>
            <a:ext cx="3482340" cy="152908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420495">
              <a:lnSpc>
                <a:spcPct val="100000"/>
              </a:lnSpc>
              <a:spcBef>
                <a:spcPts val="755"/>
              </a:spcBef>
            </a:pPr>
            <a:r>
              <a:rPr sz="1200" b="1" spc="-40" dirty="0">
                <a:solidFill>
                  <a:srgbClr val="231F20"/>
                </a:solidFill>
                <a:latin typeface="Open Sans Semibold"/>
                <a:cs typeface="Open Sans Semibold"/>
              </a:rPr>
              <a:t>Trainin</a:t>
            </a:r>
            <a:r>
              <a:rPr sz="12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g</a:t>
            </a:r>
            <a:r>
              <a:rPr sz="12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Open Sans Semibold"/>
                <a:cs typeface="Open Sans Semibold"/>
              </a:rPr>
              <a:t>suppor</a:t>
            </a:r>
            <a:r>
              <a:rPr sz="12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</a:t>
            </a:r>
            <a:r>
              <a:rPr sz="12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Open Sans Semibold"/>
                <a:cs typeface="Open Sans Semibold"/>
              </a:rPr>
              <a:t>materia</a:t>
            </a:r>
            <a:r>
              <a:rPr sz="12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l</a:t>
            </a:r>
            <a:r>
              <a:rPr sz="12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Open Sans Semibold"/>
                <a:cs typeface="Open Sans Semibold"/>
              </a:rPr>
              <a:t>for:</a:t>
            </a:r>
            <a:endParaRPr sz="1200">
              <a:latin typeface="Open Sans Semibold"/>
              <a:cs typeface="Open Sans Semibold"/>
            </a:endParaRPr>
          </a:p>
          <a:p>
            <a:pPr marR="23495" algn="r">
              <a:lnSpc>
                <a:spcPct val="100000"/>
              </a:lnSpc>
              <a:spcBef>
                <a:spcPts val="980"/>
              </a:spcBef>
            </a:pPr>
            <a:r>
              <a:rPr sz="1800" b="1" spc="-60" dirty="0">
                <a:solidFill>
                  <a:srgbClr val="00305E"/>
                </a:solidFill>
                <a:latin typeface="Open Sans Semibold"/>
                <a:cs typeface="Open Sans Semibold"/>
              </a:rPr>
              <a:t>TLILIC0005</a:t>
            </a:r>
            <a:endParaRPr sz="1800">
              <a:latin typeface="Open Sans Semibold"/>
              <a:cs typeface="Open Sans Semibold"/>
            </a:endParaRPr>
          </a:p>
          <a:p>
            <a:pPr marL="956944" marR="23495" indent="-789305">
              <a:lnSpc>
                <a:spcPts val="2200"/>
              </a:lnSpc>
              <a:spcBef>
                <a:spcPts val="80"/>
              </a:spcBef>
            </a:pPr>
            <a:r>
              <a:rPr sz="1800" b="1" spc="-55" dirty="0">
                <a:solidFill>
                  <a:srgbClr val="00305E"/>
                </a:solidFill>
                <a:latin typeface="Open Sans Semibold"/>
                <a:cs typeface="Open Sans Semibold"/>
              </a:rPr>
              <a:t>Licence</a:t>
            </a:r>
            <a:r>
              <a:rPr sz="1800" b="1" spc="-6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800" b="1" spc="-55" dirty="0">
                <a:solidFill>
                  <a:srgbClr val="00305E"/>
                </a:solidFill>
                <a:latin typeface="Open Sans Semibold"/>
                <a:cs typeface="Open Sans Semibold"/>
              </a:rPr>
              <a:t>to </a:t>
            </a:r>
            <a:r>
              <a:rPr sz="1800" b="1" spc="-60" dirty="0">
                <a:solidFill>
                  <a:srgbClr val="00305E"/>
                </a:solidFill>
                <a:latin typeface="Open Sans Semibold"/>
                <a:cs typeface="Open Sans Semibold"/>
              </a:rPr>
              <a:t>operate</a:t>
            </a:r>
            <a:r>
              <a:rPr sz="1800" b="1" spc="-5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800" b="1" spc="-55" dirty="0">
                <a:solidFill>
                  <a:srgbClr val="00305E"/>
                </a:solidFill>
                <a:latin typeface="Open Sans Semibold"/>
                <a:cs typeface="Open Sans Semibold"/>
              </a:rPr>
              <a:t>a </a:t>
            </a:r>
            <a:r>
              <a:rPr sz="1800" b="1" spc="-65" dirty="0">
                <a:solidFill>
                  <a:srgbClr val="00305E"/>
                </a:solidFill>
                <a:latin typeface="Open Sans Semibold"/>
                <a:cs typeface="Open Sans Semibold"/>
              </a:rPr>
              <a:t>boom-type </a:t>
            </a:r>
            <a:r>
              <a:rPr sz="1800" b="1" spc="-455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800" b="1" spc="-55" dirty="0">
                <a:solidFill>
                  <a:srgbClr val="00305E"/>
                </a:solidFill>
                <a:latin typeface="Open Sans Semibold"/>
                <a:cs typeface="Open Sans Semibold"/>
              </a:rPr>
              <a:t>elevating</a:t>
            </a:r>
            <a:r>
              <a:rPr sz="1800" b="1" spc="-45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800" b="1" spc="-70" dirty="0">
                <a:solidFill>
                  <a:srgbClr val="00305E"/>
                </a:solidFill>
                <a:latin typeface="Open Sans Semibold"/>
                <a:cs typeface="Open Sans Semibold"/>
              </a:rPr>
              <a:t>wor</a:t>
            </a:r>
            <a:r>
              <a:rPr sz="1800" b="1" spc="-55" dirty="0">
                <a:solidFill>
                  <a:srgbClr val="00305E"/>
                </a:solidFill>
                <a:latin typeface="Open Sans Semibold"/>
                <a:cs typeface="Open Sans Semibold"/>
              </a:rPr>
              <a:t>k</a:t>
            </a:r>
            <a:r>
              <a:rPr sz="1800" b="1" spc="-4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800" b="1" spc="-60" dirty="0">
                <a:solidFill>
                  <a:srgbClr val="00305E"/>
                </a:solidFill>
                <a:latin typeface="Open Sans Semibold"/>
                <a:cs typeface="Open Sans Semibold"/>
              </a:rPr>
              <a:t>platform</a:t>
            </a:r>
            <a:endParaRPr sz="1800">
              <a:latin typeface="Open Sans Semibold"/>
              <a:cs typeface="Open Sans Semibold"/>
            </a:endParaRPr>
          </a:p>
          <a:p>
            <a:pPr marL="12700">
              <a:lnSpc>
                <a:spcPts val="2120"/>
              </a:lnSpc>
            </a:pPr>
            <a:r>
              <a:rPr sz="1800" b="1" spc="-60" dirty="0">
                <a:solidFill>
                  <a:srgbClr val="00305E"/>
                </a:solidFill>
                <a:latin typeface="Open Sans Semibold"/>
                <a:cs typeface="Open Sans Semibold"/>
              </a:rPr>
              <a:t>(boo</a:t>
            </a:r>
            <a:r>
              <a:rPr sz="1800" b="1" spc="-90" dirty="0">
                <a:solidFill>
                  <a:srgbClr val="00305E"/>
                </a:solidFill>
                <a:latin typeface="Open Sans Semibold"/>
                <a:cs typeface="Open Sans Semibold"/>
              </a:rPr>
              <a:t>m</a:t>
            </a:r>
            <a:r>
              <a:rPr sz="1800" b="1" spc="-4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800" b="1" spc="-55" dirty="0">
                <a:solidFill>
                  <a:srgbClr val="00305E"/>
                </a:solidFill>
                <a:latin typeface="Open Sans Semibold"/>
                <a:cs typeface="Open Sans Semibold"/>
              </a:rPr>
              <a:t>lengt</a:t>
            </a:r>
            <a:r>
              <a:rPr sz="1800" b="1" spc="-60" dirty="0">
                <a:solidFill>
                  <a:srgbClr val="00305E"/>
                </a:solidFill>
                <a:latin typeface="Open Sans Semibold"/>
                <a:cs typeface="Open Sans Semibold"/>
              </a:rPr>
              <a:t>h</a:t>
            </a:r>
            <a:r>
              <a:rPr sz="1800" b="1" spc="-4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800" b="1" spc="-65" dirty="0">
                <a:solidFill>
                  <a:srgbClr val="00305E"/>
                </a:solidFill>
                <a:latin typeface="Open Sans Semibold"/>
                <a:cs typeface="Open Sans Semibold"/>
              </a:rPr>
              <a:t>1</a:t>
            </a:r>
            <a:r>
              <a:rPr sz="1800" b="1" spc="-55" dirty="0">
                <a:solidFill>
                  <a:srgbClr val="00305E"/>
                </a:solidFill>
                <a:latin typeface="Open Sans Semibold"/>
                <a:cs typeface="Open Sans Semibold"/>
              </a:rPr>
              <a:t>1</a:t>
            </a:r>
            <a:r>
              <a:rPr sz="1800" b="1" spc="-4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800" b="1" spc="-65" dirty="0">
                <a:solidFill>
                  <a:srgbClr val="00305E"/>
                </a:solidFill>
                <a:latin typeface="Open Sans Semibold"/>
                <a:cs typeface="Open Sans Semibold"/>
              </a:rPr>
              <a:t>metre</a:t>
            </a:r>
            <a:r>
              <a:rPr sz="1800" b="1" spc="-45" dirty="0">
                <a:solidFill>
                  <a:srgbClr val="00305E"/>
                </a:solidFill>
                <a:latin typeface="Open Sans Semibold"/>
                <a:cs typeface="Open Sans Semibold"/>
              </a:rPr>
              <a:t>s </a:t>
            </a:r>
            <a:r>
              <a:rPr sz="1800" b="1" spc="-65" dirty="0">
                <a:solidFill>
                  <a:srgbClr val="00305E"/>
                </a:solidFill>
                <a:latin typeface="Open Sans Semibold"/>
                <a:cs typeface="Open Sans Semibold"/>
              </a:rPr>
              <a:t>o</a:t>
            </a:r>
            <a:r>
              <a:rPr sz="1800" b="1" spc="-40" dirty="0">
                <a:solidFill>
                  <a:srgbClr val="00305E"/>
                </a:solidFill>
                <a:latin typeface="Open Sans Semibold"/>
                <a:cs typeface="Open Sans Semibold"/>
              </a:rPr>
              <a:t>r </a:t>
            </a:r>
            <a:r>
              <a:rPr sz="1800" b="1" spc="-65" dirty="0">
                <a:solidFill>
                  <a:srgbClr val="00305E"/>
                </a:solidFill>
                <a:latin typeface="Open Sans Semibold"/>
                <a:cs typeface="Open Sans Semibold"/>
              </a:rPr>
              <a:t>more)</a:t>
            </a:r>
            <a:endParaRPr sz="1800">
              <a:latin typeface="Open Sans Semibold"/>
              <a:cs typeface="Open Sans Semi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0665" y="452422"/>
            <a:ext cx="5286412" cy="62671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1095"/>
              </a:spcBef>
            </a:pPr>
            <a:r>
              <a:rPr sz="4000" b="1" spc="60">
                <a:solidFill>
                  <a:schemeClr val="bg1"/>
                </a:solidFill>
                <a:latin typeface="Bebas Neue Bold"/>
                <a:cs typeface="Bebas Neue Bold"/>
              </a:rPr>
              <a:t>ELEVATING</a:t>
            </a:r>
            <a:r>
              <a:rPr sz="4000" b="1" spc="110">
                <a:solidFill>
                  <a:schemeClr val="bg1"/>
                </a:solidFill>
                <a:latin typeface="Bebas Neue Bold"/>
                <a:cs typeface="Bebas Neue Bold"/>
              </a:rPr>
              <a:t> </a:t>
            </a:r>
            <a:r>
              <a:rPr sz="4000" b="1" spc="60">
                <a:solidFill>
                  <a:schemeClr val="bg1"/>
                </a:solidFill>
                <a:latin typeface="Bebas Neue Bold"/>
                <a:cs typeface="Bebas Neue Bold"/>
              </a:rPr>
              <a:t>WORK</a:t>
            </a:r>
            <a:endParaRPr sz="4000">
              <a:solidFill>
                <a:schemeClr val="bg1"/>
              </a:solidFill>
              <a:latin typeface="Bebas Neue Bold"/>
              <a:cs typeface="Bebas Neue 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999" y="1596009"/>
            <a:ext cx="2168264" cy="33198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7494" y="4164731"/>
            <a:ext cx="1813376" cy="79559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433451" y="3961305"/>
            <a:ext cx="7785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0" dirty="0">
                <a:solidFill>
                  <a:srgbClr val="231F20"/>
                </a:solidFill>
                <a:latin typeface="Open Sans Semibold"/>
                <a:cs typeface="Open Sans Semibold"/>
              </a:rPr>
              <a:t>Produce</a:t>
            </a: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d</a:t>
            </a:r>
            <a:r>
              <a:rPr sz="10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by:</a:t>
            </a:r>
            <a:endParaRPr sz="1000">
              <a:latin typeface="Open Sans Semibold"/>
              <a:cs typeface="Open Sans Semibold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18E79CB0-0C87-4660-81C4-4884A411595A}"/>
              </a:ext>
            </a:extLst>
          </p:cNvPr>
          <p:cNvSpPr/>
          <p:nvPr/>
        </p:nvSpPr>
        <p:spPr>
          <a:xfrm>
            <a:off x="5921390" y="238108"/>
            <a:ext cx="1164650" cy="1027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9816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</a:t>
            </a:r>
            <a:r>
              <a:rPr sz="1100" i="1" spc="-50" dirty="0">
                <a:solidFill>
                  <a:srgbClr val="FFFFFF"/>
                </a:solidFill>
                <a:latin typeface="Franklin Gothic Book"/>
                <a:cs typeface="Franklin Gothic Book"/>
              </a:rPr>
              <a:t>.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1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ORK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00" y="1067435"/>
          <a:ext cx="6471284" cy="3900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24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Legislation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regulations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ustralia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ksi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OHS/WH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lici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83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Practice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179705">
                        <a:lnSpc>
                          <a:spcPts val="1140"/>
                        </a:lnSpc>
                        <a:spcBef>
                          <a:spcPts val="925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Instr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ction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acture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operation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984250">
                        <a:lnSpc>
                          <a:spcPts val="1140"/>
                        </a:lnSpc>
                        <a:spcBef>
                          <a:spcPts val="92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oce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ures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(SOPs).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087" y="1400644"/>
            <a:ext cx="1337075" cy="153197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27300" y="637773"/>
            <a:ext cx="630745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know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procedures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related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ormation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7300" y="365142"/>
            <a:ext cx="31394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Safety</a:t>
            </a:r>
            <a:r>
              <a:rPr sz="1400" b="1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information</a:t>
            </a:r>
            <a:r>
              <a:rPr sz="1400" b="1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and</a:t>
            </a:r>
            <a:r>
              <a:rPr sz="1400" b="1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work</a:t>
            </a:r>
            <a:r>
              <a:rPr sz="1400" b="1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procedures</a:t>
            </a:r>
            <a:endParaRPr sz="1400">
              <a:latin typeface="Franklin Gothic Demi"/>
              <a:cs typeface="Franklin Gothic Dem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7922" y="1376897"/>
            <a:ext cx="1114012" cy="155842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4678" y="3466838"/>
            <a:ext cx="1005185" cy="141307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525299" y="3442462"/>
            <a:ext cx="1119505" cy="1464945"/>
          </a:xfrm>
          <a:custGeom>
            <a:avLst/>
            <a:gdLst/>
            <a:ahLst/>
            <a:cxnLst/>
            <a:rect l="l" t="t" r="r" b="b"/>
            <a:pathLst>
              <a:path w="1119504" h="1464945">
                <a:moveTo>
                  <a:pt x="0" y="1464856"/>
                </a:moveTo>
                <a:lnTo>
                  <a:pt x="1119263" y="1464856"/>
                </a:lnTo>
                <a:lnTo>
                  <a:pt x="1119263" y="0"/>
                </a:lnTo>
                <a:lnTo>
                  <a:pt x="0" y="0"/>
                </a:lnTo>
                <a:lnTo>
                  <a:pt x="0" y="1464856"/>
                </a:lnTo>
                <a:close/>
              </a:path>
            </a:pathLst>
          </a:custGeom>
          <a:ln w="57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1275" y="3333540"/>
            <a:ext cx="1147476" cy="157667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093" y="1561947"/>
            <a:ext cx="1788438" cy="11634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47949" y="3389071"/>
            <a:ext cx="2081936" cy="152114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694700" y="5083075"/>
            <a:ext cx="19240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10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63540" y="1166802"/>
            <a:ext cx="2071702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2778118" y="1166802"/>
            <a:ext cx="2000264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4921258" y="1166802"/>
            <a:ext cx="2000264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63540" y="3024190"/>
            <a:ext cx="2000264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2706680" y="3024190"/>
            <a:ext cx="2143140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4921258" y="3024190"/>
            <a:ext cx="2000264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5998" y="141378"/>
            <a:ext cx="75057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4018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75749" y="125267"/>
            <a:ext cx="1812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</a:t>
            </a:r>
            <a:r>
              <a:rPr sz="10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sz="10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0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0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515485"/>
            <a:ext cx="3858260" cy="79819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Hazard</a:t>
            </a:r>
            <a:r>
              <a:rPr sz="1400" spc="-3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versus</a:t>
            </a:r>
            <a:r>
              <a:rPr sz="1400" spc="-3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risk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What</a:t>
            </a:r>
            <a:r>
              <a:rPr sz="1200" b="1" spc="-25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is</a:t>
            </a:r>
            <a:r>
              <a:rPr sz="1200" b="1" spc="-2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the</a:t>
            </a:r>
            <a:r>
              <a:rPr sz="1200" b="1" spc="-25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difference?</a:t>
            </a:r>
            <a:endParaRPr sz="120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Different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risks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emerge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constantly—sometimes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instantly.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3179" y="1785188"/>
            <a:ext cx="3168015" cy="2715895"/>
          </a:xfrm>
          <a:custGeom>
            <a:avLst/>
            <a:gdLst/>
            <a:ahLst/>
            <a:cxnLst/>
            <a:rect l="l" t="t" r="r" b="b"/>
            <a:pathLst>
              <a:path w="3168015" h="2715895">
                <a:moveTo>
                  <a:pt x="3168002" y="0"/>
                </a:moveTo>
                <a:lnTo>
                  <a:pt x="0" y="0"/>
                </a:lnTo>
                <a:lnTo>
                  <a:pt x="0" y="2715374"/>
                </a:lnTo>
                <a:lnTo>
                  <a:pt x="3168002" y="2715374"/>
                </a:lnTo>
                <a:lnTo>
                  <a:pt x="3168002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3179" y="1785188"/>
            <a:ext cx="3168015" cy="2715895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740"/>
              </a:spcBef>
            </a:pP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Hazard</a:t>
            </a:r>
            <a:endParaRPr sz="1400">
              <a:latin typeface="Franklin Gothic Demi"/>
              <a:cs typeface="Franklin Gothic Demi"/>
            </a:endParaRPr>
          </a:p>
          <a:p>
            <a:pPr marL="111125" marR="300355">
              <a:lnSpc>
                <a:spcPct val="100000"/>
              </a:lnSpc>
              <a:spcBef>
                <a:spcPts val="42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situation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which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could </a:t>
            </a:r>
            <a:r>
              <a:rPr sz="1000" spc="-2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injure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har</a:t>
            </a:r>
            <a:r>
              <a:rPr sz="1000" spc="-50" dirty="0">
                <a:solidFill>
                  <a:srgbClr val="231F20"/>
                </a:solidFill>
                <a:latin typeface="Open Sans"/>
                <a:cs typeface="Open Sans"/>
              </a:rPr>
              <a:t>m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you.</a:t>
            </a:r>
            <a:endParaRPr sz="1000">
              <a:latin typeface="Open Sans"/>
              <a:cs typeface="Open Sans"/>
            </a:endParaRPr>
          </a:p>
          <a:p>
            <a:pPr marL="111125">
              <a:lnSpc>
                <a:spcPct val="100000"/>
              </a:lnSpc>
              <a:spcBef>
                <a:spcPts val="565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other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words,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is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anything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hurt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48823" y="1785188"/>
            <a:ext cx="3168015" cy="2715895"/>
          </a:xfrm>
          <a:custGeom>
            <a:avLst/>
            <a:gdLst/>
            <a:ahLst/>
            <a:cxnLst/>
            <a:rect l="l" t="t" r="r" b="b"/>
            <a:pathLst>
              <a:path w="3168015" h="2715895">
                <a:moveTo>
                  <a:pt x="3168002" y="0"/>
                </a:moveTo>
                <a:lnTo>
                  <a:pt x="0" y="0"/>
                </a:lnTo>
                <a:lnTo>
                  <a:pt x="0" y="2715374"/>
                </a:lnTo>
                <a:lnTo>
                  <a:pt x="3168002" y="2715374"/>
                </a:lnTo>
                <a:lnTo>
                  <a:pt x="3168002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48823" y="1785188"/>
            <a:ext cx="3168015" cy="2715895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740"/>
              </a:spcBef>
            </a:pP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Risk</a:t>
            </a:r>
            <a:endParaRPr sz="1400">
              <a:latin typeface="Franklin Gothic Demi"/>
              <a:cs typeface="Franklin Gothic Demi"/>
            </a:endParaRPr>
          </a:p>
          <a:p>
            <a:pPr marL="111125" marR="102870">
              <a:lnSpc>
                <a:spcPct val="100000"/>
              </a:lnSpc>
              <a:spcBef>
                <a:spcPts val="42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risk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chance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causing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harm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such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as </a:t>
            </a:r>
            <a:r>
              <a:rPr sz="1000" spc="-2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injury,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illness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even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death.</a:t>
            </a:r>
            <a:endParaRPr sz="1000">
              <a:latin typeface="Open Sans"/>
              <a:cs typeface="Open Sans"/>
            </a:endParaRPr>
          </a:p>
          <a:p>
            <a:pPr marL="111125" marR="530225">
              <a:lnSpc>
                <a:spcPct val="100000"/>
              </a:lnSpc>
              <a:spcBef>
                <a:spcPts val="565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words,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likely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it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somebody </a:t>
            </a:r>
            <a:r>
              <a:rPr sz="1000" spc="-2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somethin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Open Sans"/>
                <a:cs typeface="Open Sans"/>
              </a:rPr>
              <a:t>ma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b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harme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b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hazard.</a:t>
            </a:r>
            <a:endParaRPr sz="1000">
              <a:latin typeface="Open Sans"/>
              <a:cs typeface="Open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88916" y="2978772"/>
            <a:ext cx="1359535" cy="1410970"/>
            <a:chOff x="4688916" y="2978772"/>
            <a:chExt cx="1359535" cy="141097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1837" y="2981693"/>
              <a:ext cx="1353248" cy="140477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691837" y="2981693"/>
              <a:ext cx="1353820" cy="1405255"/>
            </a:xfrm>
            <a:custGeom>
              <a:avLst/>
              <a:gdLst/>
              <a:ahLst/>
              <a:cxnLst/>
              <a:rect l="l" t="t" r="r" b="b"/>
              <a:pathLst>
                <a:path w="1353820" h="1405254">
                  <a:moveTo>
                    <a:pt x="0" y="1404772"/>
                  </a:moveTo>
                  <a:lnTo>
                    <a:pt x="1353248" y="1404772"/>
                  </a:lnTo>
                  <a:lnTo>
                    <a:pt x="1353248" y="0"/>
                  </a:lnTo>
                  <a:lnTo>
                    <a:pt x="0" y="0"/>
                  </a:lnTo>
                  <a:lnTo>
                    <a:pt x="0" y="1404772"/>
                  </a:lnTo>
                  <a:close/>
                </a:path>
              </a:pathLst>
            </a:custGeom>
            <a:ln w="5842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430908" y="2978772"/>
            <a:ext cx="1359535" cy="1410970"/>
            <a:chOff x="1430908" y="2978772"/>
            <a:chExt cx="1359535" cy="1410970"/>
          </a:xfrm>
        </p:grpSpPr>
        <p:sp>
          <p:nvSpPr>
            <p:cNvPr id="14" name="object 14"/>
            <p:cNvSpPr/>
            <p:nvPr/>
          </p:nvSpPr>
          <p:spPr>
            <a:xfrm>
              <a:off x="1433829" y="2981693"/>
              <a:ext cx="1353820" cy="1405255"/>
            </a:xfrm>
            <a:custGeom>
              <a:avLst/>
              <a:gdLst/>
              <a:ahLst/>
              <a:cxnLst/>
              <a:rect l="l" t="t" r="r" b="b"/>
              <a:pathLst>
                <a:path w="1353820" h="1405254">
                  <a:moveTo>
                    <a:pt x="1353248" y="0"/>
                  </a:moveTo>
                  <a:lnTo>
                    <a:pt x="0" y="0"/>
                  </a:lnTo>
                  <a:lnTo>
                    <a:pt x="0" y="1404772"/>
                  </a:lnTo>
                  <a:lnTo>
                    <a:pt x="1353248" y="1404772"/>
                  </a:lnTo>
                  <a:lnTo>
                    <a:pt x="1353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9285" y="3085922"/>
              <a:ext cx="835385" cy="120177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433829" y="2981693"/>
              <a:ext cx="1353820" cy="1405255"/>
            </a:xfrm>
            <a:custGeom>
              <a:avLst/>
              <a:gdLst/>
              <a:ahLst/>
              <a:cxnLst/>
              <a:rect l="l" t="t" r="r" b="b"/>
              <a:pathLst>
                <a:path w="1353820" h="1405254">
                  <a:moveTo>
                    <a:pt x="0" y="1404772"/>
                  </a:moveTo>
                  <a:lnTo>
                    <a:pt x="1353248" y="1404772"/>
                  </a:lnTo>
                  <a:lnTo>
                    <a:pt x="1353248" y="0"/>
                  </a:lnTo>
                  <a:lnTo>
                    <a:pt x="0" y="0"/>
                  </a:lnTo>
                  <a:lnTo>
                    <a:pt x="0" y="1404772"/>
                  </a:lnTo>
                  <a:close/>
                </a:path>
              </a:pathLst>
            </a:custGeom>
            <a:ln w="5842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27300" y="117014"/>
            <a:ext cx="685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4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1.5,</a:t>
            </a:r>
            <a:r>
              <a:rPr sz="1100" i="1" spc="-4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2.2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94700" y="5083075"/>
            <a:ext cx="19240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11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634978" y="2095496"/>
            <a:ext cx="2714644" cy="2357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3921126" y="2095496"/>
            <a:ext cx="2928958" cy="2357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6436" y="117014"/>
            <a:ext cx="12223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66000"/>
            <a:ext cx="2375535" cy="1445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Wind</a:t>
            </a:r>
            <a:r>
              <a:rPr sz="14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hazards</a:t>
            </a:r>
            <a:endParaRPr sz="140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83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elevating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platform.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can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boom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uncont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ollabl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object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m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plat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EW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ti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000">
              <a:latin typeface="Franklin Gothic Book"/>
              <a:cs typeface="Franklin Gothic Book"/>
            </a:endParaRPr>
          </a:p>
          <a:p>
            <a:pPr marL="12700" marR="29209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debris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bl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oun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rs 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visi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n.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2939350"/>
            <a:ext cx="2491740" cy="99186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exceeds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limit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EWP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stop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immediately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bring 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platform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ground.</a:t>
            </a:r>
            <a:endParaRPr sz="1000">
              <a:latin typeface="Franklin Gothic Book"/>
              <a:cs typeface="Franklin Gothic Book"/>
            </a:endParaRPr>
          </a:p>
          <a:p>
            <a:pPr marL="12700" marR="66675" algn="just">
              <a:lnSpc>
                <a:spcPts val="1140"/>
              </a:lnSpc>
              <a:spcBef>
                <a:spcPts val="71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rating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EW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ound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checking the data plate, operators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manual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specifications.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7640" y="689406"/>
            <a:ext cx="3582348" cy="201209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7640" y="2954125"/>
            <a:ext cx="3582348" cy="201308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7300" y="117014"/>
            <a:ext cx="4914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2.13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4700" y="5083075"/>
            <a:ext cx="19240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12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492102" y="666736"/>
            <a:ext cx="2357454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492102" y="2809876"/>
            <a:ext cx="2500330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6436" y="117014"/>
            <a:ext cx="12223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4" y="432005"/>
            <a:ext cx="6483350" cy="4536440"/>
            <a:chOff x="540004" y="432005"/>
            <a:chExt cx="6483350" cy="4536440"/>
          </a:xfrm>
        </p:grpSpPr>
        <p:sp>
          <p:nvSpPr>
            <p:cNvPr id="4" name="object 4"/>
            <p:cNvSpPr/>
            <p:nvPr/>
          </p:nvSpPr>
          <p:spPr>
            <a:xfrm>
              <a:off x="2136599" y="43518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6824" y="438359"/>
              <a:ext cx="0" cy="4523740"/>
            </a:xfrm>
            <a:custGeom>
              <a:avLst/>
              <a:gdLst/>
              <a:ahLst/>
              <a:cxnLst/>
              <a:rect l="l" t="t" r="r" b="b"/>
              <a:pathLst>
                <a:path h="4523740">
                  <a:moveTo>
                    <a:pt x="0" y="452329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599" y="496483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04" y="432016"/>
              <a:ext cx="1597660" cy="4536440"/>
            </a:xfrm>
            <a:custGeom>
              <a:avLst/>
              <a:gdLst/>
              <a:ahLst/>
              <a:cxnLst/>
              <a:rect l="l" t="t" r="r" b="b"/>
              <a:pathLst>
                <a:path w="1597660" h="4536440">
                  <a:moveTo>
                    <a:pt x="1597494" y="0"/>
                  </a:moveTo>
                  <a:lnTo>
                    <a:pt x="0" y="0"/>
                  </a:lnTo>
                  <a:lnTo>
                    <a:pt x="0" y="4535995"/>
                  </a:lnTo>
                  <a:lnTo>
                    <a:pt x="1597494" y="4535995"/>
                  </a:lnTo>
                  <a:lnTo>
                    <a:pt x="1597494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5299" y="429401"/>
            <a:ext cx="1322070" cy="192722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</a:t>
            </a: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STION</a:t>
            </a:r>
            <a:r>
              <a:rPr sz="11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95" dirty="0">
                <a:solidFill>
                  <a:srgbClr val="231F20"/>
                </a:solidFill>
                <a:latin typeface="Franklin Gothic Demi"/>
                <a:cs typeface="Franklin Gothic Demi"/>
              </a:rPr>
              <a:t>1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7</a:t>
            </a:r>
            <a:endParaRPr sz="110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79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Hiera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h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lis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ols  tha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elimina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ow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dange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  the workplace.</a:t>
            </a:r>
            <a:endParaRPr sz="1000">
              <a:latin typeface="Franklin Gothic Book"/>
              <a:cs typeface="Franklin Gothic Book"/>
            </a:endParaRPr>
          </a:p>
          <a:p>
            <a:pPr marL="12700" marR="6985">
              <a:lnSpc>
                <a:spcPts val="1140"/>
              </a:lnSpc>
              <a:spcBef>
                <a:spcPts val="70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six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(6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)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els  i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hi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h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choice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1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choice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5418" y="4637554"/>
            <a:ext cx="198120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Memory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aid: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very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aturday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I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P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ie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136028" y="1066932"/>
            <a:ext cx="2860675" cy="2564765"/>
            <a:chOff x="3136028" y="1066932"/>
            <a:chExt cx="2860675" cy="256476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4614" y="1066932"/>
              <a:ext cx="2719917" cy="23143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4908" y="1302753"/>
              <a:ext cx="201663" cy="20377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6476" y="2669668"/>
              <a:ext cx="2453511" cy="6708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6975" y="1158125"/>
              <a:ext cx="2466111" cy="151154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448443" y="3007216"/>
              <a:ext cx="2068195" cy="0"/>
            </a:xfrm>
            <a:custGeom>
              <a:avLst/>
              <a:gdLst/>
              <a:ahLst/>
              <a:cxnLst/>
              <a:rect l="l" t="t" r="r" b="b"/>
              <a:pathLst>
                <a:path w="2068195">
                  <a:moveTo>
                    <a:pt x="2067712" y="0"/>
                  </a:moveTo>
                  <a:lnTo>
                    <a:pt x="0" y="0"/>
                  </a:lnTo>
                </a:path>
              </a:pathLst>
            </a:custGeom>
            <a:ln w="16573">
              <a:solidFill>
                <a:srgbClr val="13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36979" y="1151962"/>
              <a:ext cx="2463165" cy="2188845"/>
            </a:xfrm>
            <a:custGeom>
              <a:avLst/>
              <a:gdLst/>
              <a:ahLst/>
              <a:cxnLst/>
              <a:rect l="l" t="t" r="r" b="b"/>
              <a:pathLst>
                <a:path w="2463165" h="2188845">
                  <a:moveTo>
                    <a:pt x="1238821" y="0"/>
                  </a:moveTo>
                  <a:lnTo>
                    <a:pt x="2463012" y="2188591"/>
                  </a:lnTo>
                  <a:lnTo>
                    <a:pt x="0" y="2188591"/>
                  </a:lnTo>
                  <a:lnTo>
                    <a:pt x="1238821" y="0"/>
                  </a:lnTo>
                  <a:close/>
                </a:path>
              </a:pathLst>
            </a:custGeom>
            <a:ln w="12750">
              <a:solidFill>
                <a:srgbClr val="13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6028" y="1593420"/>
              <a:ext cx="883737" cy="203778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282299" y="483730"/>
            <a:ext cx="1358900" cy="5207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0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Elimination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:</a:t>
            </a: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possible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,</a:t>
            </a:r>
            <a:endParaRPr sz="1000">
              <a:latin typeface="Franklin Gothic Book"/>
              <a:cs typeface="Franklin Gothic Book"/>
            </a:endParaRPr>
          </a:p>
          <a:p>
            <a:pPr marL="192405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rem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(ta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y)</a:t>
            </a:r>
            <a:endParaRPr sz="1000">
              <a:latin typeface="Franklin Gothic Book"/>
              <a:cs typeface="Franklin Gothic Book"/>
            </a:endParaRPr>
          </a:p>
          <a:p>
            <a:pPr marL="192405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86990" y="3595874"/>
            <a:ext cx="1479550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271145" indent="-180340">
              <a:lnSpc>
                <a:spcPct val="1083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r>
              <a:rPr sz="1000" b="1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000" b="1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000" b="1" spc="-1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Engineerin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g</a:t>
            </a: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Control 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Measures:</a:t>
            </a:r>
            <a:endParaRPr sz="1000">
              <a:latin typeface="Franklin Gothic Demi"/>
              <a:cs typeface="Franklin Gothic Demi"/>
            </a:endParaRPr>
          </a:p>
          <a:p>
            <a:pPr marL="192405" marR="5080">
              <a:lnSpc>
                <a:spcPct val="108300"/>
              </a:lnSpc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Chang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ools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, 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q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uipmen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vi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onment 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ma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i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sa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94016" y="483730"/>
            <a:ext cx="152590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r>
              <a:rPr sz="1000" b="1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000" b="1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000" b="1" spc="-1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Sub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stit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ution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:</a:t>
            </a:r>
            <a:r>
              <a:rPr sz="10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Us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sa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r  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can’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rem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e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87359" y="3596586"/>
            <a:ext cx="1576705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r>
              <a:rPr sz="1000" b="1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000" b="1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000" b="1" spc="-1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Admini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st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ra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ti</a:t>
            </a: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v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 P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ractices:  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educ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tim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k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xpose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y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usin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,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jo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ro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tation,  th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timin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jobs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,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e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tc.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26991" y="483730"/>
            <a:ext cx="125857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solation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:</a:t>
            </a:r>
            <a:r>
              <a:rPr sz="1000" spc="-7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access  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th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dou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 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(dange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ous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)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area.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12517" y="3596586"/>
            <a:ext cx="119570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6</a:t>
            </a:r>
            <a:r>
              <a:rPr sz="1000" b="1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000" b="1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000" b="1" spc="-1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Franklin Gothic Demi"/>
                <a:cs typeface="Franklin Gothic Demi"/>
              </a:rPr>
              <a:t>P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sona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Pro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tect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Franklin Gothic Demi"/>
                <a:cs typeface="Franklin Gothic Demi"/>
              </a:rPr>
              <a:t>v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e 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Equipmen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(PP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E):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Us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PP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r 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la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lin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de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ence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7300" y="117014"/>
            <a:ext cx="9486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1.5,</a:t>
            </a:r>
            <a:r>
              <a:rPr sz="1100" i="1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2.2,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3.1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33801" y="4492802"/>
            <a:ext cx="2887345" cy="448309"/>
          </a:xfrm>
          <a:custGeom>
            <a:avLst/>
            <a:gdLst/>
            <a:ahLst/>
            <a:cxnLst/>
            <a:rect l="l" t="t" r="r" b="b"/>
            <a:pathLst>
              <a:path w="2887345" h="448310">
                <a:moveTo>
                  <a:pt x="2887205" y="0"/>
                </a:moveTo>
                <a:lnTo>
                  <a:pt x="0" y="0"/>
                </a:lnTo>
                <a:lnTo>
                  <a:pt x="0" y="448208"/>
                </a:lnTo>
                <a:lnTo>
                  <a:pt x="2887205" y="448208"/>
                </a:lnTo>
                <a:lnTo>
                  <a:pt x="28872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694700" y="5083075"/>
            <a:ext cx="19240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13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2420928" y="523860"/>
            <a:ext cx="1643074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2420928" y="523860"/>
            <a:ext cx="1500198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3921126" y="452422"/>
            <a:ext cx="1500198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778514" y="523860"/>
            <a:ext cx="1214446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2492366" y="3595694"/>
            <a:ext cx="1285884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3992564" y="3595694"/>
            <a:ext cx="1571636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778514" y="3595694"/>
            <a:ext cx="1143008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9559" y="1849192"/>
            <a:ext cx="5177816" cy="31056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5348" y="1084185"/>
            <a:ext cx="862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500" b="1" spc="-7" baseline="-7407" dirty="0">
                <a:solidFill>
                  <a:srgbClr val="063C69"/>
                </a:solidFill>
                <a:latin typeface="Franklin Gothic Demi"/>
                <a:cs typeface="Franklin Gothic Demi"/>
              </a:rPr>
              <a:t>E</a:t>
            </a:r>
            <a:r>
              <a:rPr sz="4500" b="1" spc="-172" baseline="-7407" dirty="0">
                <a:solidFill>
                  <a:srgbClr val="063C69"/>
                </a:solidFill>
                <a:latin typeface="Franklin Gothic Demi"/>
                <a:cs typeface="Franklin Gothic Demi"/>
              </a:rPr>
              <a:t> </a:t>
            </a:r>
            <a:r>
              <a:rPr sz="1600" b="1" dirty="0">
                <a:solidFill>
                  <a:srgbClr val="3D5781"/>
                </a:solidFill>
                <a:latin typeface="Franklin Gothic Demi"/>
                <a:cs typeface="Franklin Gothic Demi"/>
              </a:rPr>
              <a:t>Every</a:t>
            </a:r>
            <a:endParaRPr sz="1600">
              <a:latin typeface="Franklin Gothic Demi"/>
              <a:cs typeface="Franklin Gothic Dem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94700" y="5083075"/>
            <a:ext cx="19240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14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8099" y="2457519"/>
            <a:ext cx="844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3D5781"/>
                </a:solidFill>
                <a:latin typeface="Franklin Gothic Demi"/>
                <a:cs typeface="Franklin Gothic Demi"/>
              </a:rPr>
              <a:t>I</a:t>
            </a:r>
            <a:endParaRPr sz="160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4140" y="2328615"/>
            <a:ext cx="1358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63C69"/>
                </a:solidFill>
                <a:latin typeface="Franklin Gothic Demi"/>
                <a:cs typeface="Franklin Gothic Demi"/>
              </a:rPr>
              <a:t>I</a:t>
            </a:r>
            <a:endParaRPr sz="3000">
              <a:latin typeface="Franklin Gothic Demi"/>
              <a:cs typeface="Franklin Gothic Dem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392" y="2877487"/>
            <a:ext cx="1649730" cy="1080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>
              <a:lnSpc>
                <a:spcPts val="3265"/>
              </a:lnSpc>
              <a:spcBef>
                <a:spcPts val="100"/>
              </a:spcBef>
            </a:pPr>
            <a:r>
              <a:rPr sz="4500" b="1" spc="-7" baseline="-7407" dirty="0">
                <a:solidFill>
                  <a:srgbClr val="063C69"/>
                </a:solidFill>
                <a:latin typeface="Franklin Gothic Demi"/>
                <a:cs typeface="Franklin Gothic Demi"/>
              </a:rPr>
              <a:t>E</a:t>
            </a:r>
            <a:r>
              <a:rPr sz="4500" b="1" spc="-127" baseline="-7407" dirty="0">
                <a:solidFill>
                  <a:srgbClr val="063C69"/>
                </a:solidFill>
                <a:latin typeface="Franklin Gothic Demi"/>
                <a:cs typeface="Franklin Gothic Demi"/>
              </a:rPr>
              <a:t> </a:t>
            </a:r>
            <a:r>
              <a:rPr sz="1600" b="1" spc="-5" dirty="0">
                <a:solidFill>
                  <a:srgbClr val="3D5781"/>
                </a:solidFill>
                <a:latin typeface="Franklin Gothic Demi"/>
                <a:cs typeface="Franklin Gothic Demi"/>
              </a:rPr>
              <a:t>Eat</a:t>
            </a:r>
            <a:endParaRPr sz="1600">
              <a:latin typeface="Franklin Gothic Demi"/>
              <a:cs typeface="Franklin Gothic Demi"/>
            </a:endParaRPr>
          </a:p>
          <a:p>
            <a:pPr marL="661035">
              <a:lnSpc>
                <a:spcPts val="1345"/>
              </a:lnSpc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Engineering</a:t>
            </a:r>
            <a:endParaRPr sz="1400">
              <a:latin typeface="Franklin Gothic Demi"/>
              <a:cs typeface="Franklin Gothic Demi"/>
            </a:endParaRPr>
          </a:p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sz="4500" b="1" spc="-7" baseline="-7407" dirty="0">
                <a:solidFill>
                  <a:srgbClr val="063C69"/>
                </a:solidFill>
                <a:latin typeface="Franklin Gothic Demi"/>
                <a:cs typeface="Franklin Gothic Demi"/>
              </a:rPr>
              <a:t>A</a:t>
            </a:r>
            <a:r>
              <a:rPr sz="4500" b="1" spc="367" baseline="-7407" dirty="0">
                <a:solidFill>
                  <a:srgbClr val="063C69"/>
                </a:solidFill>
                <a:latin typeface="Franklin Gothic Demi"/>
                <a:cs typeface="Franklin Gothic Demi"/>
              </a:rPr>
              <a:t> </a:t>
            </a:r>
            <a:r>
              <a:rPr sz="1600" b="1" spc="-5" dirty="0">
                <a:solidFill>
                  <a:srgbClr val="3D5781"/>
                </a:solidFill>
                <a:latin typeface="Franklin Gothic Demi"/>
                <a:cs typeface="Franklin Gothic Demi"/>
              </a:rPr>
              <a:t>a</a:t>
            </a:r>
            <a:endParaRPr sz="1600">
              <a:latin typeface="Franklin Gothic Demi"/>
              <a:cs typeface="Franklin Gothic Dem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7040" y="944495"/>
            <a:ext cx="42792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65" dirty="0">
                <a:solidFill>
                  <a:srgbClr val="00305E"/>
                </a:solidFill>
                <a:latin typeface="Franklin Gothic Demi"/>
                <a:cs typeface="Franklin Gothic Demi"/>
              </a:rPr>
              <a:t>Every</a:t>
            </a:r>
            <a:r>
              <a:rPr sz="2800" b="1" spc="14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2800" b="1" spc="65" dirty="0">
                <a:solidFill>
                  <a:srgbClr val="00305E"/>
                </a:solidFill>
                <a:latin typeface="Franklin Gothic Demi"/>
                <a:cs typeface="Franklin Gothic Demi"/>
              </a:rPr>
              <a:t>Saturday</a:t>
            </a:r>
            <a:r>
              <a:rPr sz="2800" b="1" spc="15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28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I</a:t>
            </a:r>
            <a:r>
              <a:rPr sz="2800" b="1" spc="15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2800" b="1" spc="50" dirty="0">
                <a:solidFill>
                  <a:srgbClr val="00305E"/>
                </a:solidFill>
                <a:latin typeface="Franklin Gothic Demi"/>
                <a:cs typeface="Franklin Gothic Demi"/>
              </a:rPr>
              <a:t>Eat</a:t>
            </a:r>
            <a:r>
              <a:rPr sz="2800" b="1" spc="15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28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a</a:t>
            </a:r>
            <a:r>
              <a:rPr sz="2800" b="1" spc="15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2800" b="1" spc="75" dirty="0">
                <a:solidFill>
                  <a:srgbClr val="00305E"/>
                </a:solidFill>
                <a:latin typeface="Franklin Gothic Demi"/>
                <a:cs typeface="Franklin Gothic Demi"/>
              </a:rPr>
              <a:t>Pie</a:t>
            </a:r>
            <a:endParaRPr sz="2800">
              <a:latin typeface="Franklin Gothic Demi"/>
              <a:cs typeface="Franklin Gothic Dem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300" y="53099"/>
            <a:ext cx="6361430" cy="90931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515175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1.5,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2.2,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3.1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How</a:t>
            </a:r>
            <a:r>
              <a:rPr sz="1400" b="1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to</a:t>
            </a:r>
            <a:r>
              <a:rPr sz="1400" b="1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remember</a:t>
            </a:r>
            <a:r>
              <a:rPr sz="1400" b="1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the</a:t>
            </a:r>
            <a:r>
              <a:rPr sz="1400" b="1" spc="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Hierarchy</a:t>
            </a:r>
            <a:r>
              <a:rPr sz="1400" b="1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of</a:t>
            </a:r>
            <a:r>
              <a:rPr sz="1400" b="1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Hazard</a:t>
            </a:r>
            <a:r>
              <a:rPr sz="1400" b="1" spc="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Control</a:t>
            </a:r>
            <a:endParaRPr sz="1400">
              <a:latin typeface="Franklin Gothic Demi"/>
              <a:cs typeface="Franklin Gothic Demi"/>
            </a:endParaRPr>
          </a:p>
          <a:p>
            <a:pPr marL="18415">
              <a:lnSpc>
                <a:spcPts val="1170"/>
              </a:lnSpc>
              <a:spcBef>
                <a:spcPts val="47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acronym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abbreviation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formed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initial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components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phrase)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remember</a:t>
            </a:r>
            <a:endParaRPr sz="1000">
              <a:latin typeface="Franklin Gothic Book"/>
              <a:cs typeface="Franklin Gothic Book"/>
            </a:endParaRPr>
          </a:p>
          <a:p>
            <a:pPr marL="18415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steps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hierarchy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4300" y="3847936"/>
            <a:ext cx="11772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Admini</a:t>
            </a:r>
            <a:r>
              <a:rPr sz="1400" b="1" spc="5" dirty="0">
                <a:solidFill>
                  <a:srgbClr val="00305E"/>
                </a:solidFill>
                <a:latin typeface="Franklin Gothic Demi"/>
                <a:cs typeface="Franklin Gothic Demi"/>
              </a:rPr>
              <a:t>s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tration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8930" y="4073022"/>
            <a:ext cx="1002665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3265"/>
              </a:lnSpc>
              <a:spcBef>
                <a:spcPts val="100"/>
              </a:spcBef>
            </a:pPr>
            <a:r>
              <a:rPr sz="4500" b="1" spc="-7" baseline="-7407" dirty="0">
                <a:solidFill>
                  <a:srgbClr val="063C69"/>
                </a:solidFill>
                <a:latin typeface="Franklin Gothic Demi"/>
                <a:cs typeface="Franklin Gothic Demi"/>
              </a:rPr>
              <a:t>P</a:t>
            </a:r>
            <a:r>
              <a:rPr sz="4500" b="1" spc="-202" baseline="-7407" dirty="0">
                <a:solidFill>
                  <a:srgbClr val="063C69"/>
                </a:solidFill>
                <a:latin typeface="Franklin Gothic Demi"/>
                <a:cs typeface="Franklin Gothic Demi"/>
              </a:rPr>
              <a:t> </a:t>
            </a:r>
            <a:r>
              <a:rPr sz="1600" b="1" spc="-5" dirty="0">
                <a:solidFill>
                  <a:srgbClr val="3D5781"/>
                </a:solidFill>
                <a:latin typeface="Franklin Gothic Demi"/>
                <a:cs typeface="Franklin Gothic Demi"/>
              </a:rPr>
              <a:t>Pie</a:t>
            </a:r>
            <a:endParaRPr sz="1600">
              <a:latin typeface="Franklin Gothic Demi"/>
              <a:cs typeface="Franklin Gothic Demi"/>
            </a:endParaRPr>
          </a:p>
          <a:p>
            <a:pPr marL="647700">
              <a:lnSpc>
                <a:spcPts val="1345"/>
              </a:lnSpc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PPE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902" y="1500001"/>
            <a:ext cx="1502410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8655">
              <a:lnSpc>
                <a:spcPts val="1555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Eliminate</a:t>
            </a:r>
            <a:endParaRPr sz="1400">
              <a:latin typeface="Franklin Gothic Demi"/>
              <a:cs typeface="Franklin Gothic Demi"/>
            </a:endParaRPr>
          </a:p>
          <a:p>
            <a:pPr marL="63500">
              <a:lnSpc>
                <a:spcPts val="3315"/>
              </a:lnSpc>
            </a:pPr>
            <a:r>
              <a:rPr sz="4500" b="1" spc="-7" baseline="-7407" dirty="0">
                <a:solidFill>
                  <a:srgbClr val="063C69"/>
                </a:solidFill>
                <a:latin typeface="Franklin Gothic Demi"/>
                <a:cs typeface="Franklin Gothic Demi"/>
              </a:rPr>
              <a:t>S</a:t>
            </a:r>
            <a:r>
              <a:rPr sz="4500" b="1" spc="-157" baseline="-7407" dirty="0">
                <a:solidFill>
                  <a:srgbClr val="063C69"/>
                </a:solidFill>
                <a:latin typeface="Franklin Gothic Demi"/>
                <a:cs typeface="Franklin Gothic Demi"/>
              </a:rPr>
              <a:t> </a:t>
            </a:r>
            <a:r>
              <a:rPr sz="1600" b="1" spc="-5" dirty="0">
                <a:solidFill>
                  <a:srgbClr val="3D5781"/>
                </a:solidFill>
                <a:latin typeface="Franklin Gothic Demi"/>
                <a:cs typeface="Franklin Gothic Demi"/>
              </a:rPr>
              <a:t>Saturday</a:t>
            </a:r>
            <a:endParaRPr sz="1600">
              <a:latin typeface="Franklin Gothic Demi"/>
              <a:cs typeface="Franklin Gothic Demi"/>
            </a:endParaRPr>
          </a:p>
          <a:p>
            <a:pPr marL="668655">
              <a:lnSpc>
                <a:spcPts val="1515"/>
              </a:lnSpc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Substitute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4300" y="2606099"/>
            <a:ext cx="5568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Isola</a:t>
            </a:r>
            <a:r>
              <a:rPr sz="1400" b="1" spc="-15" dirty="0">
                <a:solidFill>
                  <a:srgbClr val="00305E"/>
                </a:solidFill>
                <a:latin typeface="Franklin Gothic Demi"/>
                <a:cs typeface="Franklin Gothic Demi"/>
              </a:rPr>
              <a:t>t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e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492102" y="1095364"/>
            <a:ext cx="1500198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63540" y="1738306"/>
            <a:ext cx="1500198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492102" y="2309810"/>
            <a:ext cx="150019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63540" y="2952752"/>
            <a:ext cx="164307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63540" y="3524256"/>
            <a:ext cx="185738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492102" y="4167198"/>
            <a:ext cx="135732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6682" y="458770"/>
            <a:ext cx="2564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solidFill>
                  <a:srgbClr val="231F20"/>
                </a:solidFill>
                <a:latin typeface="Franklin Gothic Demi"/>
                <a:cs typeface="Franklin Gothic Demi"/>
              </a:rPr>
              <a:t>W</a:t>
            </a:r>
            <a:r>
              <a:rPr sz="1800" b="1" spc="-60" dirty="0">
                <a:solidFill>
                  <a:srgbClr val="231F20"/>
                </a:solidFill>
                <a:latin typeface="Franklin Gothic Demi"/>
                <a:cs typeface="Franklin Gothic Demi"/>
              </a:rPr>
              <a:t>o</a:t>
            </a:r>
            <a:r>
              <a:rPr sz="1800" b="1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rking</a:t>
            </a:r>
            <a:r>
              <a:rPr sz="18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800" b="1" spc="-60" dirty="0">
                <a:solidFill>
                  <a:srgbClr val="231F20"/>
                </a:solidFill>
                <a:latin typeface="Franklin Gothic Demi"/>
                <a:cs typeface="Franklin Gothic Demi"/>
              </a:rPr>
              <a:t>nea</a:t>
            </a:r>
            <a:r>
              <a:rPr sz="18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</a:t>
            </a:r>
            <a:r>
              <a:rPr sz="18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800" b="1" spc="-60" dirty="0">
                <a:solidFill>
                  <a:srgbClr val="231F20"/>
                </a:solidFill>
                <a:latin typeface="Franklin Gothic Demi"/>
                <a:cs typeface="Franklin Gothic Demi"/>
              </a:rPr>
              <a:t>o</a:t>
            </a:r>
            <a:r>
              <a:rPr sz="18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</a:t>
            </a:r>
            <a:r>
              <a:rPr sz="18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800" b="1" spc="-75" dirty="0">
                <a:solidFill>
                  <a:srgbClr val="231F20"/>
                </a:solidFill>
                <a:latin typeface="Franklin Gothic Demi"/>
                <a:cs typeface="Franklin Gothic Demi"/>
              </a:rPr>
              <a:t>ov</a:t>
            </a:r>
            <a:r>
              <a:rPr sz="1800" b="1" spc="-60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8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</a:t>
            </a:r>
            <a:r>
              <a:rPr sz="18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800" b="1" spc="-100" dirty="0">
                <a:solidFill>
                  <a:srgbClr val="231F20"/>
                </a:solidFill>
                <a:latin typeface="Franklin Gothic Demi"/>
                <a:cs typeface="Franklin Gothic Demi"/>
              </a:rPr>
              <a:t>w</a:t>
            </a:r>
            <a:r>
              <a:rPr sz="1800" b="1" spc="-60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800" b="1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ter</a:t>
            </a:r>
            <a:endParaRPr sz="1800">
              <a:latin typeface="Franklin Gothic Demi"/>
              <a:cs typeface="Franklin Gothic Dem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8972" y="1233005"/>
            <a:ext cx="3697763" cy="207794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5299" y="777230"/>
            <a:ext cx="6423660" cy="76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working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or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near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water,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assess the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and risks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decide 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personal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protective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should 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worn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control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measures should 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be in place.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Franklin Gothic Book"/>
              <a:cs typeface="Franklin Gothic Book"/>
            </a:endParaRPr>
          </a:p>
          <a:p>
            <a:pPr marL="138430" marR="5485765">
              <a:lnSpc>
                <a:spcPts val="114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tri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sys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em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12900" y="2368430"/>
            <a:ext cx="8883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jac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k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099" y="4665230"/>
            <a:ext cx="9944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rescue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8300" y="4674230"/>
            <a:ext cx="9874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rescue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84099" y="4665230"/>
            <a:ext cx="753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93300" y="2379230"/>
            <a:ext cx="111823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95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000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y </a:t>
            </a:r>
            <a:r>
              <a:rPr sz="10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1000" spc="-45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0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0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b</a:t>
            </a:r>
            <a:r>
              <a:rPr sz="10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attached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40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0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Franklin Gothic Book"/>
                <a:cs typeface="Franklin Gothic Book"/>
              </a:rPr>
              <a:t>EW</a:t>
            </a:r>
            <a:r>
              <a:rPr sz="1000" spc="-130" dirty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r>
              <a:rPr sz="10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807" y="3556787"/>
            <a:ext cx="2048177" cy="104456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37940" y="1260005"/>
            <a:ext cx="829699" cy="106070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7177" y="2976364"/>
            <a:ext cx="828815" cy="165637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22999" y="3384005"/>
            <a:ext cx="1488062" cy="133032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7799" y="1694766"/>
            <a:ext cx="1169661" cy="148296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694700" y="5083075"/>
            <a:ext cx="19240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15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349226" y="1238240"/>
            <a:ext cx="150019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635638" y="1238240"/>
            <a:ext cx="1357322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63540" y="3381380"/>
            <a:ext cx="2071702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2635242" y="3452818"/>
            <a:ext cx="2071702" cy="142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849952" y="2952752"/>
            <a:ext cx="1143008" cy="185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7752" y="2305199"/>
            <a:ext cx="5322116" cy="26611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1977389"/>
            </a:xfrm>
            <a:custGeom>
              <a:avLst/>
              <a:gdLst/>
              <a:ahLst/>
              <a:cxnLst/>
              <a:rect l="l" t="t" r="r" b="b"/>
              <a:pathLst>
                <a:path w="7560309" h="1977389">
                  <a:moveTo>
                    <a:pt x="7559992" y="0"/>
                  </a:moveTo>
                  <a:lnTo>
                    <a:pt x="0" y="0"/>
                  </a:lnTo>
                  <a:lnTo>
                    <a:pt x="0" y="1976793"/>
                  </a:lnTo>
                  <a:lnTo>
                    <a:pt x="7559992" y="197679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E54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06933"/>
              <a:ext cx="7326630" cy="1477010"/>
            </a:xfrm>
            <a:custGeom>
              <a:avLst/>
              <a:gdLst/>
              <a:ahLst/>
              <a:cxnLst/>
              <a:rect l="l" t="t" r="r" b="b"/>
              <a:pathLst>
                <a:path w="7326630" h="1477010">
                  <a:moveTo>
                    <a:pt x="0" y="0"/>
                  </a:moveTo>
                  <a:lnTo>
                    <a:pt x="7326401" y="0"/>
                  </a:lnTo>
                  <a:lnTo>
                    <a:pt x="7326401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2686685">
              <a:lnSpc>
                <a:spcPct val="100000"/>
              </a:lnSpc>
              <a:spcBef>
                <a:spcPts val="2590"/>
              </a:spcBef>
            </a:pP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Prepare</a:t>
            </a:r>
            <a:r>
              <a:rPr sz="4200" b="1" spc="-1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for</a:t>
            </a:r>
            <a:r>
              <a:rPr sz="4200" b="1" spc="-1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work</a:t>
            </a:r>
            <a:r>
              <a:rPr sz="4200" b="1" spc="-1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/</a:t>
            </a:r>
            <a:r>
              <a:rPr sz="4200" b="1" spc="-1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40" dirty="0">
                <a:solidFill>
                  <a:srgbClr val="FFFFFF"/>
                </a:solidFill>
                <a:latin typeface="Bebas Neue Bold"/>
                <a:cs typeface="Bebas Neue Bold"/>
              </a:rPr>
              <a:t>task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16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24909" y="2046000"/>
            <a:ext cx="808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</a:t>
            </a:r>
            <a:r>
              <a:rPr sz="1400" spc="-8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2</a:t>
            </a:r>
            <a:endParaRPr sz="1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7621" y="141378"/>
            <a:ext cx="1678939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ROUTINE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4018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80028" y="108760"/>
            <a:ext cx="1908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2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200">
              <a:latin typeface="Franklin Gothic Medium"/>
              <a:cs typeface="Franklin Gothic Medium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0000" y="2208005"/>
          <a:ext cx="6509384" cy="2261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4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1235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EWP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70"/>
                        </a:lnSpc>
                        <a:spcBef>
                          <a:spcPts val="85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ep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obl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viso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,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70485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ocedures.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004" y="2564333"/>
            <a:ext cx="2013356" cy="185286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3995" y="3243150"/>
            <a:ext cx="1977923" cy="11740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24700" y="4627534"/>
            <a:ext cx="4798060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85"/>
              </a:lnSpc>
            </a:pP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If</a:t>
            </a:r>
            <a:r>
              <a:rPr sz="10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you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find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EWP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has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0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defect</a:t>
            </a:r>
            <a:r>
              <a:rPr sz="10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you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must</a:t>
            </a:r>
            <a:r>
              <a:rPr sz="10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record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it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in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EWP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logbook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and</a:t>
            </a:r>
            <a:r>
              <a:rPr sz="10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service</a:t>
            </a:r>
            <a:endParaRPr sz="1000">
              <a:latin typeface="Franklin Gothic Demi"/>
              <a:cs typeface="Franklin Gothic Demi"/>
            </a:endParaRPr>
          </a:p>
          <a:p>
            <a:pPr>
              <a:lnSpc>
                <a:spcPts val="1170"/>
              </a:lnSpc>
            </a:pP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logbook.</a:t>
            </a:r>
            <a:endParaRPr sz="1000">
              <a:latin typeface="Franklin Gothic Demi"/>
              <a:cs typeface="Franklin Gothic Dem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0144" y="2949295"/>
            <a:ext cx="2001921" cy="146790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63540" y="380984"/>
            <a:ext cx="6424295" cy="1781257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Check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the service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 logbook</a:t>
            </a:r>
            <a:endParaRPr sz="140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45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EWP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logbook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record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details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EWP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was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was.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defects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found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servicing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repairs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carried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EWP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recorded.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EWP’s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logbook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right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logbook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defects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reported,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been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fixed.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vic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gbo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find:</a:t>
            </a:r>
            <a:endParaRPr sz="100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64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x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endParaRPr sz="100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EW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hasn’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es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endParaRPr sz="100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EW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ustralia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2550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0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spc="-95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000" spc="-35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lang="en-AU"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should: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6003" y="4527003"/>
            <a:ext cx="6858000" cy="540385"/>
          </a:xfrm>
          <a:custGeom>
            <a:avLst/>
            <a:gdLst/>
            <a:ahLst/>
            <a:cxnLst/>
            <a:rect l="l" t="t" r="r" b="b"/>
            <a:pathLst>
              <a:path w="6858000" h="540385">
                <a:moveTo>
                  <a:pt x="6858000" y="0"/>
                </a:moveTo>
                <a:lnTo>
                  <a:pt x="0" y="0"/>
                </a:lnTo>
                <a:lnTo>
                  <a:pt x="0" y="540004"/>
                </a:lnTo>
                <a:lnTo>
                  <a:pt x="6858000" y="540004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83629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2.11,</a:t>
            </a:r>
            <a:r>
              <a:rPr sz="1100" i="1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2.12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17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706416" y="1381116"/>
            <a:ext cx="3857652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63540" y="2309810"/>
            <a:ext cx="2071702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2706680" y="2309810"/>
            <a:ext cx="2071702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4849820" y="2309810"/>
            <a:ext cx="2071702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8809" y="117014"/>
            <a:ext cx="165036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6829" y="429006"/>
          <a:ext cx="6477000" cy="4531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41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TIO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25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33909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logbook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xa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: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645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logbook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that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goes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EWP?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logbo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eco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ration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dail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cks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eco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ects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ect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x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Main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enanc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inspe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cti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TIO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26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100965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vic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logb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xa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: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645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record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date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time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rec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EWP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rec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dail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24154" marR="3370579" indent="-152400">
                        <a:lnSpc>
                          <a:spcPts val="1140"/>
                        </a:lnSpc>
                        <a:spcBef>
                          <a:spcPts val="310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rec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ect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repair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defects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24154" marR="3678554" indent="-152400">
                        <a:lnSpc>
                          <a:spcPts val="1140"/>
                        </a:lnSpc>
                        <a:spcBef>
                          <a:spcPts val="284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rec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vicing,  main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enanc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inspections.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922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4823129" y="752221"/>
            <a:ext cx="1889760" cy="1696085"/>
            <a:chOff x="4823129" y="752221"/>
            <a:chExt cx="1889760" cy="16960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2870" y="1606321"/>
              <a:ext cx="1879828" cy="8414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23129" y="752221"/>
              <a:ext cx="1760220" cy="1362710"/>
            </a:xfrm>
            <a:custGeom>
              <a:avLst/>
              <a:gdLst/>
              <a:ahLst/>
              <a:cxnLst/>
              <a:rect l="l" t="t" r="r" b="b"/>
              <a:pathLst>
                <a:path w="1760220" h="1362710">
                  <a:moveTo>
                    <a:pt x="1760220" y="0"/>
                  </a:moveTo>
                  <a:lnTo>
                    <a:pt x="0" y="0"/>
                  </a:lnTo>
                  <a:lnTo>
                    <a:pt x="0" y="1362456"/>
                  </a:lnTo>
                  <a:lnTo>
                    <a:pt x="1760220" y="1362456"/>
                  </a:lnTo>
                  <a:lnTo>
                    <a:pt x="1760220" y="0"/>
                  </a:lnTo>
                  <a:close/>
                </a:path>
              </a:pathLst>
            </a:custGeom>
            <a:solidFill>
              <a:srgbClr val="231F2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5562" y="762012"/>
              <a:ext cx="1682864" cy="128805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851398" y="2911154"/>
            <a:ext cx="3009265" cy="1933575"/>
            <a:chOff x="3851398" y="2911154"/>
            <a:chExt cx="3009265" cy="19335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2360" y="2911154"/>
              <a:ext cx="1497916" cy="191178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1398" y="3699002"/>
              <a:ext cx="1910464" cy="11454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27300" y="117014"/>
            <a:ext cx="83629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2.11,</a:t>
            </a:r>
            <a:r>
              <a:rPr sz="1100" i="1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2.12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18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2349490" y="666736"/>
            <a:ext cx="4429156" cy="185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2349490" y="2952752"/>
            <a:ext cx="4572032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8809" y="117014"/>
            <a:ext cx="165036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4" y="429006"/>
            <a:ext cx="1597660" cy="2226310"/>
          </a:xfrm>
          <a:custGeom>
            <a:avLst/>
            <a:gdLst/>
            <a:ahLst/>
            <a:cxnLst/>
            <a:rect l="l" t="t" r="r" b="b"/>
            <a:pathLst>
              <a:path w="1597660" h="2226310">
                <a:moveTo>
                  <a:pt x="1597494" y="0"/>
                </a:moveTo>
                <a:lnTo>
                  <a:pt x="0" y="0"/>
                </a:lnTo>
                <a:lnTo>
                  <a:pt x="0" y="2226005"/>
                </a:lnTo>
                <a:lnTo>
                  <a:pt x="1597494" y="2226005"/>
                </a:lnTo>
                <a:lnTo>
                  <a:pt x="1597494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2733014"/>
            <a:ext cx="1597660" cy="2235200"/>
          </a:xfrm>
          <a:custGeom>
            <a:avLst/>
            <a:gdLst/>
            <a:ahLst/>
            <a:cxnLst/>
            <a:rect l="l" t="t" r="r" b="b"/>
            <a:pathLst>
              <a:path w="1597660" h="2235200">
                <a:moveTo>
                  <a:pt x="1597494" y="0"/>
                </a:moveTo>
                <a:lnTo>
                  <a:pt x="0" y="0"/>
                </a:lnTo>
                <a:lnTo>
                  <a:pt x="0" y="2234996"/>
                </a:lnTo>
                <a:lnTo>
                  <a:pt x="1597494" y="2234996"/>
                </a:lnTo>
                <a:lnTo>
                  <a:pt x="1597494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6825" y="429006"/>
          <a:ext cx="6476999" cy="4531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6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441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TIO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2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7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173355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ckin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vic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gb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k.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 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asn’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oll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A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ustralian 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2550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.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0).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62890" marR="109855" indent="-177800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. </a:t>
                      </a:r>
                      <a:r>
                        <a:rPr sz="1000" spc="114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until  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oble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x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 marR="153670" indent="-177800" algn="just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2.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Put a danger tag on 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els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170"/>
                        </a:lnSpc>
                        <a:spcBef>
                          <a:spcPts val="81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3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. </a:t>
                      </a:r>
                      <a:r>
                        <a:rPr sz="1000" spc="1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el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viso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abou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2890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oblem.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TIO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28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168910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reco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  EW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ect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aults)?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70"/>
                        </a:lnSpc>
                        <a:spcBef>
                          <a:spcPts val="860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Dail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inspe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cti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72390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cklis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ok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922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374650" algn="just">
                        <a:lnSpc>
                          <a:spcPts val="1140"/>
                        </a:lnSpc>
                        <a:spcBef>
                          <a:spcPts val="944"/>
                        </a:spcBef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 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it’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ocedure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recording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defects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001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vic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logb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ok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92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227664" y="941641"/>
            <a:ext cx="1461135" cy="1652905"/>
            <a:chOff x="2227664" y="941641"/>
            <a:chExt cx="1461135" cy="16529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7664" y="1571514"/>
              <a:ext cx="1460637" cy="1022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5311" y="941641"/>
              <a:ext cx="832218" cy="83734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5760" y="1112985"/>
            <a:ext cx="1398006" cy="15275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8003" y="989249"/>
            <a:ext cx="1285723" cy="165099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41178" y="3561295"/>
            <a:ext cx="1483842" cy="1214866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5484799" y="3179228"/>
            <a:ext cx="1343025" cy="1597025"/>
            <a:chOff x="5484799" y="3179228"/>
            <a:chExt cx="1343025" cy="159702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52329" y="3179228"/>
              <a:ext cx="1075218" cy="137551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4799" y="3991597"/>
              <a:ext cx="1318679" cy="78456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2198077" y="3229203"/>
            <a:ext cx="1485900" cy="1652905"/>
            <a:chOff x="2198077" y="3229203"/>
            <a:chExt cx="1485900" cy="165290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30742" y="3229203"/>
              <a:ext cx="1257693" cy="95765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198077" y="3812083"/>
              <a:ext cx="1485900" cy="1069975"/>
            </a:xfrm>
            <a:custGeom>
              <a:avLst/>
              <a:gdLst/>
              <a:ahLst/>
              <a:cxnLst/>
              <a:rect l="l" t="t" r="r" b="b"/>
              <a:pathLst>
                <a:path w="1485900" h="1069975">
                  <a:moveTo>
                    <a:pt x="1485900" y="0"/>
                  </a:moveTo>
                  <a:lnTo>
                    <a:pt x="0" y="0"/>
                  </a:lnTo>
                  <a:lnTo>
                    <a:pt x="0" y="1069848"/>
                  </a:lnTo>
                  <a:lnTo>
                    <a:pt x="1485900" y="1069848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231F2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7905" y="3851903"/>
              <a:ext cx="1351946" cy="937391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2237896" y="3851905"/>
            <a:ext cx="1352550" cy="937894"/>
          </a:xfrm>
          <a:custGeom>
            <a:avLst/>
            <a:gdLst/>
            <a:ahLst/>
            <a:cxnLst/>
            <a:rect l="l" t="t" r="r" b="b"/>
            <a:pathLst>
              <a:path w="1352550" h="937895">
                <a:moveTo>
                  <a:pt x="0" y="62903"/>
                </a:moveTo>
                <a:lnTo>
                  <a:pt x="41998" y="937387"/>
                </a:lnTo>
                <a:lnTo>
                  <a:pt x="1351953" y="874483"/>
                </a:lnTo>
                <a:lnTo>
                  <a:pt x="1309954" y="0"/>
                </a:lnTo>
                <a:lnTo>
                  <a:pt x="0" y="62903"/>
                </a:lnTo>
                <a:close/>
              </a:path>
            </a:pathLst>
          </a:custGeom>
          <a:ln w="3175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7300" y="117014"/>
            <a:ext cx="83629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2.11,</a:t>
            </a:r>
            <a:r>
              <a:rPr sz="1100" i="1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2.12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19</a:t>
            </a:fld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2206614" y="523860"/>
            <a:ext cx="1500198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3778250" y="523860"/>
            <a:ext cx="1500198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421324" y="523860"/>
            <a:ext cx="1500198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2206614" y="2738438"/>
            <a:ext cx="1500198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3778250" y="2738438"/>
            <a:ext cx="1571636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421324" y="2738438"/>
            <a:ext cx="1571636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4100" y="1567850"/>
            <a:ext cx="2014855" cy="7302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uide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ct val="1541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Introduction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elevating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platforms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High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licensing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law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7322" y="1567850"/>
            <a:ext cx="235585" cy="166941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>
              <a:latin typeface="Franklin Gothic Book"/>
              <a:cs typeface="Franklin Gothic Book"/>
            </a:endParaRPr>
          </a:p>
          <a:p>
            <a:pPr marR="5080" algn="r">
              <a:lnSpc>
                <a:spcPct val="10000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endParaRPr sz="1000">
              <a:latin typeface="Franklin Gothic Book"/>
              <a:cs typeface="Franklin Gothic Book"/>
            </a:endParaRPr>
          </a:p>
          <a:p>
            <a:pPr marR="5080" algn="r">
              <a:lnSpc>
                <a:spcPct val="10000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9</a:t>
            </a:r>
            <a:endParaRPr sz="1000">
              <a:latin typeface="Franklin Gothic Book"/>
              <a:cs typeface="Franklin Gothic Book"/>
            </a:endParaRPr>
          </a:p>
          <a:p>
            <a:pPr marR="5080" algn="r">
              <a:lnSpc>
                <a:spcPct val="100000"/>
              </a:lnSpc>
              <a:spcBef>
                <a:spcPts val="65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19</a:t>
            </a:r>
            <a:endParaRPr sz="1000">
              <a:latin typeface="Franklin Gothic Book"/>
              <a:cs typeface="Franklin Gothic Book"/>
            </a:endParaRPr>
          </a:p>
          <a:p>
            <a:pPr marR="5715" algn="r">
              <a:lnSpc>
                <a:spcPct val="100000"/>
              </a:lnSpc>
              <a:spcBef>
                <a:spcPts val="64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53</a:t>
            </a:r>
            <a:endParaRPr sz="1000">
              <a:latin typeface="Franklin Gothic Book"/>
              <a:cs typeface="Franklin Gothic Book"/>
            </a:endParaRPr>
          </a:p>
          <a:p>
            <a:pPr marR="5715" algn="r">
              <a:lnSpc>
                <a:spcPct val="100000"/>
              </a:lnSpc>
              <a:spcBef>
                <a:spcPts val="65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99</a:t>
            </a:r>
            <a:endParaRPr sz="1000">
              <a:latin typeface="Franklin Gothic Book"/>
              <a:cs typeface="Franklin Gothic Book"/>
            </a:endParaRPr>
          </a:p>
          <a:p>
            <a:pPr marR="5715" algn="r">
              <a:lnSpc>
                <a:spcPct val="100000"/>
              </a:lnSpc>
              <a:spcBef>
                <a:spcPts val="65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33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4100" y="2272189"/>
            <a:ext cx="541655" cy="96456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6126" y="2272189"/>
            <a:ext cx="1182370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41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/task  Pr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 / task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P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 / task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32003"/>
            <a:ext cx="7167245" cy="819150"/>
          </a:xfrm>
          <a:custGeom>
            <a:avLst/>
            <a:gdLst/>
            <a:ahLst/>
            <a:cxnLst/>
            <a:rect l="l" t="t" r="r" b="b"/>
            <a:pathLst>
              <a:path w="7167245" h="819150">
                <a:moveTo>
                  <a:pt x="7167003" y="0"/>
                </a:moveTo>
                <a:lnTo>
                  <a:pt x="0" y="0"/>
                </a:lnTo>
                <a:lnTo>
                  <a:pt x="0" y="818997"/>
                </a:lnTo>
                <a:lnTo>
                  <a:pt x="7167003" y="818997"/>
                </a:lnTo>
                <a:lnTo>
                  <a:pt x="7167003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62137" y="459430"/>
            <a:ext cx="16738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contents</a:t>
            </a:r>
            <a:endParaRPr sz="4200">
              <a:latin typeface="Bebas Neue Bold"/>
              <a:cs typeface="Bebas Neue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7621" y="141378"/>
            <a:ext cx="1678939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ROUTINE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6825" y="868104"/>
            <a:ext cx="6632575" cy="4100195"/>
            <a:chOff x="536825" y="868104"/>
            <a:chExt cx="6632575" cy="41001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2418" y="868104"/>
              <a:ext cx="2996790" cy="20669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15001" y="1122353"/>
              <a:ext cx="0" cy="1732914"/>
            </a:xfrm>
            <a:custGeom>
              <a:avLst/>
              <a:gdLst/>
              <a:ahLst/>
              <a:cxnLst/>
              <a:rect l="l" t="t" r="r" b="b"/>
              <a:pathLst>
                <a:path h="1732914">
                  <a:moveTo>
                    <a:pt x="0" y="173287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0000" y="2858405"/>
              <a:ext cx="6478270" cy="0"/>
            </a:xfrm>
            <a:custGeom>
              <a:avLst/>
              <a:gdLst/>
              <a:ahLst/>
              <a:cxnLst/>
              <a:rect l="l" t="t" r="r" b="b"/>
              <a:pathLst>
                <a:path w="6478270">
                  <a:moveTo>
                    <a:pt x="0" y="0"/>
                  </a:moveTo>
                  <a:lnTo>
                    <a:pt x="6478181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5001" y="2861583"/>
              <a:ext cx="0" cy="2100580"/>
            </a:xfrm>
            <a:custGeom>
              <a:avLst/>
              <a:gdLst/>
              <a:ahLst/>
              <a:cxnLst/>
              <a:rect l="l" t="t" r="r" b="b"/>
              <a:pathLst>
                <a:path h="2100579">
                  <a:moveTo>
                    <a:pt x="0" y="210007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00" y="1119180"/>
              <a:ext cx="6478270" cy="0"/>
            </a:xfrm>
            <a:custGeom>
              <a:avLst/>
              <a:gdLst/>
              <a:ahLst/>
              <a:cxnLst/>
              <a:rect l="l" t="t" r="r" b="b"/>
              <a:pathLst>
                <a:path w="6478270">
                  <a:moveTo>
                    <a:pt x="0" y="0"/>
                  </a:moveTo>
                  <a:lnTo>
                    <a:pt x="6478181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3175" y="1122353"/>
              <a:ext cx="0" cy="1732914"/>
            </a:xfrm>
            <a:custGeom>
              <a:avLst/>
              <a:gdLst/>
              <a:ahLst/>
              <a:cxnLst/>
              <a:rect l="l" t="t" r="r" b="b"/>
              <a:pathLst>
                <a:path h="1732914">
                  <a:moveTo>
                    <a:pt x="0" y="173287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3175" y="2861583"/>
              <a:ext cx="0" cy="2100580"/>
            </a:xfrm>
            <a:custGeom>
              <a:avLst/>
              <a:gdLst/>
              <a:ahLst/>
              <a:cxnLst/>
              <a:rect l="l" t="t" r="r" b="b"/>
              <a:pathLst>
                <a:path h="2100579">
                  <a:moveTo>
                    <a:pt x="0" y="210007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000" y="4964830"/>
              <a:ext cx="6478270" cy="0"/>
            </a:xfrm>
            <a:custGeom>
              <a:avLst/>
              <a:gdLst/>
              <a:ahLst/>
              <a:cxnLst/>
              <a:rect l="l" t="t" r="r" b="b"/>
              <a:pathLst>
                <a:path w="6478270">
                  <a:moveTo>
                    <a:pt x="0" y="0"/>
                  </a:moveTo>
                  <a:lnTo>
                    <a:pt x="6478181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144018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80028" y="108760"/>
            <a:ext cx="1908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2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300" y="308221"/>
            <a:ext cx="4417695" cy="367030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Harness</a:t>
            </a:r>
            <a:r>
              <a:rPr sz="1400" b="1" spc="-2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and</a:t>
            </a:r>
            <a:r>
              <a:rPr sz="1400" b="1" spc="-1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lanyard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defects</a:t>
            </a:r>
            <a:endParaRPr sz="140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harness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lanyard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good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order.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: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Franklin Gothic Book"/>
              <a:cs typeface="Franklin Gothic Book"/>
            </a:endParaRPr>
          </a:p>
          <a:p>
            <a:pPr marL="120650">
              <a:lnSpc>
                <a:spcPts val="1170"/>
              </a:lnSpc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harness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lanyard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>
              <a:latin typeface="Franklin Gothic Book"/>
              <a:cs typeface="Franklin Gothic Book"/>
            </a:endParaRPr>
          </a:p>
          <a:p>
            <a:pPr marL="120650">
              <a:lnSpc>
                <a:spcPts val="117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rkin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000">
              <a:latin typeface="Franklin Gothic Book"/>
              <a:cs typeface="Franklin Gothic Book"/>
            </a:endParaRPr>
          </a:p>
          <a:p>
            <a:pPr marL="120650">
              <a:lnSpc>
                <a:spcPct val="10000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:</a:t>
            </a:r>
            <a:endParaRPr sz="1000">
              <a:latin typeface="Franklin Gothic Book"/>
              <a:cs typeface="Franklin Gothic Book"/>
            </a:endParaRPr>
          </a:p>
          <a:p>
            <a:pPr marL="273050" marR="942340" indent="-152400">
              <a:lnSpc>
                <a:spcPts val="1140"/>
              </a:lnSpc>
              <a:spcBef>
                <a:spcPts val="735"/>
              </a:spcBef>
              <a:buChar char="•"/>
              <a:tabLst>
                <a:tab pos="273685" algn="l"/>
              </a:tabLst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harness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defects,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‘safe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use’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apply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‘out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of service’ tag.</a:t>
            </a:r>
            <a:endParaRPr sz="1000">
              <a:latin typeface="Franklin Gothic Book"/>
              <a:cs typeface="Franklin Gothic Book"/>
            </a:endParaRPr>
          </a:p>
          <a:p>
            <a:pPr marL="273050" indent="-153035">
              <a:lnSpc>
                <a:spcPts val="1170"/>
              </a:lnSpc>
              <a:spcBef>
                <a:spcPts val="195"/>
              </a:spcBef>
              <a:buChar char="•"/>
              <a:tabLst>
                <a:tab pos="27368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Separate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defective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harness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report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endParaRPr sz="1000">
              <a:latin typeface="Franklin Gothic Book"/>
              <a:cs typeface="Franklin Gothic Book"/>
            </a:endParaRPr>
          </a:p>
          <a:p>
            <a:pPr marL="273050">
              <a:lnSpc>
                <a:spcPts val="1170"/>
              </a:lnSpc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viso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000">
              <a:latin typeface="Franklin Gothic Book"/>
              <a:cs typeface="Franklin Gothic Book"/>
            </a:endParaRPr>
          </a:p>
          <a:p>
            <a:pPr marL="273050" indent="-153035">
              <a:lnSpc>
                <a:spcPct val="100000"/>
              </a:lnSpc>
              <a:spcBef>
                <a:spcPts val="225"/>
              </a:spcBef>
              <a:buChar char="•"/>
              <a:tabLst>
                <a:tab pos="27368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procedures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worksite.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Franklin Gothic Book"/>
              <a:buChar char="•"/>
            </a:pP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31F20"/>
              </a:buClr>
              <a:buFont typeface="Franklin Gothic Book"/>
              <a:buChar char="•"/>
            </a:pPr>
            <a:endParaRPr sz="1250">
              <a:latin typeface="Franklin Gothic Book"/>
              <a:cs typeface="Franklin Gothic Book"/>
            </a:endParaRPr>
          </a:p>
          <a:p>
            <a:pPr marL="120650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la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ed.</a:t>
            </a:r>
            <a:endParaRPr sz="1000">
              <a:latin typeface="Franklin Gothic Book"/>
              <a:cs typeface="Franklin Gothic Book"/>
            </a:endParaRPr>
          </a:p>
          <a:p>
            <a:pPr marL="273050" marR="1201420" indent="-152400">
              <a:lnSpc>
                <a:spcPts val="1140"/>
              </a:lnSpc>
              <a:spcBef>
                <a:spcPts val="735"/>
              </a:spcBef>
              <a:buChar char="•"/>
              <a:tabLst>
                <a:tab pos="273685" algn="l"/>
              </a:tabLst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lanyard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defects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date,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‘safe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use’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apply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‘out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of service’ tag.</a:t>
            </a:r>
            <a:endParaRPr sz="1000">
              <a:latin typeface="Franklin Gothic Book"/>
              <a:cs typeface="Franklin Gothic Book"/>
            </a:endParaRPr>
          </a:p>
          <a:p>
            <a:pPr marL="273050" indent="-153035">
              <a:lnSpc>
                <a:spcPts val="1170"/>
              </a:lnSpc>
              <a:spcBef>
                <a:spcPts val="200"/>
              </a:spcBef>
              <a:buChar char="•"/>
              <a:tabLst>
                <a:tab pos="27368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Separate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defective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lanyard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report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endParaRPr sz="1000">
              <a:latin typeface="Franklin Gothic Book"/>
              <a:cs typeface="Franklin Gothic Book"/>
            </a:endParaRPr>
          </a:p>
          <a:p>
            <a:pPr marL="273050">
              <a:lnSpc>
                <a:spcPts val="1170"/>
              </a:lnSpc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vis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000">
              <a:latin typeface="Franklin Gothic Book"/>
              <a:cs typeface="Franklin Gothic Book"/>
            </a:endParaRPr>
          </a:p>
          <a:p>
            <a:pPr marL="273050" indent="-153035">
              <a:lnSpc>
                <a:spcPct val="100000"/>
              </a:lnSpc>
              <a:spcBef>
                <a:spcPts val="220"/>
              </a:spcBef>
              <a:buChar char="•"/>
              <a:tabLst>
                <a:tab pos="27368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procedures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09435" y="2902532"/>
            <a:ext cx="2769696" cy="200887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20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634978" y="1166802"/>
            <a:ext cx="3500462" cy="150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777854" y="3095628"/>
            <a:ext cx="3143272" cy="135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968" y="117014"/>
            <a:ext cx="175196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66000"/>
            <a:ext cx="2059305" cy="130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Outrigger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 hazard controls</a:t>
            </a:r>
            <a:endParaRPr sz="1400">
              <a:latin typeface="Franklin Gothic Demi"/>
              <a:cs typeface="Franklin Gothic Demi"/>
            </a:endParaRPr>
          </a:p>
          <a:p>
            <a:pPr marL="12700" marR="20955">
              <a:lnSpc>
                <a:spcPts val="1140"/>
              </a:lnSpc>
              <a:spcBef>
                <a:spcPts val="83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 plat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orm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outriggers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sink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stop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immediately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lower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basket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62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Fix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sinking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problem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stabilising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oun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wit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packing.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2933876"/>
            <a:ext cx="271526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cannot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fix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conditions,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EWP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another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spot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stable.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9257" y="698411"/>
            <a:ext cx="2059482" cy="201309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960518" y="698411"/>
            <a:ext cx="2059939" cy="2100580"/>
            <a:chOff x="4960518" y="698411"/>
            <a:chExt cx="2059939" cy="21005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0518" y="698411"/>
              <a:ext cx="2059482" cy="20130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1748" y="2359469"/>
              <a:ext cx="587401" cy="43889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37640" y="2948652"/>
            <a:ext cx="3582348" cy="201309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1.2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21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492102" y="666736"/>
            <a:ext cx="2286016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420664" y="2738438"/>
            <a:ext cx="2786082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968" y="117014"/>
            <a:ext cx="175196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900" y="283022"/>
            <a:ext cx="3947795" cy="91313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0"/>
              </a:spcBef>
            </a:pPr>
            <a:r>
              <a:rPr sz="1400" b="1" spc="-885" dirty="0">
                <a:solidFill>
                  <a:srgbClr val="00305E"/>
                </a:solidFill>
                <a:latin typeface="Franklin Gothic Demi"/>
                <a:cs typeface="Franklin Gothic Demi"/>
              </a:rPr>
              <a:t>C</a:t>
            </a:r>
            <a:r>
              <a:rPr sz="1650" i="1" baseline="-17676" dirty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r>
              <a:rPr sz="1650" i="1" spc="-555" baseline="-17676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1400" b="1" spc="-125" dirty="0">
                <a:solidFill>
                  <a:srgbClr val="00305E"/>
                </a:solidFill>
                <a:latin typeface="Franklin Gothic Demi"/>
                <a:cs typeface="Franklin Gothic Demi"/>
              </a:rPr>
              <a:t>h</a:t>
            </a:r>
            <a:r>
              <a:rPr sz="1650" i="1" spc="-794" baseline="-17676" dirty="0">
                <a:solidFill>
                  <a:srgbClr val="FFFFFF"/>
                </a:solidFill>
                <a:latin typeface="Franklin Gothic Book"/>
                <a:cs typeface="Franklin Gothic Book"/>
              </a:rPr>
              <a:t>1</a:t>
            </a:r>
            <a:r>
              <a:rPr sz="1400" b="1" spc="-229" dirty="0">
                <a:solidFill>
                  <a:srgbClr val="00305E"/>
                </a:solidFill>
                <a:latin typeface="Franklin Gothic Demi"/>
                <a:cs typeface="Franklin Gothic Demi"/>
              </a:rPr>
              <a:t>e</a:t>
            </a:r>
            <a:r>
              <a:rPr sz="1650" i="1" spc="-89" baseline="-17676" dirty="0">
                <a:solidFill>
                  <a:srgbClr val="FFFFFF"/>
                </a:solidFill>
                <a:latin typeface="Franklin Gothic Book"/>
                <a:cs typeface="Franklin Gothic Book"/>
              </a:rPr>
              <a:t>.</a:t>
            </a:r>
            <a:r>
              <a:rPr sz="1400" b="1" spc="-670" dirty="0">
                <a:solidFill>
                  <a:srgbClr val="00305E"/>
                </a:solidFill>
                <a:latin typeface="Franklin Gothic Demi"/>
                <a:cs typeface="Franklin Gothic Demi"/>
              </a:rPr>
              <a:t>c</a:t>
            </a:r>
            <a:r>
              <a:rPr sz="1650" i="1" spc="37" baseline="-17676" dirty="0">
                <a:solidFill>
                  <a:srgbClr val="FFFFFF"/>
                </a:solidFill>
                <a:latin typeface="Franklin Gothic Book"/>
                <a:cs typeface="Franklin Gothic Book"/>
              </a:rPr>
              <a:t>2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k the</a:t>
            </a:r>
            <a:r>
              <a:rPr sz="1400" b="1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ground</a:t>
            </a:r>
            <a:endParaRPr sz="1400">
              <a:latin typeface="Franklin Gothic Demi"/>
              <a:cs typeface="Franklin Gothic Demi"/>
            </a:endParaRPr>
          </a:p>
          <a:p>
            <a:pPr marL="38100">
              <a:lnSpc>
                <a:spcPct val="100000"/>
              </a:lnSpc>
              <a:spcBef>
                <a:spcPts val="47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conditions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setting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EWP.</a:t>
            </a:r>
            <a:endParaRPr sz="1000">
              <a:latin typeface="Franklin Gothic Book"/>
              <a:cs typeface="Franklin Gothic Book"/>
            </a:endParaRPr>
          </a:p>
          <a:p>
            <a:pPr marL="38100" marR="166370">
              <a:lnSpc>
                <a:spcPts val="1140"/>
              </a:lnSpc>
              <a:spcBef>
                <a:spcPts val="73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will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support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EWP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packin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migh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eded.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3159" y="614705"/>
            <a:ext cx="1956840" cy="1064818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0000" y="2748005"/>
          <a:ext cx="6471285" cy="2213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361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yp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ksi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170"/>
                        </a:lnSpc>
                        <a:spcBef>
                          <a:spcPts val="810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fil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backfill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trenches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77470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  <a:spcBef>
                          <a:spcPts val="81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oc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eaknes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x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erg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ound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27300" y="1788132"/>
            <a:ext cx="5923280" cy="86868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Soil</a:t>
            </a:r>
            <a:r>
              <a:rPr sz="1400" b="1" spc="-2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conditions</a:t>
            </a:r>
            <a:endParaRPr sz="140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Report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condition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soil.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geological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survey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reports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reports.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73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soil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affect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much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soil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support.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rock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support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much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than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clay.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reports will tell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like: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401" y="3222815"/>
            <a:ext cx="1994395" cy="16906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1978" y="3228670"/>
            <a:ext cx="1994217" cy="167899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23243" y="3224187"/>
            <a:ext cx="2149398" cy="168402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40000" y="1772551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3699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1.2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22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492102" y="595298"/>
            <a:ext cx="4143404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492102" y="2095496"/>
            <a:ext cx="614366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63540" y="2809876"/>
            <a:ext cx="177642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2706680" y="2809876"/>
            <a:ext cx="185738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4849820" y="2809876"/>
            <a:ext cx="185738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968" y="117014"/>
            <a:ext cx="175196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88846"/>
            <a:ext cx="4585970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Planning</a:t>
            </a:r>
            <a:r>
              <a:rPr sz="800" i="1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800" i="1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path</a:t>
            </a:r>
            <a:r>
              <a:rPr sz="800" i="1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800" i="1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movement</a:t>
            </a:r>
            <a:r>
              <a:rPr sz="800" i="1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watch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like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trees,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obstructions.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499" y="838797"/>
            <a:ext cx="6475488" cy="37726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0849" y="4701273"/>
            <a:ext cx="6463030" cy="194284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Whenever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you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are</a:t>
            </a:r>
            <a:r>
              <a:rPr sz="10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moving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EWP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itself,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or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boom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of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EWP,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you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need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to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think</a:t>
            </a:r>
            <a:r>
              <a:rPr sz="10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about</a:t>
            </a:r>
            <a:r>
              <a:rPr sz="10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all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hazards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and</a:t>
            </a:r>
            <a:r>
              <a:rPr sz="10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all</a:t>
            </a:r>
            <a:endParaRPr sz="1000">
              <a:latin typeface="Franklin Gothic Demi"/>
              <a:cs typeface="Franklin Gothic Dem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23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685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4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1.2,</a:t>
            </a:r>
            <a:r>
              <a:rPr sz="1100" i="1" spc="-4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1.4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634978" y="4738702"/>
            <a:ext cx="128588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20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2216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1.2, 1.4	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638630"/>
            <a:ext cx="57892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EWP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small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confined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space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particular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1976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Small</a:t>
            </a:r>
            <a:r>
              <a:rPr sz="1400" b="1" spc="-1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or</a:t>
            </a:r>
            <a:r>
              <a:rPr sz="1400" b="1" spc="-2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confined</a:t>
            </a:r>
            <a:r>
              <a:rPr sz="1400" b="1" spc="-1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spaces</a:t>
            </a:r>
            <a:endParaRPr sz="1400">
              <a:latin typeface="Franklin Gothic Demi"/>
              <a:cs typeface="Franklin Gothic Dem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0000" y="960005"/>
          <a:ext cx="6469378" cy="4006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34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area?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0010">
                        <a:lnSpc>
                          <a:spcPts val="1170"/>
                        </a:lnSpc>
                        <a:spcBef>
                          <a:spcPts val="79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there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pedestrian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80010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about?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ssibl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obstr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cti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ns?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425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guid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ely?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991" y="1520355"/>
            <a:ext cx="2016531" cy="11736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999" y="3263184"/>
            <a:ext cx="2903037" cy="163054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336" y="3263183"/>
            <a:ext cx="2901599" cy="163054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26470" y="1612204"/>
            <a:ext cx="1895053" cy="119444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59063" y="1520355"/>
            <a:ext cx="2062868" cy="117305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24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63540" y="1023926"/>
            <a:ext cx="178595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2706680" y="1023926"/>
            <a:ext cx="178595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4778382" y="1023926"/>
            <a:ext cx="2000264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63540" y="3024190"/>
            <a:ext cx="200026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3706812" y="3024190"/>
            <a:ext cx="200026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20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2216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1.4, 1.8	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638728"/>
            <a:ext cx="55251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position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EWP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98"/>
            <a:ext cx="21355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Drive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 and position the</a:t>
            </a:r>
            <a:r>
              <a:rPr sz="1400" b="1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EWP</a:t>
            </a:r>
            <a:endParaRPr sz="1400">
              <a:latin typeface="Franklin Gothic Demi"/>
              <a:cs typeface="Franklin Gothic Dem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0000" y="966606"/>
          <a:ext cx="6477635" cy="3994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4785">
                <a:tc>
                  <a:txBody>
                    <a:bodyPr/>
                    <a:lstStyle/>
                    <a:p>
                      <a:pPr marL="68580" marR="107314">
                        <a:lnSpc>
                          <a:spcPts val="1140"/>
                        </a:lnSpc>
                        <a:spcBef>
                          <a:spcPts val="915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Makin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positi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el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car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.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ck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ground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conditions.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62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35890">
                        <a:lnSpc>
                          <a:spcPts val="1140"/>
                        </a:lnSpc>
                        <a:spcBef>
                          <a:spcPts val="91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There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enough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room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radius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.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within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reach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EWP.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62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 marR="148590" algn="just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enough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clearance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any </a:t>
                      </a:r>
                      <a:r>
                        <a:rPr sz="1000" spc="-2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obstructions.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Beware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</a:t>
                      </a:r>
                      <a:r>
                        <a:rPr sz="1000" spc="-2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vehicles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plant.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074" y="1640521"/>
            <a:ext cx="2100389" cy="259245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12000" y="1640522"/>
            <a:ext cx="1769110" cy="1428115"/>
            <a:chOff x="612000" y="1640522"/>
            <a:chExt cx="1769110" cy="14281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000" y="1640522"/>
              <a:ext cx="1768881" cy="12403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2282" y="2646642"/>
              <a:ext cx="425576" cy="42179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788001" y="1667522"/>
            <a:ext cx="2178050" cy="1428115"/>
            <a:chOff x="4788001" y="1667522"/>
            <a:chExt cx="2178050" cy="142811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8001" y="1667522"/>
              <a:ext cx="2177999" cy="12468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6060" y="2673642"/>
              <a:ext cx="425576" cy="42179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612000" y="3202241"/>
            <a:ext cx="1769110" cy="1365250"/>
            <a:chOff x="612000" y="3202241"/>
            <a:chExt cx="1769110" cy="136525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2000" y="3202241"/>
              <a:ext cx="1768881" cy="12399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65438" y="4128503"/>
              <a:ext cx="587414" cy="438911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788001" y="3202231"/>
            <a:ext cx="2178050" cy="1365250"/>
            <a:chOff x="4788001" y="3202231"/>
            <a:chExt cx="2178050" cy="136525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88001" y="3202231"/>
              <a:ext cx="2177999" cy="124685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8117" y="4128503"/>
              <a:ext cx="587408" cy="438911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2623527" y="2023783"/>
            <a:ext cx="2016760" cy="334010"/>
            <a:chOff x="2623527" y="2023783"/>
            <a:chExt cx="2016760" cy="334010"/>
          </a:xfrm>
        </p:grpSpPr>
        <p:sp>
          <p:nvSpPr>
            <p:cNvPr id="20" name="object 20"/>
            <p:cNvSpPr/>
            <p:nvPr/>
          </p:nvSpPr>
          <p:spPr>
            <a:xfrm>
              <a:off x="2623527" y="2023783"/>
              <a:ext cx="2016760" cy="334010"/>
            </a:xfrm>
            <a:custGeom>
              <a:avLst/>
              <a:gdLst/>
              <a:ahLst/>
              <a:cxnLst/>
              <a:rect l="l" t="t" r="r" b="b"/>
              <a:pathLst>
                <a:path w="2016760" h="334010">
                  <a:moveTo>
                    <a:pt x="2016252" y="0"/>
                  </a:moveTo>
                  <a:lnTo>
                    <a:pt x="0" y="0"/>
                  </a:lnTo>
                  <a:lnTo>
                    <a:pt x="0" y="333756"/>
                  </a:lnTo>
                  <a:lnTo>
                    <a:pt x="2016252" y="333756"/>
                  </a:lnTo>
                  <a:lnTo>
                    <a:pt x="2016252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33268" y="2033549"/>
              <a:ext cx="1944001" cy="257429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25</a:t>
            </a:fld>
            <a:endParaRPr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63540" y="1095364"/>
            <a:ext cx="185738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2492366" y="1095364"/>
            <a:ext cx="207170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4778382" y="1095364"/>
            <a:ext cx="214314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3216" y="117014"/>
            <a:ext cx="11550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ABOUT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THIS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GUIDE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50770"/>
            <a:ext cx="1660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About</a:t>
            </a:r>
            <a:r>
              <a:rPr sz="1800" spc="-2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8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this</a:t>
            </a:r>
            <a:r>
              <a:rPr sz="1800" spc="-2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8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guide</a:t>
            </a:r>
            <a:endParaRPr sz="1800" dirty="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0000" y="2309482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7667" y="456395"/>
            <a:ext cx="871661" cy="121897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7300" y="671229"/>
            <a:ext cx="6430645" cy="385000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follow-up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formal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training.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403985">
              <a:lnSpc>
                <a:spcPts val="1140"/>
              </a:lnSpc>
              <a:spcBef>
                <a:spcPts val="74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Like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Easy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words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pictures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remember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learned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formal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training.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pass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test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—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licence.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Good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luck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team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Easy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Pty Ltd.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Note: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same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wording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Assessment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Instrument.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Easy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developed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Language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Literacy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Numeracy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(LLN)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principles.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 dirty="0">
              <a:latin typeface="Franklin Gothic Book"/>
              <a:cs typeface="Franklin Gothic Book"/>
            </a:endParaRPr>
          </a:p>
          <a:p>
            <a:pPr marL="13335">
              <a:lnSpc>
                <a:spcPct val="100000"/>
              </a:lnSpc>
            </a:pPr>
            <a:r>
              <a:rPr sz="18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How</a:t>
            </a:r>
            <a:r>
              <a:rPr sz="1800" spc="-1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8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to </a:t>
            </a:r>
            <a:r>
              <a:rPr sz="18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use</a:t>
            </a:r>
            <a:r>
              <a:rPr sz="18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8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this </a:t>
            </a:r>
            <a:r>
              <a:rPr sz="18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guide</a:t>
            </a:r>
            <a:endParaRPr sz="18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Us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i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t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i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n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ha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rd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co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p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y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104139">
              <a:lnSpc>
                <a:spcPts val="1140"/>
              </a:lnSpc>
              <a:spcBef>
                <a:spcPts val="5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prepare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test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course.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Study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carefully,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friend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practise.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give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Writing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down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remember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them.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still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learn.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Good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luck!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O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r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us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i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t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o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n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screen</a:t>
            </a:r>
            <a:endParaRPr sz="1200" dirty="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  <a:spcBef>
                <a:spcPts val="46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multimedia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presentation,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computer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screen.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multimedia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presentation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just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like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exactly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same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same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short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words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easy-to-understand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pictures.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44145">
              <a:lnSpc>
                <a:spcPts val="1140"/>
              </a:lnSpc>
              <a:spcBef>
                <a:spcPts val="73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Trainers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multimedia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presentation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class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learners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discuss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questions.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shows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asks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anyone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knows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Next,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trainer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show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discuss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learners.</a:t>
            </a:r>
            <a:endParaRPr sz="1000" dirty="0">
              <a:latin typeface="Franklin Gothic Book"/>
              <a:cs typeface="Franklin Gothic Book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3690" y="1730229"/>
            <a:ext cx="465707" cy="46798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94700" y="5083075"/>
            <a:ext cx="19240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3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465070" y="310055"/>
            <a:ext cx="6555105" cy="1975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AA501A-D7A8-4C3E-8DA8-F9A6F4B9AAD0}"/>
              </a:ext>
            </a:extLst>
          </p:cNvPr>
          <p:cNvSpPr/>
          <p:nvPr/>
        </p:nvSpPr>
        <p:spPr>
          <a:xfrm>
            <a:off x="465070" y="2427384"/>
            <a:ext cx="6555105" cy="2373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27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6232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ELEVATING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WORK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PLATFORMS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2682" y="663840"/>
            <a:ext cx="4328160" cy="3765550"/>
            <a:chOff x="2202682" y="663840"/>
            <a:chExt cx="4328160" cy="3765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2682" y="663840"/>
              <a:ext cx="4327855" cy="37651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94800" y="4017163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10" h="54610">
                  <a:moveTo>
                    <a:pt x="27000" y="0"/>
                  </a:moveTo>
                  <a:lnTo>
                    <a:pt x="16491" y="2122"/>
                  </a:lnTo>
                  <a:lnTo>
                    <a:pt x="7908" y="7908"/>
                  </a:lnTo>
                  <a:lnTo>
                    <a:pt x="2122" y="16491"/>
                  </a:lnTo>
                  <a:lnTo>
                    <a:pt x="0" y="27000"/>
                  </a:lnTo>
                  <a:lnTo>
                    <a:pt x="2122" y="37509"/>
                  </a:lnTo>
                  <a:lnTo>
                    <a:pt x="7908" y="46091"/>
                  </a:lnTo>
                  <a:lnTo>
                    <a:pt x="16491" y="51878"/>
                  </a:lnTo>
                  <a:lnTo>
                    <a:pt x="27000" y="54000"/>
                  </a:lnTo>
                  <a:lnTo>
                    <a:pt x="37509" y="51878"/>
                  </a:lnTo>
                  <a:lnTo>
                    <a:pt x="46091" y="46091"/>
                  </a:lnTo>
                  <a:lnTo>
                    <a:pt x="51878" y="37509"/>
                  </a:lnTo>
                  <a:lnTo>
                    <a:pt x="54000" y="27000"/>
                  </a:lnTo>
                  <a:lnTo>
                    <a:pt x="51878" y="16491"/>
                  </a:lnTo>
                  <a:lnTo>
                    <a:pt x="46091" y="7908"/>
                  </a:lnTo>
                  <a:lnTo>
                    <a:pt x="37509" y="2122"/>
                  </a:lnTo>
                  <a:lnTo>
                    <a:pt x="2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47746" y="4043567"/>
              <a:ext cx="1334770" cy="635"/>
            </a:xfrm>
            <a:custGeom>
              <a:avLst/>
              <a:gdLst/>
              <a:ahLst/>
              <a:cxnLst/>
              <a:rect l="l" t="t" r="r" b="b"/>
              <a:pathLst>
                <a:path w="1334770" h="635">
                  <a:moveTo>
                    <a:pt x="1334262" y="0"/>
                  </a:moveTo>
                  <a:lnTo>
                    <a:pt x="0" y="584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96952" y="40187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84394" y="3924503"/>
            <a:ext cx="96202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85115">
              <a:lnSpc>
                <a:spcPct val="100000"/>
              </a:lnSpc>
              <a:spcBef>
                <a:spcPts val="2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Chassis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65857" y="1897696"/>
            <a:ext cx="605155" cy="64135"/>
            <a:chOff x="2265857" y="1897696"/>
            <a:chExt cx="605155" cy="64135"/>
          </a:xfrm>
        </p:grpSpPr>
        <p:sp>
          <p:nvSpPr>
            <p:cNvPr id="10" name="object 10"/>
            <p:cNvSpPr/>
            <p:nvPr/>
          </p:nvSpPr>
          <p:spPr>
            <a:xfrm>
              <a:off x="2813399" y="1903024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10" h="54610">
                  <a:moveTo>
                    <a:pt x="27000" y="0"/>
                  </a:moveTo>
                  <a:lnTo>
                    <a:pt x="16491" y="2122"/>
                  </a:lnTo>
                  <a:lnTo>
                    <a:pt x="7908" y="7908"/>
                  </a:lnTo>
                  <a:lnTo>
                    <a:pt x="2122" y="16491"/>
                  </a:lnTo>
                  <a:lnTo>
                    <a:pt x="0" y="27000"/>
                  </a:lnTo>
                  <a:lnTo>
                    <a:pt x="2122" y="37509"/>
                  </a:lnTo>
                  <a:lnTo>
                    <a:pt x="7908" y="46091"/>
                  </a:lnTo>
                  <a:lnTo>
                    <a:pt x="16491" y="51878"/>
                  </a:lnTo>
                  <a:lnTo>
                    <a:pt x="27000" y="54000"/>
                  </a:lnTo>
                  <a:lnTo>
                    <a:pt x="37509" y="51878"/>
                  </a:lnTo>
                  <a:lnTo>
                    <a:pt x="46091" y="46091"/>
                  </a:lnTo>
                  <a:lnTo>
                    <a:pt x="51878" y="37509"/>
                  </a:lnTo>
                  <a:lnTo>
                    <a:pt x="54000" y="27000"/>
                  </a:lnTo>
                  <a:lnTo>
                    <a:pt x="51878" y="16491"/>
                  </a:lnTo>
                  <a:lnTo>
                    <a:pt x="46091" y="7908"/>
                  </a:lnTo>
                  <a:lnTo>
                    <a:pt x="37509" y="2122"/>
                  </a:lnTo>
                  <a:lnTo>
                    <a:pt x="2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84590" y="1942598"/>
              <a:ext cx="535305" cy="0"/>
            </a:xfrm>
            <a:custGeom>
              <a:avLst/>
              <a:gdLst/>
              <a:ahLst/>
              <a:cxnLst/>
              <a:rect l="l" t="t" r="r" b="b"/>
              <a:pathLst>
                <a:path w="535305">
                  <a:moveTo>
                    <a:pt x="0" y="0"/>
                  </a:moveTo>
                  <a:lnTo>
                    <a:pt x="535240" y="0"/>
                  </a:lnTo>
                </a:path>
              </a:pathLst>
            </a:custGeom>
            <a:ln w="3710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13462" y="190404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721294" y="1837372"/>
            <a:ext cx="563880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2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Hinge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94930" y="3311601"/>
            <a:ext cx="1910080" cy="239395"/>
            <a:chOff x="894930" y="3311601"/>
            <a:chExt cx="1910080" cy="239395"/>
          </a:xfrm>
        </p:grpSpPr>
        <p:sp>
          <p:nvSpPr>
            <p:cNvPr id="15" name="object 15"/>
            <p:cNvSpPr/>
            <p:nvPr/>
          </p:nvSpPr>
          <p:spPr>
            <a:xfrm>
              <a:off x="2746799" y="3404252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10" h="54610">
                  <a:moveTo>
                    <a:pt x="27000" y="0"/>
                  </a:moveTo>
                  <a:lnTo>
                    <a:pt x="16491" y="2122"/>
                  </a:lnTo>
                  <a:lnTo>
                    <a:pt x="7908" y="7908"/>
                  </a:lnTo>
                  <a:lnTo>
                    <a:pt x="2122" y="16491"/>
                  </a:lnTo>
                  <a:lnTo>
                    <a:pt x="0" y="27000"/>
                  </a:lnTo>
                  <a:lnTo>
                    <a:pt x="2122" y="37509"/>
                  </a:lnTo>
                  <a:lnTo>
                    <a:pt x="7908" y="46091"/>
                  </a:lnTo>
                  <a:lnTo>
                    <a:pt x="16491" y="51878"/>
                  </a:lnTo>
                  <a:lnTo>
                    <a:pt x="27000" y="54000"/>
                  </a:lnTo>
                  <a:lnTo>
                    <a:pt x="37509" y="51878"/>
                  </a:lnTo>
                  <a:lnTo>
                    <a:pt x="46091" y="46091"/>
                  </a:lnTo>
                  <a:lnTo>
                    <a:pt x="51878" y="37509"/>
                  </a:lnTo>
                  <a:lnTo>
                    <a:pt x="54000" y="27000"/>
                  </a:lnTo>
                  <a:lnTo>
                    <a:pt x="51878" y="16491"/>
                  </a:lnTo>
                  <a:lnTo>
                    <a:pt x="46091" y="7908"/>
                  </a:lnTo>
                  <a:lnTo>
                    <a:pt x="37509" y="2122"/>
                  </a:lnTo>
                  <a:lnTo>
                    <a:pt x="2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38832" y="3431265"/>
              <a:ext cx="708660" cy="0"/>
            </a:xfrm>
            <a:custGeom>
              <a:avLst/>
              <a:gdLst/>
              <a:ahLst/>
              <a:cxnLst/>
              <a:rect l="l" t="t" r="r" b="b"/>
              <a:pathLst>
                <a:path w="708660">
                  <a:moveTo>
                    <a:pt x="0" y="0"/>
                  </a:moveTo>
                  <a:lnTo>
                    <a:pt x="708499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47335" y="340586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4930" y="3311601"/>
              <a:ext cx="1144270" cy="239395"/>
            </a:xfrm>
            <a:custGeom>
              <a:avLst/>
              <a:gdLst/>
              <a:ahLst/>
              <a:cxnLst/>
              <a:rect l="l" t="t" r="r" b="b"/>
              <a:pathLst>
                <a:path w="1144270" h="239395">
                  <a:moveTo>
                    <a:pt x="1143901" y="0"/>
                  </a:moveTo>
                  <a:lnTo>
                    <a:pt x="0" y="0"/>
                  </a:lnTo>
                  <a:lnTo>
                    <a:pt x="0" y="239306"/>
                  </a:lnTo>
                  <a:lnTo>
                    <a:pt x="1143901" y="239306"/>
                  </a:lnTo>
                  <a:lnTo>
                    <a:pt x="1143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94930" y="3311601"/>
            <a:ext cx="1144270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ight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577626" y="2040487"/>
            <a:ext cx="718820" cy="379730"/>
            <a:chOff x="2577626" y="2040487"/>
            <a:chExt cx="718820" cy="379730"/>
          </a:xfrm>
        </p:grpSpPr>
        <p:sp>
          <p:nvSpPr>
            <p:cNvPr id="21" name="object 21"/>
            <p:cNvSpPr/>
            <p:nvPr/>
          </p:nvSpPr>
          <p:spPr>
            <a:xfrm>
              <a:off x="3239277" y="204769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4879" y="0"/>
                  </a:moveTo>
                  <a:lnTo>
                    <a:pt x="15194" y="1953"/>
                  </a:lnTo>
                  <a:lnTo>
                    <a:pt x="7286" y="7280"/>
                  </a:lnTo>
                  <a:lnTo>
                    <a:pt x="1955" y="15184"/>
                  </a:lnTo>
                  <a:lnTo>
                    <a:pt x="0" y="24866"/>
                  </a:lnTo>
                  <a:lnTo>
                    <a:pt x="1955" y="34551"/>
                  </a:lnTo>
                  <a:lnTo>
                    <a:pt x="7286" y="42459"/>
                  </a:lnTo>
                  <a:lnTo>
                    <a:pt x="15194" y="47790"/>
                  </a:lnTo>
                  <a:lnTo>
                    <a:pt x="24879" y="49745"/>
                  </a:lnTo>
                  <a:lnTo>
                    <a:pt x="34563" y="47790"/>
                  </a:lnTo>
                  <a:lnTo>
                    <a:pt x="42471" y="42459"/>
                  </a:lnTo>
                  <a:lnTo>
                    <a:pt x="47803" y="34551"/>
                  </a:lnTo>
                  <a:lnTo>
                    <a:pt x="49758" y="24866"/>
                  </a:lnTo>
                  <a:lnTo>
                    <a:pt x="47803" y="15184"/>
                  </a:lnTo>
                  <a:lnTo>
                    <a:pt x="42471" y="7280"/>
                  </a:lnTo>
                  <a:lnTo>
                    <a:pt x="34563" y="1953"/>
                  </a:lnTo>
                  <a:lnTo>
                    <a:pt x="24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83976" y="2083633"/>
              <a:ext cx="657860" cy="330200"/>
            </a:xfrm>
            <a:custGeom>
              <a:avLst/>
              <a:gdLst/>
              <a:ahLst/>
              <a:cxnLst/>
              <a:rect l="l" t="t" r="r" b="b"/>
              <a:pathLst>
                <a:path w="657860" h="330200">
                  <a:moveTo>
                    <a:pt x="0" y="330149"/>
                  </a:moveTo>
                  <a:lnTo>
                    <a:pt x="657758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39036" y="204683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799"/>
                  </a:move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399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399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799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81328" y="2281872"/>
            <a:ext cx="1409700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29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Uppe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789135" y="2501374"/>
            <a:ext cx="1385570" cy="283210"/>
            <a:chOff x="2789135" y="2501374"/>
            <a:chExt cx="1385570" cy="283210"/>
          </a:xfrm>
        </p:grpSpPr>
        <p:sp>
          <p:nvSpPr>
            <p:cNvPr id="26" name="object 26"/>
            <p:cNvSpPr/>
            <p:nvPr/>
          </p:nvSpPr>
          <p:spPr>
            <a:xfrm>
              <a:off x="4118396" y="2509212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4879" y="0"/>
                  </a:moveTo>
                  <a:lnTo>
                    <a:pt x="15194" y="1953"/>
                  </a:lnTo>
                  <a:lnTo>
                    <a:pt x="7286" y="7280"/>
                  </a:lnTo>
                  <a:lnTo>
                    <a:pt x="1955" y="15184"/>
                  </a:lnTo>
                  <a:lnTo>
                    <a:pt x="0" y="24866"/>
                  </a:lnTo>
                  <a:lnTo>
                    <a:pt x="1955" y="34551"/>
                  </a:lnTo>
                  <a:lnTo>
                    <a:pt x="7286" y="42459"/>
                  </a:lnTo>
                  <a:lnTo>
                    <a:pt x="15194" y="47790"/>
                  </a:lnTo>
                  <a:lnTo>
                    <a:pt x="24879" y="49745"/>
                  </a:lnTo>
                  <a:lnTo>
                    <a:pt x="34563" y="47790"/>
                  </a:lnTo>
                  <a:lnTo>
                    <a:pt x="42471" y="42459"/>
                  </a:lnTo>
                  <a:lnTo>
                    <a:pt x="47803" y="34551"/>
                  </a:lnTo>
                  <a:lnTo>
                    <a:pt x="49758" y="24866"/>
                  </a:lnTo>
                  <a:lnTo>
                    <a:pt x="47803" y="15184"/>
                  </a:lnTo>
                  <a:lnTo>
                    <a:pt x="42471" y="7280"/>
                  </a:lnTo>
                  <a:lnTo>
                    <a:pt x="34563" y="1953"/>
                  </a:lnTo>
                  <a:lnTo>
                    <a:pt x="24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95485" y="2537663"/>
              <a:ext cx="1322705" cy="240665"/>
            </a:xfrm>
            <a:custGeom>
              <a:avLst/>
              <a:gdLst/>
              <a:ahLst/>
              <a:cxnLst/>
              <a:rect l="l" t="t" r="r" b="b"/>
              <a:pathLst>
                <a:path w="1322704" h="240664">
                  <a:moveTo>
                    <a:pt x="0" y="240195"/>
                  </a:moveTo>
                  <a:lnTo>
                    <a:pt x="1322235" y="0"/>
                  </a:lnTo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17317" y="250772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74978" y="2655189"/>
            <a:ext cx="166560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Intermediate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647248" y="1282908"/>
            <a:ext cx="355600" cy="428625"/>
            <a:chOff x="4647248" y="1282908"/>
            <a:chExt cx="355600" cy="428625"/>
          </a:xfrm>
        </p:grpSpPr>
        <p:sp>
          <p:nvSpPr>
            <p:cNvPr id="31" name="object 31"/>
            <p:cNvSpPr/>
            <p:nvPr/>
          </p:nvSpPr>
          <p:spPr>
            <a:xfrm>
              <a:off x="4942799" y="1651683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10" h="54610">
                  <a:moveTo>
                    <a:pt x="27000" y="0"/>
                  </a:moveTo>
                  <a:lnTo>
                    <a:pt x="16491" y="2122"/>
                  </a:lnTo>
                  <a:lnTo>
                    <a:pt x="7908" y="7908"/>
                  </a:lnTo>
                  <a:lnTo>
                    <a:pt x="2122" y="16491"/>
                  </a:lnTo>
                  <a:lnTo>
                    <a:pt x="0" y="27000"/>
                  </a:lnTo>
                  <a:lnTo>
                    <a:pt x="2122" y="37509"/>
                  </a:lnTo>
                  <a:lnTo>
                    <a:pt x="7908" y="46091"/>
                  </a:lnTo>
                  <a:lnTo>
                    <a:pt x="16491" y="51878"/>
                  </a:lnTo>
                  <a:lnTo>
                    <a:pt x="27000" y="54000"/>
                  </a:lnTo>
                  <a:lnTo>
                    <a:pt x="37509" y="51878"/>
                  </a:lnTo>
                  <a:lnTo>
                    <a:pt x="46091" y="46091"/>
                  </a:lnTo>
                  <a:lnTo>
                    <a:pt x="51878" y="37509"/>
                  </a:lnTo>
                  <a:lnTo>
                    <a:pt x="54000" y="27000"/>
                  </a:lnTo>
                  <a:lnTo>
                    <a:pt x="51878" y="16491"/>
                  </a:lnTo>
                  <a:lnTo>
                    <a:pt x="46091" y="7908"/>
                  </a:lnTo>
                  <a:lnTo>
                    <a:pt x="37509" y="2122"/>
                  </a:lnTo>
                  <a:lnTo>
                    <a:pt x="2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53598" y="1289258"/>
              <a:ext cx="301625" cy="370840"/>
            </a:xfrm>
            <a:custGeom>
              <a:avLst/>
              <a:gdLst/>
              <a:ahLst/>
              <a:cxnLst/>
              <a:rect l="l" t="t" r="r" b="b"/>
              <a:pathLst>
                <a:path w="301625" h="370839">
                  <a:moveTo>
                    <a:pt x="0" y="0"/>
                  </a:moveTo>
                  <a:lnTo>
                    <a:pt x="301307" y="370598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45535" y="165416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524758" y="1174623"/>
            <a:ext cx="112331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52729">
              <a:lnSpc>
                <a:spcPct val="100000"/>
              </a:lnSpc>
              <a:spcBef>
                <a:spcPts val="29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Uppe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993193" y="3065952"/>
            <a:ext cx="935990" cy="294640"/>
            <a:chOff x="3993193" y="3065952"/>
            <a:chExt cx="935990" cy="294640"/>
          </a:xfrm>
        </p:grpSpPr>
        <p:sp>
          <p:nvSpPr>
            <p:cNvPr id="36" name="object 36"/>
            <p:cNvSpPr/>
            <p:nvPr/>
          </p:nvSpPr>
          <p:spPr>
            <a:xfrm>
              <a:off x="3997800" y="3070803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10" h="54610">
                  <a:moveTo>
                    <a:pt x="27000" y="0"/>
                  </a:moveTo>
                  <a:lnTo>
                    <a:pt x="16491" y="2122"/>
                  </a:lnTo>
                  <a:lnTo>
                    <a:pt x="7908" y="7908"/>
                  </a:lnTo>
                  <a:lnTo>
                    <a:pt x="2122" y="16491"/>
                  </a:lnTo>
                  <a:lnTo>
                    <a:pt x="0" y="27000"/>
                  </a:lnTo>
                  <a:lnTo>
                    <a:pt x="2122" y="37509"/>
                  </a:lnTo>
                  <a:lnTo>
                    <a:pt x="7908" y="46091"/>
                  </a:lnTo>
                  <a:lnTo>
                    <a:pt x="16491" y="51878"/>
                  </a:lnTo>
                  <a:lnTo>
                    <a:pt x="27000" y="54000"/>
                  </a:lnTo>
                  <a:lnTo>
                    <a:pt x="37509" y="51878"/>
                  </a:lnTo>
                  <a:lnTo>
                    <a:pt x="46091" y="46091"/>
                  </a:lnTo>
                  <a:lnTo>
                    <a:pt x="51878" y="37509"/>
                  </a:lnTo>
                  <a:lnTo>
                    <a:pt x="54000" y="27000"/>
                  </a:lnTo>
                  <a:lnTo>
                    <a:pt x="51878" y="16491"/>
                  </a:lnTo>
                  <a:lnTo>
                    <a:pt x="46091" y="7908"/>
                  </a:lnTo>
                  <a:lnTo>
                    <a:pt x="37509" y="2122"/>
                  </a:lnTo>
                  <a:lnTo>
                    <a:pt x="2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49371" y="3104671"/>
              <a:ext cx="873760" cy="249554"/>
            </a:xfrm>
            <a:custGeom>
              <a:avLst/>
              <a:gdLst/>
              <a:ahLst/>
              <a:cxnLst/>
              <a:rect l="l" t="t" r="r" b="b"/>
              <a:pathLst>
                <a:path w="873760" h="249554">
                  <a:moveTo>
                    <a:pt x="873239" y="24918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99543" y="307230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894592" y="3221901"/>
            <a:ext cx="85153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2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ow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629118" y="3432516"/>
            <a:ext cx="745490" cy="273685"/>
            <a:chOff x="3629118" y="3432516"/>
            <a:chExt cx="745490" cy="273685"/>
          </a:xfrm>
        </p:grpSpPr>
        <p:sp>
          <p:nvSpPr>
            <p:cNvPr id="41" name="object 41"/>
            <p:cNvSpPr/>
            <p:nvPr/>
          </p:nvSpPr>
          <p:spPr>
            <a:xfrm>
              <a:off x="3635937" y="344169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23164" y="0"/>
                  </a:moveTo>
                  <a:lnTo>
                    <a:pt x="14144" y="1821"/>
                  </a:lnTo>
                  <a:lnTo>
                    <a:pt x="6781" y="6788"/>
                  </a:lnTo>
                  <a:lnTo>
                    <a:pt x="1819" y="14155"/>
                  </a:lnTo>
                  <a:lnTo>
                    <a:pt x="0" y="23177"/>
                  </a:lnTo>
                  <a:lnTo>
                    <a:pt x="1819" y="32192"/>
                  </a:lnTo>
                  <a:lnTo>
                    <a:pt x="6781" y="39555"/>
                  </a:lnTo>
                  <a:lnTo>
                    <a:pt x="14144" y="44521"/>
                  </a:lnTo>
                  <a:lnTo>
                    <a:pt x="23164" y="46342"/>
                  </a:lnTo>
                  <a:lnTo>
                    <a:pt x="32184" y="44521"/>
                  </a:lnTo>
                  <a:lnTo>
                    <a:pt x="39547" y="39555"/>
                  </a:lnTo>
                  <a:lnTo>
                    <a:pt x="44510" y="32192"/>
                  </a:lnTo>
                  <a:lnTo>
                    <a:pt x="46329" y="23177"/>
                  </a:lnTo>
                  <a:lnTo>
                    <a:pt x="44510" y="14155"/>
                  </a:lnTo>
                  <a:lnTo>
                    <a:pt x="39547" y="6788"/>
                  </a:lnTo>
                  <a:lnTo>
                    <a:pt x="32184" y="1821"/>
                  </a:lnTo>
                  <a:lnTo>
                    <a:pt x="231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84975" y="3472280"/>
              <a:ext cx="683260" cy="227329"/>
            </a:xfrm>
            <a:custGeom>
              <a:avLst/>
              <a:gdLst/>
              <a:ahLst/>
              <a:cxnLst/>
              <a:rect l="l" t="t" r="r" b="b"/>
              <a:pathLst>
                <a:path w="683260" h="227329">
                  <a:moveTo>
                    <a:pt x="683196" y="22717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35468" y="343886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357433" y="3573259"/>
            <a:ext cx="138874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ow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cylin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635599" y="1686341"/>
            <a:ext cx="609600" cy="1112520"/>
            <a:chOff x="4635599" y="1686341"/>
            <a:chExt cx="609600" cy="1112520"/>
          </a:xfrm>
        </p:grpSpPr>
        <p:sp>
          <p:nvSpPr>
            <p:cNvPr id="46" name="object 46"/>
            <p:cNvSpPr/>
            <p:nvPr/>
          </p:nvSpPr>
          <p:spPr>
            <a:xfrm>
              <a:off x="4642196" y="1692004"/>
              <a:ext cx="50165" cy="49530"/>
            </a:xfrm>
            <a:custGeom>
              <a:avLst/>
              <a:gdLst/>
              <a:ahLst/>
              <a:cxnLst/>
              <a:rect l="l" t="t" r="r" b="b"/>
              <a:pathLst>
                <a:path w="50164" h="49530">
                  <a:moveTo>
                    <a:pt x="25069" y="0"/>
                  </a:moveTo>
                  <a:lnTo>
                    <a:pt x="15312" y="1932"/>
                  </a:lnTo>
                  <a:lnTo>
                    <a:pt x="7343" y="7204"/>
                  </a:lnTo>
                  <a:lnTo>
                    <a:pt x="1970" y="15023"/>
                  </a:lnTo>
                  <a:lnTo>
                    <a:pt x="0" y="24599"/>
                  </a:lnTo>
                  <a:lnTo>
                    <a:pt x="1970" y="34176"/>
                  </a:lnTo>
                  <a:lnTo>
                    <a:pt x="7343" y="41995"/>
                  </a:lnTo>
                  <a:lnTo>
                    <a:pt x="15312" y="47267"/>
                  </a:lnTo>
                  <a:lnTo>
                    <a:pt x="25069" y="49199"/>
                  </a:lnTo>
                  <a:lnTo>
                    <a:pt x="34826" y="47267"/>
                  </a:lnTo>
                  <a:lnTo>
                    <a:pt x="42795" y="41995"/>
                  </a:lnTo>
                  <a:lnTo>
                    <a:pt x="48169" y="34176"/>
                  </a:lnTo>
                  <a:lnTo>
                    <a:pt x="50139" y="24599"/>
                  </a:lnTo>
                  <a:lnTo>
                    <a:pt x="48169" y="15023"/>
                  </a:lnTo>
                  <a:lnTo>
                    <a:pt x="42795" y="7204"/>
                  </a:lnTo>
                  <a:lnTo>
                    <a:pt x="34826" y="1932"/>
                  </a:lnTo>
                  <a:lnTo>
                    <a:pt x="250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79270" y="1740521"/>
              <a:ext cx="559435" cy="1052195"/>
            </a:xfrm>
            <a:custGeom>
              <a:avLst/>
              <a:gdLst/>
              <a:ahLst/>
              <a:cxnLst/>
              <a:rect l="l" t="t" r="r" b="b"/>
              <a:pathLst>
                <a:path w="559435" h="1052195">
                  <a:moveTo>
                    <a:pt x="558952" y="1051737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41949" y="169269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237759" y="2655189"/>
            <a:ext cx="1283970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290"/>
              </a:spcBef>
            </a:pP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scopi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662431" y="931908"/>
            <a:ext cx="834390" cy="792480"/>
            <a:chOff x="4662431" y="931908"/>
            <a:chExt cx="834390" cy="792480"/>
          </a:xfrm>
        </p:grpSpPr>
        <p:sp>
          <p:nvSpPr>
            <p:cNvPr id="51" name="object 51"/>
            <p:cNvSpPr/>
            <p:nvPr/>
          </p:nvSpPr>
          <p:spPr>
            <a:xfrm>
              <a:off x="5437797" y="1668604"/>
              <a:ext cx="50165" cy="49530"/>
            </a:xfrm>
            <a:custGeom>
              <a:avLst/>
              <a:gdLst/>
              <a:ahLst/>
              <a:cxnLst/>
              <a:rect l="l" t="t" r="r" b="b"/>
              <a:pathLst>
                <a:path w="50164" h="49530">
                  <a:moveTo>
                    <a:pt x="25069" y="0"/>
                  </a:moveTo>
                  <a:lnTo>
                    <a:pt x="15312" y="1932"/>
                  </a:lnTo>
                  <a:lnTo>
                    <a:pt x="7343" y="7204"/>
                  </a:lnTo>
                  <a:lnTo>
                    <a:pt x="1970" y="15023"/>
                  </a:lnTo>
                  <a:lnTo>
                    <a:pt x="0" y="24599"/>
                  </a:lnTo>
                  <a:lnTo>
                    <a:pt x="1970" y="34176"/>
                  </a:lnTo>
                  <a:lnTo>
                    <a:pt x="7343" y="41995"/>
                  </a:lnTo>
                  <a:lnTo>
                    <a:pt x="15312" y="47267"/>
                  </a:lnTo>
                  <a:lnTo>
                    <a:pt x="25069" y="49199"/>
                  </a:lnTo>
                  <a:lnTo>
                    <a:pt x="34826" y="47267"/>
                  </a:lnTo>
                  <a:lnTo>
                    <a:pt x="42795" y="41995"/>
                  </a:lnTo>
                  <a:lnTo>
                    <a:pt x="48169" y="34176"/>
                  </a:lnTo>
                  <a:lnTo>
                    <a:pt x="50139" y="24599"/>
                  </a:lnTo>
                  <a:lnTo>
                    <a:pt x="48169" y="15023"/>
                  </a:lnTo>
                  <a:lnTo>
                    <a:pt x="42795" y="7204"/>
                  </a:lnTo>
                  <a:lnTo>
                    <a:pt x="34826" y="1932"/>
                  </a:lnTo>
                  <a:lnTo>
                    <a:pt x="250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68781" y="938258"/>
              <a:ext cx="777875" cy="736600"/>
            </a:xfrm>
            <a:custGeom>
              <a:avLst/>
              <a:gdLst/>
              <a:ahLst/>
              <a:cxnLst/>
              <a:rect l="l" t="t" r="r" b="b"/>
              <a:pathLst>
                <a:path w="777875" h="736600">
                  <a:moveTo>
                    <a:pt x="0" y="0"/>
                  </a:moveTo>
                  <a:lnTo>
                    <a:pt x="777430" y="736523"/>
                  </a:lnTo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439250" y="166685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524758" y="827608"/>
            <a:ext cx="113982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sl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6126665" y="1685258"/>
            <a:ext cx="63500" cy="350520"/>
            <a:chOff x="6126665" y="1685258"/>
            <a:chExt cx="63500" cy="350520"/>
          </a:xfrm>
        </p:grpSpPr>
        <p:sp>
          <p:nvSpPr>
            <p:cNvPr id="56" name="object 56"/>
            <p:cNvSpPr/>
            <p:nvPr/>
          </p:nvSpPr>
          <p:spPr>
            <a:xfrm>
              <a:off x="6134397" y="1692013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4879" y="0"/>
                  </a:moveTo>
                  <a:lnTo>
                    <a:pt x="15194" y="1953"/>
                  </a:lnTo>
                  <a:lnTo>
                    <a:pt x="7286" y="7280"/>
                  </a:lnTo>
                  <a:lnTo>
                    <a:pt x="1955" y="15184"/>
                  </a:lnTo>
                  <a:lnTo>
                    <a:pt x="0" y="24866"/>
                  </a:lnTo>
                  <a:lnTo>
                    <a:pt x="1955" y="34551"/>
                  </a:lnTo>
                  <a:lnTo>
                    <a:pt x="7286" y="42459"/>
                  </a:lnTo>
                  <a:lnTo>
                    <a:pt x="15194" y="47790"/>
                  </a:lnTo>
                  <a:lnTo>
                    <a:pt x="24879" y="49745"/>
                  </a:lnTo>
                  <a:lnTo>
                    <a:pt x="34563" y="47790"/>
                  </a:lnTo>
                  <a:lnTo>
                    <a:pt x="42471" y="42459"/>
                  </a:lnTo>
                  <a:lnTo>
                    <a:pt x="47803" y="34551"/>
                  </a:lnTo>
                  <a:lnTo>
                    <a:pt x="49758" y="24866"/>
                  </a:lnTo>
                  <a:lnTo>
                    <a:pt x="47803" y="15184"/>
                  </a:lnTo>
                  <a:lnTo>
                    <a:pt x="42471" y="7280"/>
                  </a:lnTo>
                  <a:lnTo>
                    <a:pt x="34563" y="1953"/>
                  </a:lnTo>
                  <a:lnTo>
                    <a:pt x="24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58415" y="1742407"/>
              <a:ext cx="0" cy="287020"/>
            </a:xfrm>
            <a:custGeom>
              <a:avLst/>
              <a:gdLst/>
              <a:ahLst/>
              <a:cxnLst/>
              <a:rect l="l" t="t" r="r" b="b"/>
              <a:pathLst>
                <a:path h="287019">
                  <a:moveTo>
                    <a:pt x="0" y="28657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33015" y="169160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5669762" y="2026323"/>
            <a:ext cx="995680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Basket/platform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266128" y="3872885"/>
            <a:ext cx="64135" cy="854075"/>
            <a:chOff x="3266128" y="3872885"/>
            <a:chExt cx="64135" cy="854075"/>
          </a:xfrm>
        </p:grpSpPr>
        <p:sp>
          <p:nvSpPr>
            <p:cNvPr id="61" name="object 61"/>
            <p:cNvSpPr/>
            <p:nvPr/>
          </p:nvSpPr>
          <p:spPr>
            <a:xfrm>
              <a:off x="3268376" y="3881257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768" y="0"/>
                  </a:moveTo>
                  <a:lnTo>
                    <a:pt x="15735" y="2026"/>
                  </a:lnTo>
                  <a:lnTo>
                    <a:pt x="7545" y="7550"/>
                  </a:lnTo>
                  <a:lnTo>
                    <a:pt x="2024" y="15741"/>
                  </a:lnTo>
                  <a:lnTo>
                    <a:pt x="0" y="25768"/>
                  </a:lnTo>
                  <a:lnTo>
                    <a:pt x="2024" y="35802"/>
                  </a:lnTo>
                  <a:lnTo>
                    <a:pt x="7545" y="43997"/>
                  </a:lnTo>
                  <a:lnTo>
                    <a:pt x="15735" y="49523"/>
                  </a:lnTo>
                  <a:lnTo>
                    <a:pt x="25768" y="51549"/>
                  </a:lnTo>
                  <a:lnTo>
                    <a:pt x="35800" y="49523"/>
                  </a:lnTo>
                  <a:lnTo>
                    <a:pt x="43991" y="43997"/>
                  </a:lnTo>
                  <a:lnTo>
                    <a:pt x="49512" y="35802"/>
                  </a:lnTo>
                  <a:lnTo>
                    <a:pt x="51536" y="25768"/>
                  </a:lnTo>
                  <a:lnTo>
                    <a:pt x="49512" y="15741"/>
                  </a:lnTo>
                  <a:lnTo>
                    <a:pt x="43991" y="7550"/>
                  </a:lnTo>
                  <a:lnTo>
                    <a:pt x="35800" y="2026"/>
                  </a:lnTo>
                  <a:lnTo>
                    <a:pt x="257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72478" y="3930020"/>
              <a:ext cx="24765" cy="790575"/>
            </a:xfrm>
            <a:custGeom>
              <a:avLst/>
              <a:gdLst/>
              <a:ahLst/>
              <a:cxnLst/>
              <a:rect l="l" t="t" r="r" b="b"/>
              <a:pathLst>
                <a:path w="24764" h="790575">
                  <a:moveTo>
                    <a:pt x="0" y="790397"/>
                  </a:moveTo>
                  <a:lnTo>
                    <a:pt x="24714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272581" y="387923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843949" y="4722355"/>
            <a:ext cx="816610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2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ring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894930" y="1523416"/>
            <a:ext cx="2272030" cy="359410"/>
            <a:chOff x="894930" y="1523416"/>
            <a:chExt cx="2272030" cy="359410"/>
          </a:xfrm>
        </p:grpSpPr>
        <p:sp>
          <p:nvSpPr>
            <p:cNvPr id="66" name="object 66"/>
            <p:cNvSpPr/>
            <p:nvPr/>
          </p:nvSpPr>
          <p:spPr>
            <a:xfrm>
              <a:off x="3109969" y="1824513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4879" y="0"/>
                  </a:moveTo>
                  <a:lnTo>
                    <a:pt x="15194" y="1953"/>
                  </a:lnTo>
                  <a:lnTo>
                    <a:pt x="7286" y="7280"/>
                  </a:lnTo>
                  <a:lnTo>
                    <a:pt x="1955" y="15184"/>
                  </a:lnTo>
                  <a:lnTo>
                    <a:pt x="0" y="24866"/>
                  </a:lnTo>
                  <a:lnTo>
                    <a:pt x="1955" y="34551"/>
                  </a:lnTo>
                  <a:lnTo>
                    <a:pt x="7286" y="42459"/>
                  </a:lnTo>
                  <a:lnTo>
                    <a:pt x="15194" y="47790"/>
                  </a:lnTo>
                  <a:lnTo>
                    <a:pt x="24879" y="49745"/>
                  </a:lnTo>
                  <a:lnTo>
                    <a:pt x="34563" y="47790"/>
                  </a:lnTo>
                  <a:lnTo>
                    <a:pt x="42471" y="42459"/>
                  </a:lnTo>
                  <a:lnTo>
                    <a:pt x="47803" y="34551"/>
                  </a:lnTo>
                  <a:lnTo>
                    <a:pt x="49758" y="24866"/>
                  </a:lnTo>
                  <a:lnTo>
                    <a:pt x="47803" y="15184"/>
                  </a:lnTo>
                  <a:lnTo>
                    <a:pt x="42471" y="7280"/>
                  </a:lnTo>
                  <a:lnTo>
                    <a:pt x="34563" y="1953"/>
                  </a:lnTo>
                  <a:lnTo>
                    <a:pt x="24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21772" y="1643072"/>
              <a:ext cx="988694" cy="202565"/>
            </a:xfrm>
            <a:custGeom>
              <a:avLst/>
              <a:gdLst/>
              <a:ahLst/>
              <a:cxnLst/>
              <a:rect l="l" t="t" r="r" b="b"/>
              <a:pathLst>
                <a:path w="988694" h="202564">
                  <a:moveTo>
                    <a:pt x="0" y="0"/>
                  </a:moveTo>
                  <a:lnTo>
                    <a:pt x="988517" y="202565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109775" y="182533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94930" y="1523416"/>
              <a:ext cx="1388745" cy="239395"/>
            </a:xfrm>
            <a:custGeom>
              <a:avLst/>
              <a:gdLst/>
              <a:ahLst/>
              <a:cxnLst/>
              <a:rect l="l" t="t" r="r" b="b"/>
              <a:pathLst>
                <a:path w="1388745" h="239394">
                  <a:moveTo>
                    <a:pt x="1388452" y="0"/>
                  </a:moveTo>
                  <a:lnTo>
                    <a:pt x="0" y="0"/>
                  </a:lnTo>
                  <a:lnTo>
                    <a:pt x="0" y="239306"/>
                  </a:lnTo>
                  <a:lnTo>
                    <a:pt x="1388452" y="239306"/>
                  </a:lnTo>
                  <a:lnTo>
                    <a:pt x="1388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894930" y="1523416"/>
            <a:ext cx="138874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2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mas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694700" y="5083075"/>
            <a:ext cx="19240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4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74" name="object 7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xfrm>
            <a:off x="524924" y="368034"/>
            <a:ext cx="35217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305E"/>
                </a:solidFill>
                <a:latin typeface="Franklin Gothic Demi"/>
                <a:cs typeface="Franklin Gothic Demi"/>
              </a:rPr>
              <a:t>Parts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 of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a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boom-type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elevating</a:t>
            </a:r>
            <a:r>
              <a:rPr sz="1400" b="1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work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platform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2635241" y="738174"/>
            <a:ext cx="2071703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706415" y="1309678"/>
            <a:ext cx="1571637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1135044" y="2238372"/>
            <a:ext cx="1571637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634979" y="3167066"/>
            <a:ext cx="142876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492762" y="1952620"/>
            <a:ext cx="142876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207010" y="2595562"/>
            <a:ext cx="142876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4706944" y="3167066"/>
            <a:ext cx="142876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4349754" y="3524256"/>
            <a:ext cx="142876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4778382" y="3881446"/>
            <a:ext cx="142876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2706680" y="4667264"/>
            <a:ext cx="142876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0048" y="141378"/>
            <a:ext cx="298704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ELEVATING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PLATFORMS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00" y="1071207"/>
          <a:ext cx="6473825" cy="3888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8339">
                <a:tc>
                  <a:txBody>
                    <a:bodyPr/>
                    <a:lstStyle/>
                    <a:p>
                      <a:pPr marL="104775" marR="1722755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Scisso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one  typ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</a:t>
                      </a:r>
                      <a:r>
                        <a:rPr sz="1000" spc="-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.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ts  h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which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hydraulically raised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ow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ere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lin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,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oldin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suppo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 dr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og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226060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Boom-type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EWPs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platform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which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raised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2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boom.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There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different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types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boom-type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EWPs.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104775">
                        <a:lnSpc>
                          <a:spcPts val="1120"/>
                        </a:lnSpc>
                        <a:spcBef>
                          <a:spcPts val="835"/>
                        </a:spcBef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scopi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120"/>
                        </a:lnSpc>
                        <a:spcBef>
                          <a:spcPts val="835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ticula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call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marL="104775">
                        <a:lnSpc>
                          <a:spcPts val="1040"/>
                        </a:lnSpc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call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040"/>
                        </a:lnSpc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‘kn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ckl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ms’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.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eature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104775">
                        <a:lnSpc>
                          <a:spcPts val="1040"/>
                        </a:lnSpc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‘straigh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stick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’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oms.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040"/>
                        </a:lnSpc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call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‘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reach’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.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marL="104775">
                        <a:lnSpc>
                          <a:spcPts val="1040"/>
                        </a:lnSpc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dels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,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040"/>
                        </a:lnSpc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abilit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plac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marL="104775">
                        <a:lnSpc>
                          <a:spcPts val="1040"/>
                        </a:lnSpc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x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ds,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040"/>
                        </a:lnSpc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locations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require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vertical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height,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0930">
                <a:tc>
                  <a:txBody>
                    <a:bodyPr/>
                    <a:lstStyle/>
                    <a:p>
                      <a:pPr marL="104775">
                        <a:lnSpc>
                          <a:spcPts val="1120"/>
                        </a:lnSpc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ticula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120"/>
                        </a:lnSpc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horizonta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reach.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144018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05898" y="108760"/>
            <a:ext cx="3284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TO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ELEVATING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PLATFORMS</a:t>
            </a:r>
            <a:endParaRPr sz="1200">
              <a:latin typeface="Franklin Gothic Medium"/>
              <a:cs typeface="Franklin Gothic Medium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1566" y="3115591"/>
            <a:ext cx="1278856" cy="176523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7300" y="283022"/>
            <a:ext cx="5880735" cy="67881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400" b="1" spc="-20" dirty="0">
                <a:solidFill>
                  <a:srgbClr val="00305E"/>
                </a:solidFill>
                <a:latin typeface="Franklin Gothic Demi"/>
                <a:cs typeface="Franklin Gothic Demi"/>
              </a:rPr>
              <a:t>Types</a:t>
            </a:r>
            <a:r>
              <a:rPr sz="14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of</a:t>
            </a:r>
            <a:r>
              <a:rPr sz="1400" b="1" spc="-2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EWP</a:t>
            </a:r>
            <a:endParaRPr sz="140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5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Elevating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Platforms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(or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EWPs),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platforms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raised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much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easier.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EWPs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sometimes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called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cherry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pickers,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sky-workers,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sky-cranes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lifts.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3579" y="3104310"/>
            <a:ext cx="1178608" cy="18045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9707" y="1829198"/>
            <a:ext cx="3330997" cy="110438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8930" y="1149339"/>
            <a:ext cx="946079" cy="183603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94700" y="5083075"/>
            <a:ext cx="19240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5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63540" y="1166802"/>
            <a:ext cx="1428760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3635374" y="1166802"/>
            <a:ext cx="3143272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634978" y="3095628"/>
            <a:ext cx="1500198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3635374" y="3095628"/>
            <a:ext cx="2071702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0048" y="141378"/>
            <a:ext cx="298704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ELEVATING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PLATFORMS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0" y="656145"/>
            <a:ext cx="6486525" cy="4312285"/>
            <a:chOff x="540000" y="656145"/>
            <a:chExt cx="6486525" cy="4312285"/>
          </a:xfrm>
        </p:grpSpPr>
        <p:sp>
          <p:nvSpPr>
            <p:cNvPr id="4" name="object 4"/>
            <p:cNvSpPr/>
            <p:nvPr/>
          </p:nvSpPr>
          <p:spPr>
            <a:xfrm>
              <a:off x="540000" y="659320"/>
              <a:ext cx="6486525" cy="0"/>
            </a:xfrm>
            <a:custGeom>
              <a:avLst/>
              <a:gdLst/>
              <a:ahLst/>
              <a:cxnLst/>
              <a:rect l="l" t="t" r="r" b="b"/>
              <a:pathLst>
                <a:path w="6486525">
                  <a:moveTo>
                    <a:pt x="0" y="0"/>
                  </a:moveTo>
                  <a:lnTo>
                    <a:pt x="6486347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3175" y="662499"/>
              <a:ext cx="0" cy="2146935"/>
            </a:xfrm>
            <a:custGeom>
              <a:avLst/>
              <a:gdLst/>
              <a:ahLst/>
              <a:cxnLst/>
              <a:rect l="l" t="t" r="r" b="b"/>
              <a:pathLst>
                <a:path h="2146935">
                  <a:moveTo>
                    <a:pt x="0" y="214640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23174" y="662499"/>
              <a:ext cx="0" cy="2146935"/>
            </a:xfrm>
            <a:custGeom>
              <a:avLst/>
              <a:gdLst/>
              <a:ahLst/>
              <a:cxnLst/>
              <a:rect l="l" t="t" r="r" b="b"/>
              <a:pathLst>
                <a:path h="2146935">
                  <a:moveTo>
                    <a:pt x="0" y="214640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00" y="2812076"/>
              <a:ext cx="6486525" cy="0"/>
            </a:xfrm>
            <a:custGeom>
              <a:avLst/>
              <a:gdLst/>
              <a:ahLst/>
              <a:cxnLst/>
              <a:rect l="l" t="t" r="r" b="b"/>
              <a:pathLst>
                <a:path w="6486525">
                  <a:moveTo>
                    <a:pt x="0" y="0"/>
                  </a:moveTo>
                  <a:lnTo>
                    <a:pt x="6486347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3175" y="2815253"/>
              <a:ext cx="0" cy="2146935"/>
            </a:xfrm>
            <a:custGeom>
              <a:avLst/>
              <a:gdLst/>
              <a:ahLst/>
              <a:cxnLst/>
              <a:rect l="l" t="t" r="r" b="b"/>
              <a:pathLst>
                <a:path h="2146935">
                  <a:moveTo>
                    <a:pt x="0" y="214640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23174" y="2815253"/>
              <a:ext cx="0" cy="2146935"/>
            </a:xfrm>
            <a:custGeom>
              <a:avLst/>
              <a:gdLst/>
              <a:ahLst/>
              <a:cxnLst/>
              <a:rect l="l" t="t" r="r" b="b"/>
              <a:pathLst>
                <a:path h="2146935">
                  <a:moveTo>
                    <a:pt x="0" y="214640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0000" y="4964830"/>
              <a:ext cx="6486525" cy="0"/>
            </a:xfrm>
            <a:custGeom>
              <a:avLst/>
              <a:gdLst/>
              <a:ahLst/>
              <a:cxnLst/>
              <a:rect l="l" t="t" r="r" b="b"/>
              <a:pathLst>
                <a:path w="6486525">
                  <a:moveTo>
                    <a:pt x="0" y="0"/>
                  </a:moveTo>
                  <a:lnTo>
                    <a:pt x="6486347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8479" y="814638"/>
              <a:ext cx="3820789" cy="18844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4515" y="2961689"/>
              <a:ext cx="3663969" cy="1878203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0" y="144018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05898" y="108760"/>
            <a:ext cx="3284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TO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ELEVATING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PLATFORMS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94700" y="5083075"/>
            <a:ext cx="19240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6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5299" y="2908090"/>
            <a:ext cx="2059939" cy="14262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2860" algn="just">
              <a:lnSpc>
                <a:spcPts val="1140"/>
              </a:lnSpc>
              <a:spcBef>
                <a:spcPts val="185"/>
              </a:spcBef>
            </a:pP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raile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mou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EWP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ability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place operators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locations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vertical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horizontal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reach.</a:t>
            </a:r>
            <a:endParaRPr sz="1000">
              <a:latin typeface="Franklin Gothic Book"/>
              <a:cs typeface="Franklin Gothic Book"/>
            </a:endParaRPr>
          </a:p>
          <a:p>
            <a:pPr marL="12700" algn="just">
              <a:lnSpc>
                <a:spcPts val="1080"/>
              </a:lnSpc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ailabl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i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aried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siz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endParaRPr sz="1000">
              <a:latin typeface="Franklin Gothic Book"/>
              <a:cs typeface="Franklin Gothic Book"/>
            </a:endParaRPr>
          </a:p>
          <a:p>
            <a:pPr marL="12700" algn="just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el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ctric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engine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ow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ered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74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ke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eature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traile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mou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is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‘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reach’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flexibility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towing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trailer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ehicl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300" y="388846"/>
            <a:ext cx="2084705" cy="126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Types</a:t>
            </a:r>
            <a:r>
              <a:rPr sz="8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8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EWP</a:t>
            </a:r>
            <a:r>
              <a:rPr sz="800" i="1" spc="1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9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Franklin Gothic Book"/>
              <a:cs typeface="Franklin Gothic Book"/>
            </a:endParaRPr>
          </a:p>
          <a:p>
            <a:pPr marL="120650" marR="5080">
              <a:lnSpc>
                <a:spcPts val="1140"/>
              </a:lnSpc>
            </a:pP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ruc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k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-m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EWP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eas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rkin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wit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fl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xibility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q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ic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eme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sites.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both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articulating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telescopic versions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mounted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EWPs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available.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634978" y="809612"/>
            <a:ext cx="2071702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634978" y="2881314"/>
            <a:ext cx="2071702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0201" y="2206080"/>
            <a:ext cx="3045009" cy="276465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7560309" cy="2000885"/>
            <a:chOff x="0" y="0"/>
            <a:chExt cx="7560309" cy="2000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2000885"/>
            </a:xfrm>
            <a:custGeom>
              <a:avLst/>
              <a:gdLst/>
              <a:ahLst/>
              <a:cxnLst/>
              <a:rect l="l" t="t" r="r" b="b"/>
              <a:pathLst>
                <a:path w="7560309" h="2000885">
                  <a:moveTo>
                    <a:pt x="7559992" y="0"/>
                  </a:moveTo>
                  <a:lnTo>
                    <a:pt x="0" y="0"/>
                  </a:lnTo>
                  <a:lnTo>
                    <a:pt x="0" y="2000796"/>
                  </a:lnTo>
                  <a:lnTo>
                    <a:pt x="7559992" y="2000796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E54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06933"/>
              <a:ext cx="7326630" cy="1477010"/>
            </a:xfrm>
            <a:custGeom>
              <a:avLst/>
              <a:gdLst/>
              <a:ahLst/>
              <a:cxnLst/>
              <a:rect l="l" t="t" r="r" b="b"/>
              <a:pathLst>
                <a:path w="7326630" h="1477010">
                  <a:moveTo>
                    <a:pt x="0" y="0"/>
                  </a:moveTo>
                  <a:lnTo>
                    <a:pt x="7326401" y="0"/>
                  </a:lnTo>
                  <a:lnTo>
                    <a:pt x="7326401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3985260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Plan</a:t>
            </a:r>
            <a:r>
              <a:rPr sz="4200" b="1" spc="-2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work</a:t>
            </a:r>
            <a:r>
              <a:rPr sz="4200" b="1" spc="-2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/</a:t>
            </a:r>
            <a:r>
              <a:rPr sz="4200" b="1" spc="-2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40" dirty="0">
                <a:solidFill>
                  <a:srgbClr val="FFFFFF"/>
                </a:solidFill>
                <a:latin typeface="Bebas Neue Bold"/>
                <a:cs typeface="Bebas Neue Bold"/>
              </a:rPr>
              <a:t>task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4700" y="5083075"/>
            <a:ext cx="19240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7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24909" y="2046000"/>
            <a:ext cx="808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</a:t>
            </a:r>
            <a:r>
              <a:rPr sz="1400" spc="-8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1</a:t>
            </a:r>
            <a:endParaRPr sz="1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5998" y="141378"/>
            <a:ext cx="75057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4018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4099" y="108760"/>
            <a:ext cx="6344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26025" algn="l"/>
              </a:tabLst>
            </a:pPr>
            <a:r>
              <a:rPr sz="12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2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1.1	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2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2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2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TASK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638631"/>
            <a:ext cx="606425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sometimes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called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organise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carried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out.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own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procedures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developing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developed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account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like: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8108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00305E"/>
                </a:solidFill>
                <a:latin typeface="Franklin Gothic Demi"/>
                <a:cs typeface="Franklin Gothic Demi"/>
              </a:rPr>
              <a:t>Work</a:t>
            </a:r>
            <a:r>
              <a:rPr sz="1400" b="1" spc="-6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plan</a:t>
            </a:r>
            <a:endParaRPr sz="1400">
              <a:latin typeface="Franklin Gothic Demi"/>
              <a:cs typeface="Franklin Gothic Dem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40000" y="1073507"/>
          <a:ext cx="6472553" cy="3894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2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526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ipme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eded.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3025" marR="215900">
                        <a:lnSpc>
                          <a:spcPts val="1140"/>
                        </a:lnSpc>
                        <a:spcBef>
                          <a:spcPts val="88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,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these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be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controlled.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133350">
                        <a:lnSpc>
                          <a:spcPts val="1140"/>
                        </a:lnSpc>
                        <a:spcBef>
                          <a:spcPts val="880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,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A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ustralia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,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 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acturer’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instru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cti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which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must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be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followed.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830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Worksite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rules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procedures.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order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tasks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which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done.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120" y="1406745"/>
            <a:ext cx="1452466" cy="148292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0023" y="3142462"/>
            <a:ext cx="1835975" cy="173574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69425" y="1621993"/>
            <a:ext cx="2195271" cy="128455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2561" y="1813115"/>
            <a:ext cx="1550107" cy="10751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52895" y="3392297"/>
            <a:ext cx="1194561" cy="153344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694700" y="5083075"/>
            <a:ext cx="19240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8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63540" y="1095364"/>
            <a:ext cx="2143140" cy="185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2849556" y="1095364"/>
            <a:ext cx="2214578" cy="185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135572" y="1095364"/>
            <a:ext cx="1785950" cy="185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63540" y="3095628"/>
            <a:ext cx="3286148" cy="185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3992564" y="3095628"/>
            <a:ext cx="2714644" cy="185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5998" y="141378"/>
            <a:ext cx="75057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4018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4099" y="108760"/>
            <a:ext cx="6344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26025" algn="l"/>
              </a:tabLst>
            </a:pPr>
            <a:r>
              <a:rPr sz="12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2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1.1	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2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2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2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TASK</a:t>
            </a:r>
            <a:endParaRPr sz="120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4231" y="3174009"/>
            <a:ext cx="3285767" cy="17901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2799" y="638631"/>
            <a:ext cx="54838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tasks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order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done.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2799" y="366000"/>
            <a:ext cx="7391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Job</a:t>
            </a:r>
            <a:r>
              <a:rPr sz="1400" b="1" spc="-5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order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300" y="3168231"/>
            <a:ext cx="3016885" cy="128143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tell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that,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two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days,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traffic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controllers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needed.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way,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ready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alongside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controllers.</a:t>
            </a:r>
            <a:endParaRPr sz="1000">
              <a:latin typeface="Franklin Gothic Book"/>
              <a:cs typeface="Franklin Gothic Book"/>
            </a:endParaRPr>
          </a:p>
          <a:p>
            <a:pPr marL="12700" marR="76200">
              <a:lnSpc>
                <a:spcPts val="1140"/>
              </a:lnSpc>
              <a:spcBef>
                <a:spcPts val="71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discuss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supervisor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workmates.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Talking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asking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everyone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understand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everyone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understand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involved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controlled.</a:t>
            </a:r>
            <a:endParaRPr sz="1000">
              <a:latin typeface="Franklin Gothic Book"/>
              <a:cs typeface="Franklin Gothic Book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38674" y="926258"/>
          <a:ext cx="6471920" cy="2093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3595">
                <a:tc>
                  <a:txBody>
                    <a:bodyPr/>
                    <a:lstStyle/>
                    <a:p>
                      <a:pPr marL="68580" marR="227965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ipme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nt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be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site.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staff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needed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certain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tasks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times.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260985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types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controls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will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particular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type </a:t>
                      </a:r>
                      <a:r>
                        <a:rPr sz="1000" spc="-2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8479" y="1566011"/>
            <a:ext cx="2166048" cy="13985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0142" y="1457896"/>
            <a:ext cx="2123821" cy="150666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9239" y="1424056"/>
            <a:ext cx="1510946" cy="153586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694700" y="5083075"/>
            <a:ext cx="19240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9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563540" y="1023926"/>
            <a:ext cx="185738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2563804" y="1023926"/>
            <a:ext cx="2143140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2563804" y="952488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4778382" y="1023926"/>
            <a:ext cx="2214578" cy="185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B3EE98-767E-4177-8F64-56CB5F30C037}"/>
              </a:ext>
            </a:extLst>
          </p:cNvPr>
          <p:cNvSpPr/>
          <p:nvPr/>
        </p:nvSpPr>
        <p:spPr>
          <a:xfrm>
            <a:off x="492102" y="3167066"/>
            <a:ext cx="307183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2852</Words>
  <Application>Microsoft Office PowerPoint</Application>
  <PresentationFormat>Custom</PresentationFormat>
  <Paragraphs>363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Bebas Neue Bold</vt:lpstr>
      <vt:lpstr>Calibri</vt:lpstr>
      <vt:lpstr>Franklin Gothic Book</vt:lpstr>
      <vt:lpstr>Franklin Gothic Demi</vt:lpstr>
      <vt:lpstr>Franklin Gothic Medium</vt:lpstr>
      <vt:lpstr>Open Sans</vt:lpstr>
      <vt:lpstr>Open Sans Semibold</vt:lpstr>
      <vt:lpstr>Times New Roman</vt:lpstr>
      <vt:lpstr>Office Theme</vt:lpstr>
      <vt:lpstr>ELEVATING WORK</vt:lpstr>
      <vt:lpstr>contents</vt:lpstr>
      <vt:lpstr>About this guide</vt:lpstr>
      <vt:lpstr>Parts of a boom-type elevating work platform</vt:lpstr>
      <vt:lpstr>PowerPoint Presentation</vt:lpstr>
      <vt:lpstr>PowerPoint Presentation</vt:lpstr>
      <vt:lpstr>PowerPoint Presentation</vt:lpstr>
      <vt:lpstr>Work plan</vt:lpstr>
      <vt:lpstr>Job order</vt:lpstr>
      <vt:lpstr>Safety information and work procedures</vt:lpstr>
      <vt:lpstr>PowerPoint Presentation</vt:lpstr>
      <vt:lpstr>PowerPoint Presentation</vt:lpstr>
      <vt:lpstr>PowerPoint Presentation</vt:lpstr>
      <vt:lpstr>PowerPoint Presentation</vt:lpstr>
      <vt:lpstr>Working near or over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Small or confined spaces</vt:lpstr>
      <vt:lpstr>Drive and position the EWP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ELEVATING WORK PLATFORM  SAFETY &amp; LICENCE GUIDE</dc:title>
  <dc:creator>Farideh</dc:creator>
  <cp:lastModifiedBy>James Tennant</cp:lastModifiedBy>
  <cp:revision>34</cp:revision>
  <dcterms:created xsi:type="dcterms:W3CDTF">2021-10-02T02:40:53Z</dcterms:created>
  <dcterms:modified xsi:type="dcterms:W3CDTF">2024-11-04T04:47:15Z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2021-10-02T00:00:00Z</vt:filetime>
  </property>
  <property fmtid="{D5CDD505-2E9C-101B-9397-08002B2CF9AE}" pid="3" name="Creator">
    <vt:lpwstr>Adobe InDesign 16.4 (Windows)</vt:lpwstr>
  </property>
  <property fmtid="{D5CDD505-2E9C-101B-9397-08002B2CF9AE}" pid="4" name="LastSaved">
    <vt:filetime>2021-10-02T00:00:00Z</vt:filetime>
  </property>
</Properties>
</file>