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9" r:id="rId3"/>
    <p:sldId id="260" r:id="rId4"/>
    <p:sldId id="262" r:id="rId5"/>
    <p:sldId id="264" r:id="rId6"/>
    <p:sldId id="266" r:id="rId7"/>
    <p:sldId id="267" r:id="rId8"/>
    <p:sldId id="268" r:id="rId9"/>
    <p:sldId id="269" r:id="rId10"/>
    <p:sldId id="273" r:id="rId11"/>
    <p:sldId id="275" r:id="rId12"/>
    <p:sldId id="278" r:id="rId13"/>
    <p:sldId id="279" r:id="rId14"/>
    <p:sldId id="282" r:id="rId15"/>
    <p:sldId id="283" r:id="rId16"/>
    <p:sldId id="290" r:id="rId17"/>
    <p:sldId id="306" r:id="rId18"/>
    <p:sldId id="310" r:id="rId19"/>
    <p:sldId id="311" r:id="rId20"/>
    <p:sldId id="312" r:id="rId21"/>
    <p:sldId id="313" r:id="rId22"/>
    <p:sldId id="322" r:id="rId23"/>
    <p:sldId id="338" r:id="rId24"/>
    <p:sldId id="339" r:id="rId25"/>
    <p:sldId id="340" r:id="rId26"/>
    <p:sldId id="354" r:id="rId27"/>
    <p:sldId id="356" r:id="rId28"/>
    <p:sldId id="357" r:id="rId29"/>
    <p:sldId id="359" r:id="rId30"/>
    <p:sldId id="364" r:id="rId31"/>
    <p:sldId id="380" r:id="rId32"/>
    <p:sldId id="381" r:id="rId33"/>
    <p:sldId id="388" r:id="rId34"/>
    <p:sldId id="389" r:id="rId35"/>
    <p:sldId id="390" r:id="rId36"/>
    <p:sldId id="398" r:id="rId37"/>
    <p:sldId id="400" r:id="rId38"/>
    <p:sldId id="405" r:id="rId39"/>
    <p:sldId id="438" r:id="rId40"/>
  </p:sldIdLst>
  <p:sldSz cx="7556500" cy="5334000"/>
  <p:notesSz cx="7556500" cy="5334000"/>
  <p:custDataLst>
    <p:tags r:id="rId41"/>
  </p:custData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35" d="100"/>
          <a:sy n="135" d="100"/>
        </p:scale>
        <p:origin x="1596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1653540"/>
            <a:ext cx="6428422" cy="11201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00305E"/>
                </a:solidFill>
                <a:latin typeface="Franklin Gothic Demi"/>
                <a:cs typeface="Franklin Gothic Dem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2987040"/>
            <a:ext cx="5293995" cy="1333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1" i="0">
                <a:solidFill>
                  <a:srgbClr val="231F20"/>
                </a:solidFill>
                <a:latin typeface="Franklin Gothic Demi"/>
                <a:cs typeface="Franklin Gothic Dem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231F20"/>
                </a:solidFill>
                <a:latin typeface="Franklin Gothic Book"/>
                <a:cs typeface="Franklin Gothic Book"/>
              </a:defRPr>
            </a:lvl1pPr>
          </a:lstStyle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Easy</a:t>
            </a:r>
            <a:r>
              <a:rPr spc="-10" dirty="0"/>
              <a:t> </a:t>
            </a:r>
            <a:r>
              <a:rPr dirty="0"/>
              <a:t>Guides</a:t>
            </a:r>
            <a:r>
              <a:rPr spc="-10" dirty="0"/>
              <a:t> </a:t>
            </a:r>
            <a:r>
              <a:rPr dirty="0"/>
              <a:t>Australia</a:t>
            </a:r>
            <a:r>
              <a:rPr spc="-10" dirty="0"/>
              <a:t> </a:t>
            </a:r>
            <a:r>
              <a:rPr dirty="0"/>
              <a:t>Pty.</a:t>
            </a:r>
            <a:r>
              <a:rPr spc="-5" dirty="0"/>
              <a:t> </a:t>
            </a:r>
            <a:r>
              <a:rPr spc="-20" dirty="0"/>
              <a:t>Ltd.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231F20"/>
                </a:solidFill>
                <a:latin typeface="Franklin Gothic Book"/>
                <a:cs typeface="Franklin Gothic Book"/>
              </a:defRPr>
            </a:lvl1pPr>
          </a:lstStyle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May</a:t>
            </a:r>
            <a:r>
              <a:rPr spc="-10" dirty="0"/>
              <a:t> </a:t>
            </a:r>
            <a:r>
              <a:rPr dirty="0"/>
              <a:t>not</a:t>
            </a:r>
            <a:r>
              <a:rPr spc="-10" dirty="0"/>
              <a:t> </a:t>
            </a:r>
            <a:r>
              <a:rPr dirty="0"/>
              <a:t>be</a:t>
            </a:r>
            <a:r>
              <a:rPr spc="-10" dirty="0"/>
              <a:t> reproduced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231F20"/>
                </a:solidFill>
                <a:latin typeface="Franklin Gothic Medium"/>
                <a:cs typeface="Franklin Gothic Medium"/>
              </a:defRPr>
            </a:lvl1pPr>
          </a:lstStyle>
          <a:p>
            <a:pPr marL="64135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00305E"/>
                </a:solidFill>
                <a:latin typeface="Franklin Gothic Demi"/>
                <a:cs typeface="Franklin Gothic Dem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rgbClr val="231F20"/>
                </a:solidFill>
                <a:latin typeface="Franklin Gothic Demi"/>
                <a:cs typeface="Franklin Gothic Dem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231F20"/>
                </a:solidFill>
                <a:latin typeface="Franklin Gothic Book"/>
                <a:cs typeface="Franklin Gothic Book"/>
              </a:defRPr>
            </a:lvl1pPr>
          </a:lstStyle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Easy</a:t>
            </a:r>
            <a:r>
              <a:rPr spc="-10" dirty="0"/>
              <a:t> </a:t>
            </a:r>
            <a:r>
              <a:rPr dirty="0"/>
              <a:t>Guides</a:t>
            </a:r>
            <a:r>
              <a:rPr spc="-10" dirty="0"/>
              <a:t> </a:t>
            </a:r>
            <a:r>
              <a:rPr dirty="0"/>
              <a:t>Australia</a:t>
            </a:r>
            <a:r>
              <a:rPr spc="-10" dirty="0"/>
              <a:t> </a:t>
            </a:r>
            <a:r>
              <a:rPr dirty="0"/>
              <a:t>Pty.</a:t>
            </a:r>
            <a:r>
              <a:rPr spc="-5" dirty="0"/>
              <a:t> </a:t>
            </a:r>
            <a:r>
              <a:rPr spc="-20" dirty="0"/>
              <a:t>Ltd.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231F20"/>
                </a:solidFill>
                <a:latin typeface="Franklin Gothic Book"/>
                <a:cs typeface="Franklin Gothic Book"/>
              </a:defRPr>
            </a:lvl1pPr>
          </a:lstStyle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May</a:t>
            </a:r>
            <a:r>
              <a:rPr spc="-10" dirty="0"/>
              <a:t> </a:t>
            </a:r>
            <a:r>
              <a:rPr dirty="0"/>
              <a:t>not</a:t>
            </a:r>
            <a:r>
              <a:rPr spc="-10" dirty="0"/>
              <a:t> </a:t>
            </a:r>
            <a:r>
              <a:rPr dirty="0"/>
              <a:t>be</a:t>
            </a:r>
            <a:r>
              <a:rPr spc="-10" dirty="0"/>
              <a:t> reproduced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231F20"/>
                </a:solidFill>
                <a:latin typeface="Franklin Gothic Medium"/>
                <a:cs typeface="Franklin Gothic Medium"/>
              </a:defRPr>
            </a:lvl1pPr>
          </a:lstStyle>
          <a:p>
            <a:pPr marL="64135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00305E"/>
                </a:solidFill>
                <a:latin typeface="Franklin Gothic Demi"/>
                <a:cs typeface="Franklin Gothic Dem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35899" y="1773018"/>
            <a:ext cx="2676525" cy="29584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00305E"/>
                </a:solidFill>
                <a:latin typeface="Bradley Hand ITC"/>
                <a:cs typeface="Bradley Hand IT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4867" y="1226820"/>
            <a:ext cx="3289839" cy="3520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231F20"/>
                </a:solidFill>
                <a:latin typeface="Franklin Gothic Book"/>
                <a:cs typeface="Franklin Gothic Book"/>
              </a:defRPr>
            </a:lvl1pPr>
          </a:lstStyle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Easy</a:t>
            </a:r>
            <a:r>
              <a:rPr spc="-10" dirty="0"/>
              <a:t> </a:t>
            </a:r>
            <a:r>
              <a:rPr dirty="0"/>
              <a:t>Guides</a:t>
            </a:r>
            <a:r>
              <a:rPr spc="-10" dirty="0"/>
              <a:t> </a:t>
            </a:r>
            <a:r>
              <a:rPr dirty="0"/>
              <a:t>Australia</a:t>
            </a:r>
            <a:r>
              <a:rPr spc="-10" dirty="0"/>
              <a:t> </a:t>
            </a:r>
            <a:r>
              <a:rPr dirty="0"/>
              <a:t>Pty.</a:t>
            </a:r>
            <a:r>
              <a:rPr spc="-5" dirty="0"/>
              <a:t> </a:t>
            </a:r>
            <a:r>
              <a:rPr spc="-20" dirty="0"/>
              <a:t>Ltd.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231F20"/>
                </a:solidFill>
                <a:latin typeface="Franklin Gothic Book"/>
                <a:cs typeface="Franklin Gothic Book"/>
              </a:defRPr>
            </a:lvl1pPr>
          </a:lstStyle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May</a:t>
            </a:r>
            <a:r>
              <a:rPr spc="-10" dirty="0"/>
              <a:t> </a:t>
            </a:r>
            <a:r>
              <a:rPr dirty="0"/>
              <a:t>not</a:t>
            </a:r>
            <a:r>
              <a:rPr spc="-10" dirty="0"/>
              <a:t> </a:t>
            </a:r>
            <a:r>
              <a:rPr dirty="0"/>
              <a:t>be</a:t>
            </a:r>
            <a:r>
              <a:rPr spc="-10" dirty="0"/>
              <a:t> reproduced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231F20"/>
                </a:solidFill>
                <a:latin typeface="Franklin Gothic Medium"/>
                <a:cs typeface="Franklin Gothic Medium"/>
              </a:defRPr>
            </a:lvl1pPr>
          </a:lstStyle>
          <a:p>
            <a:pPr marL="64135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00305E"/>
                </a:solidFill>
                <a:latin typeface="Franklin Gothic Demi"/>
                <a:cs typeface="Franklin Gothic Dem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231F20"/>
                </a:solidFill>
                <a:latin typeface="Franklin Gothic Book"/>
                <a:cs typeface="Franklin Gothic Book"/>
              </a:defRPr>
            </a:lvl1pPr>
          </a:lstStyle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Easy</a:t>
            </a:r>
            <a:r>
              <a:rPr spc="-10" dirty="0"/>
              <a:t> </a:t>
            </a:r>
            <a:r>
              <a:rPr dirty="0"/>
              <a:t>Guides</a:t>
            </a:r>
            <a:r>
              <a:rPr spc="-10" dirty="0"/>
              <a:t> </a:t>
            </a:r>
            <a:r>
              <a:rPr dirty="0"/>
              <a:t>Australia</a:t>
            </a:r>
            <a:r>
              <a:rPr spc="-10" dirty="0"/>
              <a:t> </a:t>
            </a:r>
            <a:r>
              <a:rPr dirty="0"/>
              <a:t>Pty.</a:t>
            </a:r>
            <a:r>
              <a:rPr spc="-5" dirty="0"/>
              <a:t> </a:t>
            </a:r>
            <a:r>
              <a:rPr spc="-20" dirty="0"/>
              <a:t>Ltd.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231F20"/>
                </a:solidFill>
                <a:latin typeface="Franklin Gothic Book"/>
                <a:cs typeface="Franklin Gothic Book"/>
              </a:defRPr>
            </a:lvl1pPr>
          </a:lstStyle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May</a:t>
            </a:r>
            <a:r>
              <a:rPr spc="-10" dirty="0"/>
              <a:t> </a:t>
            </a:r>
            <a:r>
              <a:rPr dirty="0"/>
              <a:t>not</a:t>
            </a:r>
            <a:r>
              <a:rPr spc="-10" dirty="0"/>
              <a:t> </a:t>
            </a:r>
            <a:r>
              <a:rPr dirty="0"/>
              <a:t>be</a:t>
            </a:r>
            <a:r>
              <a:rPr spc="-10" dirty="0"/>
              <a:t> reproduced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231F20"/>
                </a:solidFill>
                <a:latin typeface="Franklin Gothic Medium"/>
                <a:cs typeface="Franklin Gothic Medium"/>
              </a:defRPr>
            </a:lvl1pPr>
          </a:lstStyle>
          <a:p>
            <a:pPr marL="64135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231F20"/>
                </a:solidFill>
                <a:latin typeface="Franklin Gothic Book"/>
                <a:cs typeface="Franklin Gothic Book"/>
              </a:defRPr>
            </a:lvl1pPr>
          </a:lstStyle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Easy</a:t>
            </a:r>
            <a:r>
              <a:rPr spc="-10" dirty="0"/>
              <a:t> </a:t>
            </a:r>
            <a:r>
              <a:rPr dirty="0"/>
              <a:t>Guides</a:t>
            </a:r>
            <a:r>
              <a:rPr spc="-10" dirty="0"/>
              <a:t> </a:t>
            </a:r>
            <a:r>
              <a:rPr dirty="0"/>
              <a:t>Australia</a:t>
            </a:r>
            <a:r>
              <a:rPr spc="-10" dirty="0"/>
              <a:t> </a:t>
            </a:r>
            <a:r>
              <a:rPr dirty="0"/>
              <a:t>Pty.</a:t>
            </a:r>
            <a:r>
              <a:rPr spc="-5" dirty="0"/>
              <a:t> </a:t>
            </a:r>
            <a:r>
              <a:rPr spc="-20" dirty="0"/>
              <a:t>Ltd.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231F20"/>
                </a:solidFill>
                <a:latin typeface="Franklin Gothic Book"/>
                <a:cs typeface="Franklin Gothic Book"/>
              </a:defRPr>
            </a:lvl1pPr>
          </a:lstStyle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May</a:t>
            </a:r>
            <a:r>
              <a:rPr spc="-10" dirty="0"/>
              <a:t> </a:t>
            </a:r>
            <a:r>
              <a:rPr dirty="0"/>
              <a:t>not</a:t>
            </a:r>
            <a:r>
              <a:rPr spc="-10" dirty="0"/>
              <a:t> </a:t>
            </a:r>
            <a:r>
              <a:rPr dirty="0"/>
              <a:t>be</a:t>
            </a:r>
            <a:r>
              <a:rPr spc="-10" dirty="0"/>
              <a:t> reproduced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231F20"/>
                </a:solidFill>
                <a:latin typeface="Franklin Gothic Medium"/>
                <a:cs typeface="Franklin Gothic Medium"/>
              </a:defRPr>
            </a:lvl1pPr>
          </a:lstStyle>
          <a:p>
            <a:pPr marL="64135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44005"/>
            <a:ext cx="2164080" cy="153035"/>
          </a:xfrm>
          <a:custGeom>
            <a:avLst/>
            <a:gdLst/>
            <a:ahLst/>
            <a:cxnLst/>
            <a:rect l="l" t="t" r="r" b="b"/>
            <a:pathLst>
              <a:path w="2164080" h="153035">
                <a:moveTo>
                  <a:pt x="0" y="152996"/>
                </a:moveTo>
                <a:lnTo>
                  <a:pt x="2163597" y="152996"/>
                </a:lnTo>
                <a:lnTo>
                  <a:pt x="2163597" y="0"/>
                </a:lnTo>
                <a:lnTo>
                  <a:pt x="0" y="0"/>
                </a:lnTo>
                <a:lnTo>
                  <a:pt x="0" y="1529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7300" y="366000"/>
            <a:ext cx="3463925" cy="2387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00305E"/>
                </a:solidFill>
                <a:latin typeface="Franklin Gothic Demi"/>
                <a:cs typeface="Franklin Gothic Dem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2933" y="1200172"/>
            <a:ext cx="3380104" cy="1940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1" i="0">
                <a:solidFill>
                  <a:srgbClr val="231F20"/>
                </a:solidFill>
                <a:latin typeface="Franklin Gothic Demi"/>
                <a:cs typeface="Franklin Gothic Dem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27300" y="5101059"/>
            <a:ext cx="1068070" cy="1123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" b="0" i="0">
                <a:solidFill>
                  <a:srgbClr val="231F20"/>
                </a:solidFill>
                <a:latin typeface="Franklin Gothic Book"/>
                <a:cs typeface="Franklin Gothic Book"/>
              </a:defRPr>
            </a:lvl1pPr>
          </a:lstStyle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Easy</a:t>
            </a:r>
            <a:r>
              <a:rPr spc="-10" dirty="0"/>
              <a:t> </a:t>
            </a:r>
            <a:r>
              <a:rPr dirty="0"/>
              <a:t>Guides</a:t>
            </a:r>
            <a:r>
              <a:rPr spc="-10" dirty="0"/>
              <a:t> </a:t>
            </a:r>
            <a:r>
              <a:rPr dirty="0"/>
              <a:t>Australia</a:t>
            </a:r>
            <a:r>
              <a:rPr spc="-10" dirty="0"/>
              <a:t> </a:t>
            </a:r>
            <a:r>
              <a:rPr dirty="0"/>
              <a:t>Pty.</a:t>
            </a:r>
            <a:r>
              <a:rPr spc="-5" dirty="0"/>
              <a:t> </a:t>
            </a:r>
            <a:r>
              <a:rPr spc="-20" dirty="0"/>
              <a:t>Ltd.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266545" y="5093441"/>
            <a:ext cx="766445" cy="1123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" b="0" i="0">
                <a:solidFill>
                  <a:srgbClr val="231F20"/>
                </a:solidFill>
                <a:latin typeface="Franklin Gothic Book"/>
                <a:cs typeface="Franklin Gothic Book"/>
              </a:defRPr>
            </a:lvl1pPr>
          </a:lstStyle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May</a:t>
            </a:r>
            <a:r>
              <a:rPr spc="-10" dirty="0"/>
              <a:t> </a:t>
            </a:r>
            <a:r>
              <a:rPr dirty="0"/>
              <a:t>not</a:t>
            </a:r>
            <a:r>
              <a:rPr spc="-10" dirty="0"/>
              <a:t> </a:t>
            </a:r>
            <a:r>
              <a:rPr dirty="0"/>
              <a:t>be</a:t>
            </a:r>
            <a:r>
              <a:rPr spc="-10" dirty="0"/>
              <a:t> reproduced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668633" y="5083075"/>
            <a:ext cx="244670" cy="1263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" b="0" i="0">
                <a:solidFill>
                  <a:srgbClr val="231F20"/>
                </a:solidFill>
                <a:latin typeface="Franklin Gothic Medium"/>
                <a:cs typeface="Franklin Gothic Medium"/>
              </a:defRPr>
            </a:lvl1pPr>
          </a:lstStyle>
          <a:p>
            <a:pPr marL="64135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11.png"/><Relationship Id="rId7" Type="http://schemas.openxmlformats.org/officeDocument/2006/relationships/image" Target="../media/image43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0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1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2.xml"/><Relationship Id="rId6" Type="http://schemas.openxmlformats.org/officeDocument/2006/relationships/image" Target="../media/image57.jpg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jpg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image" Target="../media/image65.jpg"/><Relationship Id="rId7" Type="http://schemas.openxmlformats.org/officeDocument/2006/relationships/image" Target="../media/image69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5.xml"/><Relationship Id="rId6" Type="http://schemas.openxmlformats.org/officeDocument/2006/relationships/image" Target="../media/image68.png"/><Relationship Id="rId5" Type="http://schemas.openxmlformats.org/officeDocument/2006/relationships/image" Target="../media/image67.jpg"/><Relationship Id="rId10" Type="http://schemas.openxmlformats.org/officeDocument/2006/relationships/image" Target="../media/image11.png"/><Relationship Id="rId4" Type="http://schemas.openxmlformats.org/officeDocument/2006/relationships/image" Target="../media/image66.jpg"/><Relationship Id="rId9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3" Type="http://schemas.openxmlformats.org/officeDocument/2006/relationships/image" Target="../media/image72.jpg"/><Relationship Id="rId7" Type="http://schemas.openxmlformats.org/officeDocument/2006/relationships/image" Target="../media/image76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6.xml"/><Relationship Id="rId6" Type="http://schemas.openxmlformats.org/officeDocument/2006/relationships/image" Target="../media/image75.png"/><Relationship Id="rId11" Type="http://schemas.openxmlformats.org/officeDocument/2006/relationships/image" Target="../media/image80.jpg"/><Relationship Id="rId5" Type="http://schemas.openxmlformats.org/officeDocument/2006/relationships/image" Target="../media/image74.jpg"/><Relationship Id="rId10" Type="http://schemas.openxmlformats.org/officeDocument/2006/relationships/image" Target="../media/image79.png"/><Relationship Id="rId4" Type="http://schemas.openxmlformats.org/officeDocument/2006/relationships/image" Target="../media/image73.jpg"/><Relationship Id="rId9" Type="http://schemas.openxmlformats.org/officeDocument/2006/relationships/image" Target="../media/image7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8.xml"/><Relationship Id="rId4" Type="http://schemas.openxmlformats.org/officeDocument/2006/relationships/image" Target="../media/image8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7" Type="http://schemas.openxmlformats.org/officeDocument/2006/relationships/image" Target="../media/image88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9.xml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3" Type="http://schemas.openxmlformats.org/officeDocument/2006/relationships/image" Target="../media/image89.jpg"/><Relationship Id="rId7" Type="http://schemas.openxmlformats.org/officeDocument/2006/relationships/image" Target="../media/image9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0.xml"/><Relationship Id="rId6" Type="http://schemas.openxmlformats.org/officeDocument/2006/relationships/image" Target="../media/image92.png"/><Relationship Id="rId5" Type="http://schemas.openxmlformats.org/officeDocument/2006/relationships/image" Target="../media/image91.jp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jpg"/><Relationship Id="rId7" Type="http://schemas.openxmlformats.org/officeDocument/2006/relationships/image" Target="../media/image10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1.xml"/><Relationship Id="rId6" Type="http://schemas.openxmlformats.org/officeDocument/2006/relationships/image" Target="../media/image100.jpg"/><Relationship Id="rId5" Type="http://schemas.openxmlformats.org/officeDocument/2006/relationships/image" Target="../media/image99.png"/><Relationship Id="rId4" Type="http://schemas.openxmlformats.org/officeDocument/2006/relationships/image" Target="../media/image9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2.xml"/><Relationship Id="rId6" Type="http://schemas.openxmlformats.org/officeDocument/2006/relationships/image" Target="../media/image104.jpg"/><Relationship Id="rId5" Type="http://schemas.openxmlformats.org/officeDocument/2006/relationships/image" Target="../media/image28.jpg"/><Relationship Id="rId4" Type="http://schemas.openxmlformats.org/officeDocument/2006/relationships/image" Target="../media/image10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3.xml"/><Relationship Id="rId4" Type="http://schemas.openxmlformats.org/officeDocument/2006/relationships/image" Target="../media/image10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5.xml"/><Relationship Id="rId6" Type="http://schemas.openxmlformats.org/officeDocument/2006/relationships/image" Target="../media/image110.jpg"/><Relationship Id="rId5" Type="http://schemas.openxmlformats.org/officeDocument/2006/relationships/image" Target="../media/image109.jpg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14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6.xml"/><Relationship Id="rId6" Type="http://schemas.openxmlformats.org/officeDocument/2006/relationships/image" Target="../media/image113.jpg"/><Relationship Id="rId5" Type="http://schemas.openxmlformats.org/officeDocument/2006/relationships/image" Target="../media/image112.jpg"/><Relationship Id="rId4" Type="http://schemas.openxmlformats.org/officeDocument/2006/relationships/image" Target="../media/image1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7.xml"/><Relationship Id="rId6" Type="http://schemas.openxmlformats.org/officeDocument/2006/relationships/image" Target="../media/image118.png"/><Relationship Id="rId5" Type="http://schemas.openxmlformats.org/officeDocument/2006/relationships/image" Target="../media/image117.jpg"/><Relationship Id="rId4" Type="http://schemas.openxmlformats.org/officeDocument/2006/relationships/image" Target="../media/image11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9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6" Type="http://schemas.openxmlformats.org/officeDocument/2006/relationships/image" Target="../media/image124.png"/><Relationship Id="rId11" Type="http://schemas.openxmlformats.org/officeDocument/2006/relationships/image" Target="../media/image128.png"/><Relationship Id="rId5" Type="http://schemas.openxmlformats.org/officeDocument/2006/relationships/image" Target="../media/image123.png"/><Relationship Id="rId10" Type="http://schemas.openxmlformats.org/officeDocument/2006/relationships/hyperlink" Target="http://www.easyguides.com.au/" TargetMode="External"/><Relationship Id="rId4" Type="http://schemas.openxmlformats.org/officeDocument/2006/relationships/image" Target="../media/image122.png"/><Relationship Id="rId9" Type="http://schemas.openxmlformats.org/officeDocument/2006/relationships/image" Target="../media/image1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60309" cy="5328285"/>
          </a:xfrm>
          <a:custGeom>
            <a:avLst/>
            <a:gdLst/>
            <a:ahLst/>
            <a:cxnLst/>
            <a:rect l="l" t="t" r="r" b="b"/>
            <a:pathLst>
              <a:path w="7560309" h="5328285">
                <a:moveTo>
                  <a:pt x="7559992" y="0"/>
                </a:moveTo>
                <a:lnTo>
                  <a:pt x="0" y="0"/>
                </a:lnTo>
                <a:lnTo>
                  <a:pt x="0" y="5328005"/>
                </a:lnTo>
                <a:lnTo>
                  <a:pt x="7559992" y="5328005"/>
                </a:lnTo>
                <a:lnTo>
                  <a:pt x="7559992" y="0"/>
                </a:lnTo>
                <a:close/>
              </a:path>
            </a:pathLst>
          </a:custGeom>
          <a:solidFill>
            <a:srgbClr val="45A7D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6350" y="-6349"/>
            <a:ext cx="7303770" cy="2787015"/>
            <a:chOff x="-6350" y="-6349"/>
            <a:chExt cx="7303770" cy="2787015"/>
          </a:xfrm>
        </p:grpSpPr>
        <p:sp>
          <p:nvSpPr>
            <p:cNvPr id="4" name="object 4"/>
            <p:cNvSpPr/>
            <p:nvPr/>
          </p:nvSpPr>
          <p:spPr>
            <a:xfrm>
              <a:off x="0" y="2"/>
              <a:ext cx="7291070" cy="2774315"/>
            </a:xfrm>
            <a:custGeom>
              <a:avLst/>
              <a:gdLst/>
              <a:ahLst/>
              <a:cxnLst/>
              <a:rect l="l" t="t" r="r" b="b"/>
              <a:pathLst>
                <a:path w="7291070" h="2774315">
                  <a:moveTo>
                    <a:pt x="7290561" y="0"/>
                  </a:moveTo>
                  <a:lnTo>
                    <a:pt x="0" y="0"/>
                  </a:lnTo>
                  <a:lnTo>
                    <a:pt x="0" y="2774099"/>
                  </a:lnTo>
                  <a:lnTo>
                    <a:pt x="7290561" y="0"/>
                  </a:lnTo>
                  <a:close/>
                </a:path>
              </a:pathLst>
            </a:custGeom>
            <a:solidFill>
              <a:srgbClr val="005C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7291070" cy="2774315"/>
            </a:xfrm>
            <a:custGeom>
              <a:avLst/>
              <a:gdLst/>
              <a:ahLst/>
              <a:cxnLst/>
              <a:rect l="l" t="t" r="r" b="b"/>
              <a:pathLst>
                <a:path w="7291070" h="2774315">
                  <a:moveTo>
                    <a:pt x="0" y="2774108"/>
                  </a:moveTo>
                  <a:lnTo>
                    <a:pt x="7290577" y="0"/>
                  </a:lnTo>
                </a:path>
              </a:pathLst>
            </a:custGeom>
            <a:ln w="12700">
              <a:solidFill>
                <a:srgbClr val="45A7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76382" y="331897"/>
              <a:ext cx="861364" cy="870508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175760" y="4481683"/>
            <a:ext cx="1920239" cy="47244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420"/>
              </a:spcBef>
            </a:pPr>
            <a:r>
              <a:rPr sz="1600" b="1" dirty="0">
                <a:solidFill>
                  <a:srgbClr val="FFFFFF"/>
                </a:solidFill>
                <a:latin typeface="Open Sans"/>
                <a:cs typeface="Open Sans"/>
              </a:rPr>
              <a:t>Includes</a:t>
            </a:r>
            <a:r>
              <a:rPr sz="1600" b="1" spc="5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Open Sans"/>
                <a:cs typeface="Open Sans"/>
              </a:rPr>
              <a:t>test </a:t>
            </a:r>
            <a:r>
              <a:rPr sz="1600" b="1" dirty="0">
                <a:solidFill>
                  <a:srgbClr val="FFFFFF"/>
                </a:solidFill>
                <a:latin typeface="Open Sans"/>
                <a:cs typeface="Open Sans"/>
              </a:rPr>
              <a:t>yourself</a:t>
            </a:r>
            <a:r>
              <a:rPr sz="1600" b="1" spc="5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Open Sans"/>
                <a:cs typeface="Open Sans"/>
              </a:rPr>
              <a:t>questions</a:t>
            </a:r>
            <a:endParaRPr sz="1600">
              <a:latin typeface="Open Sans"/>
              <a:cs typeface="Open San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18299" y="203730"/>
            <a:ext cx="3073400" cy="772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900" spc="80" dirty="0">
                <a:solidFill>
                  <a:srgbClr val="FFFFFF"/>
                </a:solidFill>
                <a:latin typeface="Bebas Neue Bold"/>
                <a:cs typeface="Bebas Neue Bold"/>
              </a:rPr>
              <a:t>LEARNER</a:t>
            </a:r>
            <a:r>
              <a:rPr sz="4900" spc="275" dirty="0">
                <a:solidFill>
                  <a:srgbClr val="FFFFFF"/>
                </a:solidFill>
                <a:latin typeface="Bebas Neue Bold"/>
                <a:cs typeface="Bebas Neue Bold"/>
              </a:rPr>
              <a:t> </a:t>
            </a:r>
            <a:r>
              <a:rPr sz="4900" spc="75" dirty="0">
                <a:solidFill>
                  <a:srgbClr val="FFC60A"/>
                </a:solidFill>
                <a:latin typeface="Bebas Neue Bold"/>
                <a:cs typeface="Bebas Neue Bold"/>
              </a:rPr>
              <a:t>GUIDE</a:t>
            </a:r>
            <a:endParaRPr sz="4900">
              <a:latin typeface="Bebas Neue Bold"/>
              <a:cs typeface="Bebas Neue Bold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36800" y="3823271"/>
            <a:ext cx="2090619" cy="982091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533234" y="1337843"/>
            <a:ext cx="3154680" cy="3604260"/>
            <a:chOff x="533234" y="1337843"/>
            <a:chExt cx="3154680" cy="360426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8999" y="4461116"/>
              <a:ext cx="486456" cy="48068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33234" y="1337843"/>
              <a:ext cx="3154680" cy="3127375"/>
            </a:xfrm>
            <a:custGeom>
              <a:avLst/>
              <a:gdLst/>
              <a:ahLst/>
              <a:cxnLst/>
              <a:rect l="l" t="t" r="r" b="b"/>
              <a:pathLst>
                <a:path w="3154679" h="3127375">
                  <a:moveTo>
                    <a:pt x="3154680" y="0"/>
                  </a:moveTo>
                  <a:lnTo>
                    <a:pt x="0" y="0"/>
                  </a:lnTo>
                  <a:lnTo>
                    <a:pt x="0" y="3127248"/>
                  </a:lnTo>
                  <a:lnTo>
                    <a:pt x="3154680" y="3127248"/>
                  </a:lnTo>
                  <a:lnTo>
                    <a:pt x="3154680" y="0"/>
                  </a:lnTo>
                  <a:close/>
                </a:path>
              </a:pathLst>
            </a:custGeom>
            <a:solidFill>
              <a:srgbClr val="231F20">
                <a:alpha val="4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55345" y="1359954"/>
              <a:ext cx="3011805" cy="2984500"/>
            </a:xfrm>
            <a:custGeom>
              <a:avLst/>
              <a:gdLst/>
              <a:ahLst/>
              <a:cxnLst/>
              <a:rect l="l" t="t" r="r" b="b"/>
              <a:pathLst>
                <a:path w="3011804" h="2984500">
                  <a:moveTo>
                    <a:pt x="3011297" y="0"/>
                  </a:moveTo>
                  <a:lnTo>
                    <a:pt x="0" y="0"/>
                  </a:lnTo>
                  <a:lnTo>
                    <a:pt x="0" y="2983877"/>
                  </a:lnTo>
                  <a:lnTo>
                    <a:pt x="3011297" y="2983877"/>
                  </a:lnTo>
                  <a:lnTo>
                    <a:pt x="30112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6946" y="1403598"/>
              <a:ext cx="2854687" cy="285469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55345" y="1359954"/>
              <a:ext cx="3011805" cy="2984500"/>
            </a:xfrm>
            <a:custGeom>
              <a:avLst/>
              <a:gdLst/>
              <a:ahLst/>
              <a:cxnLst/>
              <a:rect l="l" t="t" r="r" b="b"/>
              <a:pathLst>
                <a:path w="3011804" h="2984500">
                  <a:moveTo>
                    <a:pt x="0" y="2983877"/>
                  </a:moveTo>
                  <a:lnTo>
                    <a:pt x="3011297" y="2983877"/>
                  </a:lnTo>
                  <a:lnTo>
                    <a:pt x="3011297" y="0"/>
                  </a:lnTo>
                  <a:lnTo>
                    <a:pt x="0" y="0"/>
                  </a:lnTo>
                  <a:lnTo>
                    <a:pt x="0" y="2983877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4103265" y="4772724"/>
            <a:ext cx="17341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C60A"/>
                </a:solidFill>
                <a:latin typeface="Franklin Gothic Medium"/>
                <a:cs typeface="Franklin Gothic Medium"/>
              </a:rPr>
              <a:t>Industry</a:t>
            </a:r>
            <a:r>
              <a:rPr sz="1200" spc="-15" dirty="0">
                <a:solidFill>
                  <a:srgbClr val="FFC60A"/>
                </a:solidFill>
                <a:latin typeface="Franklin Gothic Medium"/>
                <a:cs typeface="Franklin Gothic Medium"/>
              </a:rPr>
              <a:t> </a:t>
            </a:r>
            <a:r>
              <a:rPr sz="1200" spc="-35" dirty="0">
                <a:solidFill>
                  <a:srgbClr val="FFC60A"/>
                </a:solidFill>
                <a:latin typeface="Franklin Gothic Medium"/>
                <a:cs typeface="Franklin Gothic Medium"/>
              </a:rPr>
              <a:t>Training</a:t>
            </a:r>
            <a:r>
              <a:rPr sz="1200" spc="-20" dirty="0">
                <a:solidFill>
                  <a:srgbClr val="FFC60A"/>
                </a:solidFill>
                <a:latin typeface="Franklin Gothic Medium"/>
                <a:cs typeface="Franklin Gothic Medium"/>
              </a:rPr>
              <a:t> </a:t>
            </a:r>
            <a:r>
              <a:rPr sz="1200" spc="-30" dirty="0">
                <a:solidFill>
                  <a:srgbClr val="FFC60A"/>
                </a:solidFill>
                <a:latin typeface="Franklin Gothic Medium"/>
                <a:cs typeface="Franklin Gothic Medium"/>
              </a:rPr>
              <a:t>Resources</a:t>
            </a:r>
            <a:endParaRPr sz="1200">
              <a:latin typeface="Franklin Gothic Medium"/>
              <a:cs typeface="Franklin Gothic Medium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830705">
              <a:lnSpc>
                <a:spcPct val="100000"/>
              </a:lnSpc>
              <a:spcBef>
                <a:spcPts val="340"/>
              </a:spcBef>
            </a:pPr>
            <a:r>
              <a:rPr spc="-40" dirty="0"/>
              <a:t>Training</a:t>
            </a:r>
            <a:r>
              <a:rPr spc="-5" dirty="0"/>
              <a:t> </a:t>
            </a:r>
            <a:r>
              <a:rPr spc="-30" dirty="0"/>
              <a:t>support</a:t>
            </a:r>
            <a:r>
              <a:rPr spc="-5" dirty="0"/>
              <a:t> </a:t>
            </a:r>
            <a:r>
              <a:rPr spc="-30" dirty="0"/>
              <a:t>material</a:t>
            </a:r>
            <a:r>
              <a:rPr spc="-5" dirty="0"/>
              <a:t> </a:t>
            </a:r>
            <a:r>
              <a:rPr spc="-20" dirty="0"/>
              <a:t>for:</a:t>
            </a:r>
          </a:p>
          <a:p>
            <a:pPr marL="1546225">
              <a:lnSpc>
                <a:spcPct val="100000"/>
              </a:lnSpc>
              <a:spcBef>
                <a:spcPts val="434"/>
              </a:spcBef>
            </a:pPr>
            <a:r>
              <a:rPr sz="1800" b="1" dirty="0">
                <a:solidFill>
                  <a:srgbClr val="18335D"/>
                </a:solidFill>
                <a:latin typeface="Open Sans Extrabold"/>
                <a:cs typeface="Open Sans Extrabold"/>
              </a:rPr>
              <a:t>CPCCWHS2001</a:t>
            </a:r>
            <a:r>
              <a:rPr sz="1800" b="1" spc="-185" dirty="0">
                <a:solidFill>
                  <a:srgbClr val="18335D"/>
                </a:solidFill>
                <a:latin typeface="Open Sans Extrabold"/>
                <a:cs typeface="Open Sans Extrabold"/>
              </a:rPr>
              <a:t> </a:t>
            </a:r>
            <a:r>
              <a:rPr sz="1800" b="1" spc="-50" dirty="0">
                <a:solidFill>
                  <a:srgbClr val="18335D"/>
                </a:solidFill>
                <a:latin typeface="Open Sans Extrabold"/>
                <a:cs typeface="Open Sans Extrabold"/>
              </a:rPr>
              <a:t>–</a:t>
            </a:r>
            <a:endParaRPr sz="1800">
              <a:latin typeface="Open Sans Extrabold"/>
              <a:cs typeface="Open Sans Extrabold"/>
            </a:endParaRPr>
          </a:p>
          <a:p>
            <a:pPr marL="50165" marR="5080" indent="-38100" algn="r">
              <a:lnSpc>
                <a:spcPct val="100800"/>
              </a:lnSpc>
              <a:spcBef>
                <a:spcPts val="890"/>
              </a:spcBef>
            </a:pPr>
            <a:r>
              <a:rPr sz="3200" spc="-40" dirty="0">
                <a:solidFill>
                  <a:srgbClr val="FFFFFF"/>
                </a:solidFill>
                <a:latin typeface="Bebas Neue Bold"/>
                <a:cs typeface="Bebas Neue Bold"/>
              </a:rPr>
              <a:t>Apply</a:t>
            </a:r>
            <a:r>
              <a:rPr sz="3200" spc="-90" dirty="0">
                <a:solidFill>
                  <a:srgbClr val="FFFFFF"/>
                </a:solidFill>
                <a:latin typeface="Bebas Neue Bold"/>
                <a:cs typeface="Bebas Neue Bold"/>
              </a:rPr>
              <a:t> </a:t>
            </a:r>
            <a:r>
              <a:rPr sz="3200" dirty="0">
                <a:solidFill>
                  <a:srgbClr val="FFFFFF"/>
                </a:solidFill>
                <a:latin typeface="Bebas Neue Bold"/>
                <a:cs typeface="Bebas Neue Bold"/>
              </a:rPr>
              <a:t>whs</a:t>
            </a:r>
            <a:r>
              <a:rPr sz="3200" spc="-5" dirty="0">
                <a:solidFill>
                  <a:srgbClr val="FFFFFF"/>
                </a:solidFill>
                <a:latin typeface="Bebas Neue Bold"/>
                <a:cs typeface="Bebas Neue Bold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Bebas Neue Bold"/>
                <a:cs typeface="Bebas Neue Bold"/>
              </a:rPr>
              <a:t>Requirements, </a:t>
            </a:r>
            <a:r>
              <a:rPr sz="2600" dirty="0">
                <a:solidFill>
                  <a:srgbClr val="FFFFFF"/>
                </a:solidFill>
                <a:latin typeface="Bebas Neue Bold"/>
                <a:cs typeface="Bebas Neue Bold"/>
              </a:rPr>
              <a:t>Policies</a:t>
            </a:r>
            <a:r>
              <a:rPr sz="2600" spc="-65" dirty="0">
                <a:solidFill>
                  <a:srgbClr val="FFFFFF"/>
                </a:solidFill>
                <a:latin typeface="Bebas Neue Bold"/>
                <a:cs typeface="Bebas Neue Bold"/>
              </a:rPr>
              <a:t> </a:t>
            </a:r>
            <a:r>
              <a:rPr sz="2600" dirty="0">
                <a:solidFill>
                  <a:srgbClr val="FFFFFF"/>
                </a:solidFill>
                <a:latin typeface="Bebas Neue Bold"/>
                <a:cs typeface="Bebas Neue Bold"/>
              </a:rPr>
              <a:t>and</a:t>
            </a:r>
            <a:r>
              <a:rPr sz="2600" spc="-55" dirty="0">
                <a:solidFill>
                  <a:srgbClr val="FFFFFF"/>
                </a:solidFill>
                <a:latin typeface="Bebas Neue Bold"/>
                <a:cs typeface="Bebas Neue Bold"/>
              </a:rPr>
              <a:t> </a:t>
            </a:r>
            <a:r>
              <a:rPr sz="2600" dirty="0">
                <a:solidFill>
                  <a:srgbClr val="FFFFFF"/>
                </a:solidFill>
                <a:latin typeface="Bebas Neue Bold"/>
                <a:cs typeface="Bebas Neue Bold"/>
              </a:rPr>
              <a:t>Procedures</a:t>
            </a:r>
            <a:r>
              <a:rPr sz="2600" spc="-65" dirty="0">
                <a:solidFill>
                  <a:srgbClr val="FFFFFF"/>
                </a:solidFill>
                <a:latin typeface="Bebas Neue Bold"/>
                <a:cs typeface="Bebas Neue Bold"/>
              </a:rPr>
              <a:t> </a:t>
            </a:r>
            <a:r>
              <a:rPr sz="2600" dirty="0">
                <a:solidFill>
                  <a:srgbClr val="FFFFFF"/>
                </a:solidFill>
                <a:latin typeface="Bebas Neue Bold"/>
                <a:cs typeface="Bebas Neue Bold"/>
              </a:rPr>
              <a:t>in</a:t>
            </a:r>
            <a:r>
              <a:rPr sz="2600" spc="-65" dirty="0">
                <a:solidFill>
                  <a:srgbClr val="FFFFFF"/>
                </a:solidFill>
                <a:latin typeface="Bebas Neue Bold"/>
                <a:cs typeface="Bebas Neue Bold"/>
              </a:rPr>
              <a:t> </a:t>
            </a:r>
            <a:r>
              <a:rPr sz="2600" spc="-25" dirty="0">
                <a:solidFill>
                  <a:srgbClr val="FFFFFF"/>
                </a:solidFill>
                <a:latin typeface="Bebas Neue Bold"/>
                <a:cs typeface="Bebas Neue Bold"/>
              </a:rPr>
              <a:t>the </a:t>
            </a:r>
            <a:r>
              <a:rPr sz="2600" dirty="0">
                <a:solidFill>
                  <a:srgbClr val="FFFFFF"/>
                </a:solidFill>
                <a:latin typeface="Bebas Neue Bold"/>
                <a:cs typeface="Bebas Neue Bold"/>
              </a:rPr>
              <a:t>Construction</a:t>
            </a:r>
            <a:r>
              <a:rPr sz="2600" spc="-65" dirty="0">
                <a:solidFill>
                  <a:srgbClr val="FFFFFF"/>
                </a:solidFill>
                <a:latin typeface="Bebas Neue Bold"/>
                <a:cs typeface="Bebas Neue Bold"/>
              </a:rPr>
              <a:t> </a:t>
            </a:r>
            <a:r>
              <a:rPr sz="2600" spc="-10" dirty="0">
                <a:solidFill>
                  <a:srgbClr val="FFFFFF"/>
                </a:solidFill>
                <a:latin typeface="Bebas Neue Bold"/>
                <a:cs typeface="Bebas Neue Bold"/>
              </a:rPr>
              <a:t>Industry</a:t>
            </a:r>
            <a:endParaRPr sz="2600">
              <a:latin typeface="Bebas Neue Bold"/>
              <a:cs typeface="Bebas Neue Bold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47142" y="141378"/>
            <a:ext cx="2630170" cy="158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30"/>
              </a:lnSpc>
            </a:pP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IDENTIFY OHS</a:t>
            </a:r>
            <a:r>
              <a:rPr sz="1100" spc="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LEGISLATIVE</a:t>
            </a:r>
            <a:r>
              <a:rPr sz="1100" spc="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REQUIREMENTS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63597" y="144005"/>
            <a:ext cx="5396865" cy="153035"/>
          </a:xfrm>
          <a:custGeom>
            <a:avLst/>
            <a:gdLst/>
            <a:ahLst/>
            <a:cxnLst/>
            <a:rect l="l" t="t" r="r" b="b"/>
            <a:pathLst>
              <a:path w="5396865" h="153035">
                <a:moveTo>
                  <a:pt x="0" y="152996"/>
                </a:moveTo>
                <a:lnTo>
                  <a:pt x="5396407" y="152996"/>
                </a:lnTo>
                <a:lnTo>
                  <a:pt x="5396407" y="0"/>
                </a:lnTo>
                <a:lnTo>
                  <a:pt x="0" y="0"/>
                </a:lnTo>
                <a:lnTo>
                  <a:pt x="0" y="152996"/>
                </a:lnTo>
                <a:close/>
              </a:path>
            </a:pathLst>
          </a:custGeom>
          <a:solidFill>
            <a:srgbClr val="72BF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163597" y="144005"/>
            <a:ext cx="5396865" cy="153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3860">
              <a:lnSpc>
                <a:spcPts val="1205"/>
              </a:lnSpc>
            </a:pP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IDENTIFY</a:t>
            </a:r>
            <a:r>
              <a:rPr sz="1100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AND</a:t>
            </a:r>
            <a:r>
              <a:rPr sz="1100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ASSESS</a:t>
            </a:r>
            <a:r>
              <a:rPr sz="1100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RISKS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85068" y="144006"/>
            <a:ext cx="229235" cy="153035"/>
          </a:xfrm>
          <a:custGeom>
            <a:avLst/>
            <a:gdLst/>
            <a:ahLst/>
            <a:cxnLst/>
            <a:rect l="l" t="t" r="r" b="b"/>
            <a:pathLst>
              <a:path w="229235" h="153035">
                <a:moveTo>
                  <a:pt x="228663" y="0"/>
                </a:moveTo>
                <a:lnTo>
                  <a:pt x="0" y="0"/>
                </a:lnTo>
                <a:lnTo>
                  <a:pt x="0" y="152996"/>
                </a:lnTo>
                <a:lnTo>
                  <a:pt x="75666" y="152996"/>
                </a:lnTo>
                <a:lnTo>
                  <a:pt x="22866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27300" y="358385"/>
            <a:ext cx="6442075" cy="819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00305E"/>
                </a:solidFill>
                <a:latin typeface="Franklin Gothic Demi"/>
                <a:cs typeface="Franklin Gothic Demi"/>
              </a:rPr>
              <a:t>Assess</a:t>
            </a:r>
            <a:r>
              <a:rPr sz="1600" b="1" spc="-45" dirty="0">
                <a:solidFill>
                  <a:srgbClr val="00305E"/>
                </a:solidFill>
                <a:latin typeface="Franklin Gothic Demi"/>
                <a:cs typeface="Franklin Gothic Demi"/>
              </a:rPr>
              <a:t> </a:t>
            </a:r>
            <a:r>
              <a:rPr sz="1600" b="1" dirty="0">
                <a:solidFill>
                  <a:srgbClr val="00305E"/>
                </a:solidFill>
                <a:latin typeface="Franklin Gothic Demi"/>
                <a:cs typeface="Franklin Gothic Demi"/>
              </a:rPr>
              <a:t>the</a:t>
            </a:r>
            <a:r>
              <a:rPr sz="1600" b="1" spc="-35" dirty="0">
                <a:solidFill>
                  <a:srgbClr val="00305E"/>
                </a:solidFill>
                <a:latin typeface="Franklin Gothic Demi"/>
                <a:cs typeface="Franklin Gothic Demi"/>
              </a:rPr>
              <a:t> </a:t>
            </a:r>
            <a:r>
              <a:rPr sz="1600" b="1" spc="-10" dirty="0">
                <a:solidFill>
                  <a:srgbClr val="00305E"/>
                </a:solidFill>
                <a:latin typeface="Franklin Gothic Demi"/>
                <a:cs typeface="Franklin Gothic Demi"/>
              </a:rPr>
              <a:t>hazard</a:t>
            </a:r>
            <a:endParaRPr sz="1600" dirty="0">
              <a:latin typeface="Franklin Gothic Demi"/>
              <a:cs typeface="Franklin Gothic Demi"/>
            </a:endParaRPr>
          </a:p>
          <a:p>
            <a:pPr marL="12700" marR="5080">
              <a:lnSpc>
                <a:spcPct val="100000"/>
              </a:lnSpc>
              <a:spcBef>
                <a:spcPts val="730"/>
              </a:spcBef>
            </a:pP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Once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the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hazards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have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been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identified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you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must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learn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how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to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manage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them.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risk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assessment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should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be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carried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out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to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assess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the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chance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of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the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hazard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causing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harm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or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an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injury (the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risk). Control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measures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can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then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be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discussed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put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in</a:t>
            </a:r>
            <a:r>
              <a:rPr sz="1000" spc="-4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place.</a:t>
            </a:r>
            <a:endParaRPr sz="1000" dirty="0">
              <a:latin typeface="Open Sans"/>
              <a:cs typeface="Open San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43179" y="1281188"/>
            <a:ext cx="1767839" cy="3684270"/>
          </a:xfrm>
          <a:custGeom>
            <a:avLst/>
            <a:gdLst/>
            <a:ahLst/>
            <a:cxnLst/>
            <a:rect l="l" t="t" r="r" b="b"/>
            <a:pathLst>
              <a:path w="1767839" h="3684270">
                <a:moveTo>
                  <a:pt x="1767382" y="0"/>
                </a:moveTo>
                <a:lnTo>
                  <a:pt x="0" y="0"/>
                </a:lnTo>
                <a:lnTo>
                  <a:pt x="0" y="3683647"/>
                </a:lnTo>
                <a:lnTo>
                  <a:pt x="1767382" y="3683647"/>
                </a:lnTo>
                <a:lnTo>
                  <a:pt x="1767382" y="0"/>
                </a:lnTo>
                <a:close/>
              </a:path>
            </a:pathLst>
          </a:custGeom>
          <a:solidFill>
            <a:srgbClr val="D5D8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43179" y="1281188"/>
            <a:ext cx="1767839" cy="3684270"/>
          </a:xfrm>
          <a:prstGeom prst="rect">
            <a:avLst/>
          </a:prstGeom>
          <a:ln w="6350">
            <a:solidFill>
              <a:srgbClr val="687A9E"/>
            </a:solidFill>
          </a:ln>
        </p:spPr>
        <p:txBody>
          <a:bodyPr vert="horz" wrap="square" lIns="0" tIns="86360" rIns="0" bIns="0" rtlCol="0">
            <a:spAutoFit/>
          </a:bodyPr>
          <a:lstStyle/>
          <a:p>
            <a:pPr marL="111125">
              <a:lnSpc>
                <a:spcPct val="100000"/>
              </a:lnSpc>
              <a:spcBef>
                <a:spcPts val="680"/>
              </a:spcBef>
            </a:pPr>
            <a:r>
              <a:rPr sz="1600" b="1" spc="-10" dirty="0">
                <a:solidFill>
                  <a:srgbClr val="00305E"/>
                </a:solidFill>
                <a:latin typeface="Franklin Gothic Demi"/>
                <a:cs typeface="Franklin Gothic Demi"/>
              </a:rPr>
              <a:t>Hazard</a:t>
            </a:r>
            <a:endParaRPr sz="1600">
              <a:latin typeface="Franklin Gothic Demi"/>
              <a:cs typeface="Franklin Gothic Demi"/>
            </a:endParaRPr>
          </a:p>
          <a:p>
            <a:pPr marL="111125" marR="111125" algn="just">
              <a:lnSpc>
                <a:spcPct val="100000"/>
              </a:lnSpc>
              <a:spcBef>
                <a:spcPts val="730"/>
              </a:spcBef>
            </a:pP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sz="1000" spc="-5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hazard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is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any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thing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or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Open Sans"/>
                <a:cs typeface="Open Sans"/>
              </a:rPr>
              <a:t>any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situation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which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could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injure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or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harm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you.</a:t>
            </a:r>
            <a:endParaRPr sz="1000">
              <a:latin typeface="Open Sans"/>
              <a:cs typeface="Open Sans"/>
            </a:endParaRPr>
          </a:p>
          <a:p>
            <a:pPr marL="111125" marR="145415" algn="just">
              <a:lnSpc>
                <a:spcPct val="100000"/>
              </a:lnSpc>
              <a:spcBef>
                <a:spcPts val="565"/>
              </a:spcBef>
            </a:pP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In</a:t>
            </a:r>
            <a:r>
              <a:rPr sz="1000" spc="-5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other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words,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it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is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anything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that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can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hurt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you.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382786" y="1281188"/>
            <a:ext cx="1940560" cy="3684270"/>
          </a:xfrm>
          <a:custGeom>
            <a:avLst/>
            <a:gdLst/>
            <a:ahLst/>
            <a:cxnLst/>
            <a:rect l="l" t="t" r="r" b="b"/>
            <a:pathLst>
              <a:path w="1940560" h="3684270">
                <a:moveTo>
                  <a:pt x="1940140" y="0"/>
                </a:moveTo>
                <a:lnTo>
                  <a:pt x="0" y="0"/>
                </a:lnTo>
                <a:lnTo>
                  <a:pt x="0" y="3683647"/>
                </a:lnTo>
                <a:lnTo>
                  <a:pt x="1940140" y="3683647"/>
                </a:lnTo>
                <a:lnTo>
                  <a:pt x="1940140" y="0"/>
                </a:lnTo>
                <a:close/>
              </a:path>
            </a:pathLst>
          </a:custGeom>
          <a:solidFill>
            <a:srgbClr val="D5D8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382786" y="1281188"/>
            <a:ext cx="1940560" cy="3684270"/>
          </a:xfrm>
          <a:prstGeom prst="rect">
            <a:avLst/>
          </a:prstGeom>
          <a:ln w="6350">
            <a:solidFill>
              <a:srgbClr val="687A9E"/>
            </a:solidFill>
          </a:ln>
        </p:spPr>
        <p:txBody>
          <a:bodyPr vert="horz" wrap="square" lIns="0" tIns="86360" rIns="0" bIns="0" rtlCol="0">
            <a:spAutoFit/>
          </a:bodyPr>
          <a:lstStyle/>
          <a:p>
            <a:pPr marL="111125">
              <a:lnSpc>
                <a:spcPct val="100000"/>
              </a:lnSpc>
              <a:spcBef>
                <a:spcPts val="680"/>
              </a:spcBef>
            </a:pPr>
            <a:r>
              <a:rPr sz="1600" b="1" spc="-20" dirty="0">
                <a:solidFill>
                  <a:srgbClr val="00305E"/>
                </a:solidFill>
                <a:latin typeface="Franklin Gothic Demi"/>
                <a:cs typeface="Franklin Gothic Demi"/>
              </a:rPr>
              <a:t>Risk</a:t>
            </a:r>
            <a:endParaRPr sz="1600">
              <a:latin typeface="Franklin Gothic Demi"/>
              <a:cs typeface="Franklin Gothic Demi"/>
            </a:endParaRPr>
          </a:p>
          <a:p>
            <a:pPr marL="111125" marR="104775">
              <a:lnSpc>
                <a:spcPct val="100000"/>
              </a:lnSpc>
              <a:spcBef>
                <a:spcPts val="730"/>
              </a:spcBef>
            </a:pP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sz="1000" spc="-5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risk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is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 chance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of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 hazard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causing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injury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or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harm.</a:t>
            </a:r>
            <a:endParaRPr sz="1000">
              <a:latin typeface="Open Sans"/>
              <a:cs typeface="Open Sans"/>
            </a:endParaRPr>
          </a:p>
          <a:p>
            <a:pPr marL="111125" marR="115570">
              <a:lnSpc>
                <a:spcPct val="100000"/>
              </a:lnSpc>
              <a:spcBef>
                <a:spcPts val="565"/>
              </a:spcBef>
            </a:pP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In</a:t>
            </a:r>
            <a:r>
              <a:rPr sz="1000" spc="-4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other words,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how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likely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it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is that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somebody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or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something </a:t>
            </a:r>
            <a:r>
              <a:rPr sz="1000" spc="-45" dirty="0">
                <a:solidFill>
                  <a:srgbClr val="231F20"/>
                </a:solidFill>
                <a:latin typeface="Open Sans"/>
                <a:cs typeface="Open Sans"/>
              </a:rPr>
              <a:t>may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be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harmed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by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the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hazard.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395177" y="1281188"/>
            <a:ext cx="2621915" cy="3684270"/>
          </a:xfrm>
          <a:custGeom>
            <a:avLst/>
            <a:gdLst/>
            <a:ahLst/>
            <a:cxnLst/>
            <a:rect l="l" t="t" r="r" b="b"/>
            <a:pathLst>
              <a:path w="2621915" h="3684270">
                <a:moveTo>
                  <a:pt x="2621648" y="0"/>
                </a:moveTo>
                <a:lnTo>
                  <a:pt x="0" y="0"/>
                </a:lnTo>
                <a:lnTo>
                  <a:pt x="0" y="3683647"/>
                </a:lnTo>
                <a:lnTo>
                  <a:pt x="2621648" y="3683647"/>
                </a:lnTo>
                <a:lnTo>
                  <a:pt x="2621648" y="0"/>
                </a:lnTo>
                <a:close/>
              </a:path>
            </a:pathLst>
          </a:custGeom>
          <a:solidFill>
            <a:srgbClr val="D5D8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395177" y="1281188"/>
            <a:ext cx="2621915" cy="3684270"/>
          </a:xfrm>
          <a:prstGeom prst="rect">
            <a:avLst/>
          </a:prstGeom>
          <a:ln w="6350">
            <a:solidFill>
              <a:srgbClr val="687A9E"/>
            </a:solidFill>
          </a:ln>
        </p:spPr>
        <p:txBody>
          <a:bodyPr vert="horz" wrap="square" lIns="0" tIns="86360" rIns="0" bIns="0" rtlCol="0">
            <a:spAutoFit/>
          </a:bodyPr>
          <a:lstStyle/>
          <a:p>
            <a:pPr marL="111125">
              <a:lnSpc>
                <a:spcPct val="100000"/>
              </a:lnSpc>
              <a:spcBef>
                <a:spcPts val="680"/>
              </a:spcBef>
            </a:pPr>
            <a:r>
              <a:rPr sz="1600" b="1" spc="-10" dirty="0">
                <a:solidFill>
                  <a:srgbClr val="00305E"/>
                </a:solidFill>
                <a:latin typeface="Franklin Gothic Demi"/>
                <a:cs typeface="Franklin Gothic Demi"/>
              </a:rPr>
              <a:t>Control</a:t>
            </a:r>
            <a:endParaRPr sz="1600">
              <a:latin typeface="Franklin Gothic Demi"/>
              <a:cs typeface="Franklin Gothic Demi"/>
            </a:endParaRPr>
          </a:p>
          <a:p>
            <a:pPr marL="111125" marR="217804">
              <a:lnSpc>
                <a:spcPct val="100000"/>
              </a:lnSpc>
              <a:spcBef>
                <a:spcPts val="730"/>
              </a:spcBef>
            </a:pP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Put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controls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in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place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to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reduce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risk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or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eliminate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the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hazard.</a:t>
            </a:r>
            <a:endParaRPr sz="1000">
              <a:latin typeface="Open Sans"/>
              <a:cs typeface="Open San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652754" y="2644406"/>
            <a:ext cx="1548765" cy="2248535"/>
            <a:chOff x="652754" y="2644406"/>
            <a:chExt cx="1548765" cy="2248535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9104" y="2650756"/>
              <a:ext cx="1535544" cy="2235835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59104" y="2650756"/>
              <a:ext cx="1536065" cy="2235835"/>
            </a:xfrm>
            <a:custGeom>
              <a:avLst/>
              <a:gdLst/>
              <a:ahLst/>
              <a:cxnLst/>
              <a:rect l="l" t="t" r="r" b="b"/>
              <a:pathLst>
                <a:path w="1536064" h="2235835">
                  <a:moveTo>
                    <a:pt x="0" y="2235835"/>
                  </a:moveTo>
                  <a:lnTo>
                    <a:pt x="1535544" y="2235835"/>
                  </a:lnTo>
                  <a:lnTo>
                    <a:pt x="1535544" y="0"/>
                  </a:lnTo>
                  <a:lnTo>
                    <a:pt x="0" y="0"/>
                  </a:lnTo>
                  <a:lnTo>
                    <a:pt x="0" y="2235835"/>
                  </a:lnTo>
                  <a:close/>
                </a:path>
              </a:pathLst>
            </a:custGeom>
            <a:ln w="12700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2490825" y="2805481"/>
            <a:ext cx="1724660" cy="1565910"/>
            <a:chOff x="2490825" y="2805481"/>
            <a:chExt cx="1724660" cy="1565910"/>
          </a:xfrm>
        </p:grpSpPr>
        <p:sp>
          <p:nvSpPr>
            <p:cNvPr id="17" name="object 17"/>
            <p:cNvSpPr/>
            <p:nvPr/>
          </p:nvSpPr>
          <p:spPr>
            <a:xfrm>
              <a:off x="2497175" y="2811831"/>
              <a:ext cx="1711960" cy="1553210"/>
            </a:xfrm>
            <a:custGeom>
              <a:avLst/>
              <a:gdLst/>
              <a:ahLst/>
              <a:cxnLst/>
              <a:rect l="l" t="t" r="r" b="b"/>
              <a:pathLst>
                <a:path w="1711960" h="1553210">
                  <a:moveTo>
                    <a:pt x="1711375" y="0"/>
                  </a:moveTo>
                  <a:lnTo>
                    <a:pt x="0" y="0"/>
                  </a:lnTo>
                  <a:lnTo>
                    <a:pt x="0" y="1552613"/>
                  </a:lnTo>
                  <a:lnTo>
                    <a:pt x="1711375" y="1552613"/>
                  </a:lnTo>
                  <a:lnTo>
                    <a:pt x="17113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97188" y="2816898"/>
              <a:ext cx="1621201" cy="1547545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497175" y="2811831"/>
              <a:ext cx="1711960" cy="1553210"/>
            </a:xfrm>
            <a:custGeom>
              <a:avLst/>
              <a:gdLst/>
              <a:ahLst/>
              <a:cxnLst/>
              <a:rect l="l" t="t" r="r" b="b"/>
              <a:pathLst>
                <a:path w="1711960" h="1553210">
                  <a:moveTo>
                    <a:pt x="0" y="1552613"/>
                  </a:moveTo>
                  <a:lnTo>
                    <a:pt x="1711375" y="1552613"/>
                  </a:lnTo>
                  <a:lnTo>
                    <a:pt x="1711375" y="0"/>
                  </a:lnTo>
                  <a:lnTo>
                    <a:pt x="0" y="0"/>
                  </a:lnTo>
                  <a:lnTo>
                    <a:pt x="0" y="1552613"/>
                  </a:lnTo>
                  <a:close/>
                </a:path>
              </a:pathLst>
            </a:custGeom>
            <a:ln w="12699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4500651" y="2807538"/>
            <a:ext cx="2406650" cy="1561465"/>
            <a:chOff x="4500651" y="2807538"/>
            <a:chExt cx="2406650" cy="1561465"/>
          </a:xfrm>
        </p:grpSpPr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07001" y="2813888"/>
              <a:ext cx="2393378" cy="1548485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507001" y="2813888"/>
              <a:ext cx="2393950" cy="1548765"/>
            </a:xfrm>
            <a:custGeom>
              <a:avLst/>
              <a:gdLst/>
              <a:ahLst/>
              <a:cxnLst/>
              <a:rect l="l" t="t" r="r" b="b"/>
              <a:pathLst>
                <a:path w="2393950" h="1548764">
                  <a:moveTo>
                    <a:pt x="0" y="1548485"/>
                  </a:moveTo>
                  <a:lnTo>
                    <a:pt x="2393365" y="1548485"/>
                  </a:lnTo>
                  <a:lnTo>
                    <a:pt x="2393365" y="0"/>
                  </a:lnTo>
                  <a:lnTo>
                    <a:pt x="0" y="0"/>
                  </a:lnTo>
                  <a:lnTo>
                    <a:pt x="0" y="1548485"/>
                  </a:lnTo>
                  <a:close/>
                </a:path>
              </a:pathLst>
            </a:custGeom>
            <a:ln w="12700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27300" y="117014"/>
            <a:ext cx="6889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PC</a:t>
            </a:r>
            <a:r>
              <a:rPr sz="1100" i="1" spc="-3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i="1" dirty="0">
                <a:solidFill>
                  <a:srgbClr val="FFFFFF"/>
                </a:solidFill>
                <a:latin typeface="Franklin Gothic Medium"/>
                <a:cs typeface="Franklin Gothic Medium"/>
              </a:rPr>
              <a:t>1.1,</a:t>
            </a:r>
            <a:r>
              <a:rPr sz="1100" i="1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i="1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1.2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64135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10</a:t>
            </a:fld>
            <a:endParaRPr spc="-25" dirty="0"/>
          </a:p>
        </p:txBody>
      </p:sp>
      <p:sp>
        <p:nvSpPr>
          <p:cNvPr id="25" name="object 2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Easy</a:t>
            </a:r>
            <a:r>
              <a:rPr spc="-10" dirty="0"/>
              <a:t> </a:t>
            </a:r>
            <a:r>
              <a:rPr dirty="0"/>
              <a:t>Guides</a:t>
            </a:r>
            <a:r>
              <a:rPr spc="-10" dirty="0"/>
              <a:t> </a:t>
            </a:r>
            <a:r>
              <a:rPr dirty="0"/>
              <a:t>Australia</a:t>
            </a:r>
            <a:r>
              <a:rPr spc="-10" dirty="0"/>
              <a:t> </a:t>
            </a:r>
            <a:r>
              <a:rPr dirty="0"/>
              <a:t>Pty.</a:t>
            </a:r>
            <a:r>
              <a:rPr spc="-5" dirty="0"/>
              <a:t> </a:t>
            </a:r>
            <a:r>
              <a:rPr spc="-20" dirty="0"/>
              <a:t>Ltd.</a:t>
            </a:r>
          </a:p>
        </p:txBody>
      </p:sp>
      <p:sp>
        <p:nvSpPr>
          <p:cNvPr id="26" name="object 26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May</a:t>
            </a:r>
            <a:r>
              <a:rPr spc="-10" dirty="0"/>
              <a:t> </a:t>
            </a:r>
            <a:r>
              <a:rPr dirty="0"/>
              <a:t>not</a:t>
            </a:r>
            <a:r>
              <a:rPr spc="-10" dirty="0"/>
              <a:t> </a:t>
            </a:r>
            <a:r>
              <a:rPr dirty="0"/>
              <a:t>be</a:t>
            </a:r>
            <a:r>
              <a:rPr spc="-10" dirty="0"/>
              <a:t> reproduced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11FD112-861E-27DD-1D0B-FBAD1C2B9FB1}"/>
              </a:ext>
            </a:extLst>
          </p:cNvPr>
          <p:cNvSpPr/>
          <p:nvPr/>
        </p:nvSpPr>
        <p:spPr>
          <a:xfrm>
            <a:off x="543179" y="686241"/>
            <a:ext cx="6426196" cy="477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34AACFC-53FA-87B5-C594-C0C792CA17EF}"/>
              </a:ext>
            </a:extLst>
          </p:cNvPr>
          <p:cNvSpPr/>
          <p:nvPr/>
        </p:nvSpPr>
        <p:spPr>
          <a:xfrm>
            <a:off x="633032" y="1691548"/>
            <a:ext cx="1677923" cy="880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8041A60-7747-BE07-9F41-FD2F31E9047B}"/>
              </a:ext>
            </a:extLst>
          </p:cNvPr>
          <p:cNvSpPr/>
          <p:nvPr/>
        </p:nvSpPr>
        <p:spPr>
          <a:xfrm>
            <a:off x="2461267" y="1694866"/>
            <a:ext cx="1785875" cy="877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B97FA1B-16F6-0B53-4B6B-6F6471107251}"/>
              </a:ext>
            </a:extLst>
          </p:cNvPr>
          <p:cNvSpPr/>
          <p:nvPr/>
        </p:nvSpPr>
        <p:spPr>
          <a:xfrm>
            <a:off x="4507001" y="1691548"/>
            <a:ext cx="2416467" cy="880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47142" y="141378"/>
            <a:ext cx="2630170" cy="158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30"/>
              </a:lnSpc>
            </a:pP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IDENTIFY OHS</a:t>
            </a:r>
            <a:r>
              <a:rPr sz="1100" spc="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LEGISLATIVE</a:t>
            </a:r>
            <a:r>
              <a:rPr sz="1100" spc="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REQUIREMENTS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63597" y="144005"/>
            <a:ext cx="5396865" cy="153035"/>
          </a:xfrm>
          <a:custGeom>
            <a:avLst/>
            <a:gdLst/>
            <a:ahLst/>
            <a:cxnLst/>
            <a:rect l="l" t="t" r="r" b="b"/>
            <a:pathLst>
              <a:path w="5396865" h="153035">
                <a:moveTo>
                  <a:pt x="0" y="152996"/>
                </a:moveTo>
                <a:lnTo>
                  <a:pt x="5396407" y="152996"/>
                </a:lnTo>
                <a:lnTo>
                  <a:pt x="5396407" y="0"/>
                </a:lnTo>
                <a:lnTo>
                  <a:pt x="0" y="0"/>
                </a:lnTo>
                <a:lnTo>
                  <a:pt x="0" y="152996"/>
                </a:lnTo>
                <a:close/>
              </a:path>
            </a:pathLst>
          </a:custGeom>
          <a:solidFill>
            <a:srgbClr val="72BF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095085" y="117014"/>
            <a:ext cx="179514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IDENTIFY</a:t>
            </a:r>
            <a:r>
              <a:rPr sz="1100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AND</a:t>
            </a:r>
            <a:r>
              <a:rPr sz="1100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ASSESS</a:t>
            </a:r>
            <a:r>
              <a:rPr sz="1100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RISKS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85068" y="144006"/>
            <a:ext cx="229235" cy="153035"/>
          </a:xfrm>
          <a:custGeom>
            <a:avLst/>
            <a:gdLst/>
            <a:ahLst/>
            <a:cxnLst/>
            <a:rect l="l" t="t" r="r" b="b"/>
            <a:pathLst>
              <a:path w="229235" h="153035">
                <a:moveTo>
                  <a:pt x="228663" y="0"/>
                </a:moveTo>
                <a:lnTo>
                  <a:pt x="0" y="0"/>
                </a:lnTo>
                <a:lnTo>
                  <a:pt x="0" y="152996"/>
                </a:lnTo>
                <a:lnTo>
                  <a:pt x="75666" y="152996"/>
                </a:lnTo>
                <a:lnTo>
                  <a:pt x="22866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27300" y="224562"/>
            <a:ext cx="3849370" cy="788035"/>
          </a:xfrm>
          <a:prstGeom prst="rect">
            <a:avLst/>
          </a:prstGeom>
        </p:spPr>
        <p:txBody>
          <a:bodyPr vert="horz" wrap="square" lIns="0" tIns="148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70"/>
              </a:spcBef>
            </a:pPr>
            <a:r>
              <a:rPr sz="1600" b="1" dirty="0">
                <a:solidFill>
                  <a:srgbClr val="00305E"/>
                </a:solidFill>
                <a:latin typeface="Franklin Gothic Demi"/>
                <a:cs typeface="Franklin Gothic Demi"/>
              </a:rPr>
              <a:t>What</a:t>
            </a:r>
            <a:r>
              <a:rPr sz="1600" b="1" spc="-45" dirty="0">
                <a:solidFill>
                  <a:srgbClr val="00305E"/>
                </a:solidFill>
                <a:latin typeface="Franklin Gothic Demi"/>
                <a:cs typeface="Franklin Gothic Demi"/>
              </a:rPr>
              <a:t> </a:t>
            </a:r>
            <a:r>
              <a:rPr sz="1600" b="1" dirty="0">
                <a:solidFill>
                  <a:srgbClr val="00305E"/>
                </a:solidFill>
                <a:latin typeface="Franklin Gothic Demi"/>
                <a:cs typeface="Franklin Gothic Demi"/>
              </a:rPr>
              <a:t>is</a:t>
            </a:r>
            <a:r>
              <a:rPr sz="1600" b="1" spc="-40" dirty="0">
                <a:solidFill>
                  <a:srgbClr val="00305E"/>
                </a:solidFill>
                <a:latin typeface="Franklin Gothic Demi"/>
                <a:cs typeface="Franklin Gothic Demi"/>
              </a:rPr>
              <a:t> </a:t>
            </a:r>
            <a:r>
              <a:rPr sz="1600" b="1" dirty="0">
                <a:solidFill>
                  <a:srgbClr val="00305E"/>
                </a:solidFill>
                <a:latin typeface="Franklin Gothic Demi"/>
                <a:cs typeface="Franklin Gothic Demi"/>
              </a:rPr>
              <a:t>risk</a:t>
            </a:r>
            <a:r>
              <a:rPr sz="1600" b="1" spc="-40" dirty="0">
                <a:solidFill>
                  <a:srgbClr val="00305E"/>
                </a:solidFill>
                <a:latin typeface="Franklin Gothic Demi"/>
                <a:cs typeface="Franklin Gothic Demi"/>
              </a:rPr>
              <a:t> </a:t>
            </a:r>
            <a:r>
              <a:rPr sz="1600" b="1" spc="-10" dirty="0">
                <a:solidFill>
                  <a:srgbClr val="00305E"/>
                </a:solidFill>
                <a:latin typeface="Franklin Gothic Demi"/>
                <a:cs typeface="Franklin Gothic Demi"/>
              </a:rPr>
              <a:t>management?</a:t>
            </a:r>
            <a:endParaRPr sz="1600">
              <a:latin typeface="Franklin Gothic Demi"/>
              <a:cs typeface="Franklin Gothic Demi"/>
            </a:endParaRPr>
          </a:p>
          <a:p>
            <a:pPr marL="12700" marR="5080">
              <a:lnSpc>
                <a:spcPts val="1140"/>
              </a:lnSpc>
              <a:spcBef>
                <a:spcPts val="760"/>
              </a:spcBef>
            </a:pPr>
            <a:r>
              <a:rPr sz="1000" b="1" spc="-30" dirty="0">
                <a:solidFill>
                  <a:srgbClr val="231F20"/>
                </a:solidFill>
                <a:latin typeface="Franklin Gothic Demi"/>
                <a:cs typeface="Franklin Gothic Demi"/>
              </a:rPr>
              <a:t>Risk</a:t>
            </a:r>
            <a:r>
              <a:rPr sz="1000" b="1" spc="-20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40" dirty="0">
                <a:solidFill>
                  <a:srgbClr val="231F20"/>
                </a:solidFill>
                <a:latin typeface="Franklin Gothic Demi"/>
                <a:cs typeface="Franklin Gothic Demi"/>
              </a:rPr>
              <a:t>management</a:t>
            </a:r>
            <a:r>
              <a:rPr sz="1000" b="1" spc="-10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is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lowering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or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removing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the 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risk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of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a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hazard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 harming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you. 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Risk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management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is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taking action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to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Franklin Gothic Book"/>
                <a:cs typeface="Franklin Gothic Book"/>
              </a:rPr>
              <a:t>make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sure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Franklin Gothic Book"/>
                <a:cs typeface="Franklin Gothic Book"/>
              </a:rPr>
              <a:t>you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are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safe.</a:t>
            </a:r>
            <a:endParaRPr sz="1000">
              <a:latin typeface="Franklin Gothic Book"/>
              <a:cs typeface="Franklin Gothic 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0004" y="2664002"/>
            <a:ext cx="6477000" cy="316865"/>
          </a:xfrm>
          <a:prstGeom prst="rect">
            <a:avLst/>
          </a:prstGeom>
          <a:solidFill>
            <a:srgbClr val="D5D8E4"/>
          </a:solidFill>
        </p:spPr>
        <p:txBody>
          <a:bodyPr vert="horz" wrap="square" lIns="0" tIns="59055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465"/>
              </a:spcBef>
            </a:pPr>
            <a:r>
              <a:rPr sz="12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1.</a:t>
            </a:r>
            <a:r>
              <a:rPr sz="1200" b="1" spc="310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Identify</a:t>
            </a:r>
            <a:r>
              <a:rPr sz="1200" b="1" spc="-10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the</a:t>
            </a:r>
            <a:r>
              <a:rPr sz="1200" b="1" spc="-10" dirty="0">
                <a:solidFill>
                  <a:srgbClr val="231F20"/>
                </a:solidFill>
                <a:latin typeface="Franklin Gothic Demi"/>
                <a:cs typeface="Franklin Gothic Demi"/>
              </a:rPr>
              <a:t> hazards</a:t>
            </a:r>
            <a:endParaRPr sz="1200">
              <a:latin typeface="Franklin Gothic Demi"/>
              <a:cs typeface="Franklin Gothic Dem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3179" y="1077176"/>
            <a:ext cx="6473825" cy="1478915"/>
          </a:xfrm>
          <a:prstGeom prst="rect">
            <a:avLst/>
          </a:prstGeom>
          <a:solidFill>
            <a:srgbClr val="D5D8E4"/>
          </a:solidFill>
        </p:spPr>
        <p:txBody>
          <a:bodyPr vert="horz" wrap="square" lIns="0" tIns="62230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490"/>
              </a:spcBef>
            </a:pPr>
            <a:r>
              <a:rPr sz="12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Risk</a:t>
            </a:r>
            <a:r>
              <a:rPr sz="1200" b="1" spc="-3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200" b="1" spc="-10" dirty="0">
                <a:solidFill>
                  <a:srgbClr val="231F20"/>
                </a:solidFill>
                <a:latin typeface="Franklin Gothic Demi"/>
                <a:cs typeface="Franklin Gothic Demi"/>
              </a:rPr>
              <a:t>management</a:t>
            </a:r>
            <a:r>
              <a:rPr sz="1200" b="1" spc="-30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is</a:t>
            </a:r>
            <a:r>
              <a:rPr sz="1200" b="1" spc="-30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made</a:t>
            </a:r>
            <a:r>
              <a:rPr sz="1200" b="1" spc="-30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up</a:t>
            </a:r>
            <a:r>
              <a:rPr sz="1200" b="1" spc="-2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of</a:t>
            </a:r>
            <a:r>
              <a:rPr sz="1200" b="1" spc="-30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the</a:t>
            </a:r>
            <a:r>
              <a:rPr sz="1200" b="1" spc="-2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200" b="1" spc="-10" dirty="0">
                <a:solidFill>
                  <a:srgbClr val="231F20"/>
                </a:solidFill>
                <a:latin typeface="Franklin Gothic Demi"/>
                <a:cs typeface="Franklin Gothic Demi"/>
              </a:rPr>
              <a:t>following</a:t>
            </a:r>
            <a:r>
              <a:rPr sz="1200" b="1" spc="-30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five</a:t>
            </a:r>
            <a:r>
              <a:rPr sz="1200" b="1" spc="-2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200" b="1" spc="-10" dirty="0">
                <a:solidFill>
                  <a:srgbClr val="231F20"/>
                </a:solidFill>
                <a:latin typeface="Franklin Gothic Demi"/>
                <a:cs typeface="Franklin Gothic Demi"/>
              </a:rPr>
              <a:t>steps:</a:t>
            </a:r>
            <a:endParaRPr sz="1200">
              <a:latin typeface="Franklin Gothic Demi"/>
              <a:cs typeface="Franklin Gothic Demi"/>
            </a:endParaRPr>
          </a:p>
          <a:p>
            <a:pPr marL="564515" indent="-457200">
              <a:lnSpc>
                <a:spcPct val="100000"/>
              </a:lnSpc>
              <a:spcBef>
                <a:spcPts val="465"/>
              </a:spcBef>
              <a:buAutoNum type="arabicPeriod"/>
              <a:tabLst>
                <a:tab pos="564515" algn="l"/>
                <a:tab pos="565150" algn="l"/>
              </a:tabLst>
            </a:pPr>
            <a:r>
              <a:rPr sz="1000" b="1" spc="-25" dirty="0">
                <a:solidFill>
                  <a:srgbClr val="231F20"/>
                </a:solidFill>
                <a:latin typeface="Franklin Gothic Demi"/>
                <a:cs typeface="Franklin Gothic Demi"/>
              </a:rPr>
              <a:t>Identify</a:t>
            </a:r>
            <a:r>
              <a:rPr sz="1000" b="1" spc="-30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20" dirty="0">
                <a:solidFill>
                  <a:srgbClr val="231F20"/>
                </a:solidFill>
                <a:latin typeface="Franklin Gothic Demi"/>
                <a:cs typeface="Franklin Gothic Demi"/>
              </a:rPr>
              <a:t>the</a:t>
            </a:r>
            <a:r>
              <a:rPr sz="1000" b="1" spc="-2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Franklin Gothic Demi"/>
                <a:cs typeface="Franklin Gothic Demi"/>
              </a:rPr>
              <a:t>hazards.</a:t>
            </a:r>
            <a:endParaRPr sz="1000">
              <a:latin typeface="Franklin Gothic Demi"/>
              <a:cs typeface="Franklin Gothic Demi"/>
            </a:endParaRPr>
          </a:p>
          <a:p>
            <a:pPr marL="564515" indent="-457200">
              <a:lnSpc>
                <a:spcPct val="100000"/>
              </a:lnSpc>
              <a:spcBef>
                <a:spcPts val="650"/>
              </a:spcBef>
              <a:buAutoNum type="arabicPeriod"/>
              <a:tabLst>
                <a:tab pos="564515" algn="l"/>
                <a:tab pos="565150" algn="l"/>
              </a:tabLst>
            </a:pPr>
            <a:r>
              <a:rPr sz="1000" b="1" spc="-30" dirty="0">
                <a:solidFill>
                  <a:srgbClr val="231F20"/>
                </a:solidFill>
                <a:latin typeface="Franklin Gothic Demi"/>
                <a:cs typeface="Franklin Gothic Demi"/>
              </a:rPr>
              <a:t>Assess </a:t>
            </a:r>
            <a:r>
              <a:rPr sz="1000" b="1" spc="-20" dirty="0">
                <a:solidFill>
                  <a:srgbClr val="231F20"/>
                </a:solidFill>
                <a:latin typeface="Franklin Gothic Demi"/>
                <a:cs typeface="Franklin Gothic Demi"/>
              </a:rPr>
              <a:t>the</a:t>
            </a:r>
            <a:r>
              <a:rPr sz="1000" b="1" spc="-30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25" dirty="0">
                <a:solidFill>
                  <a:srgbClr val="231F20"/>
                </a:solidFill>
                <a:latin typeface="Franklin Gothic Demi"/>
                <a:cs typeface="Franklin Gothic Demi"/>
              </a:rPr>
              <a:t>risk</a:t>
            </a:r>
            <a:r>
              <a:rPr sz="1000" b="1" spc="-30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Franklin Gothic Demi"/>
                <a:cs typeface="Franklin Gothic Demi"/>
              </a:rPr>
              <a:t>involved.</a:t>
            </a:r>
            <a:endParaRPr sz="1000">
              <a:latin typeface="Franklin Gothic Demi"/>
              <a:cs typeface="Franklin Gothic Demi"/>
            </a:endParaRPr>
          </a:p>
          <a:p>
            <a:pPr marL="564515" indent="-457200">
              <a:lnSpc>
                <a:spcPct val="100000"/>
              </a:lnSpc>
              <a:spcBef>
                <a:spcPts val="650"/>
              </a:spcBef>
              <a:buAutoNum type="arabicPeriod"/>
              <a:tabLst>
                <a:tab pos="564515" algn="l"/>
                <a:tab pos="565150" algn="l"/>
              </a:tabLst>
            </a:pPr>
            <a:r>
              <a:rPr sz="1000" b="1" spc="-45" dirty="0">
                <a:solidFill>
                  <a:srgbClr val="231F20"/>
                </a:solidFill>
                <a:latin typeface="Franklin Gothic Demi"/>
                <a:cs typeface="Franklin Gothic Demi"/>
              </a:rPr>
              <a:t>Talk</a:t>
            </a:r>
            <a:r>
              <a:rPr sz="1000" b="1" spc="-20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35" dirty="0">
                <a:solidFill>
                  <a:srgbClr val="231F20"/>
                </a:solidFill>
                <a:latin typeface="Franklin Gothic Demi"/>
                <a:cs typeface="Franklin Gothic Demi"/>
              </a:rPr>
              <a:t>and</a:t>
            </a:r>
            <a:r>
              <a:rPr sz="1000" b="1" spc="-20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25" dirty="0">
                <a:solidFill>
                  <a:srgbClr val="231F20"/>
                </a:solidFill>
                <a:latin typeface="Franklin Gothic Demi"/>
                <a:cs typeface="Franklin Gothic Demi"/>
              </a:rPr>
              <a:t>report</a:t>
            </a:r>
            <a:r>
              <a:rPr sz="1000" b="1" spc="-20" dirty="0">
                <a:solidFill>
                  <a:srgbClr val="231F20"/>
                </a:solidFill>
                <a:latin typeface="Franklin Gothic Demi"/>
                <a:cs typeface="Franklin Gothic Demi"/>
              </a:rPr>
              <a:t> to </a:t>
            </a:r>
            <a:r>
              <a:rPr sz="1000" b="1" spc="-30" dirty="0">
                <a:solidFill>
                  <a:srgbClr val="231F20"/>
                </a:solidFill>
                <a:latin typeface="Franklin Gothic Demi"/>
                <a:cs typeface="Franklin Gothic Demi"/>
              </a:rPr>
              <a:t>other</a:t>
            </a:r>
            <a:r>
              <a:rPr sz="1000" b="1" spc="-1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Franklin Gothic Demi"/>
                <a:cs typeface="Franklin Gothic Demi"/>
              </a:rPr>
              <a:t>workers.</a:t>
            </a:r>
            <a:endParaRPr sz="1000">
              <a:latin typeface="Franklin Gothic Demi"/>
              <a:cs typeface="Franklin Gothic Demi"/>
            </a:endParaRPr>
          </a:p>
          <a:p>
            <a:pPr marL="564515" indent="-457200">
              <a:lnSpc>
                <a:spcPct val="100000"/>
              </a:lnSpc>
              <a:spcBef>
                <a:spcPts val="645"/>
              </a:spcBef>
              <a:buAutoNum type="arabicPeriod"/>
              <a:tabLst>
                <a:tab pos="564515" algn="l"/>
                <a:tab pos="565150" algn="l"/>
              </a:tabLst>
            </a:pPr>
            <a:r>
              <a:rPr sz="1000" b="1" spc="-35" dirty="0">
                <a:solidFill>
                  <a:srgbClr val="231F20"/>
                </a:solidFill>
                <a:latin typeface="Franklin Gothic Demi"/>
                <a:cs typeface="Franklin Gothic Demi"/>
              </a:rPr>
              <a:t>Control</a:t>
            </a:r>
            <a:r>
              <a:rPr sz="1000" b="1" spc="-20" dirty="0">
                <a:solidFill>
                  <a:srgbClr val="231F20"/>
                </a:solidFill>
                <a:latin typeface="Franklin Gothic Demi"/>
                <a:cs typeface="Franklin Gothic Demi"/>
              </a:rPr>
              <a:t> the</a:t>
            </a:r>
            <a:r>
              <a:rPr sz="1000" b="1" spc="-1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30" dirty="0">
                <a:solidFill>
                  <a:srgbClr val="231F20"/>
                </a:solidFill>
                <a:latin typeface="Franklin Gothic Demi"/>
                <a:cs typeface="Franklin Gothic Demi"/>
              </a:rPr>
              <a:t>hazards</a:t>
            </a:r>
            <a:r>
              <a:rPr sz="1000" b="1" spc="-20" dirty="0">
                <a:solidFill>
                  <a:srgbClr val="231F20"/>
                </a:solidFill>
                <a:latin typeface="Franklin Gothic Demi"/>
                <a:cs typeface="Franklin Gothic Demi"/>
              </a:rPr>
              <a:t> to</a:t>
            </a:r>
            <a:r>
              <a:rPr sz="1000" b="1" spc="-1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40" dirty="0">
                <a:solidFill>
                  <a:srgbClr val="231F20"/>
                </a:solidFill>
                <a:latin typeface="Franklin Gothic Demi"/>
                <a:cs typeface="Franklin Gothic Demi"/>
              </a:rPr>
              <a:t>lower</a:t>
            </a:r>
            <a:r>
              <a:rPr sz="1000" b="1" spc="-20" dirty="0">
                <a:solidFill>
                  <a:srgbClr val="231F20"/>
                </a:solidFill>
                <a:latin typeface="Franklin Gothic Demi"/>
                <a:cs typeface="Franklin Gothic Demi"/>
              </a:rPr>
              <a:t> the</a:t>
            </a:r>
            <a:r>
              <a:rPr sz="1000" b="1" spc="-1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Franklin Gothic Demi"/>
                <a:cs typeface="Franklin Gothic Demi"/>
              </a:rPr>
              <a:t>risk.</a:t>
            </a:r>
            <a:endParaRPr sz="1000">
              <a:latin typeface="Franklin Gothic Demi"/>
              <a:cs typeface="Franklin Gothic Demi"/>
            </a:endParaRPr>
          </a:p>
          <a:p>
            <a:pPr marL="564515" indent="-457200">
              <a:lnSpc>
                <a:spcPct val="100000"/>
              </a:lnSpc>
              <a:spcBef>
                <a:spcPts val="650"/>
              </a:spcBef>
              <a:buAutoNum type="arabicPeriod"/>
              <a:tabLst>
                <a:tab pos="564515" algn="l"/>
                <a:tab pos="565150" algn="l"/>
              </a:tabLst>
            </a:pPr>
            <a:r>
              <a:rPr sz="1000" b="1" spc="-40" dirty="0">
                <a:solidFill>
                  <a:srgbClr val="231F20"/>
                </a:solidFill>
                <a:latin typeface="Franklin Gothic Demi"/>
                <a:cs typeface="Franklin Gothic Demi"/>
              </a:rPr>
              <a:t>Review</a:t>
            </a:r>
            <a:r>
              <a:rPr sz="1000" b="1" spc="-2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20" dirty="0">
                <a:solidFill>
                  <a:srgbClr val="231F20"/>
                </a:solidFill>
                <a:latin typeface="Franklin Gothic Demi"/>
                <a:cs typeface="Franklin Gothic Demi"/>
              </a:rPr>
              <a:t>the</a:t>
            </a:r>
            <a:r>
              <a:rPr sz="1000" b="1" spc="-25" dirty="0">
                <a:solidFill>
                  <a:srgbClr val="231F20"/>
                </a:solidFill>
                <a:latin typeface="Franklin Gothic Demi"/>
                <a:cs typeface="Franklin Gothic Demi"/>
              </a:rPr>
              <a:t> action </a:t>
            </a:r>
            <a:r>
              <a:rPr sz="1000" b="1" spc="-40" dirty="0">
                <a:solidFill>
                  <a:srgbClr val="231F20"/>
                </a:solidFill>
                <a:latin typeface="Franklin Gothic Demi"/>
                <a:cs typeface="Franklin Gothic Demi"/>
              </a:rPr>
              <a:t>you</a:t>
            </a:r>
            <a:r>
              <a:rPr sz="1000" b="1" spc="-20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35" dirty="0">
                <a:solidFill>
                  <a:srgbClr val="231F20"/>
                </a:solidFill>
                <a:latin typeface="Franklin Gothic Demi"/>
                <a:cs typeface="Franklin Gothic Demi"/>
              </a:rPr>
              <a:t>have</a:t>
            </a:r>
            <a:r>
              <a:rPr sz="1000" b="1" spc="-2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Franklin Gothic Demi"/>
                <a:cs typeface="Franklin Gothic Demi"/>
              </a:rPr>
              <a:t>taken.</a:t>
            </a:r>
            <a:endParaRPr sz="1000">
              <a:latin typeface="Franklin Gothic Demi"/>
              <a:cs typeface="Franklin Gothic Demi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27092" y="3083941"/>
            <a:ext cx="2537383" cy="1929434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521474" y="3076831"/>
            <a:ext cx="66865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40" dirty="0">
                <a:solidFill>
                  <a:srgbClr val="231F20"/>
                </a:solidFill>
                <a:latin typeface="Franklin Gothic Book"/>
                <a:cs typeface="Franklin Gothic Book"/>
              </a:rPr>
              <a:t>For</a:t>
            </a:r>
            <a:r>
              <a:rPr sz="1000" spc="-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example:</a:t>
            </a:r>
            <a:endParaRPr sz="1000">
              <a:latin typeface="Franklin Gothic Book"/>
              <a:cs typeface="Franklin Gothic Book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64135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11</a:t>
            </a:fld>
            <a:endParaRPr spc="-25" dirty="0"/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Easy</a:t>
            </a:r>
            <a:r>
              <a:rPr spc="-10" dirty="0"/>
              <a:t> </a:t>
            </a:r>
            <a:r>
              <a:rPr dirty="0"/>
              <a:t>Guides</a:t>
            </a:r>
            <a:r>
              <a:rPr spc="-10" dirty="0"/>
              <a:t> </a:t>
            </a:r>
            <a:r>
              <a:rPr dirty="0"/>
              <a:t>Australia</a:t>
            </a:r>
            <a:r>
              <a:rPr spc="-10" dirty="0"/>
              <a:t> </a:t>
            </a:r>
            <a:r>
              <a:rPr dirty="0"/>
              <a:t>Pty.</a:t>
            </a:r>
            <a:r>
              <a:rPr spc="-5" dirty="0"/>
              <a:t> </a:t>
            </a:r>
            <a:r>
              <a:rPr spc="-20" dirty="0"/>
              <a:t>Ltd.</a:t>
            </a:r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May</a:t>
            </a:r>
            <a:r>
              <a:rPr spc="-10" dirty="0"/>
              <a:t> </a:t>
            </a:r>
            <a:r>
              <a:rPr dirty="0"/>
              <a:t>not</a:t>
            </a:r>
            <a:r>
              <a:rPr spc="-10" dirty="0"/>
              <a:t> </a:t>
            </a:r>
            <a:r>
              <a:rPr dirty="0"/>
              <a:t>be</a:t>
            </a:r>
            <a:r>
              <a:rPr spc="-10" dirty="0"/>
              <a:t> reproduced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521474" y="3283232"/>
            <a:ext cx="1528445" cy="112014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89865" indent="-177165">
              <a:lnSpc>
                <a:spcPct val="100000"/>
              </a:lnSpc>
              <a:spcBef>
                <a:spcPts val="380"/>
              </a:spcBef>
              <a:buChar char="•"/>
              <a:tabLst>
                <a:tab pos="189865" algn="l"/>
                <a:tab pos="190500" algn="l"/>
              </a:tabLst>
            </a:pP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Electrical</a:t>
            </a:r>
            <a:r>
              <a:rPr sz="1000" spc="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safety</a:t>
            </a:r>
            <a:endParaRPr sz="1000">
              <a:latin typeface="Open Sans"/>
              <a:cs typeface="Open Sans"/>
            </a:endParaRPr>
          </a:p>
          <a:p>
            <a:pPr marL="189865" indent="-177165">
              <a:lnSpc>
                <a:spcPct val="100000"/>
              </a:lnSpc>
              <a:spcBef>
                <a:spcPts val="285"/>
              </a:spcBef>
              <a:buChar char="•"/>
              <a:tabLst>
                <a:tab pos="189865" algn="l"/>
                <a:tab pos="190500" algn="l"/>
              </a:tabLst>
            </a:pP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Traffic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mobile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plant</a:t>
            </a:r>
            <a:endParaRPr sz="1000">
              <a:latin typeface="Open Sans"/>
              <a:cs typeface="Open Sans"/>
            </a:endParaRPr>
          </a:p>
          <a:p>
            <a:pPr marL="189865" indent="-177165">
              <a:lnSpc>
                <a:spcPct val="100000"/>
              </a:lnSpc>
              <a:spcBef>
                <a:spcPts val="285"/>
              </a:spcBef>
              <a:buChar char="•"/>
              <a:tabLst>
                <a:tab pos="189865" algn="l"/>
                <a:tab pos="190500" algn="l"/>
              </a:tabLst>
            </a:pP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Noise</a:t>
            </a:r>
            <a:endParaRPr sz="1000">
              <a:latin typeface="Open Sans"/>
              <a:cs typeface="Open Sans"/>
            </a:endParaRPr>
          </a:p>
          <a:p>
            <a:pPr marL="189865" marR="73025" indent="-177165">
              <a:lnSpc>
                <a:spcPct val="100000"/>
              </a:lnSpc>
              <a:spcBef>
                <a:spcPts val="280"/>
              </a:spcBef>
              <a:buChar char="•"/>
              <a:tabLst>
                <a:tab pos="189865" algn="l"/>
                <a:tab pos="190500" algn="l"/>
              </a:tabLst>
            </a:pP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Hazardous</a:t>
            </a:r>
            <a:r>
              <a:rPr sz="10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substances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dangerous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goods</a:t>
            </a:r>
            <a:endParaRPr sz="1000">
              <a:latin typeface="Open Sans"/>
              <a:cs typeface="Open Sans"/>
            </a:endParaRPr>
          </a:p>
          <a:p>
            <a:pPr marL="189865" indent="-177165">
              <a:lnSpc>
                <a:spcPct val="100000"/>
              </a:lnSpc>
              <a:spcBef>
                <a:spcPts val="285"/>
              </a:spcBef>
              <a:buChar char="•"/>
              <a:tabLst>
                <a:tab pos="189865" algn="l"/>
                <a:tab pos="190500" algn="l"/>
              </a:tabLst>
            </a:pP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Plant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equipment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1474" y="4530116"/>
            <a:ext cx="3848735" cy="467359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1140"/>
              </a:lnSpc>
              <a:spcBef>
                <a:spcPts val="185"/>
              </a:spcBef>
            </a:pP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The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following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pages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show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Franklin Gothic Book"/>
                <a:cs typeface="Franklin Gothic Book"/>
              </a:rPr>
              <a:t>some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examples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of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documents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used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to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develop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Franklin Gothic Book"/>
                <a:cs typeface="Franklin Gothic Book"/>
              </a:rPr>
              <a:t>a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 strategy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to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identify,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assess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and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control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risks.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The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chapter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"Risk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assessment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Franklin Gothic Book"/>
                <a:cs typeface="Franklin Gothic Book"/>
              </a:rPr>
              <a:t>-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 putting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it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all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together"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shows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Franklin Gothic Book"/>
                <a:cs typeface="Franklin Gothic Book"/>
              </a:rPr>
              <a:t>how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to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use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these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documents.</a:t>
            </a:r>
            <a:endParaRPr sz="1000">
              <a:latin typeface="Franklin Gothic Book"/>
              <a:cs typeface="Franklin Gothic Boo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184113" y="3264432"/>
            <a:ext cx="1712595" cy="931544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89865" indent="-177165">
              <a:lnSpc>
                <a:spcPct val="100000"/>
              </a:lnSpc>
              <a:spcBef>
                <a:spcPts val="380"/>
              </a:spcBef>
              <a:buChar char="•"/>
              <a:tabLst>
                <a:tab pos="189865" algn="l"/>
                <a:tab pos="190500" algn="l"/>
              </a:tabLst>
            </a:pP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Manual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handling</a:t>
            </a:r>
            <a:endParaRPr sz="1000">
              <a:latin typeface="Open Sans"/>
              <a:cs typeface="Open Sans"/>
            </a:endParaRPr>
          </a:p>
          <a:p>
            <a:pPr marL="189865" indent="-177165">
              <a:lnSpc>
                <a:spcPct val="100000"/>
              </a:lnSpc>
              <a:spcBef>
                <a:spcPts val="285"/>
              </a:spcBef>
              <a:buChar char="•"/>
              <a:tabLst>
                <a:tab pos="189865" algn="l"/>
                <a:tab pos="190500" algn="l"/>
              </a:tabLst>
            </a:pP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Trenches</a:t>
            </a:r>
            <a:endParaRPr sz="1000">
              <a:latin typeface="Open Sans"/>
              <a:cs typeface="Open Sans"/>
            </a:endParaRPr>
          </a:p>
          <a:p>
            <a:pPr marL="189865" marR="84455" indent="-177165">
              <a:lnSpc>
                <a:spcPct val="100000"/>
              </a:lnSpc>
              <a:spcBef>
                <a:spcPts val="285"/>
              </a:spcBef>
              <a:buChar char="•"/>
              <a:tabLst>
                <a:tab pos="189865" algn="l"/>
                <a:tab pos="190500" algn="l"/>
              </a:tabLst>
            </a:pP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Hot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working</a:t>
            </a:r>
            <a:r>
              <a:rPr sz="10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environment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ultraviolet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(UV)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radiation</a:t>
            </a:r>
            <a:endParaRPr sz="1000">
              <a:latin typeface="Open Sans"/>
              <a:cs typeface="Open Sans"/>
            </a:endParaRPr>
          </a:p>
          <a:p>
            <a:pPr marL="189865" indent="-177165">
              <a:lnSpc>
                <a:spcPct val="100000"/>
              </a:lnSpc>
              <a:spcBef>
                <a:spcPts val="280"/>
              </a:spcBef>
              <a:buChar char="•"/>
              <a:tabLst>
                <a:tab pos="189865" algn="l"/>
                <a:tab pos="190500" algn="l"/>
              </a:tabLst>
            </a:pP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Cold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working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environment.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7300" y="117014"/>
            <a:ext cx="68834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PC</a:t>
            </a:r>
            <a:r>
              <a:rPr sz="1100" i="1" spc="-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i="1" dirty="0">
                <a:solidFill>
                  <a:srgbClr val="FFFFFF"/>
                </a:solidFill>
                <a:latin typeface="Franklin Gothic Medium"/>
                <a:cs typeface="Franklin Gothic Medium"/>
              </a:rPr>
              <a:t>1.2, </a:t>
            </a:r>
            <a:r>
              <a:rPr sz="1100" i="1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1.1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ED0AB32-27D5-CA07-63DE-9F71F308FC0C}"/>
              </a:ext>
            </a:extLst>
          </p:cNvPr>
          <p:cNvSpPr/>
          <p:nvPr/>
        </p:nvSpPr>
        <p:spPr>
          <a:xfrm>
            <a:off x="508774" y="679887"/>
            <a:ext cx="6555701" cy="332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2242D5F-CE63-F73C-0A25-36F1334F38BF}"/>
              </a:ext>
            </a:extLst>
          </p:cNvPr>
          <p:cNvSpPr/>
          <p:nvPr/>
        </p:nvSpPr>
        <p:spPr>
          <a:xfrm>
            <a:off x="1080385" y="1395130"/>
            <a:ext cx="2904071" cy="16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3EEC93-74B7-8111-D43A-95B7FED53A52}"/>
              </a:ext>
            </a:extLst>
          </p:cNvPr>
          <p:cNvSpPr/>
          <p:nvPr/>
        </p:nvSpPr>
        <p:spPr>
          <a:xfrm>
            <a:off x="1080385" y="1608455"/>
            <a:ext cx="2904071" cy="16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4B17036-4734-220A-CD61-9F7C5B0A7C00}"/>
              </a:ext>
            </a:extLst>
          </p:cNvPr>
          <p:cNvSpPr/>
          <p:nvPr/>
        </p:nvSpPr>
        <p:spPr>
          <a:xfrm>
            <a:off x="1080385" y="1871854"/>
            <a:ext cx="2904071" cy="16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116B6E-22FC-A59B-A0F9-16D81B3B9AD5}"/>
              </a:ext>
            </a:extLst>
          </p:cNvPr>
          <p:cNvSpPr/>
          <p:nvPr/>
        </p:nvSpPr>
        <p:spPr>
          <a:xfrm>
            <a:off x="1098977" y="2108178"/>
            <a:ext cx="2904071" cy="16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224838C-A180-0C11-8786-B0655DB6A2AF}"/>
              </a:ext>
            </a:extLst>
          </p:cNvPr>
          <p:cNvSpPr/>
          <p:nvPr/>
        </p:nvSpPr>
        <p:spPr>
          <a:xfrm>
            <a:off x="1086277" y="2329862"/>
            <a:ext cx="2904071" cy="16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9B77A1-4105-156B-E937-F143351DF6DD}"/>
              </a:ext>
            </a:extLst>
          </p:cNvPr>
          <p:cNvSpPr/>
          <p:nvPr/>
        </p:nvSpPr>
        <p:spPr>
          <a:xfrm>
            <a:off x="492025" y="3105068"/>
            <a:ext cx="3755117" cy="1298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47142" y="141378"/>
            <a:ext cx="2630170" cy="158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30"/>
              </a:lnSpc>
            </a:pP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IDENTIFY OHS</a:t>
            </a:r>
            <a:r>
              <a:rPr sz="1100" spc="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LEGISLATIVE</a:t>
            </a:r>
            <a:r>
              <a:rPr sz="1100" spc="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REQUIREMENTS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63597" y="144005"/>
            <a:ext cx="5396865" cy="153035"/>
          </a:xfrm>
          <a:custGeom>
            <a:avLst/>
            <a:gdLst/>
            <a:ahLst/>
            <a:cxnLst/>
            <a:rect l="l" t="t" r="r" b="b"/>
            <a:pathLst>
              <a:path w="5396865" h="153035">
                <a:moveTo>
                  <a:pt x="0" y="152996"/>
                </a:moveTo>
                <a:lnTo>
                  <a:pt x="5396407" y="152996"/>
                </a:lnTo>
                <a:lnTo>
                  <a:pt x="5396407" y="0"/>
                </a:lnTo>
                <a:lnTo>
                  <a:pt x="0" y="0"/>
                </a:lnTo>
                <a:lnTo>
                  <a:pt x="0" y="152996"/>
                </a:lnTo>
                <a:close/>
              </a:path>
            </a:pathLst>
          </a:custGeom>
          <a:solidFill>
            <a:srgbClr val="72BF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095085" y="117014"/>
            <a:ext cx="179514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IDENTIFY</a:t>
            </a:r>
            <a:r>
              <a:rPr sz="1100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AND</a:t>
            </a:r>
            <a:r>
              <a:rPr sz="1100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ASSESS</a:t>
            </a:r>
            <a:r>
              <a:rPr sz="1100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RISKS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85068" y="144006"/>
            <a:ext cx="229235" cy="153035"/>
          </a:xfrm>
          <a:custGeom>
            <a:avLst/>
            <a:gdLst/>
            <a:ahLst/>
            <a:cxnLst/>
            <a:rect l="l" t="t" r="r" b="b"/>
            <a:pathLst>
              <a:path w="229235" h="153035">
                <a:moveTo>
                  <a:pt x="228663" y="0"/>
                </a:moveTo>
                <a:lnTo>
                  <a:pt x="0" y="0"/>
                </a:lnTo>
                <a:lnTo>
                  <a:pt x="0" y="152996"/>
                </a:lnTo>
                <a:lnTo>
                  <a:pt x="75666" y="152996"/>
                </a:lnTo>
                <a:lnTo>
                  <a:pt x="22866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27300" y="391245"/>
            <a:ext cx="235775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i="1" dirty="0">
                <a:solidFill>
                  <a:srgbClr val="231F20"/>
                </a:solidFill>
                <a:latin typeface="Franklin Gothic Book"/>
                <a:cs typeface="Franklin Gothic Book"/>
              </a:rPr>
              <a:t>Risk</a:t>
            </a:r>
            <a:r>
              <a:rPr sz="800" i="1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800" i="1" dirty="0">
                <a:solidFill>
                  <a:srgbClr val="231F20"/>
                </a:solidFill>
                <a:latin typeface="Franklin Gothic Book"/>
                <a:cs typeface="Franklin Gothic Book"/>
              </a:rPr>
              <a:t>management</a:t>
            </a:r>
            <a:r>
              <a:rPr sz="800" i="1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800" i="1" dirty="0">
                <a:solidFill>
                  <a:srgbClr val="231F20"/>
                </a:solidFill>
                <a:latin typeface="Franklin Gothic Book"/>
                <a:cs typeface="Franklin Gothic Book"/>
              </a:rPr>
              <a:t>is</a:t>
            </a:r>
            <a:r>
              <a:rPr sz="800" i="1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800" i="1" dirty="0">
                <a:solidFill>
                  <a:srgbClr val="231F20"/>
                </a:solidFill>
                <a:latin typeface="Franklin Gothic Book"/>
                <a:cs typeface="Franklin Gothic Book"/>
              </a:rPr>
              <a:t>made</a:t>
            </a:r>
            <a:r>
              <a:rPr sz="800" i="1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800" i="1" dirty="0">
                <a:solidFill>
                  <a:srgbClr val="231F20"/>
                </a:solidFill>
                <a:latin typeface="Franklin Gothic Book"/>
                <a:cs typeface="Franklin Gothic Book"/>
              </a:rPr>
              <a:t>up</a:t>
            </a:r>
            <a:r>
              <a:rPr sz="800" i="1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800" i="1" dirty="0">
                <a:solidFill>
                  <a:srgbClr val="231F20"/>
                </a:solidFill>
                <a:latin typeface="Franklin Gothic Book"/>
                <a:cs typeface="Franklin Gothic Book"/>
              </a:rPr>
              <a:t>of</a:t>
            </a:r>
            <a:r>
              <a:rPr sz="800" i="1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 five </a:t>
            </a:r>
            <a:r>
              <a:rPr sz="800" i="1" dirty="0">
                <a:solidFill>
                  <a:srgbClr val="231F20"/>
                </a:solidFill>
                <a:latin typeface="Franklin Gothic Book"/>
                <a:cs typeface="Franklin Gothic Book"/>
              </a:rPr>
              <a:t>steps</a:t>
            </a:r>
            <a:r>
              <a:rPr sz="800" i="1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 (continued)</a:t>
            </a:r>
            <a:endParaRPr sz="800">
              <a:latin typeface="Franklin Gothic Book"/>
              <a:cs typeface="Franklin Gothic 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9510" y="1041680"/>
            <a:ext cx="5870575" cy="32258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1140"/>
              </a:lnSpc>
              <a:spcBef>
                <a:spcPts val="185"/>
              </a:spcBef>
            </a:pP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The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hazard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control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measures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Franklin Gothic Book"/>
                <a:cs typeface="Franklin Gothic Book"/>
              </a:rPr>
              <a:t>you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are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planning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to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put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into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place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Franklin Gothic Book"/>
                <a:cs typeface="Franklin Gothic Book"/>
              </a:rPr>
              <a:t>may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Franklin Gothic Book"/>
                <a:cs typeface="Franklin Gothic Book"/>
              </a:rPr>
              <a:t>have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an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effect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on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the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Franklin Gothic Book"/>
                <a:cs typeface="Franklin Gothic Book"/>
              </a:rPr>
              <a:t>way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other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workers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operate or</a:t>
            </a:r>
            <a:r>
              <a:rPr sz="1000" spc="-4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the order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of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jobs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 being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done.</a:t>
            </a:r>
            <a:endParaRPr sz="1000">
              <a:latin typeface="Franklin Gothic Book"/>
              <a:cs typeface="Franklin Gothic Book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45050" y="1527331"/>
            <a:ext cx="6475344" cy="3455500"/>
            <a:chOff x="545050" y="1527331"/>
            <a:chExt cx="6475344" cy="3455500"/>
          </a:xfrm>
        </p:grpSpPr>
        <p:sp>
          <p:nvSpPr>
            <p:cNvPr id="9" name="object 9"/>
            <p:cNvSpPr/>
            <p:nvPr/>
          </p:nvSpPr>
          <p:spPr>
            <a:xfrm>
              <a:off x="4392129" y="1530501"/>
              <a:ext cx="0" cy="3449320"/>
            </a:xfrm>
            <a:custGeom>
              <a:avLst/>
              <a:gdLst/>
              <a:ahLst/>
              <a:cxnLst/>
              <a:rect l="l" t="t" r="r" b="b"/>
              <a:pathLst>
                <a:path h="3449320">
                  <a:moveTo>
                    <a:pt x="0" y="3449154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45050" y="4982831"/>
              <a:ext cx="3847465" cy="0"/>
            </a:xfrm>
            <a:custGeom>
              <a:avLst/>
              <a:gdLst/>
              <a:ahLst/>
              <a:cxnLst/>
              <a:rect l="l" t="t" r="r" b="b"/>
              <a:pathLst>
                <a:path w="3847465">
                  <a:moveTo>
                    <a:pt x="0" y="0"/>
                  </a:moveTo>
                  <a:lnTo>
                    <a:pt x="3847084" y="0"/>
                  </a:lnTo>
                </a:path>
              </a:pathLst>
            </a:custGeom>
            <a:ln w="6350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392129" y="4982831"/>
              <a:ext cx="2628265" cy="0"/>
            </a:xfrm>
            <a:custGeom>
              <a:avLst/>
              <a:gdLst/>
              <a:ahLst/>
              <a:cxnLst/>
              <a:rect l="l" t="t" r="r" b="b"/>
              <a:pathLst>
                <a:path w="2628265">
                  <a:moveTo>
                    <a:pt x="0" y="0"/>
                  </a:moveTo>
                  <a:lnTo>
                    <a:pt x="2627871" y="0"/>
                  </a:lnTo>
                </a:path>
              </a:pathLst>
            </a:custGeom>
            <a:ln w="6350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45050" y="1527331"/>
              <a:ext cx="3847465" cy="0"/>
            </a:xfrm>
            <a:custGeom>
              <a:avLst/>
              <a:gdLst/>
              <a:ahLst/>
              <a:cxnLst/>
              <a:rect l="l" t="t" r="r" b="b"/>
              <a:pathLst>
                <a:path w="3847465">
                  <a:moveTo>
                    <a:pt x="0" y="0"/>
                  </a:moveTo>
                  <a:lnTo>
                    <a:pt x="3847084" y="0"/>
                  </a:lnTo>
                </a:path>
              </a:pathLst>
            </a:custGeom>
            <a:ln w="6350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48225" y="1530501"/>
              <a:ext cx="0" cy="3449320"/>
            </a:xfrm>
            <a:custGeom>
              <a:avLst/>
              <a:gdLst/>
              <a:ahLst/>
              <a:cxnLst/>
              <a:rect l="l" t="t" r="r" b="b"/>
              <a:pathLst>
                <a:path h="3449320">
                  <a:moveTo>
                    <a:pt x="0" y="3449154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392129" y="1527331"/>
              <a:ext cx="2628265" cy="0"/>
            </a:xfrm>
            <a:custGeom>
              <a:avLst/>
              <a:gdLst/>
              <a:ahLst/>
              <a:cxnLst/>
              <a:rect l="l" t="t" r="r" b="b"/>
              <a:pathLst>
                <a:path w="2628265">
                  <a:moveTo>
                    <a:pt x="0" y="0"/>
                  </a:moveTo>
                  <a:lnTo>
                    <a:pt x="2627871" y="0"/>
                  </a:lnTo>
                </a:path>
              </a:pathLst>
            </a:custGeom>
            <a:ln w="6350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016824" y="1530501"/>
              <a:ext cx="0" cy="3449320"/>
            </a:xfrm>
            <a:custGeom>
              <a:avLst/>
              <a:gdLst/>
              <a:ahLst/>
              <a:cxnLst/>
              <a:rect l="l" t="t" r="r" b="b"/>
              <a:pathLst>
                <a:path h="3449320">
                  <a:moveTo>
                    <a:pt x="0" y="3449154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09103" y="2667000"/>
              <a:ext cx="2381127" cy="210188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2000" y="2097763"/>
              <a:ext cx="3744129" cy="2671124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599300" y="1617380"/>
            <a:ext cx="28321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40" dirty="0">
                <a:solidFill>
                  <a:srgbClr val="231F20"/>
                </a:solidFill>
                <a:latin typeface="Franklin Gothic Book"/>
                <a:cs typeface="Franklin Gothic Book"/>
              </a:rPr>
              <a:t>Make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sure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Franklin Gothic Book"/>
                <a:cs typeface="Franklin Gothic Book"/>
              </a:rPr>
              <a:t>you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talk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to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Franklin Gothic Book"/>
                <a:cs typeface="Franklin Gothic Book"/>
              </a:rPr>
              <a:t>any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workers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who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Franklin Gothic Book"/>
                <a:cs typeface="Franklin Gothic Book"/>
              </a:rPr>
              <a:t>may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be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affected.</a:t>
            </a:r>
            <a:endParaRPr sz="1000">
              <a:latin typeface="Franklin Gothic Book"/>
              <a:cs typeface="Franklin Gothic Book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64135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12</a:t>
            </a:fld>
            <a:endParaRPr spc="-25" dirty="0"/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Easy</a:t>
            </a:r>
            <a:r>
              <a:rPr spc="-10" dirty="0"/>
              <a:t> </a:t>
            </a:r>
            <a:r>
              <a:rPr dirty="0"/>
              <a:t>Guides</a:t>
            </a:r>
            <a:r>
              <a:rPr spc="-10" dirty="0"/>
              <a:t> </a:t>
            </a:r>
            <a:r>
              <a:rPr dirty="0"/>
              <a:t>Australia</a:t>
            </a:r>
            <a:r>
              <a:rPr spc="-10" dirty="0"/>
              <a:t> </a:t>
            </a:r>
            <a:r>
              <a:rPr dirty="0"/>
              <a:t>Pty.</a:t>
            </a:r>
            <a:r>
              <a:rPr spc="-5" dirty="0"/>
              <a:t> </a:t>
            </a:r>
            <a:r>
              <a:rPr spc="-20" dirty="0"/>
              <a:t>Ltd.</a:t>
            </a:r>
          </a:p>
        </p:txBody>
      </p:sp>
      <p:sp>
        <p:nvSpPr>
          <p:cNvPr id="24" name="object 24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May</a:t>
            </a:r>
            <a:r>
              <a:rPr spc="-10" dirty="0"/>
              <a:t> </a:t>
            </a:r>
            <a:r>
              <a:rPr dirty="0"/>
              <a:t>not</a:t>
            </a:r>
            <a:r>
              <a:rPr spc="-10" dirty="0"/>
              <a:t> </a:t>
            </a:r>
            <a:r>
              <a:rPr dirty="0"/>
              <a:t>be</a:t>
            </a:r>
            <a:r>
              <a:rPr spc="-10" dirty="0"/>
              <a:t> reproduced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4463299" y="1617380"/>
            <a:ext cx="2261870" cy="557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170"/>
              </a:lnSpc>
              <a:spcBef>
                <a:spcPts val="100"/>
              </a:spcBef>
            </a:pPr>
            <a:r>
              <a:rPr sz="1000" spc="-50" dirty="0">
                <a:solidFill>
                  <a:srgbClr val="231F20"/>
                </a:solidFill>
                <a:latin typeface="Franklin Gothic Book"/>
                <a:cs typeface="Franklin Gothic Book"/>
              </a:rPr>
              <a:t>Talk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to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your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supervisor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and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Franklin Gothic Book"/>
                <a:cs typeface="Franklin Gothic Book"/>
              </a:rPr>
              <a:t>WHS/OHS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officer</a:t>
            </a:r>
            <a:endParaRPr sz="1000">
              <a:latin typeface="Franklin Gothic Book"/>
              <a:cs typeface="Franklin Gothic Book"/>
            </a:endParaRPr>
          </a:p>
          <a:p>
            <a:pPr marL="12700">
              <a:lnSpc>
                <a:spcPts val="1170"/>
              </a:lnSpc>
            </a:pP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or</a:t>
            </a:r>
            <a:r>
              <a:rPr sz="1000" spc="-5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representative.</a:t>
            </a:r>
            <a:endParaRPr sz="1000">
              <a:latin typeface="Franklin Gothic Book"/>
              <a:cs typeface="Franklin Gothic Book"/>
            </a:endParaRPr>
          </a:p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This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is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called </a:t>
            </a:r>
            <a:r>
              <a:rPr sz="1000" b="1" spc="-10" dirty="0">
                <a:solidFill>
                  <a:srgbClr val="231F20"/>
                </a:solidFill>
                <a:latin typeface="Franklin Gothic Demi"/>
                <a:cs typeface="Franklin Gothic Demi"/>
              </a:rPr>
              <a:t>consultation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.</a:t>
            </a:r>
            <a:endParaRPr sz="1000">
              <a:latin typeface="Franklin Gothic Book"/>
              <a:cs typeface="Franklin Gothic Book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40004" y="672465"/>
            <a:ext cx="3240405" cy="312420"/>
          </a:xfrm>
          <a:prstGeom prst="rect">
            <a:avLst/>
          </a:prstGeom>
          <a:solidFill>
            <a:srgbClr val="D5D8E4"/>
          </a:solidFill>
        </p:spPr>
        <p:txBody>
          <a:bodyPr vert="horz" wrap="square" lIns="0" tIns="56515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445"/>
              </a:spcBef>
            </a:pPr>
            <a:r>
              <a:rPr sz="12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3.</a:t>
            </a:r>
            <a:r>
              <a:rPr sz="1200" b="1" spc="31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200" b="1" spc="-10" dirty="0">
                <a:solidFill>
                  <a:srgbClr val="231F20"/>
                </a:solidFill>
                <a:latin typeface="Franklin Gothic Demi"/>
                <a:cs typeface="Franklin Gothic Demi"/>
              </a:rPr>
              <a:t>Talk</a:t>
            </a:r>
            <a:r>
              <a:rPr sz="1200" b="1" spc="-2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and</a:t>
            </a:r>
            <a:r>
              <a:rPr sz="1200" b="1" spc="-2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report</a:t>
            </a:r>
            <a:r>
              <a:rPr sz="1200" b="1" spc="-2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to</a:t>
            </a:r>
            <a:r>
              <a:rPr sz="1200" b="1" spc="-30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other</a:t>
            </a:r>
            <a:r>
              <a:rPr sz="1200" b="1" spc="-30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200" b="1" spc="-10" dirty="0">
                <a:solidFill>
                  <a:srgbClr val="231F20"/>
                </a:solidFill>
                <a:latin typeface="Franklin Gothic Demi"/>
                <a:cs typeface="Franklin Gothic Demi"/>
              </a:rPr>
              <a:t>workers</a:t>
            </a:r>
            <a:endParaRPr sz="1200">
              <a:latin typeface="Franklin Gothic Demi"/>
              <a:cs typeface="Franklin Gothic Dem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27300" y="117014"/>
            <a:ext cx="68834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PC</a:t>
            </a:r>
            <a:r>
              <a:rPr sz="1100" i="1" spc="-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i="1" dirty="0">
                <a:solidFill>
                  <a:srgbClr val="FFFFFF"/>
                </a:solidFill>
                <a:latin typeface="Franklin Gothic Medium"/>
                <a:cs typeface="Franklin Gothic Medium"/>
              </a:rPr>
              <a:t>1.2, </a:t>
            </a:r>
            <a:r>
              <a:rPr sz="1100" i="1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1.1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623D36D-6580-1AD6-6C76-6CF4792F0B54}"/>
              </a:ext>
            </a:extLst>
          </p:cNvPr>
          <p:cNvSpPr/>
          <p:nvPr/>
        </p:nvSpPr>
        <p:spPr>
          <a:xfrm>
            <a:off x="519510" y="1028666"/>
            <a:ext cx="6513478" cy="408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5CB7396-4E1C-CCFD-5511-E4953E184350}"/>
              </a:ext>
            </a:extLst>
          </p:cNvPr>
          <p:cNvSpPr/>
          <p:nvPr/>
        </p:nvSpPr>
        <p:spPr>
          <a:xfrm>
            <a:off x="585274" y="1631387"/>
            <a:ext cx="2904071" cy="16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B97780A-1B0B-E52F-ED0B-66FDFA1B1C8B}"/>
              </a:ext>
            </a:extLst>
          </p:cNvPr>
          <p:cNvSpPr/>
          <p:nvPr/>
        </p:nvSpPr>
        <p:spPr>
          <a:xfrm>
            <a:off x="4463300" y="1631387"/>
            <a:ext cx="2517138" cy="607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47142" y="141378"/>
            <a:ext cx="2630170" cy="158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30"/>
              </a:lnSpc>
            </a:pP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IDENTIFY OHS</a:t>
            </a:r>
            <a:r>
              <a:rPr sz="1100" spc="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LEGISLATIVE</a:t>
            </a:r>
            <a:r>
              <a:rPr sz="1100" spc="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REQUIREMENTS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63597" y="144005"/>
            <a:ext cx="5396865" cy="153035"/>
          </a:xfrm>
          <a:custGeom>
            <a:avLst/>
            <a:gdLst/>
            <a:ahLst/>
            <a:cxnLst/>
            <a:rect l="l" t="t" r="r" b="b"/>
            <a:pathLst>
              <a:path w="5396865" h="153035">
                <a:moveTo>
                  <a:pt x="0" y="152996"/>
                </a:moveTo>
                <a:lnTo>
                  <a:pt x="5396407" y="152996"/>
                </a:lnTo>
                <a:lnTo>
                  <a:pt x="5396407" y="0"/>
                </a:lnTo>
                <a:lnTo>
                  <a:pt x="0" y="0"/>
                </a:lnTo>
                <a:lnTo>
                  <a:pt x="0" y="152996"/>
                </a:lnTo>
                <a:close/>
              </a:path>
            </a:pathLst>
          </a:custGeom>
          <a:solidFill>
            <a:srgbClr val="72BF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163597" y="144005"/>
            <a:ext cx="5396865" cy="153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3860">
              <a:lnSpc>
                <a:spcPts val="1205"/>
              </a:lnSpc>
            </a:pP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IDENTIFY</a:t>
            </a:r>
            <a:r>
              <a:rPr sz="1100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AND</a:t>
            </a:r>
            <a:r>
              <a:rPr sz="1100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ASSESS</a:t>
            </a:r>
            <a:r>
              <a:rPr sz="1100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RISKS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85068" y="144006"/>
            <a:ext cx="229235" cy="153035"/>
          </a:xfrm>
          <a:custGeom>
            <a:avLst/>
            <a:gdLst/>
            <a:ahLst/>
            <a:cxnLst/>
            <a:rect l="l" t="t" r="r" b="b"/>
            <a:pathLst>
              <a:path w="229235" h="153035">
                <a:moveTo>
                  <a:pt x="228663" y="0"/>
                </a:moveTo>
                <a:lnTo>
                  <a:pt x="0" y="0"/>
                </a:lnTo>
                <a:lnTo>
                  <a:pt x="0" y="152996"/>
                </a:lnTo>
                <a:lnTo>
                  <a:pt x="75666" y="152996"/>
                </a:lnTo>
                <a:lnTo>
                  <a:pt x="22866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3902824" y="1128606"/>
            <a:ext cx="3058160" cy="1200785"/>
            <a:chOff x="3902824" y="1128606"/>
            <a:chExt cx="3058160" cy="1200785"/>
          </a:xfrm>
        </p:grpSpPr>
        <p:sp>
          <p:nvSpPr>
            <p:cNvPr id="7" name="object 7"/>
            <p:cNvSpPr/>
            <p:nvPr/>
          </p:nvSpPr>
          <p:spPr>
            <a:xfrm>
              <a:off x="3905999" y="1131781"/>
              <a:ext cx="1593215" cy="0"/>
            </a:xfrm>
            <a:custGeom>
              <a:avLst/>
              <a:gdLst/>
              <a:ahLst/>
              <a:cxnLst/>
              <a:rect l="l" t="t" r="r" b="b"/>
              <a:pathLst>
                <a:path w="1593214">
                  <a:moveTo>
                    <a:pt x="0" y="0"/>
                  </a:moveTo>
                  <a:lnTo>
                    <a:pt x="1592999" y="0"/>
                  </a:lnTo>
                </a:path>
              </a:pathLst>
            </a:custGeom>
            <a:ln w="6350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909174" y="1134952"/>
              <a:ext cx="0" cy="398780"/>
            </a:xfrm>
            <a:custGeom>
              <a:avLst/>
              <a:gdLst/>
              <a:ahLst/>
              <a:cxnLst/>
              <a:rect l="l" t="t" r="r" b="b"/>
              <a:pathLst>
                <a:path h="398780">
                  <a:moveTo>
                    <a:pt x="0" y="398652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498999" y="1131781"/>
              <a:ext cx="734695" cy="0"/>
            </a:xfrm>
            <a:custGeom>
              <a:avLst/>
              <a:gdLst/>
              <a:ahLst/>
              <a:cxnLst/>
              <a:rect l="l" t="t" r="r" b="b"/>
              <a:pathLst>
                <a:path w="734695">
                  <a:moveTo>
                    <a:pt x="0" y="0"/>
                  </a:moveTo>
                  <a:lnTo>
                    <a:pt x="734402" y="0"/>
                  </a:lnTo>
                </a:path>
              </a:pathLst>
            </a:custGeom>
            <a:ln w="6350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233398" y="1131781"/>
              <a:ext cx="724535" cy="0"/>
            </a:xfrm>
            <a:custGeom>
              <a:avLst/>
              <a:gdLst/>
              <a:ahLst/>
              <a:cxnLst/>
              <a:rect l="l" t="t" r="r" b="b"/>
              <a:pathLst>
                <a:path w="724534">
                  <a:moveTo>
                    <a:pt x="0" y="0"/>
                  </a:moveTo>
                  <a:lnTo>
                    <a:pt x="724255" y="0"/>
                  </a:lnTo>
                </a:path>
              </a:pathLst>
            </a:custGeom>
            <a:ln w="6350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954474" y="1134952"/>
              <a:ext cx="0" cy="398780"/>
            </a:xfrm>
            <a:custGeom>
              <a:avLst/>
              <a:gdLst/>
              <a:ahLst/>
              <a:cxnLst/>
              <a:rect l="l" t="t" r="r" b="b"/>
              <a:pathLst>
                <a:path h="398780">
                  <a:moveTo>
                    <a:pt x="0" y="398652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09174" y="1533607"/>
              <a:ext cx="0" cy="789305"/>
            </a:xfrm>
            <a:custGeom>
              <a:avLst/>
              <a:gdLst/>
              <a:ahLst/>
              <a:cxnLst/>
              <a:rect l="l" t="t" r="r" b="b"/>
              <a:pathLst>
                <a:path h="789305">
                  <a:moveTo>
                    <a:pt x="0" y="788822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954474" y="1533607"/>
              <a:ext cx="0" cy="789305"/>
            </a:xfrm>
            <a:custGeom>
              <a:avLst/>
              <a:gdLst/>
              <a:ahLst/>
              <a:cxnLst/>
              <a:rect l="l" t="t" r="r" b="b"/>
              <a:pathLst>
                <a:path h="789305">
                  <a:moveTo>
                    <a:pt x="0" y="788822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905999" y="2325605"/>
              <a:ext cx="1593215" cy="0"/>
            </a:xfrm>
            <a:custGeom>
              <a:avLst/>
              <a:gdLst/>
              <a:ahLst/>
              <a:cxnLst/>
              <a:rect l="l" t="t" r="r" b="b"/>
              <a:pathLst>
                <a:path w="1593214">
                  <a:moveTo>
                    <a:pt x="0" y="0"/>
                  </a:moveTo>
                  <a:lnTo>
                    <a:pt x="1592999" y="0"/>
                  </a:lnTo>
                </a:path>
              </a:pathLst>
            </a:custGeom>
            <a:ln w="6350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498999" y="2325605"/>
              <a:ext cx="734695" cy="0"/>
            </a:xfrm>
            <a:custGeom>
              <a:avLst/>
              <a:gdLst/>
              <a:ahLst/>
              <a:cxnLst/>
              <a:rect l="l" t="t" r="r" b="b"/>
              <a:pathLst>
                <a:path w="734695">
                  <a:moveTo>
                    <a:pt x="0" y="0"/>
                  </a:moveTo>
                  <a:lnTo>
                    <a:pt x="734402" y="0"/>
                  </a:lnTo>
                </a:path>
              </a:pathLst>
            </a:custGeom>
            <a:ln w="6350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233398" y="2325605"/>
              <a:ext cx="724535" cy="0"/>
            </a:xfrm>
            <a:custGeom>
              <a:avLst/>
              <a:gdLst/>
              <a:ahLst/>
              <a:cxnLst/>
              <a:rect l="l" t="t" r="r" b="b"/>
              <a:pathLst>
                <a:path w="724534">
                  <a:moveTo>
                    <a:pt x="0" y="0"/>
                  </a:moveTo>
                  <a:lnTo>
                    <a:pt x="724255" y="0"/>
                  </a:lnTo>
                </a:path>
              </a:pathLst>
            </a:custGeom>
            <a:ln w="6350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6496357" y="1281917"/>
            <a:ext cx="1663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No</a:t>
            </a:r>
            <a:endParaRPr sz="1000">
              <a:latin typeface="Franklin Gothic Book"/>
              <a:cs typeface="Franklin Gothic Book"/>
            </a:endParaRPr>
          </a:p>
        </p:txBody>
      </p:sp>
      <p:graphicFrame>
        <p:nvGraphicFramePr>
          <p:cNvPr id="18" name="object 18"/>
          <p:cNvGraphicFramePr>
            <a:graphicFrameLocks noGrp="1"/>
          </p:cNvGraphicFramePr>
          <p:nvPr/>
        </p:nvGraphicFramePr>
        <p:xfrm>
          <a:off x="3917674" y="1131781"/>
          <a:ext cx="2565400" cy="5899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10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2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18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5605">
                <a:tc>
                  <a:txBody>
                    <a:bodyPr/>
                    <a:lstStyle/>
                    <a:p>
                      <a:pPr marL="63500" marR="234950">
                        <a:lnSpc>
                          <a:spcPts val="1140"/>
                        </a:lnSpc>
                        <a:spcBef>
                          <a:spcPts val="450"/>
                        </a:spcBef>
                      </a:pPr>
                      <a:r>
                        <a:rPr sz="1000" spc="-20" dirty="0">
                          <a:solidFill>
                            <a:srgbClr val="231F20"/>
                          </a:solidFill>
                          <a:latin typeface="Franklin Gothic Medium"/>
                          <a:cs typeface="Franklin Gothic Medium"/>
                        </a:rPr>
                        <a:t>Are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Franklin Gothic Medium"/>
                          <a:cs typeface="Franklin Gothic Medium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Franklin Gothic Medium"/>
                          <a:cs typeface="Franklin Gothic Medium"/>
                        </a:rPr>
                        <a:t>control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Franklin Gothic Medium"/>
                          <a:cs typeface="Franklin Gothic Medium"/>
                        </a:rPr>
                        <a:t>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Franklin Gothic Medium"/>
                          <a:cs typeface="Franklin Gothic Medium"/>
                        </a:rPr>
                        <a:t>measures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Franklin Gothic Medium"/>
                          <a:cs typeface="Franklin Gothic Medium"/>
                        </a:rPr>
                        <a:t>in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Franklin Gothic Medium"/>
                          <a:cs typeface="Franklin Gothic Medium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Franklin Gothic Medium"/>
                          <a:cs typeface="Franklin Gothic Medium"/>
                        </a:rPr>
                        <a:t>place?</a:t>
                      </a:r>
                      <a:endParaRPr sz="1000">
                        <a:latin typeface="Franklin Gothic Medium"/>
                        <a:cs typeface="Franklin Gothic Medium"/>
                      </a:endParaRPr>
                    </a:p>
                  </a:txBody>
                  <a:tcPr marL="0" marR="0" marT="57150" marB="0"/>
                </a:tc>
                <a:tc>
                  <a:txBody>
                    <a:bodyPr/>
                    <a:lstStyle/>
                    <a:p>
                      <a:pPr marL="2425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2000" dirty="0">
                          <a:solidFill>
                            <a:srgbClr val="231F20"/>
                          </a:solidFill>
                          <a:latin typeface="Franklin Gothic Book"/>
                          <a:cs typeface="Franklin Gothic Book"/>
                        </a:rPr>
                        <a:t>□</a:t>
                      </a:r>
                      <a:r>
                        <a:rPr sz="2000" spc="-110" dirty="0">
                          <a:solidFill>
                            <a:srgbClr val="231F20"/>
                          </a:solidFill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Franklin Gothic Book"/>
                          <a:cs typeface="Franklin Gothic Book"/>
                        </a:rPr>
                        <a:t>Yes</a:t>
                      </a:r>
                      <a:endParaRPr sz="100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35560" marB="0"/>
                </a:tc>
                <a:tc>
                  <a:txBody>
                    <a:bodyPr/>
                    <a:lstStyle/>
                    <a:p>
                      <a:pPr marL="2940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2000" dirty="0">
                          <a:solidFill>
                            <a:srgbClr val="231F20"/>
                          </a:solidFill>
                          <a:latin typeface="Franklin Gothic Book"/>
                          <a:cs typeface="Franklin Gothic Book"/>
                        </a:rPr>
                        <a:t>□</a:t>
                      </a:r>
                      <a:endParaRPr sz="200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3556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gridSpan="3">
                  <a:txBody>
                    <a:bodyPr/>
                    <a:lstStyle/>
                    <a:p>
                      <a:pPr marL="63500">
                        <a:lnSpc>
                          <a:spcPts val="1115"/>
                        </a:lnSpc>
                        <a:spcBef>
                          <a:spcPts val="315"/>
                        </a:spcBef>
                      </a:pPr>
                      <a:r>
                        <a:rPr sz="1000" spc="-45" dirty="0">
                          <a:solidFill>
                            <a:srgbClr val="231F20"/>
                          </a:solidFill>
                          <a:latin typeface="Franklin Gothic Book"/>
                          <a:cs typeface="Franklin Gothic Book"/>
                        </a:rPr>
                        <a:t>Why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Franklin Gothic Book"/>
                          <a:cs typeface="Franklin Gothic Book"/>
                        </a:rPr>
                        <a:t>not?</a:t>
                      </a:r>
                      <a:endParaRPr sz="100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40005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9" name="object 19"/>
          <p:cNvGrpSpPr/>
          <p:nvPr/>
        </p:nvGrpSpPr>
        <p:grpSpPr>
          <a:xfrm>
            <a:off x="3902824" y="2441024"/>
            <a:ext cx="3058160" cy="1209040"/>
            <a:chOff x="3902824" y="2441024"/>
            <a:chExt cx="3058160" cy="1209040"/>
          </a:xfrm>
        </p:grpSpPr>
        <p:sp>
          <p:nvSpPr>
            <p:cNvPr id="20" name="object 20"/>
            <p:cNvSpPr/>
            <p:nvPr/>
          </p:nvSpPr>
          <p:spPr>
            <a:xfrm>
              <a:off x="3905999" y="2444199"/>
              <a:ext cx="1593215" cy="0"/>
            </a:xfrm>
            <a:custGeom>
              <a:avLst/>
              <a:gdLst/>
              <a:ahLst/>
              <a:cxnLst/>
              <a:rect l="l" t="t" r="r" b="b"/>
              <a:pathLst>
                <a:path w="1593214">
                  <a:moveTo>
                    <a:pt x="0" y="0"/>
                  </a:moveTo>
                  <a:lnTo>
                    <a:pt x="1592999" y="0"/>
                  </a:lnTo>
                </a:path>
              </a:pathLst>
            </a:custGeom>
            <a:ln w="6350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909174" y="2447375"/>
              <a:ext cx="0" cy="427990"/>
            </a:xfrm>
            <a:custGeom>
              <a:avLst/>
              <a:gdLst/>
              <a:ahLst/>
              <a:cxnLst/>
              <a:rect l="l" t="t" r="r" b="b"/>
              <a:pathLst>
                <a:path h="427989">
                  <a:moveTo>
                    <a:pt x="0" y="427367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498999" y="2444199"/>
              <a:ext cx="734695" cy="0"/>
            </a:xfrm>
            <a:custGeom>
              <a:avLst/>
              <a:gdLst/>
              <a:ahLst/>
              <a:cxnLst/>
              <a:rect l="l" t="t" r="r" b="b"/>
              <a:pathLst>
                <a:path w="734695">
                  <a:moveTo>
                    <a:pt x="0" y="0"/>
                  </a:moveTo>
                  <a:lnTo>
                    <a:pt x="734402" y="0"/>
                  </a:lnTo>
                </a:path>
              </a:pathLst>
            </a:custGeom>
            <a:ln w="6350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233398" y="2444199"/>
              <a:ext cx="724535" cy="0"/>
            </a:xfrm>
            <a:custGeom>
              <a:avLst/>
              <a:gdLst/>
              <a:ahLst/>
              <a:cxnLst/>
              <a:rect l="l" t="t" r="r" b="b"/>
              <a:pathLst>
                <a:path w="724534">
                  <a:moveTo>
                    <a:pt x="0" y="0"/>
                  </a:moveTo>
                  <a:lnTo>
                    <a:pt x="724255" y="0"/>
                  </a:lnTo>
                </a:path>
              </a:pathLst>
            </a:custGeom>
            <a:ln w="6350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954474" y="2447375"/>
              <a:ext cx="0" cy="427990"/>
            </a:xfrm>
            <a:custGeom>
              <a:avLst/>
              <a:gdLst/>
              <a:ahLst/>
              <a:cxnLst/>
              <a:rect l="l" t="t" r="r" b="b"/>
              <a:pathLst>
                <a:path h="427989">
                  <a:moveTo>
                    <a:pt x="0" y="427367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909174" y="2874740"/>
              <a:ext cx="0" cy="768985"/>
            </a:xfrm>
            <a:custGeom>
              <a:avLst/>
              <a:gdLst/>
              <a:ahLst/>
              <a:cxnLst/>
              <a:rect l="l" t="t" r="r" b="b"/>
              <a:pathLst>
                <a:path h="768985">
                  <a:moveTo>
                    <a:pt x="0" y="768934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954474" y="2874740"/>
              <a:ext cx="0" cy="768985"/>
            </a:xfrm>
            <a:custGeom>
              <a:avLst/>
              <a:gdLst/>
              <a:ahLst/>
              <a:cxnLst/>
              <a:rect l="l" t="t" r="r" b="b"/>
              <a:pathLst>
                <a:path h="768985">
                  <a:moveTo>
                    <a:pt x="0" y="768934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905999" y="3646849"/>
              <a:ext cx="1593215" cy="0"/>
            </a:xfrm>
            <a:custGeom>
              <a:avLst/>
              <a:gdLst/>
              <a:ahLst/>
              <a:cxnLst/>
              <a:rect l="l" t="t" r="r" b="b"/>
              <a:pathLst>
                <a:path w="1593214">
                  <a:moveTo>
                    <a:pt x="0" y="0"/>
                  </a:moveTo>
                  <a:lnTo>
                    <a:pt x="1592999" y="0"/>
                  </a:lnTo>
                </a:path>
              </a:pathLst>
            </a:custGeom>
            <a:ln w="6350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498999" y="3646849"/>
              <a:ext cx="734695" cy="0"/>
            </a:xfrm>
            <a:custGeom>
              <a:avLst/>
              <a:gdLst/>
              <a:ahLst/>
              <a:cxnLst/>
              <a:rect l="l" t="t" r="r" b="b"/>
              <a:pathLst>
                <a:path w="734695">
                  <a:moveTo>
                    <a:pt x="0" y="0"/>
                  </a:moveTo>
                  <a:lnTo>
                    <a:pt x="734402" y="0"/>
                  </a:lnTo>
                </a:path>
              </a:pathLst>
            </a:custGeom>
            <a:ln w="6350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233398" y="3646849"/>
              <a:ext cx="724535" cy="0"/>
            </a:xfrm>
            <a:custGeom>
              <a:avLst/>
              <a:gdLst/>
              <a:ahLst/>
              <a:cxnLst/>
              <a:rect l="l" t="t" r="r" b="b"/>
              <a:pathLst>
                <a:path w="724534">
                  <a:moveTo>
                    <a:pt x="0" y="0"/>
                  </a:moveTo>
                  <a:lnTo>
                    <a:pt x="724255" y="0"/>
                  </a:lnTo>
                </a:path>
              </a:pathLst>
            </a:custGeom>
            <a:ln w="6350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6496357" y="2608695"/>
            <a:ext cx="1663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No</a:t>
            </a:r>
            <a:endParaRPr sz="1000">
              <a:latin typeface="Franklin Gothic Book"/>
              <a:cs typeface="Franklin Gothic Book"/>
            </a:endParaRPr>
          </a:p>
        </p:txBody>
      </p:sp>
      <p:graphicFrame>
        <p:nvGraphicFramePr>
          <p:cNvPr id="31" name="object 31"/>
          <p:cNvGraphicFramePr>
            <a:graphicFrameLocks noGrp="1"/>
          </p:cNvGraphicFramePr>
          <p:nvPr/>
        </p:nvGraphicFramePr>
        <p:xfrm>
          <a:off x="3917674" y="2444199"/>
          <a:ext cx="2566670" cy="6184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195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2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7195">
                <a:tc>
                  <a:txBody>
                    <a:bodyPr/>
                    <a:lstStyle/>
                    <a:p>
                      <a:pPr marL="63500" marR="126364">
                        <a:lnSpc>
                          <a:spcPts val="1140"/>
                        </a:lnSpc>
                        <a:spcBef>
                          <a:spcPts val="560"/>
                        </a:spcBef>
                      </a:pPr>
                      <a:r>
                        <a:rPr sz="1000" spc="-20" dirty="0">
                          <a:solidFill>
                            <a:srgbClr val="231F20"/>
                          </a:solidFill>
                          <a:latin typeface="Franklin Gothic Medium"/>
                          <a:cs typeface="Franklin Gothic Medium"/>
                        </a:rPr>
                        <a:t>Are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Franklin Gothic Medium"/>
                          <a:cs typeface="Franklin Gothic Medium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Franklin Gothic Medium"/>
                          <a:cs typeface="Franklin Gothic Medium"/>
                        </a:rPr>
                        <a:t>controls</a:t>
                      </a:r>
                      <a:r>
                        <a:rPr sz="1000" spc="-5" dirty="0">
                          <a:solidFill>
                            <a:srgbClr val="231F20"/>
                          </a:solidFill>
                          <a:latin typeface="Franklin Gothic Medium"/>
                          <a:cs typeface="Franklin Gothic Medium"/>
                        </a:rPr>
                        <a:t>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Franklin Gothic Medium"/>
                          <a:cs typeface="Franklin Gothic Medium"/>
                        </a:rPr>
                        <a:t>preventing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Franklin Gothic Medium"/>
                          <a:cs typeface="Franklin Gothic Medium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Franklin Gothic Medium"/>
                          <a:cs typeface="Franklin Gothic Medium"/>
                        </a:rPr>
                        <a:t>or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Franklin Gothic Medium"/>
                          <a:cs typeface="Franklin Gothic Medium"/>
                        </a:rPr>
                        <a:t>minimising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Franklin Gothic Medium"/>
                          <a:cs typeface="Franklin Gothic Medium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Franklin Gothic Medium"/>
                          <a:cs typeface="Franklin Gothic Medium"/>
                        </a:rPr>
                        <a:t>the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Franklin Gothic Medium"/>
                          <a:cs typeface="Franklin Gothic Medium"/>
                        </a:rPr>
                        <a:t>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Franklin Gothic Medium"/>
                          <a:cs typeface="Franklin Gothic Medium"/>
                        </a:rPr>
                        <a:t>risk?</a:t>
                      </a:r>
                      <a:endParaRPr sz="1000">
                        <a:latin typeface="Franklin Gothic Medium"/>
                        <a:cs typeface="Franklin Gothic Medium"/>
                      </a:endParaRPr>
                    </a:p>
                  </a:txBody>
                  <a:tcPr marL="0" marR="0" marT="71120" marB="0"/>
                </a:tc>
                <a:tc>
                  <a:txBody>
                    <a:bodyPr/>
                    <a:lstStyle/>
                    <a:p>
                      <a:pPr marL="13398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2000" dirty="0">
                          <a:solidFill>
                            <a:srgbClr val="231F20"/>
                          </a:solidFill>
                          <a:latin typeface="Franklin Gothic Book"/>
                          <a:cs typeface="Franklin Gothic Book"/>
                        </a:rPr>
                        <a:t>□</a:t>
                      </a:r>
                      <a:r>
                        <a:rPr sz="2000" spc="-110" dirty="0">
                          <a:solidFill>
                            <a:srgbClr val="231F20"/>
                          </a:solidFill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Franklin Gothic Book"/>
                          <a:cs typeface="Franklin Gothic Book"/>
                        </a:rPr>
                        <a:t>Yes</a:t>
                      </a:r>
                      <a:endParaRPr sz="100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50165" marB="0"/>
                </a:tc>
                <a:tc>
                  <a:txBody>
                    <a:bodyPr/>
                    <a:lstStyle/>
                    <a:p>
                      <a:pPr marL="29400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2000" dirty="0">
                          <a:solidFill>
                            <a:srgbClr val="231F20"/>
                          </a:solidFill>
                          <a:latin typeface="Franklin Gothic Book"/>
                          <a:cs typeface="Franklin Gothic Book"/>
                        </a:rPr>
                        <a:t>□</a:t>
                      </a:r>
                      <a:endParaRPr sz="200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5016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295">
                <a:tc gridSpan="3">
                  <a:txBody>
                    <a:bodyPr/>
                    <a:lstStyle/>
                    <a:p>
                      <a:pPr marL="63500">
                        <a:lnSpc>
                          <a:spcPts val="1115"/>
                        </a:lnSpc>
                        <a:spcBef>
                          <a:spcPts val="370"/>
                        </a:spcBef>
                      </a:pPr>
                      <a:r>
                        <a:rPr sz="1000" spc="-45" dirty="0">
                          <a:solidFill>
                            <a:srgbClr val="231F20"/>
                          </a:solidFill>
                          <a:latin typeface="Franklin Gothic Book"/>
                          <a:cs typeface="Franklin Gothic Book"/>
                        </a:rPr>
                        <a:t>Why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Franklin Gothic Book"/>
                          <a:cs typeface="Franklin Gothic Book"/>
                        </a:rPr>
                        <a:t>not?</a:t>
                      </a:r>
                      <a:endParaRPr sz="100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4699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2" name="object 32"/>
          <p:cNvGrpSpPr/>
          <p:nvPr/>
        </p:nvGrpSpPr>
        <p:grpSpPr>
          <a:xfrm>
            <a:off x="3902824" y="3744005"/>
            <a:ext cx="3058160" cy="1200785"/>
            <a:chOff x="3902824" y="3744005"/>
            <a:chExt cx="3058160" cy="1200785"/>
          </a:xfrm>
        </p:grpSpPr>
        <p:sp>
          <p:nvSpPr>
            <p:cNvPr id="33" name="object 33"/>
            <p:cNvSpPr/>
            <p:nvPr/>
          </p:nvSpPr>
          <p:spPr>
            <a:xfrm>
              <a:off x="3905999" y="3747180"/>
              <a:ext cx="1593215" cy="0"/>
            </a:xfrm>
            <a:custGeom>
              <a:avLst/>
              <a:gdLst/>
              <a:ahLst/>
              <a:cxnLst/>
              <a:rect l="l" t="t" r="r" b="b"/>
              <a:pathLst>
                <a:path w="1593214">
                  <a:moveTo>
                    <a:pt x="0" y="0"/>
                  </a:moveTo>
                  <a:lnTo>
                    <a:pt x="1592999" y="0"/>
                  </a:lnTo>
                </a:path>
              </a:pathLst>
            </a:custGeom>
            <a:ln w="6350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909174" y="3750352"/>
              <a:ext cx="0" cy="398780"/>
            </a:xfrm>
            <a:custGeom>
              <a:avLst/>
              <a:gdLst/>
              <a:ahLst/>
              <a:cxnLst/>
              <a:rect l="l" t="t" r="r" b="b"/>
              <a:pathLst>
                <a:path h="398779">
                  <a:moveTo>
                    <a:pt x="0" y="398652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498999" y="3747180"/>
              <a:ext cx="734695" cy="0"/>
            </a:xfrm>
            <a:custGeom>
              <a:avLst/>
              <a:gdLst/>
              <a:ahLst/>
              <a:cxnLst/>
              <a:rect l="l" t="t" r="r" b="b"/>
              <a:pathLst>
                <a:path w="734695">
                  <a:moveTo>
                    <a:pt x="0" y="0"/>
                  </a:moveTo>
                  <a:lnTo>
                    <a:pt x="734402" y="0"/>
                  </a:lnTo>
                </a:path>
              </a:pathLst>
            </a:custGeom>
            <a:ln w="6350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233398" y="3747180"/>
              <a:ext cx="724535" cy="0"/>
            </a:xfrm>
            <a:custGeom>
              <a:avLst/>
              <a:gdLst/>
              <a:ahLst/>
              <a:cxnLst/>
              <a:rect l="l" t="t" r="r" b="b"/>
              <a:pathLst>
                <a:path w="724534">
                  <a:moveTo>
                    <a:pt x="0" y="0"/>
                  </a:moveTo>
                  <a:lnTo>
                    <a:pt x="724255" y="0"/>
                  </a:lnTo>
                </a:path>
              </a:pathLst>
            </a:custGeom>
            <a:ln w="6350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954474" y="3750352"/>
              <a:ext cx="0" cy="398780"/>
            </a:xfrm>
            <a:custGeom>
              <a:avLst/>
              <a:gdLst/>
              <a:ahLst/>
              <a:cxnLst/>
              <a:rect l="l" t="t" r="r" b="b"/>
              <a:pathLst>
                <a:path h="398779">
                  <a:moveTo>
                    <a:pt x="0" y="398652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909174" y="4149008"/>
              <a:ext cx="0" cy="789305"/>
            </a:xfrm>
            <a:custGeom>
              <a:avLst/>
              <a:gdLst/>
              <a:ahLst/>
              <a:cxnLst/>
              <a:rect l="l" t="t" r="r" b="b"/>
              <a:pathLst>
                <a:path h="789304">
                  <a:moveTo>
                    <a:pt x="0" y="788822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954474" y="4149008"/>
              <a:ext cx="0" cy="789305"/>
            </a:xfrm>
            <a:custGeom>
              <a:avLst/>
              <a:gdLst/>
              <a:ahLst/>
              <a:cxnLst/>
              <a:rect l="l" t="t" r="r" b="b"/>
              <a:pathLst>
                <a:path h="789304">
                  <a:moveTo>
                    <a:pt x="0" y="788822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905999" y="4941006"/>
              <a:ext cx="1593215" cy="0"/>
            </a:xfrm>
            <a:custGeom>
              <a:avLst/>
              <a:gdLst/>
              <a:ahLst/>
              <a:cxnLst/>
              <a:rect l="l" t="t" r="r" b="b"/>
              <a:pathLst>
                <a:path w="1593214">
                  <a:moveTo>
                    <a:pt x="0" y="0"/>
                  </a:moveTo>
                  <a:lnTo>
                    <a:pt x="1592999" y="0"/>
                  </a:lnTo>
                </a:path>
              </a:pathLst>
            </a:custGeom>
            <a:ln w="6350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498999" y="4941006"/>
              <a:ext cx="734695" cy="0"/>
            </a:xfrm>
            <a:custGeom>
              <a:avLst/>
              <a:gdLst/>
              <a:ahLst/>
              <a:cxnLst/>
              <a:rect l="l" t="t" r="r" b="b"/>
              <a:pathLst>
                <a:path w="734695">
                  <a:moveTo>
                    <a:pt x="0" y="0"/>
                  </a:moveTo>
                  <a:lnTo>
                    <a:pt x="734402" y="0"/>
                  </a:lnTo>
                </a:path>
              </a:pathLst>
            </a:custGeom>
            <a:ln w="6350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233398" y="4941006"/>
              <a:ext cx="724535" cy="0"/>
            </a:xfrm>
            <a:custGeom>
              <a:avLst/>
              <a:gdLst/>
              <a:ahLst/>
              <a:cxnLst/>
              <a:rect l="l" t="t" r="r" b="b"/>
              <a:pathLst>
                <a:path w="724534">
                  <a:moveTo>
                    <a:pt x="0" y="0"/>
                  </a:moveTo>
                  <a:lnTo>
                    <a:pt x="724255" y="0"/>
                  </a:lnTo>
                </a:path>
              </a:pathLst>
            </a:custGeom>
            <a:ln w="6350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6496357" y="3897317"/>
            <a:ext cx="1663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No</a:t>
            </a:r>
            <a:endParaRPr sz="1000">
              <a:latin typeface="Franklin Gothic Book"/>
              <a:cs typeface="Franklin Gothic Book"/>
            </a:endParaRPr>
          </a:p>
        </p:txBody>
      </p:sp>
      <p:graphicFrame>
        <p:nvGraphicFramePr>
          <p:cNvPr id="44" name="object 44"/>
          <p:cNvGraphicFramePr>
            <a:graphicFrameLocks noGrp="1"/>
          </p:cNvGraphicFramePr>
          <p:nvPr/>
        </p:nvGraphicFramePr>
        <p:xfrm>
          <a:off x="3917674" y="3747180"/>
          <a:ext cx="2565400" cy="5899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79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37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18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5605">
                <a:tc>
                  <a:txBody>
                    <a:bodyPr/>
                    <a:lstStyle/>
                    <a:p>
                      <a:pPr marL="63500" marR="65405">
                        <a:lnSpc>
                          <a:spcPts val="1140"/>
                        </a:lnSpc>
                        <a:spcBef>
                          <a:spcPts val="450"/>
                        </a:spcBef>
                      </a:pPr>
                      <a:r>
                        <a:rPr sz="1000" spc="-20" dirty="0">
                          <a:solidFill>
                            <a:srgbClr val="231F20"/>
                          </a:solidFill>
                          <a:latin typeface="Franklin Gothic Medium"/>
                          <a:cs typeface="Franklin Gothic Medium"/>
                        </a:rPr>
                        <a:t>Are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Franklin Gothic Medium"/>
                          <a:cs typeface="Franklin Gothic Medium"/>
                        </a:rPr>
                        <a:t> there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Franklin Gothic Medium"/>
                          <a:cs typeface="Franklin Gothic Medium"/>
                        </a:rPr>
                        <a:t>any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Franklin Gothic Medium"/>
                          <a:cs typeface="Franklin Gothic Medium"/>
                        </a:rPr>
                        <a:t> </a:t>
                      </a:r>
                      <a:r>
                        <a:rPr sz="1000" spc="-40" dirty="0">
                          <a:solidFill>
                            <a:srgbClr val="231F20"/>
                          </a:solidFill>
                          <a:latin typeface="Franklin Gothic Medium"/>
                          <a:cs typeface="Franklin Gothic Medium"/>
                        </a:rPr>
                        <a:t>new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Franklin Gothic Medium"/>
                          <a:cs typeface="Franklin Gothic Medium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Franklin Gothic Medium"/>
                          <a:cs typeface="Franklin Gothic Medium"/>
                        </a:rPr>
                        <a:t>problems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Franklin Gothic Medium"/>
                          <a:cs typeface="Franklin Gothic Medium"/>
                        </a:rPr>
                        <a:t>with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Franklin Gothic Medium"/>
                          <a:cs typeface="Franklin Gothic Medium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Franklin Gothic Medium"/>
                          <a:cs typeface="Franklin Gothic Medium"/>
                        </a:rPr>
                        <a:t>the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Franklin Gothic Medium"/>
                          <a:cs typeface="Franklin Gothic Medium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Franklin Gothic Medium"/>
                          <a:cs typeface="Franklin Gothic Medium"/>
                        </a:rPr>
                        <a:t>risk?</a:t>
                      </a:r>
                      <a:endParaRPr sz="1000">
                        <a:latin typeface="Franklin Gothic Medium"/>
                        <a:cs typeface="Franklin Gothic Medium"/>
                      </a:endParaRPr>
                    </a:p>
                  </a:txBody>
                  <a:tcPr marL="0" marR="0" marT="57150" marB="0"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2000" dirty="0">
                          <a:solidFill>
                            <a:srgbClr val="231F20"/>
                          </a:solidFill>
                          <a:latin typeface="Franklin Gothic Book"/>
                          <a:cs typeface="Franklin Gothic Book"/>
                        </a:rPr>
                        <a:t>□</a:t>
                      </a:r>
                      <a:r>
                        <a:rPr sz="2000" spc="-110" dirty="0">
                          <a:solidFill>
                            <a:srgbClr val="231F20"/>
                          </a:solidFill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Franklin Gothic Book"/>
                          <a:cs typeface="Franklin Gothic Book"/>
                        </a:rPr>
                        <a:t>Yes</a:t>
                      </a:r>
                      <a:endParaRPr sz="100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35560" marB="0"/>
                </a:tc>
                <a:tc>
                  <a:txBody>
                    <a:bodyPr/>
                    <a:lstStyle/>
                    <a:p>
                      <a:pPr marL="2940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2000" dirty="0">
                          <a:solidFill>
                            <a:srgbClr val="231F20"/>
                          </a:solidFill>
                          <a:latin typeface="Franklin Gothic Book"/>
                          <a:cs typeface="Franklin Gothic Book"/>
                        </a:rPr>
                        <a:t>□</a:t>
                      </a:r>
                      <a:endParaRPr sz="200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3556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gridSpan="3">
                  <a:txBody>
                    <a:bodyPr/>
                    <a:lstStyle/>
                    <a:p>
                      <a:pPr marL="63500">
                        <a:lnSpc>
                          <a:spcPts val="1115"/>
                        </a:lnSpc>
                        <a:spcBef>
                          <a:spcPts val="315"/>
                        </a:spcBef>
                      </a:pPr>
                      <a:r>
                        <a:rPr sz="1000" spc="-35" dirty="0">
                          <a:solidFill>
                            <a:srgbClr val="231F20"/>
                          </a:solidFill>
                          <a:latin typeface="Franklin Gothic Book"/>
                          <a:cs typeface="Franklin Gothic Book"/>
                        </a:rPr>
                        <a:t>What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Franklin Gothic Book"/>
                          <a:cs typeface="Franklin Gothic Book"/>
                        </a:rPr>
                        <a:t>are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Franklin Gothic Book"/>
                          <a:cs typeface="Franklin Gothic Book"/>
                        </a:rPr>
                        <a:t> they?</a:t>
                      </a:r>
                      <a:endParaRPr sz="100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40005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5" name="object 45"/>
          <p:cNvSpPr txBox="1"/>
          <p:nvPr/>
        </p:nvSpPr>
        <p:spPr>
          <a:xfrm>
            <a:off x="527300" y="391245"/>
            <a:ext cx="235775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i="1" dirty="0">
                <a:solidFill>
                  <a:srgbClr val="231F20"/>
                </a:solidFill>
                <a:latin typeface="Franklin Gothic Book"/>
                <a:cs typeface="Franklin Gothic Book"/>
              </a:rPr>
              <a:t>Risk</a:t>
            </a:r>
            <a:r>
              <a:rPr sz="800" i="1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800" i="1" dirty="0">
                <a:solidFill>
                  <a:srgbClr val="231F20"/>
                </a:solidFill>
                <a:latin typeface="Franklin Gothic Book"/>
                <a:cs typeface="Franklin Gothic Book"/>
              </a:rPr>
              <a:t>management</a:t>
            </a:r>
            <a:r>
              <a:rPr sz="800" i="1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800" i="1" dirty="0">
                <a:solidFill>
                  <a:srgbClr val="231F20"/>
                </a:solidFill>
                <a:latin typeface="Franklin Gothic Book"/>
                <a:cs typeface="Franklin Gothic Book"/>
              </a:rPr>
              <a:t>is</a:t>
            </a:r>
            <a:r>
              <a:rPr sz="800" i="1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800" i="1" dirty="0">
                <a:solidFill>
                  <a:srgbClr val="231F20"/>
                </a:solidFill>
                <a:latin typeface="Franklin Gothic Book"/>
                <a:cs typeface="Franklin Gothic Book"/>
              </a:rPr>
              <a:t>made</a:t>
            </a:r>
            <a:r>
              <a:rPr sz="800" i="1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800" i="1" dirty="0">
                <a:solidFill>
                  <a:srgbClr val="231F20"/>
                </a:solidFill>
                <a:latin typeface="Franklin Gothic Book"/>
                <a:cs typeface="Franklin Gothic Book"/>
              </a:rPr>
              <a:t>up</a:t>
            </a:r>
            <a:r>
              <a:rPr sz="800" i="1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800" i="1" dirty="0">
                <a:solidFill>
                  <a:srgbClr val="231F20"/>
                </a:solidFill>
                <a:latin typeface="Franklin Gothic Book"/>
                <a:cs typeface="Franklin Gothic Book"/>
              </a:rPr>
              <a:t>of</a:t>
            </a:r>
            <a:r>
              <a:rPr sz="800" i="1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 five </a:t>
            </a:r>
            <a:r>
              <a:rPr sz="800" i="1" dirty="0">
                <a:solidFill>
                  <a:srgbClr val="231F20"/>
                </a:solidFill>
                <a:latin typeface="Franklin Gothic Book"/>
                <a:cs typeface="Franklin Gothic Book"/>
              </a:rPr>
              <a:t>steps</a:t>
            </a:r>
            <a:r>
              <a:rPr sz="800" i="1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 (continued)</a:t>
            </a:r>
            <a:endParaRPr sz="800">
              <a:latin typeface="Franklin Gothic Book"/>
              <a:cs typeface="Franklin Gothic Book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23350" y="1059830"/>
            <a:ext cx="2641600" cy="125730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1140"/>
              </a:lnSpc>
              <a:spcBef>
                <a:spcPts val="185"/>
              </a:spcBef>
            </a:pPr>
            <a:r>
              <a:rPr sz="1000" spc="-55" dirty="0">
                <a:solidFill>
                  <a:srgbClr val="231F20"/>
                </a:solidFill>
                <a:latin typeface="Franklin Gothic Book"/>
                <a:cs typeface="Franklin Gothic Book"/>
              </a:rPr>
              <a:t>You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use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hazard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controls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to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manage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the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risks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caused by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hazards.</a:t>
            </a:r>
            <a:endParaRPr sz="1000">
              <a:latin typeface="Franklin Gothic Book"/>
              <a:cs typeface="Franklin Gothic Book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1000" spc="-40" dirty="0">
                <a:solidFill>
                  <a:srgbClr val="231F20"/>
                </a:solidFill>
                <a:latin typeface="Franklin Gothic Book"/>
                <a:cs typeface="Franklin Gothic Book"/>
              </a:rPr>
              <a:t>For</a:t>
            </a:r>
            <a:r>
              <a:rPr sz="1000" spc="-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example:</a:t>
            </a:r>
            <a:endParaRPr sz="1000">
              <a:latin typeface="Franklin Gothic Book"/>
              <a:cs typeface="Franklin Gothic Book"/>
            </a:endParaRPr>
          </a:p>
          <a:p>
            <a:pPr marL="189865" indent="-177165">
              <a:lnSpc>
                <a:spcPct val="100000"/>
              </a:lnSpc>
              <a:spcBef>
                <a:spcPts val="710"/>
              </a:spcBef>
              <a:buChar char="•"/>
              <a:tabLst>
                <a:tab pos="189865" algn="l"/>
                <a:tab pos="190500" algn="l"/>
              </a:tabLst>
            </a:pP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Isolation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of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trench </a:t>
            </a:r>
            <a:r>
              <a:rPr sz="1000" spc="-50" dirty="0">
                <a:solidFill>
                  <a:srgbClr val="231F20"/>
                </a:solidFill>
                <a:latin typeface="Open Sans"/>
                <a:cs typeface="Open Sans"/>
              </a:rPr>
              <a:t>–</a:t>
            </a:r>
            <a:endParaRPr sz="1000">
              <a:latin typeface="Open Sans"/>
              <a:cs typeface="Open Sans"/>
            </a:endParaRPr>
          </a:p>
          <a:p>
            <a:pPr marL="190500" marR="117475">
              <a:lnSpc>
                <a:spcPct val="100000"/>
              </a:lnSpc>
            </a:pP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This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means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putting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up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fence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around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the hazard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(the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trench)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to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lower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risk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of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damage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or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harm.</a:t>
            </a:r>
            <a:endParaRPr sz="1000">
              <a:latin typeface="Open Sans"/>
              <a:cs typeface="Open Sans"/>
            </a:endParaRPr>
          </a:p>
        </p:txBody>
      </p:sp>
      <p:pic>
        <p:nvPicPr>
          <p:cNvPr id="47" name="object 4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1626" y="2360504"/>
            <a:ext cx="3112320" cy="1701311"/>
          </a:xfrm>
          <a:prstGeom prst="rect">
            <a:avLst/>
          </a:prstGeom>
        </p:spPr>
      </p:pic>
      <p:grpSp>
        <p:nvGrpSpPr>
          <p:cNvPr id="48" name="object 48"/>
          <p:cNvGrpSpPr/>
          <p:nvPr/>
        </p:nvGrpSpPr>
        <p:grpSpPr>
          <a:xfrm>
            <a:off x="3977612" y="1972428"/>
            <a:ext cx="2926080" cy="249554"/>
            <a:chOff x="3977612" y="1972428"/>
            <a:chExt cx="2926080" cy="249554"/>
          </a:xfrm>
        </p:grpSpPr>
        <p:sp>
          <p:nvSpPr>
            <p:cNvPr id="49" name="object 49"/>
            <p:cNvSpPr/>
            <p:nvPr/>
          </p:nvSpPr>
          <p:spPr>
            <a:xfrm>
              <a:off x="3977612" y="1974015"/>
              <a:ext cx="2926080" cy="0"/>
            </a:xfrm>
            <a:custGeom>
              <a:avLst/>
              <a:gdLst/>
              <a:ahLst/>
              <a:cxnLst/>
              <a:rect l="l" t="t" r="r" b="b"/>
              <a:pathLst>
                <a:path w="2926079">
                  <a:moveTo>
                    <a:pt x="0" y="0"/>
                  </a:moveTo>
                  <a:lnTo>
                    <a:pt x="2925775" y="0"/>
                  </a:lnTo>
                </a:path>
              </a:pathLst>
            </a:custGeom>
            <a:ln w="3175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3977612" y="2219928"/>
              <a:ext cx="2926080" cy="0"/>
            </a:xfrm>
            <a:custGeom>
              <a:avLst/>
              <a:gdLst/>
              <a:ahLst/>
              <a:cxnLst/>
              <a:rect l="l" t="t" r="r" b="b"/>
              <a:pathLst>
                <a:path w="2926079">
                  <a:moveTo>
                    <a:pt x="0" y="0"/>
                  </a:moveTo>
                  <a:lnTo>
                    <a:pt x="2925775" y="0"/>
                  </a:lnTo>
                </a:path>
              </a:pathLst>
            </a:custGeom>
            <a:ln w="3175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1" name="object 51"/>
          <p:cNvGrpSpPr/>
          <p:nvPr/>
        </p:nvGrpSpPr>
        <p:grpSpPr>
          <a:xfrm>
            <a:off x="3977612" y="3287472"/>
            <a:ext cx="2926080" cy="249554"/>
            <a:chOff x="3977612" y="3287472"/>
            <a:chExt cx="2926080" cy="249554"/>
          </a:xfrm>
        </p:grpSpPr>
        <p:sp>
          <p:nvSpPr>
            <p:cNvPr id="52" name="object 52"/>
            <p:cNvSpPr/>
            <p:nvPr/>
          </p:nvSpPr>
          <p:spPr>
            <a:xfrm>
              <a:off x="3977612" y="3289060"/>
              <a:ext cx="2926080" cy="0"/>
            </a:xfrm>
            <a:custGeom>
              <a:avLst/>
              <a:gdLst/>
              <a:ahLst/>
              <a:cxnLst/>
              <a:rect l="l" t="t" r="r" b="b"/>
              <a:pathLst>
                <a:path w="2926079">
                  <a:moveTo>
                    <a:pt x="0" y="0"/>
                  </a:moveTo>
                  <a:lnTo>
                    <a:pt x="2925775" y="0"/>
                  </a:lnTo>
                </a:path>
              </a:pathLst>
            </a:custGeom>
            <a:ln w="3175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3977612" y="3534974"/>
              <a:ext cx="2926080" cy="0"/>
            </a:xfrm>
            <a:custGeom>
              <a:avLst/>
              <a:gdLst/>
              <a:ahLst/>
              <a:cxnLst/>
              <a:rect l="l" t="t" r="r" b="b"/>
              <a:pathLst>
                <a:path w="2926079">
                  <a:moveTo>
                    <a:pt x="0" y="0"/>
                  </a:moveTo>
                  <a:lnTo>
                    <a:pt x="2925775" y="0"/>
                  </a:lnTo>
                </a:path>
              </a:pathLst>
            </a:custGeom>
            <a:ln w="3175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4" name="object 54"/>
          <p:cNvGrpSpPr/>
          <p:nvPr/>
        </p:nvGrpSpPr>
        <p:grpSpPr>
          <a:xfrm>
            <a:off x="3977612" y="4574984"/>
            <a:ext cx="2926080" cy="249554"/>
            <a:chOff x="3977612" y="4574984"/>
            <a:chExt cx="2926080" cy="249554"/>
          </a:xfrm>
        </p:grpSpPr>
        <p:sp>
          <p:nvSpPr>
            <p:cNvPr id="55" name="object 55"/>
            <p:cNvSpPr/>
            <p:nvPr/>
          </p:nvSpPr>
          <p:spPr>
            <a:xfrm>
              <a:off x="3977612" y="4576572"/>
              <a:ext cx="2926080" cy="0"/>
            </a:xfrm>
            <a:custGeom>
              <a:avLst/>
              <a:gdLst/>
              <a:ahLst/>
              <a:cxnLst/>
              <a:rect l="l" t="t" r="r" b="b"/>
              <a:pathLst>
                <a:path w="2926079">
                  <a:moveTo>
                    <a:pt x="0" y="0"/>
                  </a:moveTo>
                  <a:lnTo>
                    <a:pt x="2925775" y="0"/>
                  </a:lnTo>
                </a:path>
              </a:pathLst>
            </a:custGeom>
            <a:ln w="3175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3977612" y="4822486"/>
              <a:ext cx="2926080" cy="0"/>
            </a:xfrm>
            <a:custGeom>
              <a:avLst/>
              <a:gdLst/>
              <a:ahLst/>
              <a:cxnLst/>
              <a:rect l="l" t="t" r="r" b="b"/>
              <a:pathLst>
                <a:path w="2926079">
                  <a:moveTo>
                    <a:pt x="0" y="0"/>
                  </a:moveTo>
                  <a:lnTo>
                    <a:pt x="2925775" y="0"/>
                  </a:lnTo>
                </a:path>
              </a:pathLst>
            </a:custGeom>
            <a:ln w="3175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7" name="object 57"/>
          <p:cNvSpPr/>
          <p:nvPr/>
        </p:nvSpPr>
        <p:spPr>
          <a:xfrm>
            <a:off x="3787674" y="615561"/>
            <a:ext cx="0" cy="4334510"/>
          </a:xfrm>
          <a:custGeom>
            <a:avLst/>
            <a:gdLst/>
            <a:ahLst/>
            <a:cxnLst/>
            <a:rect l="l" t="t" r="r" b="b"/>
            <a:pathLst>
              <a:path h="4334510">
                <a:moveTo>
                  <a:pt x="0" y="0"/>
                </a:moveTo>
                <a:lnTo>
                  <a:pt x="0" y="4334421"/>
                </a:lnTo>
              </a:path>
            </a:pathLst>
          </a:custGeom>
          <a:ln w="6350">
            <a:solidFill>
              <a:srgbClr val="687A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540004" y="672465"/>
            <a:ext cx="3115310" cy="312420"/>
          </a:xfrm>
          <a:prstGeom prst="rect">
            <a:avLst/>
          </a:prstGeom>
          <a:solidFill>
            <a:srgbClr val="D5D8E4"/>
          </a:solidFill>
        </p:spPr>
        <p:txBody>
          <a:bodyPr vert="horz" wrap="square" lIns="0" tIns="56515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445"/>
              </a:spcBef>
            </a:pPr>
            <a:r>
              <a:rPr sz="12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4.</a:t>
            </a:r>
            <a:r>
              <a:rPr sz="1200" b="1" spc="30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Control</a:t>
            </a:r>
            <a:r>
              <a:rPr sz="1200" b="1" spc="-3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the</a:t>
            </a:r>
            <a:r>
              <a:rPr sz="1200" b="1" spc="-30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hazards</a:t>
            </a:r>
            <a:r>
              <a:rPr sz="1200" b="1" spc="-30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to</a:t>
            </a:r>
            <a:r>
              <a:rPr sz="1200" b="1" spc="-3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lower</a:t>
            </a:r>
            <a:r>
              <a:rPr sz="1200" b="1" spc="-30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the</a:t>
            </a:r>
            <a:r>
              <a:rPr sz="1200" b="1" spc="-30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200" b="1" spc="-20" dirty="0">
                <a:solidFill>
                  <a:srgbClr val="231F20"/>
                </a:solidFill>
                <a:latin typeface="Franklin Gothic Demi"/>
                <a:cs typeface="Franklin Gothic Demi"/>
              </a:rPr>
              <a:t>risk</a:t>
            </a:r>
            <a:endParaRPr sz="1200">
              <a:latin typeface="Franklin Gothic Demi"/>
              <a:cs typeface="Franklin Gothic Demi"/>
            </a:endParaRPr>
          </a:p>
        </p:txBody>
      </p:sp>
      <p:sp>
        <p:nvSpPr>
          <p:cNvPr id="61" name="object 6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64135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13</a:t>
            </a:fld>
            <a:endParaRPr spc="-25" dirty="0"/>
          </a:p>
        </p:txBody>
      </p:sp>
      <p:sp>
        <p:nvSpPr>
          <p:cNvPr id="62" name="object 6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Easy</a:t>
            </a:r>
            <a:r>
              <a:rPr spc="-10" dirty="0"/>
              <a:t> </a:t>
            </a:r>
            <a:r>
              <a:rPr dirty="0"/>
              <a:t>Guides</a:t>
            </a:r>
            <a:r>
              <a:rPr spc="-10" dirty="0"/>
              <a:t> </a:t>
            </a:r>
            <a:r>
              <a:rPr dirty="0"/>
              <a:t>Australia</a:t>
            </a:r>
            <a:r>
              <a:rPr spc="-10" dirty="0"/>
              <a:t> </a:t>
            </a:r>
            <a:r>
              <a:rPr dirty="0"/>
              <a:t>Pty.</a:t>
            </a:r>
            <a:r>
              <a:rPr spc="-5" dirty="0"/>
              <a:t> </a:t>
            </a:r>
            <a:r>
              <a:rPr spc="-20" dirty="0"/>
              <a:t>Ltd.</a:t>
            </a:r>
          </a:p>
        </p:txBody>
      </p:sp>
      <p:sp>
        <p:nvSpPr>
          <p:cNvPr id="63" name="object 6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May</a:t>
            </a:r>
            <a:r>
              <a:rPr spc="-10" dirty="0"/>
              <a:t> </a:t>
            </a:r>
            <a:r>
              <a:rPr dirty="0"/>
              <a:t>not</a:t>
            </a:r>
            <a:r>
              <a:rPr spc="-10" dirty="0"/>
              <a:t> </a:t>
            </a:r>
            <a:r>
              <a:rPr dirty="0"/>
              <a:t>be</a:t>
            </a:r>
            <a:r>
              <a:rPr spc="-10" dirty="0"/>
              <a:t> reproduced</a:t>
            </a:r>
          </a:p>
        </p:txBody>
      </p:sp>
      <p:sp>
        <p:nvSpPr>
          <p:cNvPr id="59" name="object 59"/>
          <p:cNvSpPr txBox="1"/>
          <p:nvPr/>
        </p:nvSpPr>
        <p:spPr>
          <a:xfrm>
            <a:off x="3905224" y="672465"/>
            <a:ext cx="3115310" cy="312420"/>
          </a:xfrm>
          <a:prstGeom prst="rect">
            <a:avLst/>
          </a:prstGeom>
          <a:solidFill>
            <a:srgbClr val="D5D8E4"/>
          </a:solidFill>
        </p:spPr>
        <p:txBody>
          <a:bodyPr vert="horz" wrap="square" lIns="0" tIns="56515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445"/>
              </a:spcBef>
            </a:pPr>
            <a:r>
              <a:rPr sz="12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5.</a:t>
            </a:r>
            <a:r>
              <a:rPr sz="1200" b="1" spc="310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200" b="1" spc="-10" dirty="0">
                <a:solidFill>
                  <a:srgbClr val="231F20"/>
                </a:solidFill>
                <a:latin typeface="Franklin Gothic Demi"/>
                <a:cs typeface="Franklin Gothic Demi"/>
              </a:rPr>
              <a:t>Review</a:t>
            </a:r>
            <a:r>
              <a:rPr sz="1200" b="1" spc="-3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the</a:t>
            </a:r>
            <a:r>
              <a:rPr sz="1200" b="1" spc="-2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action</a:t>
            </a:r>
            <a:r>
              <a:rPr sz="1200" b="1" spc="-30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you</a:t>
            </a:r>
            <a:r>
              <a:rPr sz="1200" b="1" spc="-30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have</a:t>
            </a:r>
            <a:r>
              <a:rPr sz="1200" b="1" spc="-30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200" b="1" spc="-20" dirty="0">
                <a:solidFill>
                  <a:srgbClr val="231F20"/>
                </a:solidFill>
                <a:latin typeface="Franklin Gothic Demi"/>
                <a:cs typeface="Franklin Gothic Demi"/>
              </a:rPr>
              <a:t>taken</a:t>
            </a:r>
            <a:endParaRPr sz="1200">
              <a:latin typeface="Franklin Gothic Demi"/>
              <a:cs typeface="Franklin Gothic Dem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527300" y="117014"/>
            <a:ext cx="68834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PC</a:t>
            </a:r>
            <a:r>
              <a:rPr sz="1100" i="1" spc="-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i="1" dirty="0">
                <a:solidFill>
                  <a:srgbClr val="FFFFFF"/>
                </a:solidFill>
                <a:latin typeface="Franklin Gothic Medium"/>
                <a:cs typeface="Franklin Gothic Medium"/>
              </a:rPr>
              <a:t>1.2, </a:t>
            </a:r>
            <a:r>
              <a:rPr sz="1100" i="1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1.1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E6ADEBE-705A-3793-B2A4-97384E91F17D}"/>
              </a:ext>
            </a:extLst>
          </p:cNvPr>
          <p:cNvSpPr/>
          <p:nvPr/>
        </p:nvSpPr>
        <p:spPr>
          <a:xfrm>
            <a:off x="516511" y="1065216"/>
            <a:ext cx="2904071" cy="312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B919C65-FCF2-89B3-4ED2-8ED1893545B8}"/>
              </a:ext>
            </a:extLst>
          </p:cNvPr>
          <p:cNvSpPr/>
          <p:nvPr/>
        </p:nvSpPr>
        <p:spPr>
          <a:xfrm>
            <a:off x="542400" y="1639660"/>
            <a:ext cx="2904071" cy="677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8D9D042-9D82-FB9F-2AA9-04A29858F1E9}"/>
              </a:ext>
            </a:extLst>
          </p:cNvPr>
          <p:cNvSpPr/>
          <p:nvPr/>
        </p:nvSpPr>
        <p:spPr>
          <a:xfrm>
            <a:off x="3973241" y="1171748"/>
            <a:ext cx="2926080" cy="1107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C45EBB3-45AD-B823-96F6-BCC95305D83F}"/>
              </a:ext>
            </a:extLst>
          </p:cNvPr>
          <p:cNvSpPr/>
          <p:nvPr/>
        </p:nvSpPr>
        <p:spPr>
          <a:xfrm>
            <a:off x="3980088" y="2502326"/>
            <a:ext cx="2904071" cy="1092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0B1F392E-5362-F619-EC7D-5024BDEBA8EE}"/>
              </a:ext>
            </a:extLst>
          </p:cNvPr>
          <p:cNvSpPr/>
          <p:nvPr/>
        </p:nvSpPr>
        <p:spPr>
          <a:xfrm>
            <a:off x="3980087" y="3809278"/>
            <a:ext cx="2904071" cy="1071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6" grpId="0" animBg="1"/>
      <p:bldP spid="67" grpId="0" animBg="1"/>
      <p:bldP spid="6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47142" y="141378"/>
            <a:ext cx="2630170" cy="158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30"/>
              </a:lnSpc>
            </a:pP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IDENTIFY OHS</a:t>
            </a:r>
            <a:r>
              <a:rPr sz="1100" spc="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LEGISLATIVE</a:t>
            </a:r>
            <a:r>
              <a:rPr sz="1100" spc="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REQUIREMENTS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63597" y="144005"/>
            <a:ext cx="5396865" cy="153035"/>
          </a:xfrm>
          <a:custGeom>
            <a:avLst/>
            <a:gdLst/>
            <a:ahLst/>
            <a:cxnLst/>
            <a:rect l="l" t="t" r="r" b="b"/>
            <a:pathLst>
              <a:path w="5396865" h="153035">
                <a:moveTo>
                  <a:pt x="0" y="152996"/>
                </a:moveTo>
                <a:lnTo>
                  <a:pt x="5396407" y="152996"/>
                </a:lnTo>
                <a:lnTo>
                  <a:pt x="5396407" y="0"/>
                </a:lnTo>
                <a:lnTo>
                  <a:pt x="0" y="0"/>
                </a:lnTo>
                <a:lnTo>
                  <a:pt x="0" y="152996"/>
                </a:lnTo>
                <a:close/>
              </a:path>
            </a:pathLst>
          </a:custGeom>
          <a:solidFill>
            <a:srgbClr val="72BF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095085" y="117014"/>
            <a:ext cx="179514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IDENTIFY</a:t>
            </a:r>
            <a:r>
              <a:rPr sz="1100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AND</a:t>
            </a:r>
            <a:r>
              <a:rPr sz="1100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ASSESS</a:t>
            </a:r>
            <a:r>
              <a:rPr sz="1100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RISKS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85068" y="144006"/>
            <a:ext cx="229235" cy="153035"/>
          </a:xfrm>
          <a:custGeom>
            <a:avLst/>
            <a:gdLst/>
            <a:ahLst/>
            <a:cxnLst/>
            <a:rect l="l" t="t" r="r" b="b"/>
            <a:pathLst>
              <a:path w="229235" h="153035">
                <a:moveTo>
                  <a:pt x="228663" y="0"/>
                </a:moveTo>
                <a:lnTo>
                  <a:pt x="0" y="0"/>
                </a:lnTo>
                <a:lnTo>
                  <a:pt x="0" y="152996"/>
                </a:lnTo>
                <a:lnTo>
                  <a:pt x="75666" y="152996"/>
                </a:lnTo>
                <a:lnTo>
                  <a:pt x="22866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54173" y="3777979"/>
            <a:ext cx="1407852" cy="116677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36346" y="390945"/>
            <a:ext cx="205676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i="1" dirty="0">
                <a:solidFill>
                  <a:srgbClr val="231F20"/>
                </a:solidFill>
                <a:latin typeface="Franklin Gothic Book"/>
                <a:cs typeface="Franklin Gothic Book"/>
              </a:rPr>
              <a:t>Assess</a:t>
            </a:r>
            <a:r>
              <a:rPr sz="800" i="1" spc="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800" i="1" dirty="0">
                <a:solidFill>
                  <a:srgbClr val="231F20"/>
                </a:solidFill>
                <a:latin typeface="Franklin Gothic Book"/>
                <a:cs typeface="Franklin Gothic Book"/>
              </a:rPr>
              <a:t>the</a:t>
            </a:r>
            <a:r>
              <a:rPr sz="800" i="1" spc="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800" i="1" dirty="0">
                <a:solidFill>
                  <a:srgbClr val="231F20"/>
                </a:solidFill>
                <a:latin typeface="Franklin Gothic Book"/>
                <a:cs typeface="Franklin Gothic Book"/>
              </a:rPr>
              <a:t>risk</a:t>
            </a:r>
            <a:r>
              <a:rPr sz="800" i="1" spc="1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800" i="1" dirty="0">
                <a:solidFill>
                  <a:srgbClr val="231F20"/>
                </a:solidFill>
                <a:latin typeface="Franklin Gothic Book"/>
                <a:cs typeface="Franklin Gothic Book"/>
              </a:rPr>
              <a:t>(risk </a:t>
            </a:r>
            <a:r>
              <a:rPr sz="800" i="1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assessment)</a:t>
            </a:r>
            <a:r>
              <a:rPr sz="800" i="1" dirty="0">
                <a:solidFill>
                  <a:srgbClr val="231F20"/>
                </a:solidFill>
                <a:latin typeface="Franklin Gothic Book"/>
                <a:cs typeface="Franklin Gothic Book"/>
              </a:rPr>
              <a:t> —</a:t>
            </a:r>
            <a:r>
              <a:rPr sz="800" i="1" spc="1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800" i="1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(continued)</a:t>
            </a:r>
            <a:endParaRPr sz="800">
              <a:latin typeface="Franklin Gothic Book"/>
              <a:cs typeface="Franklin Gothic 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6346" y="1054730"/>
            <a:ext cx="2913380" cy="24568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1140"/>
              </a:lnSpc>
              <a:spcBef>
                <a:spcPts val="185"/>
              </a:spcBef>
            </a:pPr>
            <a:r>
              <a:rPr sz="1000" spc="-45" dirty="0">
                <a:solidFill>
                  <a:srgbClr val="231F20"/>
                </a:solidFill>
                <a:latin typeface="Franklin Gothic Book"/>
                <a:cs typeface="Franklin Gothic Book"/>
              </a:rPr>
              <a:t>When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assessing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risk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the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frequency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of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the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task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also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needs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to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be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considered.</a:t>
            </a:r>
            <a:endParaRPr sz="1000">
              <a:latin typeface="Franklin Gothic Book"/>
              <a:cs typeface="Franklin Gothic Book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1000" spc="-40" dirty="0">
                <a:solidFill>
                  <a:srgbClr val="231F20"/>
                </a:solidFill>
                <a:latin typeface="Franklin Gothic Book"/>
                <a:cs typeface="Franklin Gothic Book"/>
              </a:rPr>
              <a:t>For</a:t>
            </a:r>
            <a:r>
              <a:rPr sz="1000" spc="-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example:</a:t>
            </a:r>
            <a:endParaRPr sz="1000">
              <a:latin typeface="Franklin Gothic Book"/>
              <a:cs typeface="Franklin Gothic Book"/>
            </a:endParaRPr>
          </a:p>
          <a:p>
            <a:pPr marL="12700" marR="280035">
              <a:lnSpc>
                <a:spcPts val="1140"/>
              </a:lnSpc>
              <a:spcBef>
                <a:spcPts val="740"/>
              </a:spcBef>
            </a:pP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If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 the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exposure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to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the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risk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is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constant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(all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the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time) </a:t>
            </a:r>
            <a:r>
              <a:rPr sz="1000" spc="-50" dirty="0">
                <a:solidFill>
                  <a:srgbClr val="231F20"/>
                </a:solidFill>
                <a:latin typeface="Franklin Gothic Book"/>
                <a:cs typeface="Franklin Gothic Book"/>
              </a:rPr>
              <a:t>a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 control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measure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must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be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permanently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in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 place.</a:t>
            </a:r>
            <a:endParaRPr sz="1000">
              <a:latin typeface="Franklin Gothic Book"/>
              <a:cs typeface="Franklin Gothic Book"/>
            </a:endParaRPr>
          </a:p>
          <a:p>
            <a:pPr marL="12700" marR="56515">
              <a:lnSpc>
                <a:spcPts val="1140"/>
              </a:lnSpc>
              <a:spcBef>
                <a:spcPts val="705"/>
              </a:spcBef>
            </a:pP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A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control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measure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should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be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put 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in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place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and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remain 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there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for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 the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duration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of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the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exposure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if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the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task 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is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done:</a:t>
            </a:r>
            <a:endParaRPr sz="1000">
              <a:latin typeface="Franklin Gothic Book"/>
              <a:cs typeface="Franklin Gothic Book"/>
            </a:endParaRPr>
          </a:p>
          <a:p>
            <a:pPr marL="189865" indent="-177165">
              <a:lnSpc>
                <a:spcPct val="100000"/>
              </a:lnSpc>
              <a:spcBef>
                <a:spcPts val="685"/>
              </a:spcBef>
              <a:buChar char="•"/>
              <a:tabLst>
                <a:tab pos="189865" algn="l"/>
                <a:tab pos="190500" algn="l"/>
              </a:tabLst>
            </a:pP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Daily</a:t>
            </a:r>
            <a:endParaRPr sz="1000">
              <a:latin typeface="Open Sans"/>
              <a:cs typeface="Open Sans"/>
            </a:endParaRPr>
          </a:p>
          <a:p>
            <a:pPr marL="189865" indent="-177165">
              <a:lnSpc>
                <a:spcPct val="100000"/>
              </a:lnSpc>
              <a:spcBef>
                <a:spcPts val="565"/>
              </a:spcBef>
              <a:buChar char="•"/>
              <a:tabLst>
                <a:tab pos="189865" algn="l"/>
                <a:tab pos="190500" algn="l"/>
              </a:tabLst>
            </a:pP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Frequently</a:t>
            </a:r>
            <a:endParaRPr sz="1000">
              <a:latin typeface="Open Sans"/>
              <a:cs typeface="Open Sans"/>
            </a:endParaRPr>
          </a:p>
          <a:p>
            <a:pPr marL="189865" indent="-177165">
              <a:lnSpc>
                <a:spcPct val="100000"/>
              </a:lnSpc>
              <a:spcBef>
                <a:spcPts val="565"/>
              </a:spcBef>
              <a:buChar char="•"/>
              <a:tabLst>
                <a:tab pos="189865" algn="l"/>
                <a:tab pos="190500" algn="l"/>
              </a:tabLst>
            </a:pP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Weekly</a:t>
            </a:r>
            <a:endParaRPr sz="1000">
              <a:latin typeface="Open Sans"/>
              <a:cs typeface="Open Sans"/>
            </a:endParaRPr>
          </a:p>
          <a:p>
            <a:pPr marL="189865" indent="-177165">
              <a:lnSpc>
                <a:spcPct val="100000"/>
              </a:lnSpc>
              <a:spcBef>
                <a:spcPts val="570"/>
              </a:spcBef>
              <a:buChar char="•"/>
              <a:tabLst>
                <a:tab pos="189865" algn="l"/>
                <a:tab pos="190500" algn="l"/>
              </a:tabLst>
            </a:pP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Infrequently</a:t>
            </a:r>
            <a:endParaRPr sz="1000">
              <a:latin typeface="Open Sans"/>
              <a:cs typeface="Open Sans"/>
            </a:endParaRPr>
          </a:p>
          <a:p>
            <a:pPr marL="189865" indent="-177165">
              <a:lnSpc>
                <a:spcPct val="100000"/>
              </a:lnSpc>
              <a:spcBef>
                <a:spcPts val="565"/>
              </a:spcBef>
              <a:buChar char="•"/>
              <a:tabLst>
                <a:tab pos="189865" algn="l"/>
                <a:tab pos="190500" algn="l"/>
              </a:tabLst>
            </a:pP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Occasionally.</a:t>
            </a:r>
            <a:endParaRPr sz="1000">
              <a:latin typeface="Open Sans"/>
              <a:cs typeface="Open Sans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96967" y="1165943"/>
            <a:ext cx="1547217" cy="106975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72013" y="1147675"/>
            <a:ext cx="859897" cy="1192721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61598" y="2473180"/>
            <a:ext cx="884751" cy="122735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096967" y="2479920"/>
            <a:ext cx="1547217" cy="1069755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533946" y="685520"/>
            <a:ext cx="6486525" cy="312420"/>
          </a:xfrm>
          <a:prstGeom prst="rect">
            <a:avLst/>
          </a:prstGeom>
          <a:solidFill>
            <a:srgbClr val="D5D8E4"/>
          </a:solidFill>
        </p:spPr>
        <p:txBody>
          <a:bodyPr vert="horz" wrap="square" lIns="0" tIns="56515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445"/>
              </a:spcBef>
            </a:pPr>
            <a:r>
              <a:rPr sz="1200" b="1" spc="-10" dirty="0">
                <a:solidFill>
                  <a:srgbClr val="231F20"/>
                </a:solidFill>
                <a:latin typeface="Franklin Gothic Demi"/>
                <a:cs typeface="Franklin Gothic Demi"/>
              </a:rPr>
              <a:t>Frequency</a:t>
            </a:r>
            <a:endParaRPr sz="1200">
              <a:latin typeface="Franklin Gothic Demi"/>
              <a:cs typeface="Franklin Gothic Dem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64135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14</a:t>
            </a:fld>
            <a:endParaRPr spc="-25" dirty="0"/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Easy</a:t>
            </a:r>
            <a:r>
              <a:rPr spc="-10" dirty="0"/>
              <a:t> </a:t>
            </a:r>
            <a:r>
              <a:rPr dirty="0"/>
              <a:t>Guides</a:t>
            </a:r>
            <a:r>
              <a:rPr spc="-10" dirty="0"/>
              <a:t> </a:t>
            </a:r>
            <a:r>
              <a:rPr dirty="0"/>
              <a:t>Australia</a:t>
            </a:r>
            <a:r>
              <a:rPr spc="-10" dirty="0"/>
              <a:t> </a:t>
            </a:r>
            <a:r>
              <a:rPr dirty="0"/>
              <a:t>Pty.</a:t>
            </a:r>
            <a:r>
              <a:rPr spc="-5" dirty="0"/>
              <a:t> </a:t>
            </a:r>
            <a:r>
              <a:rPr spc="-20" dirty="0"/>
              <a:t>Ltd.</a:t>
            </a:r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May</a:t>
            </a:r>
            <a:r>
              <a:rPr spc="-10" dirty="0"/>
              <a:t> </a:t>
            </a:r>
            <a:r>
              <a:rPr dirty="0"/>
              <a:t>not</a:t>
            </a:r>
            <a:r>
              <a:rPr spc="-10" dirty="0"/>
              <a:t> </a:t>
            </a:r>
            <a:r>
              <a:rPr dirty="0"/>
              <a:t>be</a:t>
            </a:r>
            <a:r>
              <a:rPr spc="-10" dirty="0"/>
              <a:t> reproduced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527300" y="117014"/>
            <a:ext cx="68834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PC</a:t>
            </a:r>
            <a:r>
              <a:rPr sz="1100" i="1" spc="-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i="1" dirty="0">
                <a:solidFill>
                  <a:srgbClr val="FFFFFF"/>
                </a:solidFill>
                <a:latin typeface="Franklin Gothic Medium"/>
                <a:cs typeface="Franklin Gothic Medium"/>
              </a:rPr>
              <a:t>1.2, </a:t>
            </a:r>
            <a:r>
              <a:rPr sz="1100" i="1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1.1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F6B0EAE-D44A-6114-CB92-5EC344C6F9A6}"/>
              </a:ext>
            </a:extLst>
          </p:cNvPr>
          <p:cNvSpPr/>
          <p:nvPr/>
        </p:nvSpPr>
        <p:spPr>
          <a:xfrm>
            <a:off x="527300" y="1063159"/>
            <a:ext cx="2904071" cy="320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E1B90BD-67F7-C2DB-83B6-AA1B6DB25B2B}"/>
              </a:ext>
            </a:extLst>
          </p:cNvPr>
          <p:cNvSpPr/>
          <p:nvPr/>
        </p:nvSpPr>
        <p:spPr>
          <a:xfrm>
            <a:off x="526999" y="1661999"/>
            <a:ext cx="2904071" cy="18495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47142" y="141378"/>
            <a:ext cx="2630170" cy="158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30"/>
              </a:lnSpc>
            </a:pP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IDENTIFY OHS</a:t>
            </a:r>
            <a:r>
              <a:rPr sz="1100" spc="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LEGISLATIVE</a:t>
            </a:r>
            <a:r>
              <a:rPr sz="1100" spc="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REQUIREMENTS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63597" y="144005"/>
            <a:ext cx="5396865" cy="153035"/>
          </a:xfrm>
          <a:custGeom>
            <a:avLst/>
            <a:gdLst/>
            <a:ahLst/>
            <a:cxnLst/>
            <a:rect l="l" t="t" r="r" b="b"/>
            <a:pathLst>
              <a:path w="5396865" h="153035">
                <a:moveTo>
                  <a:pt x="0" y="152996"/>
                </a:moveTo>
                <a:lnTo>
                  <a:pt x="5396407" y="152996"/>
                </a:lnTo>
                <a:lnTo>
                  <a:pt x="5396407" y="0"/>
                </a:lnTo>
                <a:lnTo>
                  <a:pt x="0" y="0"/>
                </a:lnTo>
                <a:lnTo>
                  <a:pt x="0" y="152996"/>
                </a:lnTo>
                <a:close/>
              </a:path>
            </a:pathLst>
          </a:custGeom>
          <a:solidFill>
            <a:srgbClr val="72BF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163597" y="144005"/>
            <a:ext cx="5396865" cy="153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3860">
              <a:lnSpc>
                <a:spcPts val="1205"/>
              </a:lnSpc>
            </a:pP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IDENTIFY</a:t>
            </a:r>
            <a:r>
              <a:rPr sz="1100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AND</a:t>
            </a:r>
            <a:r>
              <a:rPr sz="1100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ASSESS</a:t>
            </a:r>
            <a:r>
              <a:rPr sz="1100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RISKS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85068" y="144006"/>
            <a:ext cx="229235" cy="153035"/>
          </a:xfrm>
          <a:custGeom>
            <a:avLst/>
            <a:gdLst/>
            <a:ahLst/>
            <a:cxnLst/>
            <a:rect l="l" t="t" r="r" b="b"/>
            <a:pathLst>
              <a:path w="229235" h="153035">
                <a:moveTo>
                  <a:pt x="228663" y="0"/>
                </a:moveTo>
                <a:lnTo>
                  <a:pt x="0" y="0"/>
                </a:lnTo>
                <a:lnTo>
                  <a:pt x="0" y="152996"/>
                </a:lnTo>
                <a:lnTo>
                  <a:pt x="75666" y="152996"/>
                </a:lnTo>
                <a:lnTo>
                  <a:pt x="22866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21242" y="361384"/>
            <a:ext cx="36703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00305E"/>
                </a:solidFill>
                <a:latin typeface="Franklin Gothic Demi"/>
                <a:cs typeface="Franklin Gothic Demi"/>
              </a:rPr>
              <a:t>Risk</a:t>
            </a:r>
            <a:r>
              <a:rPr sz="1600" b="1" spc="-45" dirty="0">
                <a:solidFill>
                  <a:srgbClr val="00305E"/>
                </a:solidFill>
                <a:latin typeface="Franklin Gothic Demi"/>
                <a:cs typeface="Franklin Gothic Demi"/>
              </a:rPr>
              <a:t> </a:t>
            </a:r>
            <a:r>
              <a:rPr sz="1600" b="1" dirty="0">
                <a:solidFill>
                  <a:srgbClr val="00305E"/>
                </a:solidFill>
                <a:latin typeface="Franklin Gothic Demi"/>
                <a:cs typeface="Franklin Gothic Demi"/>
              </a:rPr>
              <a:t>assessment</a:t>
            </a:r>
            <a:r>
              <a:rPr sz="1600" b="1" spc="-35" dirty="0">
                <a:solidFill>
                  <a:srgbClr val="00305E"/>
                </a:solidFill>
                <a:latin typeface="Franklin Gothic Demi"/>
                <a:cs typeface="Franklin Gothic Demi"/>
              </a:rPr>
              <a:t> </a:t>
            </a:r>
            <a:r>
              <a:rPr sz="1600" b="1" dirty="0">
                <a:solidFill>
                  <a:srgbClr val="00305E"/>
                </a:solidFill>
                <a:latin typeface="Franklin Gothic Demi"/>
                <a:cs typeface="Franklin Gothic Demi"/>
              </a:rPr>
              <a:t>—</a:t>
            </a:r>
            <a:r>
              <a:rPr sz="1600" b="1" spc="-40" dirty="0">
                <a:solidFill>
                  <a:srgbClr val="00305E"/>
                </a:solidFill>
                <a:latin typeface="Franklin Gothic Demi"/>
                <a:cs typeface="Franklin Gothic Demi"/>
              </a:rPr>
              <a:t> </a:t>
            </a:r>
            <a:r>
              <a:rPr sz="1600" b="1" dirty="0">
                <a:solidFill>
                  <a:srgbClr val="00305E"/>
                </a:solidFill>
                <a:latin typeface="Franklin Gothic Demi"/>
                <a:cs typeface="Franklin Gothic Demi"/>
              </a:rPr>
              <a:t>putting</a:t>
            </a:r>
            <a:r>
              <a:rPr sz="1600" b="1" spc="-35" dirty="0">
                <a:solidFill>
                  <a:srgbClr val="00305E"/>
                </a:solidFill>
                <a:latin typeface="Franklin Gothic Demi"/>
                <a:cs typeface="Franklin Gothic Demi"/>
              </a:rPr>
              <a:t> </a:t>
            </a:r>
            <a:r>
              <a:rPr sz="1600" b="1" dirty="0">
                <a:solidFill>
                  <a:srgbClr val="00305E"/>
                </a:solidFill>
                <a:latin typeface="Franklin Gothic Demi"/>
                <a:cs typeface="Franklin Gothic Demi"/>
              </a:rPr>
              <a:t>it</a:t>
            </a:r>
            <a:r>
              <a:rPr sz="1600" b="1" spc="-45" dirty="0">
                <a:solidFill>
                  <a:srgbClr val="00305E"/>
                </a:solidFill>
                <a:latin typeface="Franklin Gothic Demi"/>
                <a:cs typeface="Franklin Gothic Demi"/>
              </a:rPr>
              <a:t> </a:t>
            </a:r>
            <a:r>
              <a:rPr sz="1600" b="1" dirty="0">
                <a:solidFill>
                  <a:srgbClr val="00305E"/>
                </a:solidFill>
                <a:latin typeface="Franklin Gothic Demi"/>
                <a:cs typeface="Franklin Gothic Demi"/>
              </a:rPr>
              <a:t>all</a:t>
            </a:r>
            <a:r>
              <a:rPr sz="1600" b="1" spc="-35" dirty="0">
                <a:solidFill>
                  <a:srgbClr val="00305E"/>
                </a:solidFill>
                <a:latin typeface="Franklin Gothic Demi"/>
                <a:cs typeface="Franklin Gothic Demi"/>
              </a:rPr>
              <a:t> </a:t>
            </a:r>
            <a:r>
              <a:rPr sz="1600" b="1" spc="-10" dirty="0">
                <a:solidFill>
                  <a:srgbClr val="00305E"/>
                </a:solidFill>
                <a:latin typeface="Franklin Gothic Demi"/>
                <a:cs typeface="Franklin Gothic Demi"/>
              </a:rPr>
              <a:t>together</a:t>
            </a:r>
            <a:endParaRPr sz="1600">
              <a:latin typeface="Franklin Gothic Demi"/>
              <a:cs typeface="Franklin Gothic Dem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0296" y="685012"/>
            <a:ext cx="6467475" cy="980440"/>
          </a:xfrm>
          <a:prstGeom prst="rect">
            <a:avLst/>
          </a:prstGeom>
          <a:solidFill>
            <a:srgbClr val="E6E8EF"/>
          </a:solidFill>
          <a:ln w="6350">
            <a:solidFill>
              <a:srgbClr val="00305E"/>
            </a:solidFill>
          </a:ln>
        </p:spPr>
        <p:txBody>
          <a:bodyPr vert="horz" wrap="square" lIns="0" tIns="83820" rIns="0" bIns="0" rtlCol="0">
            <a:spAutoFit/>
          </a:bodyPr>
          <a:lstStyle/>
          <a:p>
            <a:pPr marL="111125" marR="937260">
              <a:lnSpc>
                <a:spcPts val="1140"/>
              </a:lnSpc>
              <a:spcBef>
                <a:spcPts val="660"/>
              </a:spcBef>
            </a:pP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The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form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represented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in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the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following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pages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will 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help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Franklin Gothic Book"/>
                <a:cs typeface="Franklin Gothic Book"/>
              </a:rPr>
              <a:t>you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decide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Franklin Gothic Book"/>
                <a:cs typeface="Franklin Gothic Book"/>
              </a:rPr>
              <a:t>how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serious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a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risk 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is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to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Franklin Gothic Book"/>
                <a:cs typeface="Franklin Gothic Book"/>
              </a:rPr>
              <a:t>you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or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other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people.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Use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the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form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to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decide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if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Franklin Gothic Book"/>
                <a:cs typeface="Franklin Gothic Book"/>
              </a:rPr>
              <a:t>you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need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to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do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anything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about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the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risk.</a:t>
            </a:r>
            <a:endParaRPr sz="1000">
              <a:latin typeface="Franklin Gothic Book"/>
              <a:cs typeface="Franklin Gothic Book"/>
            </a:endParaRPr>
          </a:p>
          <a:p>
            <a:pPr marL="111125" marR="739140">
              <a:lnSpc>
                <a:spcPts val="1140"/>
              </a:lnSpc>
              <a:spcBef>
                <a:spcPts val="710"/>
              </a:spcBef>
            </a:pP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This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form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is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an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example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of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a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risk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assessment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and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control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form. </a:t>
            </a:r>
            <a:r>
              <a:rPr sz="1000" spc="-55" dirty="0">
                <a:solidFill>
                  <a:srgbClr val="231F20"/>
                </a:solidFill>
                <a:latin typeface="Franklin Gothic Book"/>
                <a:cs typeface="Franklin Gothic Book"/>
              </a:rPr>
              <a:t>You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can use </a:t>
            </a: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it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at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your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workplace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to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help with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risk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management.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Franklin Gothic Book"/>
                <a:cs typeface="Franklin Gothic Book"/>
              </a:rPr>
              <a:t>You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can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Franklin Gothic Book"/>
                <a:cs typeface="Franklin Gothic Book"/>
              </a:rPr>
              <a:t>find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out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Franklin Gothic Book"/>
                <a:cs typeface="Franklin Gothic Book"/>
              </a:rPr>
              <a:t>more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about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risk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management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in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the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Queensland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Workplace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Health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and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 Safety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codes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of</a:t>
            </a:r>
            <a:r>
              <a:rPr sz="1000" spc="-4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practice.</a:t>
            </a:r>
            <a:endParaRPr sz="1000">
              <a:latin typeface="Franklin Gothic Book"/>
              <a:cs typeface="Franklin Gothic 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5990" y="2583662"/>
            <a:ext cx="3618865" cy="2381250"/>
          </a:xfrm>
          <a:prstGeom prst="rect">
            <a:avLst/>
          </a:prstGeom>
          <a:solidFill>
            <a:srgbClr val="D5D8E4"/>
          </a:solidFill>
          <a:ln w="6350">
            <a:solidFill>
              <a:srgbClr val="687A9E"/>
            </a:solidFill>
          </a:ln>
        </p:spPr>
        <p:txBody>
          <a:bodyPr vert="horz" wrap="square" lIns="0" tIns="42545" rIns="0" bIns="0" rtlCol="0">
            <a:spAutoFit/>
          </a:bodyPr>
          <a:lstStyle/>
          <a:p>
            <a:pPr marL="253365" marR="212725" indent="-177800">
              <a:lnSpc>
                <a:spcPct val="100000"/>
              </a:lnSpc>
              <a:spcBef>
                <a:spcPts val="335"/>
              </a:spcBef>
              <a:buChar char="•"/>
              <a:tabLst>
                <a:tab pos="253365" algn="l"/>
                <a:tab pos="254000" algn="l"/>
              </a:tabLst>
            </a:pP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You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need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to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access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the top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of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high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load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to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attach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lifting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gear</a:t>
            </a:r>
            <a:endParaRPr sz="1000">
              <a:latin typeface="Open Sans"/>
              <a:cs typeface="Open Sans"/>
            </a:endParaRPr>
          </a:p>
          <a:p>
            <a:pPr marL="253365" indent="-178435">
              <a:lnSpc>
                <a:spcPct val="100000"/>
              </a:lnSpc>
              <a:spcBef>
                <a:spcPts val="280"/>
              </a:spcBef>
              <a:buChar char="•"/>
              <a:tabLst>
                <a:tab pos="253365" algn="l"/>
                <a:tab pos="254000" algn="l"/>
              </a:tabLst>
            </a:pP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anchor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point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cannot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be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reached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from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ground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level</a:t>
            </a:r>
            <a:endParaRPr sz="1000">
              <a:latin typeface="Open Sans"/>
              <a:cs typeface="Open Sans"/>
            </a:endParaRPr>
          </a:p>
          <a:p>
            <a:pPr marL="253365" marR="330835" indent="-177800">
              <a:lnSpc>
                <a:spcPct val="100000"/>
              </a:lnSpc>
              <a:spcBef>
                <a:spcPts val="285"/>
              </a:spcBef>
              <a:buChar char="•"/>
              <a:tabLst>
                <a:tab pos="253365" algn="l"/>
                <a:tab pos="254000" algn="l"/>
              </a:tabLst>
            </a:pP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current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process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is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to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climb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the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load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attach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the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lifting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gear</a:t>
            </a:r>
            <a:endParaRPr sz="1000">
              <a:latin typeface="Open Sans"/>
              <a:cs typeface="Open Sans"/>
            </a:endParaRPr>
          </a:p>
          <a:p>
            <a:pPr marL="253365" marR="88265" indent="-177800">
              <a:lnSpc>
                <a:spcPct val="100000"/>
              </a:lnSpc>
              <a:spcBef>
                <a:spcPts val="285"/>
              </a:spcBef>
              <a:buChar char="•"/>
              <a:tabLst>
                <a:tab pos="253365" algn="l"/>
                <a:tab pos="254000" algn="l"/>
              </a:tabLst>
            </a:pP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current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controls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in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place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include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using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ladder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to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access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top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of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load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dogger wears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hard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hat and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gloves.</a:t>
            </a:r>
            <a:endParaRPr sz="1000">
              <a:latin typeface="Open Sans"/>
              <a:cs typeface="Open Sans"/>
            </a:endParaRPr>
          </a:p>
          <a:p>
            <a:pPr marL="75565" marR="213995">
              <a:lnSpc>
                <a:spcPts val="1140"/>
              </a:lnSpc>
              <a:spcBef>
                <a:spcPts val="875"/>
              </a:spcBef>
            </a:pP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The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following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Steps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1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to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5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give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a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guide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to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information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needed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for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Franklin Gothic Book"/>
                <a:cs typeface="Franklin Gothic Book"/>
              </a:rPr>
              <a:t>a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risk</a:t>
            </a:r>
            <a:r>
              <a:rPr sz="1000" spc="-4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assessment.</a:t>
            </a:r>
            <a:endParaRPr sz="1000"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00">
              <a:latin typeface="Franklin Gothic Book"/>
              <a:cs typeface="Franklin Gothic Book"/>
            </a:endParaRPr>
          </a:p>
          <a:p>
            <a:pPr marL="75565" marR="106045">
              <a:lnSpc>
                <a:spcPts val="1140"/>
              </a:lnSpc>
            </a:pP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There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are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Franklin Gothic Book"/>
                <a:cs typeface="Franklin Gothic Book"/>
              </a:rPr>
              <a:t>many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different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forms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and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tables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used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in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industries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but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the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process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is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always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similar.</a:t>
            </a:r>
            <a:endParaRPr sz="1000">
              <a:latin typeface="Franklin Gothic Book"/>
              <a:cs typeface="Franklin Gothic Boo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0550" y="1798367"/>
            <a:ext cx="55937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0" dirty="0">
                <a:solidFill>
                  <a:srgbClr val="231F20"/>
                </a:solidFill>
                <a:latin typeface="Franklin Gothic Medium"/>
                <a:cs typeface="Franklin Gothic Medium"/>
              </a:rPr>
              <a:t>The</a:t>
            </a:r>
            <a:r>
              <a:rPr sz="1000" spc="-25" dirty="0">
                <a:solidFill>
                  <a:srgbClr val="231F20"/>
                </a:solidFill>
                <a:latin typeface="Franklin Gothic Medium"/>
                <a:cs typeface="Franklin Gothic Medium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Medium"/>
                <a:cs typeface="Franklin Gothic Medium"/>
              </a:rPr>
              <a:t>following</a:t>
            </a:r>
            <a:r>
              <a:rPr sz="1000" spc="-20" dirty="0">
                <a:solidFill>
                  <a:srgbClr val="231F20"/>
                </a:solidFill>
                <a:latin typeface="Franklin Gothic Medium"/>
                <a:cs typeface="Franklin Gothic Medium"/>
              </a:rPr>
              <a:t> tables</a:t>
            </a:r>
            <a:r>
              <a:rPr sz="1000" spc="-25" dirty="0">
                <a:solidFill>
                  <a:srgbClr val="231F20"/>
                </a:solidFill>
                <a:latin typeface="Franklin Gothic Medium"/>
                <a:cs typeface="Franklin Gothic Medium"/>
              </a:rPr>
              <a:t> and</a:t>
            </a:r>
            <a:r>
              <a:rPr sz="1000" spc="-20" dirty="0">
                <a:solidFill>
                  <a:srgbClr val="231F20"/>
                </a:solidFill>
                <a:latin typeface="Franklin Gothic Medium"/>
                <a:cs typeface="Franklin Gothic Medium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Medium"/>
                <a:cs typeface="Franklin Gothic Medium"/>
              </a:rPr>
              <a:t>form</a:t>
            </a:r>
            <a:r>
              <a:rPr sz="1000" spc="-25" dirty="0">
                <a:solidFill>
                  <a:srgbClr val="231F20"/>
                </a:solidFill>
                <a:latin typeface="Franklin Gothic Medium"/>
                <a:cs typeface="Franklin Gothic Medium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Franklin Gothic Medium"/>
                <a:cs typeface="Franklin Gothic Medium"/>
              </a:rPr>
              <a:t>will </a:t>
            </a:r>
            <a:r>
              <a:rPr sz="1000" spc="-30" dirty="0">
                <a:solidFill>
                  <a:srgbClr val="231F20"/>
                </a:solidFill>
                <a:latin typeface="Franklin Gothic Medium"/>
                <a:cs typeface="Franklin Gothic Medium"/>
              </a:rPr>
              <a:t>show</a:t>
            </a:r>
            <a:r>
              <a:rPr sz="1000" spc="-20" dirty="0">
                <a:solidFill>
                  <a:srgbClr val="231F20"/>
                </a:solidFill>
                <a:latin typeface="Franklin Gothic Medium"/>
                <a:cs typeface="Franklin Gothic Medium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Medium"/>
                <a:cs typeface="Franklin Gothic Medium"/>
              </a:rPr>
              <a:t>you</a:t>
            </a:r>
            <a:r>
              <a:rPr sz="1000" spc="-25" dirty="0">
                <a:solidFill>
                  <a:srgbClr val="231F20"/>
                </a:solidFill>
                <a:latin typeface="Franklin Gothic Medium"/>
                <a:cs typeface="Franklin Gothic Medium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Franklin Gothic Medium"/>
                <a:cs typeface="Franklin Gothic Medium"/>
              </a:rPr>
              <a:t>how</a:t>
            </a:r>
            <a:r>
              <a:rPr sz="1000" spc="-20" dirty="0">
                <a:solidFill>
                  <a:srgbClr val="231F20"/>
                </a:solidFill>
                <a:latin typeface="Franklin Gothic Medium"/>
                <a:cs typeface="Franklin Gothic Medium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Medium"/>
                <a:cs typeface="Franklin Gothic Medium"/>
              </a:rPr>
              <a:t>to</a:t>
            </a:r>
            <a:r>
              <a:rPr sz="1000" spc="-25" dirty="0">
                <a:solidFill>
                  <a:srgbClr val="231F20"/>
                </a:solidFill>
                <a:latin typeface="Franklin Gothic Medium"/>
                <a:cs typeface="Franklin Gothic Medium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Medium"/>
                <a:cs typeface="Franklin Gothic Medium"/>
              </a:rPr>
              <a:t>do</a:t>
            </a:r>
            <a:r>
              <a:rPr sz="1000" spc="-20" dirty="0">
                <a:solidFill>
                  <a:srgbClr val="231F20"/>
                </a:solidFill>
                <a:latin typeface="Franklin Gothic Medium"/>
                <a:cs typeface="Franklin Gothic Medium"/>
              </a:rPr>
              <a:t> </a:t>
            </a:r>
            <a:r>
              <a:rPr sz="1000" dirty="0">
                <a:solidFill>
                  <a:srgbClr val="231F20"/>
                </a:solidFill>
                <a:latin typeface="Franklin Gothic Medium"/>
                <a:cs typeface="Franklin Gothic Medium"/>
              </a:rPr>
              <a:t>a</a:t>
            </a:r>
            <a:r>
              <a:rPr sz="1000" spc="-20" dirty="0">
                <a:solidFill>
                  <a:srgbClr val="231F20"/>
                </a:solidFill>
                <a:latin typeface="Franklin Gothic Medium"/>
                <a:cs typeface="Franklin Gothic Medium"/>
              </a:rPr>
              <a:t> risk</a:t>
            </a:r>
            <a:r>
              <a:rPr sz="1000" spc="-25" dirty="0">
                <a:solidFill>
                  <a:srgbClr val="231F20"/>
                </a:solidFill>
                <a:latin typeface="Franklin Gothic Medium"/>
                <a:cs typeface="Franklin Gothic Medium"/>
              </a:rPr>
              <a:t> assessment</a:t>
            </a:r>
            <a:r>
              <a:rPr sz="1000" spc="-20" dirty="0">
                <a:solidFill>
                  <a:srgbClr val="231F20"/>
                </a:solidFill>
                <a:latin typeface="Franklin Gothic Medium"/>
                <a:cs typeface="Franklin Gothic Medium"/>
              </a:rPr>
              <a:t> for</a:t>
            </a:r>
            <a:r>
              <a:rPr sz="1000" spc="-25" dirty="0">
                <a:solidFill>
                  <a:srgbClr val="231F20"/>
                </a:solidFill>
                <a:latin typeface="Franklin Gothic Medium"/>
                <a:cs typeface="Franklin Gothic Medium"/>
              </a:rPr>
              <a:t> the</a:t>
            </a:r>
            <a:r>
              <a:rPr sz="1000" spc="-20" dirty="0">
                <a:solidFill>
                  <a:srgbClr val="231F20"/>
                </a:solidFill>
                <a:latin typeface="Franklin Gothic Medium"/>
                <a:cs typeface="Franklin Gothic Medium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Medium"/>
                <a:cs typeface="Franklin Gothic Medium"/>
              </a:rPr>
              <a:t>following</a:t>
            </a:r>
            <a:r>
              <a:rPr sz="1000" spc="-20" dirty="0">
                <a:solidFill>
                  <a:srgbClr val="231F20"/>
                </a:solidFill>
                <a:latin typeface="Franklin Gothic Medium"/>
                <a:cs typeface="Franklin Gothic Medium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Medium"/>
                <a:cs typeface="Franklin Gothic Medium"/>
              </a:rPr>
              <a:t>workplace</a:t>
            </a:r>
            <a:r>
              <a:rPr sz="1000" spc="-25" dirty="0">
                <a:solidFill>
                  <a:srgbClr val="231F20"/>
                </a:solidFill>
                <a:latin typeface="Franklin Gothic Medium"/>
                <a:cs typeface="Franklin Gothic Medium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Franklin Gothic Medium"/>
                <a:cs typeface="Franklin Gothic Medium"/>
              </a:rPr>
              <a:t>activity.</a:t>
            </a:r>
            <a:endParaRPr sz="1000">
              <a:latin typeface="Franklin Gothic Medium"/>
              <a:cs typeface="Franklin Gothic Medium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7888" y="2149513"/>
            <a:ext cx="6486525" cy="312420"/>
          </a:xfrm>
          <a:prstGeom prst="rect">
            <a:avLst/>
          </a:prstGeom>
          <a:solidFill>
            <a:srgbClr val="D5D8E4"/>
          </a:solidFill>
        </p:spPr>
        <p:txBody>
          <a:bodyPr vert="horz" wrap="square" lIns="0" tIns="23495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185"/>
              </a:spcBef>
            </a:pPr>
            <a:r>
              <a:rPr sz="1600" b="1" spc="-10" dirty="0">
                <a:solidFill>
                  <a:srgbClr val="00305E"/>
                </a:solidFill>
                <a:latin typeface="Franklin Gothic Demi"/>
                <a:cs typeface="Franklin Gothic Demi"/>
              </a:rPr>
              <a:t>Workplace</a:t>
            </a:r>
            <a:r>
              <a:rPr sz="1600" b="1" spc="-45" dirty="0">
                <a:solidFill>
                  <a:srgbClr val="00305E"/>
                </a:solidFill>
                <a:latin typeface="Franklin Gothic Demi"/>
                <a:cs typeface="Franklin Gothic Demi"/>
              </a:rPr>
              <a:t> </a:t>
            </a:r>
            <a:r>
              <a:rPr sz="1600" b="1" dirty="0">
                <a:solidFill>
                  <a:srgbClr val="00305E"/>
                </a:solidFill>
                <a:latin typeface="Franklin Gothic Demi"/>
                <a:cs typeface="Franklin Gothic Demi"/>
              </a:rPr>
              <a:t>activity</a:t>
            </a:r>
            <a:r>
              <a:rPr sz="1600" b="1" spc="-35" dirty="0">
                <a:solidFill>
                  <a:srgbClr val="00305E"/>
                </a:solidFill>
                <a:latin typeface="Franklin Gothic Demi"/>
                <a:cs typeface="Franklin Gothic Demi"/>
              </a:rPr>
              <a:t> </a:t>
            </a:r>
            <a:r>
              <a:rPr sz="1600" b="1" dirty="0">
                <a:solidFill>
                  <a:srgbClr val="00305E"/>
                </a:solidFill>
                <a:latin typeface="Franklin Gothic Demi"/>
                <a:cs typeface="Franklin Gothic Demi"/>
              </a:rPr>
              <a:t>—</a:t>
            </a:r>
            <a:r>
              <a:rPr sz="1600" b="1" spc="-40" dirty="0">
                <a:solidFill>
                  <a:srgbClr val="00305E"/>
                </a:solidFill>
                <a:latin typeface="Franklin Gothic Demi"/>
                <a:cs typeface="Franklin Gothic Demi"/>
              </a:rPr>
              <a:t> </a:t>
            </a:r>
            <a:r>
              <a:rPr sz="1600" b="1" dirty="0">
                <a:solidFill>
                  <a:srgbClr val="00305E"/>
                </a:solidFill>
                <a:latin typeface="Franklin Gothic Demi"/>
                <a:cs typeface="Franklin Gothic Demi"/>
              </a:rPr>
              <a:t>Risk</a:t>
            </a:r>
            <a:r>
              <a:rPr sz="1600" b="1" spc="-40" dirty="0">
                <a:solidFill>
                  <a:srgbClr val="00305E"/>
                </a:solidFill>
                <a:latin typeface="Franklin Gothic Demi"/>
                <a:cs typeface="Franklin Gothic Demi"/>
              </a:rPr>
              <a:t> </a:t>
            </a:r>
            <a:r>
              <a:rPr sz="1600" b="1" spc="-10" dirty="0">
                <a:solidFill>
                  <a:srgbClr val="00305E"/>
                </a:solidFill>
                <a:latin typeface="Franklin Gothic Demi"/>
                <a:cs typeface="Franklin Gothic Demi"/>
              </a:rPr>
              <a:t>assessment</a:t>
            </a:r>
            <a:endParaRPr sz="1600">
              <a:latin typeface="Franklin Gothic Demi"/>
              <a:cs typeface="Franklin Gothic Dem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281761" y="2779745"/>
            <a:ext cx="2653665" cy="2197735"/>
            <a:chOff x="4281761" y="2779745"/>
            <a:chExt cx="2653665" cy="2197735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81761" y="2897526"/>
              <a:ext cx="2653077" cy="207944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341686" y="2786095"/>
              <a:ext cx="603885" cy="783590"/>
            </a:xfrm>
            <a:custGeom>
              <a:avLst/>
              <a:gdLst/>
              <a:ahLst/>
              <a:cxnLst/>
              <a:rect l="l" t="t" r="r" b="b"/>
              <a:pathLst>
                <a:path w="603885" h="783589">
                  <a:moveTo>
                    <a:pt x="603326" y="0"/>
                  </a:moveTo>
                  <a:lnTo>
                    <a:pt x="0" y="783488"/>
                  </a:lnTo>
                </a:path>
              </a:pathLst>
            </a:custGeom>
            <a:ln w="12699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300793" y="3564326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372" y="36120"/>
                  </a:moveTo>
                  <a:lnTo>
                    <a:pt x="8359" y="44238"/>
                  </a:lnTo>
                  <a:lnTo>
                    <a:pt x="16703" y="49258"/>
                  </a:lnTo>
                  <a:lnTo>
                    <a:pt x="26320" y="50782"/>
                  </a:lnTo>
                  <a:lnTo>
                    <a:pt x="36129" y="48413"/>
                  </a:lnTo>
                  <a:lnTo>
                    <a:pt x="44250" y="42424"/>
                  </a:lnTo>
                  <a:lnTo>
                    <a:pt x="49265" y="34078"/>
                  </a:lnTo>
                  <a:lnTo>
                    <a:pt x="50782" y="24460"/>
                  </a:lnTo>
                  <a:lnTo>
                    <a:pt x="48410" y="14657"/>
                  </a:lnTo>
                  <a:lnTo>
                    <a:pt x="42423" y="6540"/>
                  </a:lnTo>
                  <a:lnTo>
                    <a:pt x="34079" y="1523"/>
                  </a:lnTo>
                  <a:lnTo>
                    <a:pt x="24462" y="0"/>
                  </a:lnTo>
                  <a:lnTo>
                    <a:pt x="14653" y="2363"/>
                  </a:lnTo>
                  <a:lnTo>
                    <a:pt x="6532" y="8357"/>
                  </a:lnTo>
                  <a:lnTo>
                    <a:pt x="1517" y="16703"/>
                  </a:lnTo>
                  <a:lnTo>
                    <a:pt x="0" y="26318"/>
                  </a:lnTo>
                  <a:lnTo>
                    <a:pt x="2372" y="36120"/>
                  </a:lnTo>
                  <a:close/>
                </a:path>
              </a:pathLst>
            </a:custGeom>
            <a:ln w="12700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4614354" y="2612949"/>
            <a:ext cx="736600" cy="173990"/>
          </a:xfrm>
          <a:prstGeom prst="rect">
            <a:avLst/>
          </a:prstGeom>
          <a:ln w="12700">
            <a:solidFill>
              <a:srgbClr val="687A9E"/>
            </a:solidFill>
          </a:ln>
        </p:spPr>
        <p:txBody>
          <a:bodyPr vert="horz" wrap="square" lIns="0" tIns="381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30"/>
              </a:spcBef>
            </a:pP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Lifting 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points</a:t>
            </a:r>
            <a:endParaRPr sz="1000">
              <a:latin typeface="Franklin Gothic Book"/>
              <a:cs typeface="Franklin Gothic Book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936455" y="2779745"/>
            <a:ext cx="1480820" cy="598805"/>
            <a:chOff x="4936455" y="2779745"/>
            <a:chExt cx="1480820" cy="598805"/>
          </a:xfrm>
        </p:grpSpPr>
        <p:sp>
          <p:nvSpPr>
            <p:cNvPr id="17" name="object 17"/>
            <p:cNvSpPr/>
            <p:nvPr/>
          </p:nvSpPr>
          <p:spPr>
            <a:xfrm>
              <a:off x="4942805" y="2790014"/>
              <a:ext cx="283210" cy="385445"/>
            </a:xfrm>
            <a:custGeom>
              <a:avLst/>
              <a:gdLst/>
              <a:ahLst/>
              <a:cxnLst/>
              <a:rect l="l" t="t" r="r" b="b"/>
              <a:pathLst>
                <a:path w="283210" h="385444">
                  <a:moveTo>
                    <a:pt x="0" y="0"/>
                  </a:moveTo>
                  <a:lnTo>
                    <a:pt x="282651" y="385013"/>
                  </a:lnTo>
                </a:path>
              </a:pathLst>
            </a:custGeom>
            <a:ln w="12700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215094" y="317012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372" y="36114"/>
                  </a:moveTo>
                  <a:lnTo>
                    <a:pt x="8359" y="44232"/>
                  </a:lnTo>
                  <a:lnTo>
                    <a:pt x="16703" y="49252"/>
                  </a:lnTo>
                  <a:lnTo>
                    <a:pt x="26320" y="50777"/>
                  </a:lnTo>
                  <a:lnTo>
                    <a:pt x="36129" y="48408"/>
                  </a:lnTo>
                  <a:lnTo>
                    <a:pt x="44240" y="42424"/>
                  </a:lnTo>
                  <a:lnTo>
                    <a:pt x="49256" y="34078"/>
                  </a:lnTo>
                  <a:lnTo>
                    <a:pt x="50779" y="24457"/>
                  </a:lnTo>
                  <a:lnTo>
                    <a:pt x="48410" y="14651"/>
                  </a:lnTo>
                  <a:lnTo>
                    <a:pt x="42419" y="6535"/>
                  </a:lnTo>
                  <a:lnTo>
                    <a:pt x="34070" y="1520"/>
                  </a:lnTo>
                  <a:lnTo>
                    <a:pt x="24451" y="0"/>
                  </a:lnTo>
                  <a:lnTo>
                    <a:pt x="14653" y="2370"/>
                  </a:lnTo>
                  <a:lnTo>
                    <a:pt x="6532" y="8357"/>
                  </a:lnTo>
                  <a:lnTo>
                    <a:pt x="1517" y="16699"/>
                  </a:lnTo>
                  <a:lnTo>
                    <a:pt x="0" y="26313"/>
                  </a:lnTo>
                  <a:lnTo>
                    <a:pt x="2372" y="36114"/>
                  </a:lnTo>
                  <a:close/>
                </a:path>
              </a:pathLst>
            </a:custGeom>
            <a:ln w="12700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944987" y="2786095"/>
              <a:ext cx="1416685" cy="551180"/>
            </a:xfrm>
            <a:custGeom>
              <a:avLst/>
              <a:gdLst/>
              <a:ahLst/>
              <a:cxnLst/>
              <a:rect l="l" t="t" r="r" b="b"/>
              <a:pathLst>
                <a:path w="1416685" h="551179">
                  <a:moveTo>
                    <a:pt x="0" y="0"/>
                  </a:moveTo>
                  <a:lnTo>
                    <a:pt x="1416316" y="550964"/>
                  </a:lnTo>
                </a:path>
              </a:pathLst>
            </a:custGeom>
            <a:ln w="12700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359583" y="3320873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372" y="36114"/>
                  </a:moveTo>
                  <a:lnTo>
                    <a:pt x="8359" y="44238"/>
                  </a:lnTo>
                  <a:lnTo>
                    <a:pt x="16703" y="49257"/>
                  </a:lnTo>
                  <a:lnTo>
                    <a:pt x="26320" y="50779"/>
                  </a:lnTo>
                  <a:lnTo>
                    <a:pt x="36129" y="48408"/>
                  </a:lnTo>
                  <a:lnTo>
                    <a:pt x="44240" y="42426"/>
                  </a:lnTo>
                  <a:lnTo>
                    <a:pt x="49256" y="34082"/>
                  </a:lnTo>
                  <a:lnTo>
                    <a:pt x="50779" y="24462"/>
                  </a:lnTo>
                  <a:lnTo>
                    <a:pt x="48410" y="14651"/>
                  </a:lnTo>
                  <a:lnTo>
                    <a:pt x="42419" y="6535"/>
                  </a:lnTo>
                  <a:lnTo>
                    <a:pt x="34070" y="1520"/>
                  </a:lnTo>
                  <a:lnTo>
                    <a:pt x="24451" y="0"/>
                  </a:lnTo>
                  <a:lnTo>
                    <a:pt x="14653" y="2370"/>
                  </a:lnTo>
                  <a:lnTo>
                    <a:pt x="6532" y="8357"/>
                  </a:lnTo>
                  <a:lnTo>
                    <a:pt x="1517" y="16699"/>
                  </a:lnTo>
                  <a:lnTo>
                    <a:pt x="0" y="26313"/>
                  </a:lnTo>
                  <a:lnTo>
                    <a:pt x="2372" y="36114"/>
                  </a:lnTo>
                  <a:close/>
                </a:path>
              </a:pathLst>
            </a:custGeom>
            <a:ln w="12700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527300" y="117014"/>
            <a:ext cx="68834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PC</a:t>
            </a:r>
            <a:r>
              <a:rPr sz="1100" i="1" spc="-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i="1" dirty="0">
                <a:solidFill>
                  <a:srgbClr val="FFFFFF"/>
                </a:solidFill>
                <a:latin typeface="Franklin Gothic Medium"/>
                <a:cs typeface="Franklin Gothic Medium"/>
              </a:rPr>
              <a:t>1.2, </a:t>
            </a:r>
            <a:r>
              <a:rPr sz="1100" i="1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1.1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64135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15</a:t>
            </a:fld>
            <a:endParaRPr spc="-25" dirty="0"/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Easy</a:t>
            </a:r>
            <a:r>
              <a:rPr spc="-10" dirty="0"/>
              <a:t> </a:t>
            </a:r>
            <a:r>
              <a:rPr dirty="0"/>
              <a:t>Guides</a:t>
            </a:r>
            <a:r>
              <a:rPr spc="-10" dirty="0"/>
              <a:t> </a:t>
            </a:r>
            <a:r>
              <a:rPr dirty="0"/>
              <a:t>Australia</a:t>
            </a:r>
            <a:r>
              <a:rPr spc="-10" dirty="0"/>
              <a:t> </a:t>
            </a:r>
            <a:r>
              <a:rPr dirty="0"/>
              <a:t>Pty.</a:t>
            </a:r>
            <a:r>
              <a:rPr spc="-5" dirty="0"/>
              <a:t> </a:t>
            </a:r>
            <a:r>
              <a:rPr spc="-20" dirty="0"/>
              <a:t>Ltd.</a:t>
            </a:r>
          </a:p>
        </p:txBody>
      </p:sp>
      <p:sp>
        <p:nvSpPr>
          <p:cNvPr id="24" name="object 24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May</a:t>
            </a:r>
            <a:r>
              <a:rPr spc="-10" dirty="0"/>
              <a:t> </a:t>
            </a:r>
            <a:r>
              <a:rPr dirty="0"/>
              <a:t>not</a:t>
            </a:r>
            <a:r>
              <a:rPr spc="-10" dirty="0"/>
              <a:t> </a:t>
            </a:r>
            <a:r>
              <a:rPr dirty="0"/>
              <a:t>be</a:t>
            </a:r>
            <a:r>
              <a:rPr spc="-10" dirty="0"/>
              <a:t> reproduced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C44F527-77BC-DA0F-B11B-734CC717D21B}"/>
              </a:ext>
            </a:extLst>
          </p:cNvPr>
          <p:cNvSpPr/>
          <p:nvPr/>
        </p:nvSpPr>
        <p:spPr>
          <a:xfrm>
            <a:off x="633032" y="729854"/>
            <a:ext cx="6244280" cy="834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30796C1-7AA2-D61D-D730-1C7236400DD7}"/>
              </a:ext>
            </a:extLst>
          </p:cNvPr>
          <p:cNvSpPr/>
          <p:nvPr/>
        </p:nvSpPr>
        <p:spPr>
          <a:xfrm>
            <a:off x="617358" y="2635279"/>
            <a:ext cx="3472541" cy="2241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47142" y="141378"/>
            <a:ext cx="2630170" cy="158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30"/>
              </a:lnSpc>
            </a:pP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IDENTIFY OHS</a:t>
            </a:r>
            <a:r>
              <a:rPr sz="1100" spc="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LEGISLATIVE</a:t>
            </a:r>
            <a:r>
              <a:rPr sz="1100" spc="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REQUIREMENTS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63597" y="144005"/>
            <a:ext cx="5396865" cy="153035"/>
          </a:xfrm>
          <a:custGeom>
            <a:avLst/>
            <a:gdLst/>
            <a:ahLst/>
            <a:cxnLst/>
            <a:rect l="l" t="t" r="r" b="b"/>
            <a:pathLst>
              <a:path w="5396865" h="153035">
                <a:moveTo>
                  <a:pt x="0" y="152996"/>
                </a:moveTo>
                <a:lnTo>
                  <a:pt x="5396407" y="152996"/>
                </a:lnTo>
                <a:lnTo>
                  <a:pt x="5396407" y="0"/>
                </a:lnTo>
                <a:lnTo>
                  <a:pt x="0" y="0"/>
                </a:lnTo>
                <a:lnTo>
                  <a:pt x="0" y="152996"/>
                </a:lnTo>
                <a:close/>
              </a:path>
            </a:pathLst>
          </a:custGeom>
          <a:solidFill>
            <a:srgbClr val="72BF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163597" y="144005"/>
            <a:ext cx="5396865" cy="153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3860">
              <a:lnSpc>
                <a:spcPts val="1205"/>
              </a:lnSpc>
            </a:pP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IDENTIFY</a:t>
            </a:r>
            <a:r>
              <a:rPr sz="1100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AND</a:t>
            </a:r>
            <a:r>
              <a:rPr sz="1100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ASSESS</a:t>
            </a:r>
            <a:r>
              <a:rPr sz="1100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RISKS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85068" y="144006"/>
            <a:ext cx="229235" cy="153035"/>
          </a:xfrm>
          <a:custGeom>
            <a:avLst/>
            <a:gdLst/>
            <a:ahLst/>
            <a:cxnLst/>
            <a:rect l="l" t="t" r="r" b="b"/>
            <a:pathLst>
              <a:path w="229235" h="153035">
                <a:moveTo>
                  <a:pt x="228663" y="0"/>
                </a:moveTo>
                <a:lnTo>
                  <a:pt x="0" y="0"/>
                </a:lnTo>
                <a:lnTo>
                  <a:pt x="0" y="152996"/>
                </a:lnTo>
                <a:lnTo>
                  <a:pt x="75666" y="152996"/>
                </a:lnTo>
                <a:lnTo>
                  <a:pt x="22866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3539107" y="1313501"/>
            <a:ext cx="3364229" cy="2753995"/>
            <a:chOff x="3436790" y="1265939"/>
            <a:chExt cx="3364229" cy="275399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36790" y="1265939"/>
              <a:ext cx="3239192" cy="275338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60349" y="1546517"/>
              <a:ext cx="240182" cy="242704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34021" y="3174524"/>
              <a:ext cx="2922174" cy="79903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22705" y="1374244"/>
              <a:ext cx="2937175" cy="180028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522706" y="1366896"/>
              <a:ext cx="2933700" cy="2606675"/>
            </a:xfrm>
            <a:custGeom>
              <a:avLst/>
              <a:gdLst/>
              <a:ahLst/>
              <a:cxnLst/>
              <a:rect l="l" t="t" r="r" b="b"/>
              <a:pathLst>
                <a:path w="2933700" h="2606675">
                  <a:moveTo>
                    <a:pt x="1475460" y="0"/>
                  </a:moveTo>
                  <a:lnTo>
                    <a:pt x="2933484" y="2606662"/>
                  </a:lnTo>
                  <a:lnTo>
                    <a:pt x="0" y="2606662"/>
                  </a:lnTo>
                  <a:lnTo>
                    <a:pt x="1475460" y="0"/>
                  </a:lnTo>
                  <a:close/>
                </a:path>
              </a:pathLst>
            </a:custGeom>
            <a:ln w="15189">
              <a:solidFill>
                <a:srgbClr val="131B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523699" y="3147527"/>
            <a:ext cx="2941955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170"/>
              </a:lnSpc>
              <a:spcBef>
                <a:spcPts val="100"/>
              </a:spcBef>
            </a:pPr>
            <a:r>
              <a:rPr sz="10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5.</a:t>
            </a:r>
            <a:r>
              <a:rPr sz="1000" b="1" spc="420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30" dirty="0">
                <a:solidFill>
                  <a:srgbClr val="231F20"/>
                </a:solidFill>
                <a:latin typeface="Franklin Gothic Demi"/>
                <a:cs typeface="Franklin Gothic Demi"/>
              </a:rPr>
              <a:t>Administrative</a:t>
            </a:r>
            <a:r>
              <a:rPr sz="1000" b="1" spc="-20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Franklin Gothic Demi"/>
                <a:cs typeface="Franklin Gothic Demi"/>
              </a:rPr>
              <a:t>practices:</a:t>
            </a:r>
            <a:endParaRPr sz="1000">
              <a:latin typeface="Franklin Gothic Demi"/>
              <a:cs typeface="Franklin Gothic Demi"/>
            </a:endParaRPr>
          </a:p>
          <a:p>
            <a:pPr marL="203200" marR="5080">
              <a:lnSpc>
                <a:spcPts val="1140"/>
              </a:lnSpc>
              <a:spcBef>
                <a:spcPts val="55"/>
              </a:spcBef>
            </a:pP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Reduce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the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time the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worker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is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exposed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to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the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hazards 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by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using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training,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job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rotation, 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the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timing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of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jobs,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etc.</a:t>
            </a:r>
            <a:endParaRPr sz="1000">
              <a:latin typeface="Franklin Gothic Book"/>
              <a:cs typeface="Franklin Gothic Boo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761865" y="3437087"/>
            <a:ext cx="24885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75230" algn="l"/>
              </a:tabLst>
            </a:pPr>
            <a:r>
              <a:rPr sz="1000" u="heavy" dirty="0">
                <a:solidFill>
                  <a:srgbClr val="231F20"/>
                </a:solidFill>
                <a:uFill>
                  <a:solidFill>
                    <a:srgbClr val="131B1B"/>
                  </a:solidFill>
                </a:uFill>
                <a:latin typeface="Franklin Gothic Book"/>
                <a:cs typeface="Franklin Gothic Book"/>
              </a:rPr>
              <a:t>	</a:t>
            </a:r>
            <a:endParaRPr sz="1000">
              <a:latin typeface="Franklin Gothic Book"/>
              <a:cs typeface="Franklin Gothic Boo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3699" y="358385"/>
            <a:ext cx="6153785" cy="2633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00305E"/>
                </a:solidFill>
                <a:latin typeface="Franklin Gothic Demi"/>
                <a:cs typeface="Franklin Gothic Demi"/>
              </a:rPr>
              <a:t>The</a:t>
            </a:r>
            <a:r>
              <a:rPr sz="1600" b="1" spc="-45" dirty="0">
                <a:solidFill>
                  <a:srgbClr val="00305E"/>
                </a:solidFill>
                <a:latin typeface="Franklin Gothic Demi"/>
                <a:cs typeface="Franklin Gothic Demi"/>
              </a:rPr>
              <a:t> </a:t>
            </a:r>
            <a:r>
              <a:rPr sz="1600" b="1" spc="-10" dirty="0">
                <a:solidFill>
                  <a:srgbClr val="00305E"/>
                </a:solidFill>
                <a:latin typeface="Franklin Gothic Demi"/>
                <a:cs typeface="Franklin Gothic Demi"/>
              </a:rPr>
              <a:t>Hierarchy</a:t>
            </a:r>
            <a:r>
              <a:rPr sz="1600" b="1" spc="-40" dirty="0">
                <a:solidFill>
                  <a:srgbClr val="00305E"/>
                </a:solidFill>
                <a:latin typeface="Franklin Gothic Demi"/>
                <a:cs typeface="Franklin Gothic Demi"/>
              </a:rPr>
              <a:t> </a:t>
            </a:r>
            <a:r>
              <a:rPr sz="1600" b="1" dirty="0">
                <a:solidFill>
                  <a:srgbClr val="00305E"/>
                </a:solidFill>
                <a:latin typeface="Franklin Gothic Demi"/>
                <a:cs typeface="Franklin Gothic Demi"/>
              </a:rPr>
              <a:t>of</a:t>
            </a:r>
            <a:r>
              <a:rPr sz="1600" b="1" spc="-45" dirty="0">
                <a:solidFill>
                  <a:srgbClr val="00305E"/>
                </a:solidFill>
                <a:latin typeface="Franklin Gothic Demi"/>
                <a:cs typeface="Franklin Gothic Demi"/>
              </a:rPr>
              <a:t> </a:t>
            </a:r>
            <a:r>
              <a:rPr sz="1600" b="1" dirty="0">
                <a:solidFill>
                  <a:srgbClr val="00305E"/>
                </a:solidFill>
                <a:latin typeface="Franklin Gothic Demi"/>
                <a:cs typeface="Franklin Gothic Demi"/>
              </a:rPr>
              <a:t>Hazard</a:t>
            </a:r>
            <a:r>
              <a:rPr sz="1600" b="1" spc="-40" dirty="0">
                <a:solidFill>
                  <a:srgbClr val="00305E"/>
                </a:solidFill>
                <a:latin typeface="Franklin Gothic Demi"/>
                <a:cs typeface="Franklin Gothic Demi"/>
              </a:rPr>
              <a:t> </a:t>
            </a:r>
            <a:r>
              <a:rPr sz="1600" b="1" spc="-10" dirty="0">
                <a:solidFill>
                  <a:srgbClr val="00305E"/>
                </a:solidFill>
                <a:latin typeface="Franklin Gothic Demi"/>
                <a:cs typeface="Franklin Gothic Demi"/>
              </a:rPr>
              <a:t>Control</a:t>
            </a:r>
            <a:endParaRPr sz="1600">
              <a:latin typeface="Franklin Gothic Demi"/>
              <a:cs typeface="Franklin Gothic Demi"/>
            </a:endParaRPr>
          </a:p>
          <a:p>
            <a:pPr marL="12700">
              <a:lnSpc>
                <a:spcPts val="1170"/>
              </a:lnSpc>
              <a:spcBef>
                <a:spcPts val="1270"/>
              </a:spcBef>
            </a:pP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The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 Hierarchy </a:t>
            </a: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of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Hazard Control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is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a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list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of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controls 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that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 you 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can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use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to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eliminate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or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lower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the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danger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from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a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hazard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in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the</a:t>
            </a:r>
            <a:endParaRPr sz="1000">
              <a:latin typeface="Franklin Gothic Book"/>
              <a:cs typeface="Franklin Gothic Book"/>
            </a:endParaRPr>
          </a:p>
          <a:p>
            <a:pPr marL="12700">
              <a:lnSpc>
                <a:spcPts val="1170"/>
              </a:lnSpc>
            </a:pP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workplace.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There 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are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the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six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(6)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levels </a:t>
            </a: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in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the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hierarchy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from 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the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first 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choice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to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the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last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choice.</a:t>
            </a:r>
            <a:endParaRPr sz="1000"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050">
              <a:latin typeface="Franklin Gothic Book"/>
              <a:cs typeface="Franklin Gothic Book"/>
            </a:endParaRPr>
          </a:p>
          <a:p>
            <a:pPr marL="203200" indent="-191135">
              <a:lnSpc>
                <a:spcPts val="1170"/>
              </a:lnSpc>
              <a:buAutoNum type="arabicPeriod"/>
              <a:tabLst>
                <a:tab pos="203835" algn="l"/>
              </a:tabLst>
            </a:pPr>
            <a:r>
              <a:rPr sz="1000" b="1" spc="-10" dirty="0">
                <a:solidFill>
                  <a:srgbClr val="231F20"/>
                </a:solidFill>
                <a:latin typeface="Franklin Gothic Demi"/>
                <a:cs typeface="Franklin Gothic Demi"/>
              </a:rPr>
              <a:t>Elimination:</a:t>
            </a:r>
            <a:endParaRPr sz="1000">
              <a:latin typeface="Franklin Gothic Demi"/>
              <a:cs typeface="Franklin Gothic Demi"/>
            </a:endParaRPr>
          </a:p>
          <a:p>
            <a:pPr marL="203200">
              <a:lnSpc>
                <a:spcPts val="1170"/>
              </a:lnSpc>
            </a:pP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If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possible,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remove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(take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away)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the 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hazard.</a:t>
            </a:r>
            <a:endParaRPr sz="1000"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850">
              <a:latin typeface="Franklin Gothic Book"/>
              <a:cs typeface="Franklin Gothic Book"/>
            </a:endParaRPr>
          </a:p>
          <a:p>
            <a:pPr marL="203200" indent="-190500">
              <a:lnSpc>
                <a:spcPts val="1170"/>
              </a:lnSpc>
              <a:spcBef>
                <a:spcPts val="5"/>
              </a:spcBef>
              <a:buAutoNum type="arabicPeriod" startAt="2"/>
              <a:tabLst>
                <a:tab pos="203200" algn="l"/>
              </a:tabLst>
            </a:pPr>
            <a:r>
              <a:rPr sz="1000" b="1" spc="-10" dirty="0">
                <a:solidFill>
                  <a:srgbClr val="231F20"/>
                </a:solidFill>
                <a:latin typeface="Franklin Gothic Demi"/>
                <a:cs typeface="Franklin Gothic Demi"/>
              </a:rPr>
              <a:t>Substitution:</a:t>
            </a:r>
            <a:endParaRPr sz="1000">
              <a:latin typeface="Franklin Gothic Demi"/>
              <a:cs typeface="Franklin Gothic Demi"/>
            </a:endParaRPr>
          </a:p>
          <a:p>
            <a:pPr marL="203200">
              <a:lnSpc>
                <a:spcPts val="1170"/>
              </a:lnSpc>
            </a:pP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Use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a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safer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method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if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 you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can’t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remove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the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hazard.</a:t>
            </a:r>
            <a:endParaRPr sz="1000"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00">
              <a:latin typeface="Franklin Gothic Book"/>
              <a:cs typeface="Franklin Gothic Book"/>
            </a:endParaRPr>
          </a:p>
          <a:p>
            <a:pPr marL="203200" indent="-190500">
              <a:lnSpc>
                <a:spcPts val="1170"/>
              </a:lnSpc>
              <a:buAutoNum type="arabicPeriod" startAt="3"/>
              <a:tabLst>
                <a:tab pos="203200" algn="l"/>
              </a:tabLst>
            </a:pPr>
            <a:r>
              <a:rPr sz="1000" b="1" spc="-10" dirty="0">
                <a:solidFill>
                  <a:srgbClr val="231F20"/>
                </a:solidFill>
                <a:latin typeface="Franklin Gothic Demi"/>
                <a:cs typeface="Franklin Gothic Demi"/>
              </a:rPr>
              <a:t>Isolation:</a:t>
            </a:r>
            <a:endParaRPr sz="1000">
              <a:latin typeface="Franklin Gothic Demi"/>
              <a:cs typeface="Franklin Gothic Demi"/>
            </a:endParaRPr>
          </a:p>
          <a:p>
            <a:pPr marL="203200">
              <a:lnSpc>
                <a:spcPts val="1170"/>
              </a:lnSpc>
            </a:pP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Stop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access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to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the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hazardous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(dangerous)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area.</a:t>
            </a:r>
            <a:endParaRPr sz="1000"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050">
              <a:latin typeface="Franklin Gothic Book"/>
              <a:cs typeface="Franklin Gothic Book"/>
            </a:endParaRPr>
          </a:p>
          <a:p>
            <a:pPr marL="203200" indent="-191135">
              <a:lnSpc>
                <a:spcPts val="1170"/>
              </a:lnSpc>
              <a:buAutoNum type="arabicPeriod" startAt="4"/>
              <a:tabLst>
                <a:tab pos="203835" algn="l"/>
              </a:tabLst>
            </a:pPr>
            <a:r>
              <a:rPr sz="1000" b="1" spc="-30" dirty="0">
                <a:solidFill>
                  <a:srgbClr val="231F20"/>
                </a:solidFill>
                <a:latin typeface="Franklin Gothic Demi"/>
                <a:cs typeface="Franklin Gothic Demi"/>
              </a:rPr>
              <a:t>Engineering</a:t>
            </a:r>
            <a:r>
              <a:rPr sz="1000" b="1" spc="-1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25" dirty="0">
                <a:solidFill>
                  <a:srgbClr val="231F20"/>
                </a:solidFill>
                <a:latin typeface="Franklin Gothic Demi"/>
                <a:cs typeface="Franklin Gothic Demi"/>
              </a:rPr>
              <a:t>control</a:t>
            </a:r>
            <a:r>
              <a:rPr sz="1000" b="1" spc="-1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Franklin Gothic Demi"/>
                <a:cs typeface="Franklin Gothic Demi"/>
              </a:rPr>
              <a:t>measures:</a:t>
            </a:r>
            <a:endParaRPr sz="1000">
              <a:latin typeface="Franklin Gothic Demi"/>
              <a:cs typeface="Franklin Gothic Demi"/>
            </a:endParaRPr>
          </a:p>
          <a:p>
            <a:pPr marL="203200" marR="3549015">
              <a:lnSpc>
                <a:spcPts val="1140"/>
              </a:lnSpc>
              <a:spcBef>
                <a:spcPts val="55"/>
              </a:spcBef>
            </a:pP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Change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the tools,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equipment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or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environment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to </a:t>
            </a:r>
            <a:r>
              <a:rPr sz="1000" spc="-40" dirty="0">
                <a:solidFill>
                  <a:srgbClr val="231F20"/>
                </a:solidFill>
                <a:latin typeface="Franklin Gothic Book"/>
                <a:cs typeface="Franklin Gothic Book"/>
              </a:rPr>
              <a:t>make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it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safer.</a:t>
            </a:r>
            <a:endParaRPr sz="1000">
              <a:latin typeface="Franklin Gothic Book"/>
              <a:cs typeface="Franklin Gothic Boo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23699" y="3711896"/>
            <a:ext cx="2195195" cy="35560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10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6.</a:t>
            </a:r>
            <a:r>
              <a:rPr sz="1000" b="1" spc="44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35" dirty="0">
                <a:solidFill>
                  <a:srgbClr val="231F20"/>
                </a:solidFill>
                <a:latin typeface="Franklin Gothic Demi"/>
                <a:cs typeface="Franklin Gothic Demi"/>
              </a:rPr>
              <a:t>Personal</a:t>
            </a:r>
            <a:r>
              <a:rPr sz="1000" b="1" spc="-1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30" dirty="0">
                <a:solidFill>
                  <a:srgbClr val="231F20"/>
                </a:solidFill>
                <a:latin typeface="Franklin Gothic Demi"/>
                <a:cs typeface="Franklin Gothic Demi"/>
              </a:rPr>
              <a:t>Protective</a:t>
            </a:r>
            <a:r>
              <a:rPr sz="1000" b="1" spc="-1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35" dirty="0">
                <a:solidFill>
                  <a:srgbClr val="231F20"/>
                </a:solidFill>
                <a:latin typeface="Franklin Gothic Demi"/>
                <a:cs typeface="Franklin Gothic Demi"/>
              </a:rPr>
              <a:t>Equipment</a:t>
            </a:r>
            <a:r>
              <a:rPr sz="1000" b="1" spc="-10" dirty="0">
                <a:solidFill>
                  <a:srgbClr val="231F20"/>
                </a:solidFill>
                <a:latin typeface="Franklin Gothic Demi"/>
                <a:cs typeface="Franklin Gothic Demi"/>
              </a:rPr>
              <a:t> (PPE):</a:t>
            </a:r>
            <a:endParaRPr sz="1000">
              <a:latin typeface="Franklin Gothic Demi"/>
              <a:cs typeface="Franklin Gothic Demi"/>
            </a:endParaRPr>
          </a:p>
          <a:p>
            <a:pPr marL="203200">
              <a:lnSpc>
                <a:spcPct val="100000"/>
              </a:lnSpc>
              <a:spcBef>
                <a:spcPts val="100"/>
              </a:spcBef>
            </a:pPr>
            <a:r>
              <a:rPr sz="1000" spc="-45" dirty="0">
                <a:solidFill>
                  <a:srgbClr val="231F20"/>
                </a:solidFill>
                <a:latin typeface="Franklin Gothic Book"/>
                <a:cs typeface="Franklin Gothic Book"/>
              </a:rPr>
              <a:t>Use</a:t>
            </a:r>
            <a:r>
              <a:rPr sz="1000" spc="-4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Franklin Gothic Book"/>
                <a:cs typeface="Franklin Gothic Book"/>
              </a:rPr>
              <a:t>PPE</a:t>
            </a:r>
            <a:r>
              <a:rPr sz="1000" spc="-40" dirty="0">
                <a:solidFill>
                  <a:srgbClr val="231F20"/>
                </a:solidFill>
                <a:latin typeface="Franklin Gothic Book"/>
                <a:cs typeface="Franklin Gothic Book"/>
              </a:rPr>
              <a:t> as </a:t>
            </a:r>
            <a:r>
              <a:rPr sz="1000" spc="-45" dirty="0">
                <a:solidFill>
                  <a:srgbClr val="231F20"/>
                </a:solidFill>
                <a:latin typeface="Franklin Gothic Book"/>
                <a:cs typeface="Franklin Gothic Book"/>
              </a:rPr>
              <a:t>your</a:t>
            </a:r>
            <a:r>
              <a:rPr sz="1000" spc="-4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b="1" spc="-45" dirty="0">
                <a:solidFill>
                  <a:srgbClr val="231F20"/>
                </a:solidFill>
                <a:latin typeface="Franklin Gothic Demi"/>
                <a:cs typeface="Franklin Gothic Demi"/>
              </a:rPr>
              <a:t>last</a:t>
            </a:r>
            <a:r>
              <a:rPr sz="1000" b="1" spc="-40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45" dirty="0">
                <a:solidFill>
                  <a:srgbClr val="231F20"/>
                </a:solidFill>
                <a:latin typeface="Franklin Gothic Demi"/>
                <a:cs typeface="Franklin Gothic Demi"/>
              </a:rPr>
              <a:t>line</a:t>
            </a:r>
            <a:r>
              <a:rPr sz="1000" b="1" spc="-3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of</a:t>
            </a:r>
            <a:r>
              <a:rPr sz="1000" spc="-4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defence.</a:t>
            </a:r>
            <a:endParaRPr sz="1000">
              <a:latin typeface="Franklin Gothic Book"/>
              <a:cs typeface="Franklin Gothic Book"/>
            </a:endParaRPr>
          </a:p>
        </p:txBody>
      </p:sp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514802" y="2149957"/>
            <a:ext cx="910512" cy="2099513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3468700" y="4440694"/>
            <a:ext cx="3070860" cy="334645"/>
          </a:xfrm>
          <a:prstGeom prst="rect">
            <a:avLst/>
          </a:prstGeom>
          <a:ln w="12700">
            <a:solidFill>
              <a:srgbClr val="00305E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L="519430">
              <a:lnSpc>
                <a:spcPct val="100000"/>
              </a:lnSpc>
              <a:spcBef>
                <a:spcPts val="600"/>
              </a:spcBef>
            </a:pPr>
            <a:r>
              <a:rPr sz="1000" b="1" spc="-25" dirty="0">
                <a:solidFill>
                  <a:srgbClr val="231F20"/>
                </a:solidFill>
                <a:latin typeface="Franklin Gothic Demi"/>
                <a:cs typeface="Franklin Gothic Demi"/>
              </a:rPr>
              <a:t>Memory</a:t>
            </a:r>
            <a:r>
              <a:rPr sz="1000" b="1" spc="-20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Franklin Gothic Demi"/>
                <a:cs typeface="Franklin Gothic Demi"/>
              </a:rPr>
              <a:t>aid:</a:t>
            </a:r>
            <a:r>
              <a:rPr sz="1000" b="1" spc="-20" dirty="0">
                <a:solidFill>
                  <a:srgbClr val="231F20"/>
                </a:solidFill>
                <a:latin typeface="Franklin Gothic Demi"/>
                <a:cs typeface="Franklin Gothic Demi"/>
              </a:rPr>
              <a:t> E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very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b="1" spc="-30" dirty="0">
                <a:solidFill>
                  <a:srgbClr val="231F20"/>
                </a:solidFill>
                <a:latin typeface="Franklin Gothic Demi"/>
                <a:cs typeface="Franklin Gothic Demi"/>
              </a:rPr>
              <a:t>S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aturday </a:t>
            </a:r>
            <a:r>
              <a:rPr sz="10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I</a:t>
            </a:r>
            <a:r>
              <a:rPr sz="1000" b="1" spc="-20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Franklin Gothic Demi"/>
                <a:cs typeface="Franklin Gothic Demi"/>
              </a:rPr>
              <a:t>E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at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A</a:t>
            </a:r>
            <a:r>
              <a:rPr sz="1000" b="1" spc="-1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25" dirty="0">
                <a:solidFill>
                  <a:srgbClr val="231F20"/>
                </a:solidFill>
                <a:latin typeface="Franklin Gothic Demi"/>
                <a:cs typeface="Franklin Gothic Demi"/>
              </a:rPr>
              <a:t>P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ie</a:t>
            </a:r>
            <a:endParaRPr sz="1000">
              <a:latin typeface="Franklin Gothic Book"/>
              <a:cs typeface="Franklin Gothic Book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64135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16</a:t>
            </a:fld>
            <a:endParaRPr spc="-25" dirty="0"/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Easy</a:t>
            </a:r>
            <a:r>
              <a:rPr spc="-10" dirty="0"/>
              <a:t> </a:t>
            </a:r>
            <a:r>
              <a:rPr dirty="0"/>
              <a:t>Guides</a:t>
            </a:r>
            <a:r>
              <a:rPr spc="-10" dirty="0"/>
              <a:t> </a:t>
            </a:r>
            <a:r>
              <a:rPr dirty="0"/>
              <a:t>Australia</a:t>
            </a:r>
            <a:r>
              <a:rPr spc="-10" dirty="0"/>
              <a:t> </a:t>
            </a:r>
            <a:r>
              <a:rPr dirty="0"/>
              <a:t>Pty.</a:t>
            </a:r>
            <a:r>
              <a:rPr spc="-5" dirty="0"/>
              <a:t> </a:t>
            </a:r>
            <a:r>
              <a:rPr spc="-20" dirty="0"/>
              <a:t>Ltd.</a:t>
            </a:r>
          </a:p>
        </p:txBody>
      </p:sp>
      <p:sp>
        <p:nvSpPr>
          <p:cNvPr id="21" name="object 21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May</a:t>
            </a:r>
            <a:r>
              <a:rPr spc="-10" dirty="0"/>
              <a:t> </a:t>
            </a:r>
            <a:r>
              <a:rPr dirty="0"/>
              <a:t>not</a:t>
            </a:r>
            <a:r>
              <a:rPr spc="-10" dirty="0"/>
              <a:t> </a:t>
            </a:r>
            <a:r>
              <a:rPr dirty="0"/>
              <a:t>be</a:t>
            </a:r>
            <a:r>
              <a:rPr spc="-10" dirty="0"/>
              <a:t> reproduced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527300" y="117014"/>
            <a:ext cx="68834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PC</a:t>
            </a:r>
            <a:r>
              <a:rPr sz="1100" i="1" spc="-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i="1" dirty="0">
                <a:solidFill>
                  <a:srgbClr val="FFFFFF"/>
                </a:solidFill>
                <a:latin typeface="Franklin Gothic Medium"/>
                <a:cs typeface="Franklin Gothic Medium"/>
              </a:rPr>
              <a:t>1.2, </a:t>
            </a:r>
            <a:r>
              <a:rPr sz="1100" i="1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1.1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F68E77D-9DE6-8DE3-7BB0-C9A0D535B8A5}"/>
              </a:ext>
            </a:extLst>
          </p:cNvPr>
          <p:cNvSpPr/>
          <p:nvPr/>
        </p:nvSpPr>
        <p:spPr>
          <a:xfrm>
            <a:off x="513800" y="810421"/>
            <a:ext cx="6528900" cy="284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8647CE4-CD4A-FB3A-B6C8-D1D6587EF9A7}"/>
              </a:ext>
            </a:extLst>
          </p:cNvPr>
          <p:cNvSpPr/>
          <p:nvPr/>
        </p:nvSpPr>
        <p:spPr>
          <a:xfrm>
            <a:off x="705608" y="1411308"/>
            <a:ext cx="2727708" cy="183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DC58E24-EC34-D15C-85D5-E70992B7A31A}"/>
              </a:ext>
            </a:extLst>
          </p:cNvPr>
          <p:cNvSpPr/>
          <p:nvPr/>
        </p:nvSpPr>
        <p:spPr>
          <a:xfrm>
            <a:off x="721214" y="1857113"/>
            <a:ext cx="2727708" cy="183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3C98A4A-C480-F01A-4DEB-0AE426FE6719}"/>
              </a:ext>
            </a:extLst>
          </p:cNvPr>
          <p:cNvSpPr/>
          <p:nvPr/>
        </p:nvSpPr>
        <p:spPr>
          <a:xfrm>
            <a:off x="721214" y="2302918"/>
            <a:ext cx="2727708" cy="183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6C61352-FC12-EEEC-D63F-AAB27F5510E4}"/>
              </a:ext>
            </a:extLst>
          </p:cNvPr>
          <p:cNvSpPr/>
          <p:nvPr/>
        </p:nvSpPr>
        <p:spPr>
          <a:xfrm>
            <a:off x="697205" y="2744913"/>
            <a:ext cx="2727708" cy="300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85EA452-351C-7A7C-546D-C775B73D99F9}"/>
              </a:ext>
            </a:extLst>
          </p:cNvPr>
          <p:cNvSpPr/>
          <p:nvPr/>
        </p:nvSpPr>
        <p:spPr>
          <a:xfrm>
            <a:off x="721214" y="3314672"/>
            <a:ext cx="2727708" cy="300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101B98C-5F70-B47D-52FE-C93E154BB76A}"/>
              </a:ext>
            </a:extLst>
          </p:cNvPr>
          <p:cNvSpPr/>
          <p:nvPr/>
        </p:nvSpPr>
        <p:spPr>
          <a:xfrm>
            <a:off x="697205" y="3923224"/>
            <a:ext cx="2727708" cy="183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47142" y="141378"/>
            <a:ext cx="2630170" cy="158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30"/>
              </a:lnSpc>
            </a:pP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IDENTIFY OHS</a:t>
            </a:r>
            <a:r>
              <a:rPr sz="1100" spc="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LEGISLATIVE</a:t>
            </a:r>
            <a:r>
              <a:rPr sz="1100" spc="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REQUIREMENTS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63597" y="144005"/>
            <a:ext cx="5396865" cy="153035"/>
          </a:xfrm>
          <a:custGeom>
            <a:avLst/>
            <a:gdLst/>
            <a:ahLst/>
            <a:cxnLst/>
            <a:rect l="l" t="t" r="r" b="b"/>
            <a:pathLst>
              <a:path w="5396865" h="153035">
                <a:moveTo>
                  <a:pt x="0" y="152996"/>
                </a:moveTo>
                <a:lnTo>
                  <a:pt x="5396407" y="152996"/>
                </a:lnTo>
                <a:lnTo>
                  <a:pt x="5396407" y="0"/>
                </a:lnTo>
                <a:lnTo>
                  <a:pt x="0" y="0"/>
                </a:lnTo>
                <a:lnTo>
                  <a:pt x="0" y="152996"/>
                </a:lnTo>
                <a:close/>
              </a:path>
            </a:pathLst>
          </a:custGeom>
          <a:solidFill>
            <a:srgbClr val="72BF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163597" y="144005"/>
            <a:ext cx="5396865" cy="153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3860">
              <a:lnSpc>
                <a:spcPts val="1205"/>
              </a:lnSpc>
            </a:pP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IDENTIFY</a:t>
            </a:r>
            <a:r>
              <a:rPr sz="1100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AND</a:t>
            </a:r>
            <a:r>
              <a:rPr sz="1100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ASSESS</a:t>
            </a:r>
            <a:r>
              <a:rPr sz="1100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RISKS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85068" y="144006"/>
            <a:ext cx="229235" cy="153035"/>
          </a:xfrm>
          <a:custGeom>
            <a:avLst/>
            <a:gdLst/>
            <a:ahLst/>
            <a:cxnLst/>
            <a:rect l="l" t="t" r="r" b="b"/>
            <a:pathLst>
              <a:path w="229235" h="153035">
                <a:moveTo>
                  <a:pt x="228663" y="0"/>
                </a:moveTo>
                <a:lnTo>
                  <a:pt x="0" y="0"/>
                </a:lnTo>
                <a:lnTo>
                  <a:pt x="0" y="152996"/>
                </a:lnTo>
                <a:lnTo>
                  <a:pt x="75666" y="152996"/>
                </a:lnTo>
                <a:lnTo>
                  <a:pt x="22866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27300" y="358385"/>
            <a:ext cx="6304915" cy="1043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solidFill>
                  <a:srgbClr val="00305E"/>
                </a:solidFill>
                <a:latin typeface="Franklin Gothic Demi"/>
                <a:cs typeface="Franklin Gothic Demi"/>
              </a:rPr>
              <a:t>Dangerous</a:t>
            </a:r>
            <a:r>
              <a:rPr sz="1600" b="1" spc="-35" dirty="0">
                <a:solidFill>
                  <a:srgbClr val="00305E"/>
                </a:solidFill>
                <a:latin typeface="Franklin Gothic Demi"/>
                <a:cs typeface="Franklin Gothic Demi"/>
              </a:rPr>
              <a:t> </a:t>
            </a:r>
            <a:r>
              <a:rPr sz="1600" b="1" spc="-10" dirty="0">
                <a:solidFill>
                  <a:srgbClr val="00305E"/>
                </a:solidFill>
                <a:latin typeface="Franklin Gothic Demi"/>
                <a:cs typeface="Franklin Gothic Demi"/>
              </a:rPr>
              <a:t>occurrences</a:t>
            </a:r>
            <a:r>
              <a:rPr sz="1600" b="1" spc="-30" dirty="0">
                <a:solidFill>
                  <a:srgbClr val="00305E"/>
                </a:solidFill>
                <a:latin typeface="Franklin Gothic Demi"/>
                <a:cs typeface="Franklin Gothic Demi"/>
              </a:rPr>
              <a:t> </a:t>
            </a:r>
            <a:r>
              <a:rPr sz="1600" b="1" dirty="0">
                <a:solidFill>
                  <a:srgbClr val="00305E"/>
                </a:solidFill>
                <a:latin typeface="Franklin Gothic Demi"/>
                <a:cs typeface="Franklin Gothic Demi"/>
              </a:rPr>
              <a:t>and</a:t>
            </a:r>
            <a:r>
              <a:rPr sz="1600" b="1" spc="-30" dirty="0">
                <a:solidFill>
                  <a:srgbClr val="00305E"/>
                </a:solidFill>
                <a:latin typeface="Franklin Gothic Demi"/>
                <a:cs typeface="Franklin Gothic Demi"/>
              </a:rPr>
              <a:t> </a:t>
            </a:r>
            <a:r>
              <a:rPr sz="1600" b="1" dirty="0">
                <a:solidFill>
                  <a:srgbClr val="00305E"/>
                </a:solidFill>
                <a:latin typeface="Franklin Gothic Demi"/>
                <a:cs typeface="Franklin Gothic Demi"/>
              </a:rPr>
              <a:t>near</a:t>
            </a:r>
            <a:r>
              <a:rPr sz="1600" b="1" spc="-30" dirty="0">
                <a:solidFill>
                  <a:srgbClr val="00305E"/>
                </a:solidFill>
                <a:latin typeface="Franklin Gothic Demi"/>
                <a:cs typeface="Franklin Gothic Demi"/>
              </a:rPr>
              <a:t> </a:t>
            </a:r>
            <a:r>
              <a:rPr sz="1600" b="1" spc="-10" dirty="0">
                <a:solidFill>
                  <a:srgbClr val="00305E"/>
                </a:solidFill>
                <a:latin typeface="Franklin Gothic Demi"/>
                <a:cs typeface="Franklin Gothic Demi"/>
              </a:rPr>
              <a:t>misses</a:t>
            </a:r>
            <a:endParaRPr sz="1600">
              <a:latin typeface="Franklin Gothic Demi"/>
              <a:cs typeface="Franklin Gothic Demi"/>
            </a:endParaRPr>
          </a:p>
          <a:p>
            <a:pPr marL="12700" marR="5080">
              <a:lnSpc>
                <a:spcPct val="100000"/>
              </a:lnSpc>
              <a:spcBef>
                <a:spcPts val="730"/>
              </a:spcBef>
            </a:pP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Even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if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an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accident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is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avoided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you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should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still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complete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report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to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raise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any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concerns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look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at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why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the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event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occurred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at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all.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All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near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misses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should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be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reported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so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that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action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can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be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taken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to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prevent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any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possible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accident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in the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future.</a:t>
            </a:r>
            <a:endParaRPr sz="10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Shown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here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are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some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examples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of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incidents.</a:t>
            </a:r>
            <a:endParaRPr sz="1000">
              <a:latin typeface="Open Sans"/>
              <a:cs typeface="Open Sans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540000" y="1548005"/>
          <a:ext cx="6473825" cy="34124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32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09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06245">
                <a:tc>
                  <a:txBody>
                    <a:bodyPr/>
                    <a:lstStyle/>
                    <a:p>
                      <a:pPr marL="104775" marR="2324100">
                        <a:lnSpc>
                          <a:spcPct val="100000"/>
                        </a:lnSpc>
                        <a:spcBef>
                          <a:spcPts val="875"/>
                        </a:spcBef>
                      </a:pP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Breathing</a:t>
                      </a:r>
                      <a:r>
                        <a:rPr sz="1000" spc="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apparatus </a:t>
                      </a:r>
                      <a:r>
                        <a:rPr sz="1000" spc="-4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malfunctioning</a:t>
                      </a:r>
                      <a:r>
                        <a:rPr sz="1000" spc="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to</a:t>
                      </a:r>
                      <a:r>
                        <a:rPr sz="1000" spc="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the extent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that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the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user’s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health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is</a:t>
                      </a:r>
                      <a:r>
                        <a:rPr sz="1000" spc="-4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in</a:t>
                      </a:r>
                      <a:r>
                        <a:rPr sz="1000" spc="-4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danger.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111125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875"/>
                        </a:spcBef>
                      </a:pP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Collapse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of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the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floor,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wall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or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ceiling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of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a</a:t>
                      </a:r>
                      <a:endParaRPr sz="1000">
                        <a:latin typeface="Open Sans"/>
                        <a:cs typeface="Open Sans"/>
                      </a:endParaRPr>
                    </a:p>
                    <a:p>
                      <a:pPr marL="121920">
                        <a:lnSpc>
                          <a:spcPct val="100000"/>
                        </a:lnSpc>
                      </a:pP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building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being used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as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a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workplace.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111125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6245">
                <a:tc>
                  <a:txBody>
                    <a:bodyPr/>
                    <a:lstStyle/>
                    <a:p>
                      <a:pPr marL="104775" marR="2195830">
                        <a:lnSpc>
                          <a:spcPct val="100000"/>
                        </a:lnSpc>
                        <a:spcBef>
                          <a:spcPts val="935"/>
                        </a:spcBef>
                      </a:pP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Collapse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or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failure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of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an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excavation</a:t>
                      </a:r>
                      <a:r>
                        <a:rPr sz="1000" spc="1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4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more</a:t>
                      </a:r>
                      <a:r>
                        <a:rPr sz="1000" spc="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than</a:t>
                      </a:r>
                      <a:endParaRPr sz="1000">
                        <a:latin typeface="Open Sans"/>
                        <a:cs typeface="Open Sans"/>
                      </a:endParaRPr>
                    </a:p>
                    <a:p>
                      <a:pPr marL="104775">
                        <a:lnSpc>
                          <a:spcPct val="100000"/>
                        </a:lnSpc>
                      </a:pP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1.5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4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metre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deep.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118745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11125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71202" y="2122958"/>
            <a:ext cx="2667797" cy="276404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34999" y="1729511"/>
            <a:ext cx="2106646" cy="137937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78869" y="3383186"/>
            <a:ext cx="1817305" cy="1462644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527300" y="117014"/>
            <a:ext cx="4254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PC</a:t>
            </a:r>
            <a:r>
              <a:rPr sz="1100" i="1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i="1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1.4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17</a:t>
            </a:fld>
            <a:endParaRPr spc="-25" dirty="0"/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Easy</a:t>
            </a:r>
            <a:r>
              <a:rPr spc="-10" dirty="0"/>
              <a:t> </a:t>
            </a:r>
            <a:r>
              <a:rPr dirty="0"/>
              <a:t>Guides</a:t>
            </a:r>
            <a:r>
              <a:rPr spc="-10" dirty="0"/>
              <a:t> </a:t>
            </a:r>
            <a:r>
              <a:rPr dirty="0"/>
              <a:t>Australia</a:t>
            </a:r>
            <a:r>
              <a:rPr spc="-10" dirty="0"/>
              <a:t> </a:t>
            </a:r>
            <a:r>
              <a:rPr dirty="0"/>
              <a:t>Pty.</a:t>
            </a:r>
            <a:r>
              <a:rPr spc="-5" dirty="0"/>
              <a:t> </a:t>
            </a:r>
            <a:r>
              <a:rPr spc="-20" dirty="0"/>
              <a:t>Ltd.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May</a:t>
            </a:r>
            <a:r>
              <a:rPr spc="-10" dirty="0"/>
              <a:t> </a:t>
            </a:r>
            <a:r>
              <a:rPr dirty="0"/>
              <a:t>not</a:t>
            </a:r>
            <a:r>
              <a:rPr spc="-10" dirty="0"/>
              <a:t> </a:t>
            </a:r>
            <a:r>
              <a:rPr dirty="0"/>
              <a:t>be</a:t>
            </a:r>
            <a:r>
              <a:rPr spc="-10" dirty="0"/>
              <a:t> reproduced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55FFBC3-2C69-4028-E693-710A9A18FF66}"/>
              </a:ext>
            </a:extLst>
          </p:cNvPr>
          <p:cNvSpPr/>
          <p:nvPr/>
        </p:nvSpPr>
        <p:spPr>
          <a:xfrm>
            <a:off x="539999" y="687626"/>
            <a:ext cx="6473825" cy="455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4E90DF-BA02-A62D-4DD7-D639690236C3}"/>
              </a:ext>
            </a:extLst>
          </p:cNvPr>
          <p:cNvSpPr/>
          <p:nvPr/>
        </p:nvSpPr>
        <p:spPr>
          <a:xfrm>
            <a:off x="570538" y="1648139"/>
            <a:ext cx="1289636" cy="745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E9F936-DD0F-CD9A-058A-66D17C7D2FAD}"/>
              </a:ext>
            </a:extLst>
          </p:cNvPr>
          <p:cNvSpPr/>
          <p:nvPr/>
        </p:nvSpPr>
        <p:spPr>
          <a:xfrm>
            <a:off x="4287823" y="1622959"/>
            <a:ext cx="2589490" cy="426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0256618-5C87-768C-4D0C-75831372F6D1}"/>
              </a:ext>
            </a:extLst>
          </p:cNvPr>
          <p:cNvSpPr/>
          <p:nvPr/>
        </p:nvSpPr>
        <p:spPr>
          <a:xfrm>
            <a:off x="609371" y="3338528"/>
            <a:ext cx="1475697" cy="547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"/>
            <a:ext cx="7560309" cy="4968240"/>
            <a:chOff x="0" y="2"/>
            <a:chExt cx="7560309" cy="496824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73601" y="2878734"/>
              <a:ext cx="3168218" cy="208927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2"/>
              <a:ext cx="7560309" cy="3206750"/>
            </a:xfrm>
            <a:custGeom>
              <a:avLst/>
              <a:gdLst/>
              <a:ahLst/>
              <a:cxnLst/>
              <a:rect l="l" t="t" r="r" b="b"/>
              <a:pathLst>
                <a:path w="7560309" h="3206750">
                  <a:moveTo>
                    <a:pt x="7559992" y="0"/>
                  </a:moveTo>
                  <a:lnTo>
                    <a:pt x="0" y="0"/>
                  </a:lnTo>
                  <a:lnTo>
                    <a:pt x="0" y="3206432"/>
                  </a:lnTo>
                  <a:lnTo>
                    <a:pt x="7559992" y="16560"/>
                  </a:lnTo>
                  <a:lnTo>
                    <a:pt x="7559992" y="0"/>
                  </a:lnTo>
                  <a:close/>
                </a:path>
              </a:pathLst>
            </a:custGeom>
            <a:solidFill>
              <a:srgbClr val="1B7B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0" y="540004"/>
            <a:ext cx="7243445" cy="1325245"/>
          </a:xfrm>
          <a:prstGeom prst="rect">
            <a:avLst/>
          </a:prstGeom>
          <a:solidFill>
            <a:srgbClr val="00305E"/>
          </a:solidFill>
        </p:spPr>
        <p:txBody>
          <a:bodyPr vert="horz" wrap="square" lIns="0" tIns="130175" rIns="0" bIns="0" rtlCol="0">
            <a:spAutoFit/>
          </a:bodyPr>
          <a:lstStyle/>
          <a:p>
            <a:pPr marL="1564640" marR="172085" indent="3628390" algn="r">
              <a:lnSpc>
                <a:spcPts val="2900"/>
              </a:lnSpc>
              <a:spcBef>
                <a:spcPts val="1025"/>
              </a:spcBef>
            </a:pPr>
            <a:r>
              <a:rPr sz="2700" dirty="0">
                <a:solidFill>
                  <a:srgbClr val="FFFFFF"/>
                </a:solidFill>
                <a:latin typeface="Open Sans"/>
                <a:cs typeface="Open Sans"/>
              </a:rPr>
              <a:t>Element</a:t>
            </a:r>
            <a:r>
              <a:rPr sz="2700" spc="-3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700" dirty="0">
                <a:solidFill>
                  <a:srgbClr val="FFFFFF"/>
                </a:solidFill>
                <a:latin typeface="Open Sans"/>
                <a:cs typeface="Open Sans"/>
              </a:rPr>
              <a:t>2</a:t>
            </a:r>
            <a:r>
              <a:rPr sz="2700" spc="-18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3900" spc="-75" baseline="6410" dirty="0">
                <a:solidFill>
                  <a:srgbClr val="FFFFFF"/>
                </a:solidFill>
                <a:latin typeface="Open Sans"/>
                <a:cs typeface="Open Sans"/>
              </a:rPr>
              <a:t>- </a:t>
            </a:r>
            <a:r>
              <a:rPr sz="2700" dirty="0">
                <a:solidFill>
                  <a:srgbClr val="FFFFFF"/>
                </a:solidFill>
                <a:latin typeface="Open Sans"/>
                <a:cs typeface="Open Sans"/>
              </a:rPr>
              <a:t>Identify</a:t>
            </a:r>
            <a:r>
              <a:rPr sz="2700" spc="-4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700" dirty="0">
                <a:solidFill>
                  <a:srgbClr val="FFFFFF"/>
                </a:solidFill>
                <a:latin typeface="Open Sans"/>
                <a:cs typeface="Open Sans"/>
              </a:rPr>
              <a:t>hazardous</a:t>
            </a:r>
            <a:r>
              <a:rPr sz="2700" spc="-4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700" spc="-10" dirty="0">
                <a:solidFill>
                  <a:srgbClr val="FFFFFF"/>
                </a:solidFill>
                <a:latin typeface="Open Sans"/>
                <a:cs typeface="Open Sans"/>
              </a:rPr>
              <a:t>materials </a:t>
            </a:r>
            <a:r>
              <a:rPr sz="2700" dirty="0">
                <a:solidFill>
                  <a:srgbClr val="FFFFFF"/>
                </a:solidFill>
                <a:latin typeface="Open Sans"/>
                <a:cs typeface="Open Sans"/>
              </a:rPr>
              <a:t>and</a:t>
            </a:r>
            <a:r>
              <a:rPr sz="2700" spc="-1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700" dirty="0">
                <a:solidFill>
                  <a:srgbClr val="FFFFFF"/>
                </a:solidFill>
                <a:latin typeface="Open Sans"/>
                <a:cs typeface="Open Sans"/>
              </a:rPr>
              <a:t>other</a:t>
            </a:r>
            <a:r>
              <a:rPr sz="2700" spc="-1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700" dirty="0">
                <a:solidFill>
                  <a:srgbClr val="FFFFFF"/>
                </a:solidFill>
                <a:latin typeface="Open Sans"/>
                <a:cs typeface="Open Sans"/>
              </a:rPr>
              <a:t>hazards</a:t>
            </a:r>
            <a:r>
              <a:rPr sz="2700" spc="-1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700" dirty="0">
                <a:solidFill>
                  <a:srgbClr val="FFFFFF"/>
                </a:solidFill>
                <a:latin typeface="Open Sans"/>
                <a:cs typeface="Open Sans"/>
              </a:rPr>
              <a:t>on</a:t>
            </a:r>
            <a:r>
              <a:rPr sz="2700" spc="-1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700" dirty="0">
                <a:solidFill>
                  <a:srgbClr val="FFFFFF"/>
                </a:solidFill>
                <a:latin typeface="Open Sans"/>
                <a:cs typeface="Open Sans"/>
              </a:rPr>
              <a:t>work</a:t>
            </a:r>
            <a:r>
              <a:rPr sz="2700" spc="-10" dirty="0">
                <a:solidFill>
                  <a:srgbClr val="FFFFFF"/>
                </a:solidFill>
                <a:latin typeface="Open Sans"/>
                <a:cs typeface="Open Sans"/>
              </a:rPr>
              <a:t> sites</a:t>
            </a:r>
            <a:endParaRPr sz="2700">
              <a:latin typeface="Open Sans"/>
              <a:cs typeface="Open San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18</a:t>
            </a:fld>
            <a:endParaRPr spc="-25" dirty="0"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Easy</a:t>
            </a:r>
            <a:r>
              <a:rPr spc="-10" dirty="0"/>
              <a:t> </a:t>
            </a:r>
            <a:r>
              <a:rPr dirty="0"/>
              <a:t>Guides</a:t>
            </a:r>
            <a:r>
              <a:rPr spc="-10" dirty="0"/>
              <a:t> </a:t>
            </a:r>
            <a:r>
              <a:rPr dirty="0"/>
              <a:t>Australia</a:t>
            </a:r>
            <a:r>
              <a:rPr spc="-10" dirty="0"/>
              <a:t> </a:t>
            </a:r>
            <a:r>
              <a:rPr dirty="0"/>
              <a:t>Pty.</a:t>
            </a:r>
            <a:r>
              <a:rPr spc="-5" dirty="0"/>
              <a:t> </a:t>
            </a:r>
            <a:r>
              <a:rPr spc="-20" dirty="0"/>
              <a:t>Ltd.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May</a:t>
            </a:r>
            <a:r>
              <a:rPr spc="-10" dirty="0"/>
              <a:t> </a:t>
            </a:r>
            <a:r>
              <a:rPr dirty="0"/>
              <a:t>not</a:t>
            </a:r>
            <a:r>
              <a:rPr spc="-10" dirty="0"/>
              <a:t> </a:t>
            </a:r>
            <a:r>
              <a:rPr dirty="0"/>
              <a:t>be</a:t>
            </a:r>
            <a:r>
              <a:rPr spc="-10" dirty="0"/>
              <a:t> reproduced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27300" y="3092929"/>
            <a:ext cx="3131185" cy="1673860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sz="900" b="1" spc="-25" dirty="0">
                <a:solidFill>
                  <a:srgbClr val="231F20"/>
                </a:solidFill>
                <a:latin typeface="Open Sans"/>
                <a:cs typeface="Open Sans"/>
              </a:rPr>
              <a:t>This</a:t>
            </a:r>
            <a:r>
              <a:rPr sz="900" b="1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b="1" spc="-35" dirty="0">
                <a:solidFill>
                  <a:srgbClr val="231F20"/>
                </a:solidFill>
                <a:latin typeface="Open Sans"/>
                <a:cs typeface="Open Sans"/>
              </a:rPr>
              <a:t>element</a:t>
            </a:r>
            <a:r>
              <a:rPr sz="900" b="1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b="1" spc="-30" dirty="0">
                <a:solidFill>
                  <a:srgbClr val="231F20"/>
                </a:solidFill>
                <a:latin typeface="Open Sans"/>
                <a:cs typeface="Open Sans"/>
              </a:rPr>
              <a:t>covers</a:t>
            </a:r>
            <a:r>
              <a:rPr sz="900" b="1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b="1" spc="-35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900" b="1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b="1" spc="-30" dirty="0">
                <a:solidFill>
                  <a:srgbClr val="231F20"/>
                </a:solidFill>
                <a:latin typeface="Open Sans"/>
                <a:cs typeface="Open Sans"/>
              </a:rPr>
              <a:t>following</a:t>
            </a:r>
            <a:r>
              <a:rPr sz="900" b="1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b="1" spc="-35" dirty="0">
                <a:solidFill>
                  <a:srgbClr val="231F20"/>
                </a:solidFill>
                <a:latin typeface="Open Sans"/>
                <a:cs typeface="Open Sans"/>
              </a:rPr>
              <a:t>performance</a:t>
            </a:r>
            <a:r>
              <a:rPr sz="900" b="1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b="1" spc="-10" dirty="0">
                <a:solidFill>
                  <a:srgbClr val="231F20"/>
                </a:solidFill>
                <a:latin typeface="Open Sans"/>
                <a:cs typeface="Open Sans"/>
              </a:rPr>
              <a:t>criteria:</a:t>
            </a:r>
            <a:endParaRPr sz="900">
              <a:latin typeface="Open Sans"/>
              <a:cs typeface="Open Sans"/>
            </a:endParaRPr>
          </a:p>
          <a:p>
            <a:pPr marL="279400" marR="5080" indent="-266700">
              <a:lnSpc>
                <a:spcPts val="900"/>
              </a:lnSpc>
              <a:spcBef>
                <a:spcPts val="570"/>
              </a:spcBef>
              <a:tabLst>
                <a:tab pos="278765" algn="l"/>
              </a:tabLst>
            </a:pP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2.1</a:t>
            </a:r>
            <a:r>
              <a:rPr sz="800" dirty="0">
                <a:solidFill>
                  <a:srgbClr val="231F20"/>
                </a:solidFill>
                <a:latin typeface="Open Sans"/>
                <a:cs typeface="Open Sans"/>
              </a:rPr>
              <a:t>	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Correctly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identify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and,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231F20"/>
                </a:solidFill>
                <a:latin typeface="Open Sans"/>
                <a:cs typeface="Open Sans"/>
              </a:rPr>
              <a:t>if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appropriate,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handle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use</a:t>
            </a:r>
            <a:r>
              <a:rPr sz="8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hazardous</a:t>
            </a:r>
            <a:r>
              <a:rPr sz="800" spc="5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materials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on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5" dirty="0">
                <a:solidFill>
                  <a:srgbClr val="231F20"/>
                </a:solidFill>
                <a:latin typeface="Open Sans"/>
                <a:cs typeface="Open Sans"/>
              </a:rPr>
              <a:t>work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Open Sans"/>
                <a:cs typeface="Open Sans"/>
              </a:rPr>
              <a:t>site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in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accordance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with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legislative</a:t>
            </a:r>
            <a:r>
              <a:rPr sz="800" spc="5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requirements,</a:t>
            </a:r>
            <a:r>
              <a:rPr sz="8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800" spc="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workplace</a:t>
            </a:r>
            <a:r>
              <a:rPr sz="800" spc="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policies</a:t>
            </a:r>
            <a:r>
              <a:rPr sz="8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800" spc="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procedures.</a:t>
            </a:r>
            <a:endParaRPr sz="800">
              <a:latin typeface="Open Sans"/>
              <a:cs typeface="Open Sans"/>
            </a:endParaRPr>
          </a:p>
          <a:p>
            <a:pPr marL="278765" lvl="1" indent="-266700">
              <a:lnSpc>
                <a:spcPts val="930"/>
              </a:lnSpc>
              <a:spcBef>
                <a:spcPts val="484"/>
              </a:spcBef>
              <a:buAutoNum type="arabicPeriod" startAt="2"/>
              <a:tabLst>
                <a:tab pos="279400" algn="l"/>
              </a:tabLst>
            </a:pP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Apply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measures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Open Sans"/>
                <a:cs typeface="Open Sans"/>
              </a:rPr>
              <a:t>for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controlling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Open Sans"/>
                <a:cs typeface="Open Sans"/>
              </a:rPr>
              <a:t>risks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construction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hazards</a:t>
            </a:r>
            <a:endParaRPr sz="800">
              <a:latin typeface="Open Sans"/>
              <a:cs typeface="Open Sans"/>
            </a:endParaRPr>
          </a:p>
          <a:p>
            <a:pPr marL="279400">
              <a:lnSpc>
                <a:spcPts val="930"/>
              </a:lnSpc>
            </a:pP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effectively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immediately.</a:t>
            </a:r>
            <a:endParaRPr sz="800">
              <a:latin typeface="Open Sans"/>
              <a:cs typeface="Open Sans"/>
            </a:endParaRPr>
          </a:p>
          <a:p>
            <a:pPr marL="279400" marR="336550" lvl="1" indent="-266700" algn="just">
              <a:lnSpc>
                <a:spcPts val="900"/>
              </a:lnSpc>
              <a:spcBef>
                <a:spcPts val="585"/>
              </a:spcBef>
              <a:buAutoNum type="arabicPeriod" startAt="3"/>
              <a:tabLst>
                <a:tab pos="279400" algn="l"/>
              </a:tabLst>
            </a:pP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Use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appropriate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signs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symbols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Open Sans"/>
                <a:cs typeface="Open Sans"/>
              </a:rPr>
              <a:t>to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secure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Open Sans"/>
                <a:cs typeface="Open Sans"/>
              </a:rPr>
              <a:t>hazardous</a:t>
            </a:r>
            <a:r>
              <a:rPr sz="800" spc="5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materials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Open Sans"/>
                <a:cs typeface="Open Sans"/>
              </a:rPr>
              <a:t>that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have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safety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implications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Open Sans"/>
                <a:cs typeface="Open Sans"/>
              </a:rPr>
              <a:t>for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Open Sans"/>
                <a:cs typeface="Open Sans"/>
              </a:rPr>
              <a:t>self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other</a:t>
            </a:r>
            <a:r>
              <a:rPr sz="800" spc="5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workers,</a:t>
            </a:r>
            <a:r>
              <a:rPr sz="8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immediately</a:t>
            </a:r>
            <a:r>
              <a:rPr sz="8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they</a:t>
            </a:r>
            <a:r>
              <a:rPr sz="800" spc="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Open Sans"/>
                <a:cs typeface="Open Sans"/>
              </a:rPr>
              <a:t>are</a:t>
            </a:r>
            <a:r>
              <a:rPr sz="8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identified.</a:t>
            </a:r>
            <a:endParaRPr sz="800">
              <a:latin typeface="Open Sans"/>
              <a:cs typeface="Open Sans"/>
            </a:endParaRPr>
          </a:p>
          <a:p>
            <a:pPr marL="279400" marR="5715" lvl="1" indent="-266700" algn="just">
              <a:lnSpc>
                <a:spcPct val="104200"/>
              </a:lnSpc>
              <a:spcBef>
                <a:spcPts val="450"/>
              </a:spcBef>
              <a:buAutoNum type="arabicPeriod" startAt="3"/>
              <a:tabLst>
                <a:tab pos="279400" algn="l"/>
              </a:tabLst>
            </a:pP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Identify</a:t>
            </a:r>
            <a:r>
              <a:rPr sz="8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asbestos-containing</a:t>
            </a:r>
            <a:r>
              <a:rPr sz="800" spc="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materials</a:t>
            </a:r>
            <a:r>
              <a:rPr sz="800" spc="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on</a:t>
            </a:r>
            <a:r>
              <a:rPr sz="800" spc="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sz="800" spc="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5" dirty="0">
                <a:solidFill>
                  <a:srgbClr val="231F20"/>
                </a:solidFill>
                <a:latin typeface="Open Sans"/>
                <a:cs typeface="Open Sans"/>
              </a:rPr>
              <a:t>work</a:t>
            </a:r>
            <a:r>
              <a:rPr sz="800" spc="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Open Sans"/>
                <a:cs typeface="Open Sans"/>
              </a:rPr>
              <a:t>site</a:t>
            </a:r>
            <a:r>
              <a:rPr sz="800" spc="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800" spc="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report</a:t>
            </a:r>
            <a:r>
              <a:rPr sz="800" spc="5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Open Sans"/>
                <a:cs typeface="Open Sans"/>
              </a:rPr>
              <a:t>to</a:t>
            </a:r>
            <a:r>
              <a:rPr sz="8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designated</a:t>
            </a:r>
            <a:r>
              <a:rPr sz="800" spc="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personnel.</a:t>
            </a:r>
            <a:endParaRPr sz="800">
              <a:latin typeface="Open Sans"/>
              <a:cs typeface="Open Sans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92025" y="141378"/>
            <a:ext cx="3785235" cy="158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30"/>
              </a:lnSpc>
            </a:pP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IDENTIFY</a:t>
            </a:r>
            <a:r>
              <a:rPr sz="11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CONSTRUCTION</a:t>
            </a:r>
            <a:r>
              <a:rPr sz="1100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HAZARDS</a:t>
            </a:r>
            <a:r>
              <a:rPr sz="1100" spc="-3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AND</a:t>
            </a:r>
            <a:r>
              <a:rPr sz="11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CONTROL</a:t>
            </a:r>
            <a:r>
              <a:rPr sz="1100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MEASURES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63597" y="144005"/>
            <a:ext cx="5396865" cy="153035"/>
          </a:xfrm>
          <a:custGeom>
            <a:avLst/>
            <a:gdLst/>
            <a:ahLst/>
            <a:cxnLst/>
            <a:rect l="l" t="t" r="r" b="b"/>
            <a:pathLst>
              <a:path w="5396865" h="153035">
                <a:moveTo>
                  <a:pt x="0" y="152996"/>
                </a:moveTo>
                <a:lnTo>
                  <a:pt x="5396407" y="152996"/>
                </a:lnTo>
                <a:lnTo>
                  <a:pt x="5396407" y="0"/>
                </a:lnTo>
                <a:lnTo>
                  <a:pt x="0" y="0"/>
                </a:lnTo>
                <a:lnTo>
                  <a:pt x="0" y="152996"/>
                </a:lnTo>
                <a:close/>
              </a:path>
            </a:pathLst>
          </a:custGeom>
          <a:solidFill>
            <a:srgbClr val="1B7B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163597" y="144005"/>
            <a:ext cx="5396865" cy="153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460">
              <a:lnSpc>
                <a:spcPts val="1205"/>
              </a:lnSpc>
            </a:pP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IDENTIFY</a:t>
            </a:r>
            <a:r>
              <a:rPr sz="1100" spc="-3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HAZARDOUS</a:t>
            </a:r>
            <a:r>
              <a:rPr sz="1100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MATERIALS</a:t>
            </a:r>
            <a:r>
              <a:rPr sz="11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AND</a:t>
            </a:r>
            <a:r>
              <a:rPr sz="1100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OTHER</a:t>
            </a:r>
            <a:r>
              <a:rPr sz="1100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HAZARDS</a:t>
            </a:r>
            <a:r>
              <a:rPr sz="11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ON</a:t>
            </a:r>
            <a:r>
              <a:rPr sz="1100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WORK</a:t>
            </a:r>
            <a:r>
              <a:rPr sz="1100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SITES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85068" y="144006"/>
            <a:ext cx="229235" cy="153035"/>
          </a:xfrm>
          <a:custGeom>
            <a:avLst/>
            <a:gdLst/>
            <a:ahLst/>
            <a:cxnLst/>
            <a:rect l="l" t="t" r="r" b="b"/>
            <a:pathLst>
              <a:path w="229235" h="153035">
                <a:moveTo>
                  <a:pt x="228663" y="0"/>
                </a:moveTo>
                <a:lnTo>
                  <a:pt x="0" y="0"/>
                </a:lnTo>
                <a:lnTo>
                  <a:pt x="0" y="152996"/>
                </a:lnTo>
                <a:lnTo>
                  <a:pt x="75666" y="152996"/>
                </a:lnTo>
                <a:lnTo>
                  <a:pt x="22866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0004" y="430580"/>
            <a:ext cx="6480175" cy="349885"/>
          </a:xfrm>
          <a:custGeom>
            <a:avLst/>
            <a:gdLst/>
            <a:ahLst/>
            <a:cxnLst/>
            <a:rect l="l" t="t" r="r" b="b"/>
            <a:pathLst>
              <a:path w="6480175" h="349884">
                <a:moveTo>
                  <a:pt x="6479997" y="0"/>
                </a:moveTo>
                <a:lnTo>
                  <a:pt x="0" y="0"/>
                </a:lnTo>
                <a:lnTo>
                  <a:pt x="0" y="349389"/>
                </a:lnTo>
                <a:lnTo>
                  <a:pt x="6479997" y="349389"/>
                </a:lnTo>
                <a:lnTo>
                  <a:pt x="6479997" y="0"/>
                </a:lnTo>
                <a:close/>
              </a:path>
            </a:pathLst>
          </a:custGeom>
          <a:solidFill>
            <a:srgbClr val="FFC6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40004" y="430580"/>
            <a:ext cx="6480175" cy="34988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400"/>
              </a:spcBef>
              <a:tabLst>
                <a:tab pos="564515" algn="l"/>
                <a:tab pos="1021715" algn="l"/>
              </a:tabLst>
            </a:pPr>
            <a:r>
              <a:rPr sz="1500" b="1" spc="-25" dirty="0">
                <a:solidFill>
                  <a:srgbClr val="231F20"/>
                </a:solidFill>
                <a:latin typeface="Franklin Gothic Demi"/>
                <a:cs typeface="Franklin Gothic Demi"/>
              </a:rPr>
              <a:t>2.1</a:t>
            </a:r>
            <a:r>
              <a:rPr sz="15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	</a:t>
            </a:r>
            <a:r>
              <a:rPr sz="1500" b="1" spc="-25" dirty="0">
                <a:solidFill>
                  <a:srgbClr val="231F20"/>
                </a:solidFill>
                <a:latin typeface="Franklin Gothic Demi"/>
                <a:cs typeface="Franklin Gothic Demi"/>
              </a:rPr>
              <a:t>2.1</a:t>
            </a:r>
            <a:r>
              <a:rPr sz="15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	Identify</a:t>
            </a:r>
            <a:r>
              <a:rPr sz="1500" b="1" spc="-60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5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hazardous</a:t>
            </a:r>
            <a:r>
              <a:rPr sz="1500" b="1" spc="-6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500" b="1" spc="-10" dirty="0">
                <a:solidFill>
                  <a:srgbClr val="231F20"/>
                </a:solidFill>
                <a:latin typeface="Franklin Gothic Demi"/>
                <a:cs typeface="Franklin Gothic Demi"/>
              </a:rPr>
              <a:t>materials</a:t>
            </a:r>
            <a:endParaRPr sz="1500">
              <a:latin typeface="Franklin Gothic Demi"/>
              <a:cs typeface="Franklin Gothic Dem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0354" y="396011"/>
            <a:ext cx="440004" cy="44000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27300" y="857477"/>
            <a:ext cx="4248785" cy="474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7200"/>
              </a:lnSpc>
              <a:spcBef>
                <a:spcPts val="100"/>
              </a:spcBef>
            </a:pP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Construction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worksites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often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contain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materials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that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can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harm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you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or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others. </a:t>
            </a:r>
            <a:r>
              <a:rPr sz="1000" spc="-45" dirty="0">
                <a:solidFill>
                  <a:srgbClr val="231F20"/>
                </a:solidFill>
                <a:latin typeface="Open Sans"/>
                <a:cs typeface="Open Sans"/>
              </a:rPr>
              <a:t>Some</a:t>
            </a:r>
            <a:r>
              <a:rPr sz="10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hazardous</a:t>
            </a:r>
            <a:r>
              <a:rPr sz="10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materials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commonly</a:t>
            </a:r>
            <a:r>
              <a:rPr sz="10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found</a:t>
            </a:r>
            <a:r>
              <a:rPr sz="10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on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construction</a:t>
            </a:r>
            <a:r>
              <a:rPr sz="10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sites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include:</a:t>
            </a:r>
            <a:endParaRPr sz="1000">
              <a:latin typeface="Open Sans"/>
              <a:cs typeface="Open Sans"/>
            </a:endParaRPr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540000" y="1414510"/>
          <a:ext cx="6473190" cy="34023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57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77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77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01164">
                <a:tc>
                  <a:txBody>
                    <a:bodyPr/>
                    <a:lstStyle/>
                    <a:p>
                      <a:pPr marL="104775" marR="27114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Asbestos</a:t>
                      </a:r>
                      <a:r>
                        <a:rPr sz="1000" spc="-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containing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materials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(ACM)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-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anything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which </a:t>
                      </a:r>
                      <a:r>
                        <a:rPr sz="1000" spc="-4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contains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asbestos.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83820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Insulation</a:t>
                      </a:r>
                      <a:r>
                        <a:rPr sz="1000" spc="-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materials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83820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Solvents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83820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1164">
                <a:tc>
                  <a:txBody>
                    <a:bodyPr/>
                    <a:lstStyle/>
                    <a:p>
                      <a:pPr marL="10477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Glues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and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cleaning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chemicals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78105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Treated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timber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products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78105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9229" y="3509598"/>
            <a:ext cx="1943986" cy="1204606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47805" y="1526780"/>
            <a:ext cx="1067400" cy="149231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448952" y="3459746"/>
            <a:ext cx="2786815" cy="1282147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80656" y="2018322"/>
            <a:ext cx="2074341" cy="105849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784313" y="2117992"/>
            <a:ext cx="1981416" cy="889151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527300" y="117014"/>
            <a:ext cx="419734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PC</a:t>
            </a:r>
            <a:r>
              <a:rPr sz="1100" i="1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i="1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2.1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19</a:t>
            </a:fld>
            <a:endParaRPr spc="-25" dirty="0"/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Easy</a:t>
            </a:r>
            <a:r>
              <a:rPr spc="-10" dirty="0"/>
              <a:t> </a:t>
            </a:r>
            <a:r>
              <a:rPr dirty="0"/>
              <a:t>Guides</a:t>
            </a:r>
            <a:r>
              <a:rPr spc="-10" dirty="0"/>
              <a:t> </a:t>
            </a:r>
            <a:r>
              <a:rPr dirty="0"/>
              <a:t>Australia</a:t>
            </a:r>
            <a:r>
              <a:rPr spc="-10" dirty="0"/>
              <a:t> </a:t>
            </a:r>
            <a:r>
              <a:rPr dirty="0"/>
              <a:t>Pty.</a:t>
            </a:r>
            <a:r>
              <a:rPr spc="-5" dirty="0"/>
              <a:t> </a:t>
            </a:r>
            <a:r>
              <a:rPr spc="-20" dirty="0"/>
              <a:t>Ltd.</a:t>
            </a:r>
          </a:p>
        </p:txBody>
      </p:sp>
      <p:sp>
        <p:nvSpPr>
          <p:cNvPr id="19" name="object 19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May</a:t>
            </a:r>
            <a:r>
              <a:rPr spc="-10" dirty="0"/>
              <a:t> </a:t>
            </a:r>
            <a:r>
              <a:rPr dirty="0"/>
              <a:t>not</a:t>
            </a:r>
            <a:r>
              <a:rPr spc="-10" dirty="0"/>
              <a:t> </a:t>
            </a:r>
            <a:r>
              <a:rPr dirty="0"/>
              <a:t>be</a:t>
            </a:r>
            <a:r>
              <a:rPr spc="-10" dirty="0"/>
              <a:t> reproduced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C6B16A8-C716-A786-B987-164BD79A576B}"/>
              </a:ext>
            </a:extLst>
          </p:cNvPr>
          <p:cNvSpPr/>
          <p:nvPr/>
        </p:nvSpPr>
        <p:spPr>
          <a:xfrm>
            <a:off x="540000" y="877046"/>
            <a:ext cx="4291965" cy="18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6814ED-F560-A111-83F8-83EF4F0AFD2F}"/>
              </a:ext>
            </a:extLst>
          </p:cNvPr>
          <p:cNvSpPr/>
          <p:nvPr/>
        </p:nvSpPr>
        <p:spPr>
          <a:xfrm>
            <a:off x="550394" y="1147374"/>
            <a:ext cx="4291965" cy="175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C755B25-98E8-BE58-FA37-162DAA5016DD}"/>
              </a:ext>
            </a:extLst>
          </p:cNvPr>
          <p:cNvSpPr/>
          <p:nvPr/>
        </p:nvSpPr>
        <p:spPr>
          <a:xfrm>
            <a:off x="602578" y="1470059"/>
            <a:ext cx="2000638" cy="486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2FBBAF6-1E72-EC92-7F91-B3122B66015B}"/>
              </a:ext>
            </a:extLst>
          </p:cNvPr>
          <p:cNvSpPr/>
          <p:nvPr/>
        </p:nvSpPr>
        <p:spPr>
          <a:xfrm>
            <a:off x="2784313" y="1490029"/>
            <a:ext cx="2000639" cy="175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1A0DCD2-B82B-195B-819A-3FE7909156D3}"/>
              </a:ext>
            </a:extLst>
          </p:cNvPr>
          <p:cNvSpPr/>
          <p:nvPr/>
        </p:nvSpPr>
        <p:spPr>
          <a:xfrm>
            <a:off x="4918223" y="1490029"/>
            <a:ext cx="688827" cy="175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B3FC96-7F18-396A-FD20-F81C467A699F}"/>
              </a:ext>
            </a:extLst>
          </p:cNvPr>
          <p:cNvSpPr/>
          <p:nvPr/>
        </p:nvSpPr>
        <p:spPr>
          <a:xfrm>
            <a:off x="580656" y="3175525"/>
            <a:ext cx="2022559" cy="185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D2CD07B-58F1-5F80-C8A3-B33D2E5126B0}"/>
              </a:ext>
            </a:extLst>
          </p:cNvPr>
          <p:cNvSpPr/>
          <p:nvPr/>
        </p:nvSpPr>
        <p:spPr>
          <a:xfrm>
            <a:off x="2807304" y="3201697"/>
            <a:ext cx="4007901" cy="183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06501"/>
            <a:ext cx="7560309" cy="702310"/>
          </a:xfrm>
          <a:custGeom>
            <a:avLst/>
            <a:gdLst/>
            <a:ahLst/>
            <a:cxnLst/>
            <a:rect l="l" t="t" r="r" b="b"/>
            <a:pathLst>
              <a:path w="7560309" h="702310">
                <a:moveTo>
                  <a:pt x="7559992" y="0"/>
                </a:moveTo>
                <a:lnTo>
                  <a:pt x="0" y="0"/>
                </a:lnTo>
                <a:lnTo>
                  <a:pt x="0" y="702005"/>
                </a:lnTo>
                <a:lnTo>
                  <a:pt x="7559992" y="702005"/>
                </a:lnTo>
                <a:lnTo>
                  <a:pt x="7559992" y="0"/>
                </a:lnTo>
                <a:close/>
              </a:path>
            </a:pathLst>
          </a:custGeom>
          <a:solidFill>
            <a:srgbClr val="0030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37621" y="764766"/>
            <a:ext cx="209486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0" dirty="0">
                <a:solidFill>
                  <a:srgbClr val="FFFFFF"/>
                </a:solidFill>
                <a:latin typeface="Open Sans"/>
                <a:cs typeface="Open Sans"/>
              </a:rPr>
              <a:t>Contents</a:t>
            </a:r>
            <a:endParaRPr sz="3600">
              <a:latin typeface="Open Sans"/>
              <a:cs typeface="Open San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12300" y="1865562"/>
            <a:ext cx="63119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Introduction</a:t>
            </a:r>
            <a:endParaRPr sz="1000">
              <a:latin typeface="Franklin Gothic Book"/>
              <a:cs typeface="Franklin Gothic 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36581" y="1865562"/>
            <a:ext cx="965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5</a:t>
            </a:r>
            <a:endParaRPr sz="1000">
              <a:latin typeface="Franklin Gothic Book"/>
              <a:cs typeface="Franklin Gothic 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12300" y="2154343"/>
            <a:ext cx="191452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Element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1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—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Identify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and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assess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risks</a:t>
            </a:r>
            <a:endParaRPr sz="1000">
              <a:latin typeface="Franklin Gothic Book"/>
              <a:cs typeface="Franklin Gothic 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68535" y="2154343"/>
            <a:ext cx="1644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11</a:t>
            </a:r>
            <a:endParaRPr sz="1000">
              <a:latin typeface="Franklin Gothic Book"/>
              <a:cs typeface="Franklin Gothic 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12300" y="2443123"/>
            <a:ext cx="4119879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66210" algn="l"/>
              </a:tabLst>
            </a:pP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Element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2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—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Identify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hazardous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materials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and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other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hazards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on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Franklin Gothic Book"/>
                <a:cs typeface="Franklin Gothic Book"/>
              </a:rPr>
              <a:t>work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sites</a:t>
            </a: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	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55</a:t>
            </a:r>
            <a:endParaRPr sz="1000">
              <a:latin typeface="Franklin Gothic Book"/>
              <a:cs typeface="Franklin Gothic Boo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12300" y="2731903"/>
            <a:ext cx="270954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Element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3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—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Plan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and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prepare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for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Franklin Gothic Book"/>
                <a:cs typeface="Franklin Gothic Book"/>
              </a:rPr>
              <a:t>safe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Franklin Gothic Book"/>
                <a:cs typeface="Franklin Gothic Book"/>
              </a:rPr>
              <a:t>work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practices</a:t>
            </a:r>
            <a:endParaRPr sz="1000">
              <a:latin typeface="Franklin Gothic Book"/>
              <a:cs typeface="Franklin Gothic Boo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866363" y="2731903"/>
            <a:ext cx="1657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83</a:t>
            </a:r>
            <a:endParaRPr sz="1000">
              <a:latin typeface="Franklin Gothic Book"/>
              <a:cs typeface="Franklin Gothic Boo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912300" y="3020682"/>
            <a:ext cx="19481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Element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4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—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Apply </a:t>
            </a:r>
            <a:r>
              <a:rPr sz="1000" spc="-40" dirty="0">
                <a:solidFill>
                  <a:srgbClr val="231F20"/>
                </a:solidFill>
                <a:latin typeface="Franklin Gothic Book"/>
                <a:cs typeface="Franklin Gothic Book"/>
              </a:rPr>
              <a:t>safe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Franklin Gothic Book"/>
                <a:cs typeface="Franklin Gothic Book"/>
              </a:rPr>
              <a:t>work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practices</a:t>
            </a:r>
            <a:endParaRPr sz="1000">
              <a:latin typeface="Franklin Gothic Book"/>
              <a:cs typeface="Franklin Gothic Boo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866363" y="3020682"/>
            <a:ext cx="1657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99</a:t>
            </a:r>
            <a:endParaRPr sz="1000">
              <a:latin typeface="Franklin Gothic Book"/>
              <a:cs typeface="Franklin Gothic Boo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12300" y="3309462"/>
            <a:ext cx="21729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Element</a:t>
            </a: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5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—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Follow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emergency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procedures</a:t>
            </a:r>
            <a:endParaRPr sz="1000">
              <a:latin typeface="Franklin Gothic Book"/>
              <a:cs typeface="Franklin Gothic Boo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797350" y="3309462"/>
            <a:ext cx="2349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133</a:t>
            </a:r>
            <a:endParaRPr sz="1000">
              <a:latin typeface="Franklin Gothic Book"/>
              <a:cs typeface="Franklin Gothic Boo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912300" y="3598243"/>
            <a:ext cx="4591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Glossary</a:t>
            </a:r>
            <a:endParaRPr sz="1000">
              <a:latin typeface="Franklin Gothic Book"/>
              <a:cs typeface="Franklin Gothic Book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803263" y="3598243"/>
            <a:ext cx="2298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40" dirty="0">
                <a:solidFill>
                  <a:srgbClr val="231F20"/>
                </a:solidFill>
                <a:latin typeface="Franklin Gothic Book"/>
                <a:cs typeface="Franklin Gothic Book"/>
              </a:rPr>
              <a:t>157</a:t>
            </a:r>
            <a:endParaRPr sz="1000">
              <a:latin typeface="Franklin Gothic Book"/>
              <a:cs typeface="Franklin Gothic Book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912300" y="3887023"/>
            <a:ext cx="12966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0" dirty="0">
                <a:solidFill>
                  <a:srgbClr val="231F20"/>
                </a:solidFill>
                <a:latin typeface="Franklin Gothic Book"/>
                <a:cs typeface="Franklin Gothic Book"/>
              </a:rPr>
              <a:t>Test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yourself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—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Questions</a:t>
            </a:r>
            <a:endParaRPr sz="1000">
              <a:latin typeface="Franklin Gothic Book"/>
              <a:cs typeface="Franklin Gothic Boo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805072" y="3887023"/>
            <a:ext cx="2279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45" dirty="0">
                <a:solidFill>
                  <a:srgbClr val="231F20"/>
                </a:solidFill>
                <a:latin typeface="Franklin Gothic Book"/>
                <a:cs typeface="Franklin Gothic Book"/>
              </a:rPr>
              <a:t>161</a:t>
            </a:r>
            <a:endParaRPr sz="1000">
              <a:latin typeface="Franklin Gothic Book"/>
              <a:cs typeface="Franklin Gothic Book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92025" y="141378"/>
            <a:ext cx="3785235" cy="158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30"/>
              </a:lnSpc>
            </a:pP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IDENTIFY</a:t>
            </a:r>
            <a:r>
              <a:rPr sz="11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CONSTRUCTION</a:t>
            </a:r>
            <a:r>
              <a:rPr sz="1100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HAZARDS</a:t>
            </a:r>
            <a:r>
              <a:rPr sz="1100" spc="-3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AND</a:t>
            </a:r>
            <a:r>
              <a:rPr sz="11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CONTROL</a:t>
            </a:r>
            <a:r>
              <a:rPr sz="1100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MEASURES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63597" y="144005"/>
            <a:ext cx="5396865" cy="153035"/>
          </a:xfrm>
          <a:custGeom>
            <a:avLst/>
            <a:gdLst/>
            <a:ahLst/>
            <a:cxnLst/>
            <a:rect l="l" t="t" r="r" b="b"/>
            <a:pathLst>
              <a:path w="5396865" h="153035">
                <a:moveTo>
                  <a:pt x="0" y="152996"/>
                </a:moveTo>
                <a:lnTo>
                  <a:pt x="5396407" y="152996"/>
                </a:lnTo>
                <a:lnTo>
                  <a:pt x="5396407" y="0"/>
                </a:lnTo>
                <a:lnTo>
                  <a:pt x="0" y="0"/>
                </a:lnTo>
                <a:lnTo>
                  <a:pt x="0" y="152996"/>
                </a:lnTo>
                <a:close/>
              </a:path>
            </a:pathLst>
          </a:custGeom>
          <a:solidFill>
            <a:srgbClr val="1B7B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163597" y="144005"/>
            <a:ext cx="5396865" cy="153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460">
              <a:lnSpc>
                <a:spcPts val="1205"/>
              </a:lnSpc>
            </a:pP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IDENTIFY</a:t>
            </a:r>
            <a:r>
              <a:rPr sz="1100" spc="-3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HAZARDOUS</a:t>
            </a:r>
            <a:r>
              <a:rPr sz="1100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MATERIALS</a:t>
            </a:r>
            <a:r>
              <a:rPr sz="11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AND</a:t>
            </a:r>
            <a:r>
              <a:rPr sz="1100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OTHER</a:t>
            </a:r>
            <a:r>
              <a:rPr sz="1100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HAZARDS</a:t>
            </a:r>
            <a:r>
              <a:rPr sz="11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ON</a:t>
            </a:r>
            <a:r>
              <a:rPr sz="1100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WORK</a:t>
            </a:r>
            <a:r>
              <a:rPr sz="1100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SITES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85068" y="144006"/>
            <a:ext cx="229235" cy="153035"/>
          </a:xfrm>
          <a:custGeom>
            <a:avLst/>
            <a:gdLst/>
            <a:ahLst/>
            <a:cxnLst/>
            <a:rect l="l" t="t" r="r" b="b"/>
            <a:pathLst>
              <a:path w="229235" h="153035">
                <a:moveTo>
                  <a:pt x="228663" y="0"/>
                </a:moveTo>
                <a:lnTo>
                  <a:pt x="0" y="0"/>
                </a:lnTo>
                <a:lnTo>
                  <a:pt x="0" y="152996"/>
                </a:lnTo>
                <a:lnTo>
                  <a:pt x="75666" y="152996"/>
                </a:lnTo>
                <a:lnTo>
                  <a:pt x="22866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27300" y="388846"/>
            <a:ext cx="6137910" cy="942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i="1" dirty="0">
                <a:solidFill>
                  <a:srgbClr val="231F20"/>
                </a:solidFill>
                <a:latin typeface="Franklin Gothic Book"/>
                <a:cs typeface="Franklin Gothic Book"/>
              </a:rPr>
              <a:t>Identify</a:t>
            </a:r>
            <a:r>
              <a:rPr sz="800" i="1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800" i="1" dirty="0">
                <a:solidFill>
                  <a:srgbClr val="231F20"/>
                </a:solidFill>
                <a:latin typeface="Franklin Gothic Book"/>
                <a:cs typeface="Franklin Gothic Book"/>
              </a:rPr>
              <a:t>hazardous</a:t>
            </a:r>
            <a:r>
              <a:rPr sz="800" i="1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800" i="1" dirty="0">
                <a:solidFill>
                  <a:srgbClr val="231F20"/>
                </a:solidFill>
                <a:latin typeface="Franklin Gothic Book"/>
                <a:cs typeface="Franklin Gothic Book"/>
              </a:rPr>
              <a:t>materials</a:t>
            </a:r>
            <a:r>
              <a:rPr sz="800" i="1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800" i="1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(continued)</a:t>
            </a:r>
            <a:endParaRPr sz="800"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750">
              <a:latin typeface="Franklin Gothic Book"/>
              <a:cs typeface="Franklin Gothic Book"/>
            </a:endParaRPr>
          </a:p>
          <a:p>
            <a:pPr marL="12700">
              <a:lnSpc>
                <a:spcPct val="100000"/>
              </a:lnSpc>
            </a:pP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Hazardous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chemicals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materials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can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usually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be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identified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by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looking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at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labels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Safety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Data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Sheets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(SDS).</a:t>
            </a:r>
            <a:endParaRPr sz="10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</a:pP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This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information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can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tell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you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what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is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in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the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chemical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or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material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that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makes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it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hazardous.</a:t>
            </a:r>
            <a:endParaRPr sz="10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Labels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can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have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information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on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them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like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b="1" spc="-40" dirty="0">
                <a:solidFill>
                  <a:srgbClr val="231F20"/>
                </a:solidFill>
                <a:latin typeface="Open Sans"/>
                <a:cs typeface="Open Sans"/>
              </a:rPr>
              <a:t>DANGER</a:t>
            </a:r>
            <a:r>
              <a:rPr sz="1000" b="1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or </a:t>
            </a:r>
            <a:r>
              <a:rPr sz="1000" b="1" spc="-40" dirty="0">
                <a:solidFill>
                  <a:srgbClr val="231F20"/>
                </a:solidFill>
                <a:latin typeface="Open Sans"/>
                <a:cs typeface="Open Sans"/>
              </a:rPr>
              <a:t>WARNING</a:t>
            </a:r>
            <a:r>
              <a:rPr sz="1000" b="1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or </a:t>
            </a:r>
            <a:r>
              <a:rPr sz="1000" spc="-45" dirty="0">
                <a:solidFill>
                  <a:srgbClr val="231F20"/>
                </a:solidFill>
                <a:latin typeface="Open Sans"/>
                <a:cs typeface="Open Sans"/>
              </a:rPr>
              <a:t>may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have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words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that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describe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how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endParaRPr sz="10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</a:pP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chemical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or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material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may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affect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you,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for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example: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7300" y="1305446"/>
            <a:ext cx="3128645" cy="69913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64465" indent="-152400">
              <a:lnSpc>
                <a:spcPct val="100000"/>
              </a:lnSpc>
              <a:spcBef>
                <a:spcPts val="665"/>
              </a:spcBef>
              <a:buChar char="•"/>
              <a:tabLst>
                <a:tab pos="165100" algn="l"/>
              </a:tabLst>
            </a:pP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May</a:t>
            </a:r>
            <a:r>
              <a:rPr sz="10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cause</a:t>
            </a:r>
            <a:r>
              <a:rPr sz="10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respiratory</a:t>
            </a:r>
            <a:r>
              <a:rPr sz="10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irritation</a:t>
            </a:r>
            <a:r>
              <a:rPr sz="10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(breathing</a:t>
            </a:r>
            <a:r>
              <a:rPr sz="10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problems)</a:t>
            </a:r>
            <a:endParaRPr sz="1000">
              <a:latin typeface="Open Sans"/>
              <a:cs typeface="Open Sans"/>
            </a:endParaRPr>
          </a:p>
          <a:p>
            <a:pPr marL="164465" indent="-152400">
              <a:lnSpc>
                <a:spcPct val="100000"/>
              </a:lnSpc>
              <a:spcBef>
                <a:spcPts val="565"/>
              </a:spcBef>
              <a:buChar char="•"/>
              <a:tabLst>
                <a:tab pos="165100" algn="l"/>
              </a:tabLst>
            </a:pP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May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cause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cancer</a:t>
            </a:r>
            <a:endParaRPr sz="1000">
              <a:latin typeface="Open Sans"/>
              <a:cs typeface="Open Sans"/>
            </a:endParaRPr>
          </a:p>
          <a:p>
            <a:pPr marL="164465" indent="-152400">
              <a:lnSpc>
                <a:spcPct val="100000"/>
              </a:lnSpc>
              <a:spcBef>
                <a:spcPts val="570"/>
              </a:spcBef>
              <a:buChar char="•"/>
              <a:tabLst>
                <a:tab pos="165100" algn="l"/>
              </a:tabLst>
            </a:pP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Fatal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if</a:t>
            </a:r>
            <a:r>
              <a:rPr sz="1000" spc="-5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inhaled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7300" y="2050644"/>
            <a:ext cx="31121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Symbols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are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also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used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so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you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can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quickly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identify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them: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67299" y="1384002"/>
            <a:ext cx="2564765" cy="47434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64465" indent="-152400">
              <a:lnSpc>
                <a:spcPct val="100000"/>
              </a:lnSpc>
              <a:spcBef>
                <a:spcPts val="665"/>
              </a:spcBef>
              <a:buChar char="•"/>
              <a:tabLst>
                <a:tab pos="165100" algn="l"/>
              </a:tabLst>
            </a:pP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Flammable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liquid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vapour</a:t>
            </a:r>
            <a:endParaRPr sz="1000">
              <a:latin typeface="Open Sans"/>
              <a:cs typeface="Open Sans"/>
            </a:endParaRPr>
          </a:p>
          <a:p>
            <a:pPr marL="164465" indent="-152400">
              <a:lnSpc>
                <a:spcPct val="100000"/>
              </a:lnSpc>
              <a:spcBef>
                <a:spcPts val="565"/>
              </a:spcBef>
              <a:buChar char="•"/>
              <a:tabLst>
                <a:tab pos="165100" algn="l"/>
              </a:tabLst>
            </a:pP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Causes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severe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skin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burns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eye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damage.</a:t>
            </a:r>
            <a:endParaRPr sz="1000">
              <a:latin typeface="Open Sans"/>
              <a:cs typeface="Open Sans"/>
            </a:endParaRPr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544499" y="2396966"/>
          <a:ext cx="6473190" cy="25641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57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77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77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54710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Flammability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38735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Acute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toxicity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38735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Certain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health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hazards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38735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4710">
                <a:tc>
                  <a:txBody>
                    <a:bodyPr/>
                    <a:lstStyle/>
                    <a:p>
                      <a:pPr marL="68580" marR="126746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Chronic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4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health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hazard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41910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Corrosive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41910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Explosive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41910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4710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Oxidising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45085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485" marR="137731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00" spc="-4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Gases</a:t>
                      </a:r>
                      <a:r>
                        <a:rPr sz="1000" spc="1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4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under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pressure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45085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Environmental</a:t>
                      </a:r>
                      <a:r>
                        <a:rPr sz="1000" spc="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hazard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45085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37928" y="2500489"/>
            <a:ext cx="684447" cy="68445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95899" y="2474723"/>
            <a:ext cx="703255" cy="70325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69994" y="2496337"/>
            <a:ext cx="692256" cy="69225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905737" y="3360033"/>
            <a:ext cx="685026" cy="685021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076762" y="3354665"/>
            <a:ext cx="689930" cy="68993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219064" y="3334308"/>
            <a:ext cx="722798" cy="722798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897047" y="4200890"/>
            <a:ext cx="699651" cy="699642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064836" y="4201131"/>
            <a:ext cx="700848" cy="700514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234032" y="4215045"/>
            <a:ext cx="685026" cy="685026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527300" y="117014"/>
            <a:ext cx="419734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PC</a:t>
            </a:r>
            <a:r>
              <a:rPr sz="1100" i="1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i="1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2.1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20</a:t>
            </a:fld>
            <a:endParaRPr spc="-25" dirty="0"/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Easy</a:t>
            </a:r>
            <a:r>
              <a:rPr spc="-10" dirty="0"/>
              <a:t> </a:t>
            </a:r>
            <a:r>
              <a:rPr dirty="0"/>
              <a:t>Guides</a:t>
            </a:r>
            <a:r>
              <a:rPr spc="-10" dirty="0"/>
              <a:t> </a:t>
            </a:r>
            <a:r>
              <a:rPr dirty="0"/>
              <a:t>Australia</a:t>
            </a:r>
            <a:r>
              <a:rPr spc="-10" dirty="0"/>
              <a:t> </a:t>
            </a:r>
            <a:r>
              <a:rPr dirty="0"/>
              <a:t>Pty.</a:t>
            </a:r>
            <a:r>
              <a:rPr spc="-5" dirty="0"/>
              <a:t> </a:t>
            </a:r>
            <a:r>
              <a:rPr spc="-20" dirty="0"/>
              <a:t>Ltd.</a:t>
            </a:r>
          </a:p>
        </p:txBody>
      </p:sp>
      <p:sp>
        <p:nvSpPr>
          <p:cNvPr id="23" name="object 2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May</a:t>
            </a:r>
            <a:r>
              <a:rPr spc="-10" dirty="0"/>
              <a:t> </a:t>
            </a:r>
            <a:r>
              <a:rPr dirty="0"/>
              <a:t>not</a:t>
            </a:r>
            <a:r>
              <a:rPr spc="-10" dirty="0"/>
              <a:t> </a:t>
            </a:r>
            <a:r>
              <a:rPr dirty="0"/>
              <a:t>be</a:t>
            </a:r>
            <a:r>
              <a:rPr spc="-10" dirty="0"/>
              <a:t> reproduced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BCFE9EE-B028-B8FD-D390-E1BC3248A8FB}"/>
              </a:ext>
            </a:extLst>
          </p:cNvPr>
          <p:cNvSpPr/>
          <p:nvPr/>
        </p:nvSpPr>
        <p:spPr>
          <a:xfrm>
            <a:off x="544499" y="609506"/>
            <a:ext cx="6205551" cy="381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D7113FA-736E-FAB2-1E86-D21C580155C8}"/>
              </a:ext>
            </a:extLst>
          </p:cNvPr>
          <p:cNvSpPr/>
          <p:nvPr/>
        </p:nvSpPr>
        <p:spPr>
          <a:xfrm>
            <a:off x="544499" y="1027450"/>
            <a:ext cx="6205551" cy="292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A8E1A54-F7A7-99A5-9DFF-C1779C6EDAF5}"/>
              </a:ext>
            </a:extLst>
          </p:cNvPr>
          <p:cNvSpPr/>
          <p:nvPr/>
        </p:nvSpPr>
        <p:spPr>
          <a:xfrm>
            <a:off x="664240" y="1372234"/>
            <a:ext cx="3004393" cy="179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440F423-099A-BBA0-FACE-7368E5AC22F3}"/>
              </a:ext>
            </a:extLst>
          </p:cNvPr>
          <p:cNvSpPr/>
          <p:nvPr/>
        </p:nvSpPr>
        <p:spPr>
          <a:xfrm>
            <a:off x="664240" y="1586145"/>
            <a:ext cx="3004393" cy="179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7C2D94-5DE5-1AA6-B4CC-5676EAAD067B}"/>
              </a:ext>
            </a:extLst>
          </p:cNvPr>
          <p:cNvSpPr/>
          <p:nvPr/>
        </p:nvSpPr>
        <p:spPr>
          <a:xfrm>
            <a:off x="663208" y="1848477"/>
            <a:ext cx="3004393" cy="1416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BBC1657-E4FE-CAA0-1888-272BCF401691}"/>
              </a:ext>
            </a:extLst>
          </p:cNvPr>
          <p:cNvSpPr/>
          <p:nvPr/>
        </p:nvSpPr>
        <p:spPr>
          <a:xfrm>
            <a:off x="3887517" y="1452296"/>
            <a:ext cx="2862534" cy="188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3641D7A-9D82-93DA-5BD1-9E04117AC43F}"/>
              </a:ext>
            </a:extLst>
          </p:cNvPr>
          <p:cNvSpPr/>
          <p:nvPr/>
        </p:nvSpPr>
        <p:spPr>
          <a:xfrm>
            <a:off x="3887517" y="1685589"/>
            <a:ext cx="2862533" cy="162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C9A3272-0647-AAB2-07CE-154DFE706D9A}"/>
              </a:ext>
            </a:extLst>
          </p:cNvPr>
          <p:cNvSpPr/>
          <p:nvPr/>
        </p:nvSpPr>
        <p:spPr>
          <a:xfrm>
            <a:off x="581928" y="2420590"/>
            <a:ext cx="1218658" cy="214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FADF558-2473-2CD2-93C4-EB7AEC2B669F}"/>
              </a:ext>
            </a:extLst>
          </p:cNvPr>
          <p:cNvSpPr/>
          <p:nvPr/>
        </p:nvSpPr>
        <p:spPr>
          <a:xfrm>
            <a:off x="2757402" y="2452260"/>
            <a:ext cx="1218658" cy="214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4AA4C1-D429-FA70-555D-7CD3AD7D4041}"/>
              </a:ext>
            </a:extLst>
          </p:cNvPr>
          <p:cNvSpPr/>
          <p:nvPr/>
        </p:nvSpPr>
        <p:spPr>
          <a:xfrm>
            <a:off x="4908966" y="2452260"/>
            <a:ext cx="1300214" cy="214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F0D0B6C-BAAE-290F-590A-657A8DCD4033}"/>
              </a:ext>
            </a:extLst>
          </p:cNvPr>
          <p:cNvSpPr/>
          <p:nvPr/>
        </p:nvSpPr>
        <p:spPr>
          <a:xfrm>
            <a:off x="583677" y="3264712"/>
            <a:ext cx="1218658" cy="42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F13B18D-247D-6D83-FBCF-D96C4BCD182C}"/>
              </a:ext>
            </a:extLst>
          </p:cNvPr>
          <p:cNvSpPr/>
          <p:nvPr/>
        </p:nvSpPr>
        <p:spPr>
          <a:xfrm>
            <a:off x="2759151" y="3296383"/>
            <a:ext cx="1218658" cy="214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3283937-B796-43DF-94A1-114C188D1586}"/>
              </a:ext>
            </a:extLst>
          </p:cNvPr>
          <p:cNvSpPr/>
          <p:nvPr/>
        </p:nvSpPr>
        <p:spPr>
          <a:xfrm>
            <a:off x="4893320" y="3309419"/>
            <a:ext cx="1300214" cy="214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D96C57C-C96B-BDD5-365F-60390581A915}"/>
              </a:ext>
            </a:extLst>
          </p:cNvPr>
          <p:cNvSpPr/>
          <p:nvPr/>
        </p:nvSpPr>
        <p:spPr>
          <a:xfrm>
            <a:off x="596798" y="4122918"/>
            <a:ext cx="1218658" cy="214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51A19E8-E003-3D2E-A884-9F5CEC8EDAD9}"/>
              </a:ext>
            </a:extLst>
          </p:cNvPr>
          <p:cNvSpPr/>
          <p:nvPr/>
        </p:nvSpPr>
        <p:spPr>
          <a:xfrm>
            <a:off x="2772272" y="4154587"/>
            <a:ext cx="1218658" cy="42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E669553-080F-D896-D8F7-D0DE34F9BE6F}"/>
              </a:ext>
            </a:extLst>
          </p:cNvPr>
          <p:cNvSpPr/>
          <p:nvPr/>
        </p:nvSpPr>
        <p:spPr>
          <a:xfrm>
            <a:off x="4908966" y="4154588"/>
            <a:ext cx="1300214" cy="214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92025" y="141378"/>
            <a:ext cx="3785235" cy="158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30"/>
              </a:lnSpc>
            </a:pP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IDENTIFY</a:t>
            </a:r>
            <a:r>
              <a:rPr sz="11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CONSTRUCTION</a:t>
            </a:r>
            <a:r>
              <a:rPr sz="1100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HAZARDS</a:t>
            </a:r>
            <a:r>
              <a:rPr sz="1100" spc="-3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AND</a:t>
            </a:r>
            <a:r>
              <a:rPr sz="11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CONTROL</a:t>
            </a:r>
            <a:r>
              <a:rPr sz="1100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MEASURES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63597" y="144005"/>
            <a:ext cx="5396865" cy="153035"/>
          </a:xfrm>
          <a:custGeom>
            <a:avLst/>
            <a:gdLst/>
            <a:ahLst/>
            <a:cxnLst/>
            <a:rect l="l" t="t" r="r" b="b"/>
            <a:pathLst>
              <a:path w="5396865" h="153035">
                <a:moveTo>
                  <a:pt x="0" y="152996"/>
                </a:moveTo>
                <a:lnTo>
                  <a:pt x="5396407" y="152996"/>
                </a:lnTo>
                <a:lnTo>
                  <a:pt x="5396407" y="0"/>
                </a:lnTo>
                <a:lnTo>
                  <a:pt x="0" y="0"/>
                </a:lnTo>
                <a:lnTo>
                  <a:pt x="0" y="152996"/>
                </a:lnTo>
                <a:close/>
              </a:path>
            </a:pathLst>
          </a:custGeom>
          <a:solidFill>
            <a:srgbClr val="1B7B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163597" y="144005"/>
            <a:ext cx="5396865" cy="153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460">
              <a:lnSpc>
                <a:spcPts val="1205"/>
              </a:lnSpc>
            </a:pP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IDENTIFY</a:t>
            </a:r>
            <a:r>
              <a:rPr sz="1100" spc="-3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HAZARDOUS</a:t>
            </a:r>
            <a:r>
              <a:rPr sz="1100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MATERIALS</a:t>
            </a:r>
            <a:r>
              <a:rPr sz="11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AND</a:t>
            </a:r>
            <a:r>
              <a:rPr sz="1100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OTHER</a:t>
            </a:r>
            <a:r>
              <a:rPr sz="1100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HAZARDS</a:t>
            </a:r>
            <a:r>
              <a:rPr sz="11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ON</a:t>
            </a:r>
            <a:r>
              <a:rPr sz="1100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WORK</a:t>
            </a:r>
            <a:r>
              <a:rPr sz="1100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SITES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85068" y="144006"/>
            <a:ext cx="229235" cy="153035"/>
          </a:xfrm>
          <a:custGeom>
            <a:avLst/>
            <a:gdLst/>
            <a:ahLst/>
            <a:cxnLst/>
            <a:rect l="l" t="t" r="r" b="b"/>
            <a:pathLst>
              <a:path w="229235" h="153035">
                <a:moveTo>
                  <a:pt x="228663" y="0"/>
                </a:moveTo>
                <a:lnTo>
                  <a:pt x="0" y="0"/>
                </a:lnTo>
                <a:lnTo>
                  <a:pt x="0" y="152996"/>
                </a:lnTo>
                <a:lnTo>
                  <a:pt x="75666" y="152996"/>
                </a:lnTo>
                <a:lnTo>
                  <a:pt x="22866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27300" y="388846"/>
            <a:ext cx="6226175" cy="565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i="1" dirty="0">
                <a:solidFill>
                  <a:srgbClr val="231F20"/>
                </a:solidFill>
                <a:latin typeface="Franklin Gothic Book"/>
                <a:cs typeface="Franklin Gothic Book"/>
              </a:rPr>
              <a:t>Identify</a:t>
            </a:r>
            <a:r>
              <a:rPr sz="800" i="1" spc="-3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800" i="1" dirty="0">
                <a:solidFill>
                  <a:srgbClr val="231F20"/>
                </a:solidFill>
                <a:latin typeface="Franklin Gothic Book"/>
                <a:cs typeface="Franklin Gothic Book"/>
              </a:rPr>
              <a:t>hazardous</a:t>
            </a:r>
            <a:r>
              <a:rPr sz="800" i="1" spc="-3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800" i="1" dirty="0">
                <a:solidFill>
                  <a:srgbClr val="231F20"/>
                </a:solidFill>
                <a:latin typeface="Franklin Gothic Book"/>
                <a:cs typeface="Franklin Gothic Book"/>
              </a:rPr>
              <a:t>materials</a:t>
            </a:r>
            <a:r>
              <a:rPr sz="800" i="1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800" i="1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(continued)</a:t>
            </a:r>
            <a:endParaRPr sz="800"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750">
              <a:latin typeface="Franklin Gothic Book"/>
              <a:cs typeface="Franklin Gothic Book"/>
            </a:endParaRPr>
          </a:p>
          <a:p>
            <a:pPr marL="12700" marR="5080">
              <a:lnSpc>
                <a:spcPct val="100000"/>
              </a:lnSpc>
            </a:pPr>
            <a:r>
              <a:rPr sz="1000" spc="-45" dirty="0">
                <a:solidFill>
                  <a:srgbClr val="231F20"/>
                </a:solidFill>
                <a:latin typeface="Open Sans"/>
                <a:cs typeface="Open Sans"/>
              </a:rPr>
              <a:t>Some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hazardous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chemicals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materials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can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be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produced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by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jobs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you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do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on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work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site.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These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are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harder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to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identify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because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they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do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not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have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labels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or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Open Sans"/>
                <a:cs typeface="Open Sans"/>
              </a:rPr>
              <a:t>may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not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have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SDS.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For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example:</a:t>
            </a:r>
            <a:endParaRPr sz="1000">
              <a:latin typeface="Open Sans"/>
              <a:cs typeface="Open Sans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540000" y="1072806"/>
          <a:ext cx="6473190" cy="3474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36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65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37360">
                <a:tc>
                  <a:txBody>
                    <a:bodyPr/>
                    <a:lstStyle/>
                    <a:p>
                      <a:pPr marL="104775" marR="168275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Exhaust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fumes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from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4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plant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and</a:t>
                      </a:r>
                      <a:r>
                        <a:rPr sz="1000" spc="-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4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machinery</a:t>
                      </a:r>
                      <a:r>
                        <a:rPr sz="1000" spc="-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produce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harmful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gases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74930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 marR="179705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Welding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can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cause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4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toxic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fumes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and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vapours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74930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7360">
                <a:tc>
                  <a:txBody>
                    <a:bodyPr/>
                    <a:lstStyle/>
                    <a:p>
                      <a:pPr marL="104775" marR="1783080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000" spc="-4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When</a:t>
                      </a:r>
                      <a:r>
                        <a:rPr sz="1000" spc="-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grinding</a:t>
                      </a:r>
                      <a:r>
                        <a:rPr sz="1000" spc="-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metals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toxic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dust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or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fumes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5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may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be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released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81280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 marR="121285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Chemicals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used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to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4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make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timber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products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like </a:t>
                      </a:r>
                      <a:r>
                        <a:rPr sz="1000" spc="-4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Medium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Density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Fibre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(MDF),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and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dusts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released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from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cutting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and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sanding timbers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are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hazardous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to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health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or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can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present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a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dust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explosion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risk.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81280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77357" y="1119721"/>
            <a:ext cx="1570786" cy="163176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88239" y="2876816"/>
            <a:ext cx="1451715" cy="157180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85073" y="1119721"/>
            <a:ext cx="1655470" cy="165547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879151" y="3937810"/>
            <a:ext cx="3032848" cy="495212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550849" y="4644021"/>
            <a:ext cx="6467475" cy="318135"/>
          </a:xfrm>
          <a:prstGeom prst="rect">
            <a:avLst/>
          </a:prstGeom>
          <a:ln w="12700">
            <a:solidFill>
              <a:srgbClr val="00305E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sz="1000" b="1" spc="-10" dirty="0">
                <a:solidFill>
                  <a:srgbClr val="231F20"/>
                </a:solidFill>
                <a:latin typeface="Franklin Gothic Demi"/>
                <a:cs typeface="Franklin Gothic Demi"/>
              </a:rPr>
              <a:t>If </a:t>
            </a:r>
            <a:r>
              <a:rPr sz="1000" b="1" spc="-40" dirty="0">
                <a:solidFill>
                  <a:srgbClr val="231F20"/>
                </a:solidFill>
                <a:latin typeface="Franklin Gothic Demi"/>
                <a:cs typeface="Franklin Gothic Demi"/>
              </a:rPr>
              <a:t>hazardous</a:t>
            </a:r>
            <a:r>
              <a:rPr sz="1000" b="1" spc="-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40" dirty="0">
                <a:solidFill>
                  <a:srgbClr val="231F20"/>
                </a:solidFill>
                <a:latin typeface="Franklin Gothic Demi"/>
                <a:cs typeface="Franklin Gothic Demi"/>
              </a:rPr>
              <a:t>chemicals</a:t>
            </a:r>
            <a:r>
              <a:rPr sz="1000" b="1" spc="-10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30" dirty="0">
                <a:solidFill>
                  <a:srgbClr val="231F20"/>
                </a:solidFill>
                <a:latin typeface="Franklin Gothic Demi"/>
                <a:cs typeface="Franklin Gothic Demi"/>
              </a:rPr>
              <a:t>or</a:t>
            </a:r>
            <a:r>
              <a:rPr sz="1000" b="1" spc="-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35" dirty="0">
                <a:solidFill>
                  <a:srgbClr val="231F20"/>
                </a:solidFill>
                <a:latin typeface="Franklin Gothic Demi"/>
                <a:cs typeface="Franklin Gothic Demi"/>
              </a:rPr>
              <a:t>materials</a:t>
            </a:r>
            <a:r>
              <a:rPr sz="1000" b="1" spc="-10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40" dirty="0">
                <a:solidFill>
                  <a:srgbClr val="231F20"/>
                </a:solidFill>
                <a:latin typeface="Franklin Gothic Demi"/>
                <a:cs typeface="Franklin Gothic Demi"/>
              </a:rPr>
              <a:t>are</a:t>
            </a:r>
            <a:r>
              <a:rPr sz="1000" b="1" spc="-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35" dirty="0">
                <a:solidFill>
                  <a:srgbClr val="231F20"/>
                </a:solidFill>
                <a:latin typeface="Franklin Gothic Demi"/>
                <a:cs typeface="Franklin Gothic Demi"/>
              </a:rPr>
              <a:t>created</a:t>
            </a:r>
            <a:r>
              <a:rPr sz="1000" b="1" spc="-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20" dirty="0">
                <a:solidFill>
                  <a:srgbClr val="231F20"/>
                </a:solidFill>
                <a:latin typeface="Franklin Gothic Demi"/>
                <a:cs typeface="Franklin Gothic Demi"/>
              </a:rPr>
              <a:t>in</a:t>
            </a:r>
            <a:r>
              <a:rPr sz="1000" b="1" spc="-10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35" dirty="0">
                <a:solidFill>
                  <a:srgbClr val="231F20"/>
                </a:solidFill>
                <a:latin typeface="Franklin Gothic Demi"/>
                <a:cs typeface="Franklin Gothic Demi"/>
              </a:rPr>
              <a:t>the</a:t>
            </a:r>
            <a:r>
              <a:rPr sz="1000" b="1" spc="-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40" dirty="0">
                <a:solidFill>
                  <a:srgbClr val="231F20"/>
                </a:solidFill>
                <a:latin typeface="Franklin Gothic Demi"/>
                <a:cs typeface="Franklin Gothic Demi"/>
              </a:rPr>
              <a:t>workplace,</a:t>
            </a:r>
            <a:r>
              <a:rPr sz="1000" b="1" spc="-10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40" dirty="0">
                <a:solidFill>
                  <a:srgbClr val="231F20"/>
                </a:solidFill>
                <a:latin typeface="Franklin Gothic Demi"/>
                <a:cs typeface="Franklin Gothic Demi"/>
              </a:rPr>
              <a:t>you</a:t>
            </a:r>
            <a:r>
              <a:rPr sz="1000" b="1" spc="-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45" dirty="0">
                <a:solidFill>
                  <a:srgbClr val="231F20"/>
                </a:solidFill>
                <a:latin typeface="Franklin Gothic Demi"/>
                <a:cs typeface="Franklin Gothic Demi"/>
              </a:rPr>
              <a:t>must</a:t>
            </a:r>
            <a:r>
              <a:rPr sz="1000" b="1" spc="-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50" dirty="0">
                <a:solidFill>
                  <a:srgbClr val="231F20"/>
                </a:solidFill>
                <a:latin typeface="Franklin Gothic Demi"/>
                <a:cs typeface="Franklin Gothic Demi"/>
              </a:rPr>
              <a:t>manage</a:t>
            </a:r>
            <a:r>
              <a:rPr sz="1000" b="1" spc="-10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35" dirty="0">
                <a:solidFill>
                  <a:srgbClr val="231F20"/>
                </a:solidFill>
                <a:latin typeface="Franklin Gothic Demi"/>
                <a:cs typeface="Franklin Gothic Demi"/>
              </a:rPr>
              <a:t>the</a:t>
            </a:r>
            <a:r>
              <a:rPr sz="1000" b="1" spc="-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Franklin Gothic Demi"/>
                <a:cs typeface="Franklin Gothic Demi"/>
              </a:rPr>
              <a:t>risks.</a:t>
            </a:r>
            <a:endParaRPr sz="1000">
              <a:latin typeface="Franklin Gothic Demi"/>
              <a:cs typeface="Franklin Gothic Dem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21</a:t>
            </a:fld>
            <a:endParaRPr spc="-25" dirty="0"/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Easy</a:t>
            </a:r>
            <a:r>
              <a:rPr spc="-10" dirty="0"/>
              <a:t> </a:t>
            </a:r>
            <a:r>
              <a:rPr dirty="0"/>
              <a:t>Guides</a:t>
            </a:r>
            <a:r>
              <a:rPr spc="-10" dirty="0"/>
              <a:t> </a:t>
            </a:r>
            <a:r>
              <a:rPr dirty="0"/>
              <a:t>Australia</a:t>
            </a:r>
            <a:r>
              <a:rPr spc="-10" dirty="0"/>
              <a:t> </a:t>
            </a:r>
            <a:r>
              <a:rPr dirty="0"/>
              <a:t>Pty.</a:t>
            </a:r>
            <a:r>
              <a:rPr spc="-5" dirty="0"/>
              <a:t> </a:t>
            </a:r>
            <a:r>
              <a:rPr spc="-20" dirty="0"/>
              <a:t>Ltd.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May</a:t>
            </a:r>
            <a:r>
              <a:rPr spc="-10" dirty="0"/>
              <a:t> </a:t>
            </a:r>
            <a:r>
              <a:rPr dirty="0"/>
              <a:t>not</a:t>
            </a:r>
            <a:r>
              <a:rPr spc="-10" dirty="0"/>
              <a:t> </a:t>
            </a:r>
            <a:r>
              <a:rPr dirty="0"/>
              <a:t>be</a:t>
            </a:r>
            <a:r>
              <a:rPr spc="-10" dirty="0"/>
              <a:t> reproduced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527300" y="117014"/>
            <a:ext cx="419734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PC</a:t>
            </a:r>
            <a:r>
              <a:rPr sz="1100" i="1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i="1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2.1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F1291C-98FF-1225-7707-C103297B1268}"/>
              </a:ext>
            </a:extLst>
          </p:cNvPr>
          <p:cNvSpPr/>
          <p:nvPr/>
        </p:nvSpPr>
        <p:spPr>
          <a:xfrm>
            <a:off x="517416" y="581300"/>
            <a:ext cx="6359844" cy="407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B750BB-08FD-1697-7DA3-26C1E2A96DAA}"/>
              </a:ext>
            </a:extLst>
          </p:cNvPr>
          <p:cNvSpPr/>
          <p:nvPr/>
        </p:nvSpPr>
        <p:spPr>
          <a:xfrm>
            <a:off x="608357" y="1127338"/>
            <a:ext cx="1555240" cy="701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1A158D0-C3AE-78DC-BF64-BC79ED54F1A9}"/>
              </a:ext>
            </a:extLst>
          </p:cNvPr>
          <p:cNvSpPr/>
          <p:nvPr/>
        </p:nvSpPr>
        <p:spPr>
          <a:xfrm>
            <a:off x="3809742" y="1109355"/>
            <a:ext cx="1475873" cy="1642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65EF4B-0496-4ACD-63CD-628FF3BB2FA8}"/>
              </a:ext>
            </a:extLst>
          </p:cNvPr>
          <p:cNvSpPr/>
          <p:nvPr/>
        </p:nvSpPr>
        <p:spPr>
          <a:xfrm>
            <a:off x="608356" y="2866052"/>
            <a:ext cx="1451715" cy="486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DEF1098-45C0-093A-6954-13F5EB4E4EA9}"/>
              </a:ext>
            </a:extLst>
          </p:cNvPr>
          <p:cNvSpPr/>
          <p:nvPr/>
        </p:nvSpPr>
        <p:spPr>
          <a:xfrm>
            <a:off x="3870167" y="2878462"/>
            <a:ext cx="3041832" cy="779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576F529-6E5D-02E8-FBF9-61A5052E443B}"/>
              </a:ext>
            </a:extLst>
          </p:cNvPr>
          <p:cNvSpPr/>
          <p:nvPr/>
        </p:nvSpPr>
        <p:spPr>
          <a:xfrm>
            <a:off x="650555" y="4679555"/>
            <a:ext cx="6355095" cy="214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92025" y="141378"/>
            <a:ext cx="3785235" cy="158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30"/>
              </a:lnSpc>
            </a:pP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IDENTIFY</a:t>
            </a:r>
            <a:r>
              <a:rPr sz="11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CONSTRUCTION</a:t>
            </a:r>
            <a:r>
              <a:rPr sz="1100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HAZARDS</a:t>
            </a:r>
            <a:r>
              <a:rPr sz="1100" spc="-3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AND</a:t>
            </a:r>
            <a:r>
              <a:rPr sz="11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CONTROL</a:t>
            </a:r>
            <a:r>
              <a:rPr sz="1100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MEASURES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63597" y="144005"/>
            <a:ext cx="5396865" cy="153035"/>
          </a:xfrm>
          <a:custGeom>
            <a:avLst/>
            <a:gdLst/>
            <a:ahLst/>
            <a:cxnLst/>
            <a:rect l="l" t="t" r="r" b="b"/>
            <a:pathLst>
              <a:path w="5396865" h="153035">
                <a:moveTo>
                  <a:pt x="0" y="152996"/>
                </a:moveTo>
                <a:lnTo>
                  <a:pt x="5396407" y="152996"/>
                </a:lnTo>
                <a:lnTo>
                  <a:pt x="5396407" y="0"/>
                </a:lnTo>
                <a:lnTo>
                  <a:pt x="0" y="0"/>
                </a:lnTo>
                <a:lnTo>
                  <a:pt x="0" y="152996"/>
                </a:lnTo>
                <a:close/>
              </a:path>
            </a:pathLst>
          </a:custGeom>
          <a:solidFill>
            <a:srgbClr val="1B7B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163597" y="144005"/>
            <a:ext cx="5396865" cy="153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460">
              <a:lnSpc>
                <a:spcPts val="1205"/>
              </a:lnSpc>
            </a:pP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IDENTIFY</a:t>
            </a:r>
            <a:r>
              <a:rPr sz="1100" spc="-3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HAZARDOUS</a:t>
            </a:r>
            <a:r>
              <a:rPr sz="1100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MATERIALS</a:t>
            </a:r>
            <a:r>
              <a:rPr sz="11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AND</a:t>
            </a:r>
            <a:r>
              <a:rPr sz="1100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OTHER</a:t>
            </a:r>
            <a:r>
              <a:rPr sz="1100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HAZARDS</a:t>
            </a:r>
            <a:r>
              <a:rPr sz="11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ON</a:t>
            </a:r>
            <a:r>
              <a:rPr sz="1100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WORK</a:t>
            </a:r>
            <a:r>
              <a:rPr sz="1100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SITES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85068" y="144006"/>
            <a:ext cx="229235" cy="153035"/>
          </a:xfrm>
          <a:custGeom>
            <a:avLst/>
            <a:gdLst/>
            <a:ahLst/>
            <a:cxnLst/>
            <a:rect l="l" t="t" r="r" b="b"/>
            <a:pathLst>
              <a:path w="229235" h="153035">
                <a:moveTo>
                  <a:pt x="228663" y="0"/>
                </a:moveTo>
                <a:lnTo>
                  <a:pt x="0" y="0"/>
                </a:lnTo>
                <a:lnTo>
                  <a:pt x="0" y="152996"/>
                </a:lnTo>
                <a:lnTo>
                  <a:pt x="75666" y="152996"/>
                </a:lnTo>
                <a:lnTo>
                  <a:pt x="22866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27300" y="342854"/>
            <a:ext cx="4872355" cy="81724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800" i="1" dirty="0">
                <a:solidFill>
                  <a:srgbClr val="231F20"/>
                </a:solidFill>
                <a:latin typeface="Franklin Gothic Book"/>
                <a:cs typeface="Franklin Gothic Book"/>
              </a:rPr>
              <a:t>Securing</a:t>
            </a:r>
            <a:r>
              <a:rPr sz="800" i="1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800" i="1" dirty="0">
                <a:solidFill>
                  <a:srgbClr val="231F20"/>
                </a:solidFill>
                <a:latin typeface="Franklin Gothic Book"/>
                <a:cs typeface="Franklin Gothic Book"/>
              </a:rPr>
              <a:t>hazardous</a:t>
            </a:r>
            <a:r>
              <a:rPr sz="800" i="1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800" i="1" dirty="0">
                <a:solidFill>
                  <a:srgbClr val="231F20"/>
                </a:solidFill>
                <a:latin typeface="Franklin Gothic Book"/>
                <a:cs typeface="Franklin Gothic Book"/>
              </a:rPr>
              <a:t>materials</a:t>
            </a:r>
            <a:r>
              <a:rPr sz="800" i="1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800" i="1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(continued)</a:t>
            </a:r>
            <a:endParaRPr sz="800">
              <a:latin typeface="Franklin Gothic Book"/>
              <a:cs typeface="Franklin Gothic Book"/>
            </a:endParaRPr>
          </a:p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200" b="1" spc="-55" dirty="0">
                <a:solidFill>
                  <a:srgbClr val="231F20"/>
                </a:solidFill>
                <a:latin typeface="Franklin Gothic Demi"/>
                <a:cs typeface="Franklin Gothic Demi"/>
              </a:rPr>
              <a:t>Storage</a:t>
            </a:r>
            <a:r>
              <a:rPr sz="1200" b="1" spc="-1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200" b="1" spc="-30" dirty="0">
                <a:solidFill>
                  <a:srgbClr val="231F20"/>
                </a:solidFill>
                <a:latin typeface="Franklin Gothic Demi"/>
                <a:cs typeface="Franklin Gothic Demi"/>
              </a:rPr>
              <a:t>of</a:t>
            </a:r>
            <a:r>
              <a:rPr sz="1200" b="1" spc="-10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200" b="1" spc="-45" dirty="0">
                <a:solidFill>
                  <a:srgbClr val="231F20"/>
                </a:solidFill>
                <a:latin typeface="Franklin Gothic Demi"/>
                <a:cs typeface="Franklin Gothic Demi"/>
              </a:rPr>
              <a:t>hazardous</a:t>
            </a:r>
            <a:r>
              <a:rPr sz="1200" b="1" spc="-10" dirty="0">
                <a:solidFill>
                  <a:srgbClr val="231F20"/>
                </a:solidFill>
                <a:latin typeface="Franklin Gothic Demi"/>
                <a:cs typeface="Franklin Gothic Demi"/>
              </a:rPr>
              <a:t> materials</a:t>
            </a:r>
            <a:endParaRPr sz="1200">
              <a:latin typeface="Franklin Gothic Demi"/>
              <a:cs typeface="Franklin Gothic Demi"/>
            </a:endParaRPr>
          </a:p>
          <a:p>
            <a:pPr marL="12700">
              <a:lnSpc>
                <a:spcPct val="100000"/>
              </a:lnSpc>
              <a:spcBef>
                <a:spcPts val="525"/>
              </a:spcBef>
            </a:pP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Check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your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worksite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procedures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to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find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out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how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hazardous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materials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should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be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stored.</a:t>
            </a:r>
            <a:endParaRPr sz="10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</a:pPr>
            <a:r>
              <a:rPr sz="1000" spc="-45" dirty="0">
                <a:solidFill>
                  <a:srgbClr val="231F20"/>
                </a:solidFill>
                <a:latin typeface="Open Sans"/>
                <a:cs typeface="Open Sans"/>
              </a:rPr>
              <a:t>Some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things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to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remember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are:</a:t>
            </a:r>
            <a:endParaRPr sz="1000">
              <a:latin typeface="Open Sans"/>
              <a:cs typeface="Open Sans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82225" y="3502634"/>
            <a:ext cx="1946172" cy="1350269"/>
          </a:xfrm>
          <a:prstGeom prst="rect">
            <a:avLst/>
          </a:prstGeom>
        </p:spPr>
      </p:pic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540000" y="1260006"/>
          <a:ext cx="6473190" cy="37007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36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65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50389">
                <a:tc>
                  <a:txBody>
                    <a:bodyPr/>
                    <a:lstStyle/>
                    <a:p>
                      <a:pPr marL="104775" marR="1950720" algn="just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Hazardous</a:t>
                      </a:r>
                      <a:r>
                        <a:rPr sz="1000" spc="-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materials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should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be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stored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in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6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a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designated</a:t>
                      </a:r>
                      <a:r>
                        <a:rPr sz="1000" spc="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area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74930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 marR="13462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All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hazardous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materials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should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be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clearly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labelled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and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kept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in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their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original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containers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if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possible</a:t>
                      </a:r>
                      <a:endParaRPr sz="1000" dirty="0">
                        <a:latin typeface="Open Sans"/>
                        <a:cs typeface="Open Sans"/>
                      </a:endParaRPr>
                    </a:p>
                  </a:txBody>
                  <a:tcPr marL="0" marR="0" marT="74930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0389">
                <a:tc>
                  <a:txBody>
                    <a:bodyPr/>
                    <a:lstStyle/>
                    <a:p>
                      <a:pPr marL="104775" marR="429895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If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there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are large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quantities there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4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may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be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certain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rules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you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4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need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to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follow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71755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 marR="1002665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There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should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be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a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4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SDS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available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for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all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hazardous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materials.</a:t>
                      </a:r>
                      <a:endParaRPr sz="1000" dirty="0">
                        <a:latin typeface="Open Sans"/>
                        <a:cs typeface="Open Sans"/>
                      </a:endParaRPr>
                    </a:p>
                  </a:txBody>
                  <a:tcPr marL="0" marR="0" marT="71755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04949" y="1355696"/>
            <a:ext cx="1507024" cy="1721146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3838804" y="1682504"/>
            <a:ext cx="3117215" cy="1362075"/>
            <a:chOff x="3838804" y="1682504"/>
            <a:chExt cx="3117215" cy="1362075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38804" y="1682504"/>
              <a:ext cx="3116830" cy="96154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31014" y="2622347"/>
              <a:ext cx="425589" cy="42179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31149" y="2581033"/>
              <a:ext cx="587408" cy="438911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949902" y="3583889"/>
            <a:ext cx="1093828" cy="1315354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527300" y="117014"/>
            <a:ext cx="4241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PC</a:t>
            </a:r>
            <a:r>
              <a:rPr sz="1100" i="1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i="1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2.3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22</a:t>
            </a:fld>
            <a:endParaRPr spc="-25" dirty="0"/>
          </a:p>
        </p:txBody>
      </p: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Easy</a:t>
            </a:r>
            <a:r>
              <a:rPr spc="-10" dirty="0"/>
              <a:t> </a:t>
            </a:r>
            <a:r>
              <a:rPr dirty="0"/>
              <a:t>Guides</a:t>
            </a:r>
            <a:r>
              <a:rPr spc="-10" dirty="0"/>
              <a:t> </a:t>
            </a:r>
            <a:r>
              <a:rPr dirty="0"/>
              <a:t>Australia</a:t>
            </a:r>
            <a:r>
              <a:rPr spc="-10" dirty="0"/>
              <a:t> </a:t>
            </a:r>
            <a:r>
              <a:rPr dirty="0"/>
              <a:t>Pty.</a:t>
            </a:r>
            <a:r>
              <a:rPr spc="-5" dirty="0"/>
              <a:t> </a:t>
            </a:r>
            <a:r>
              <a:rPr spc="-20" dirty="0"/>
              <a:t>Ltd.</a:t>
            </a:r>
          </a:p>
        </p:txBody>
      </p:sp>
      <p:sp>
        <p:nvSpPr>
          <p:cNvPr id="18" name="object 18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May</a:t>
            </a:r>
            <a:r>
              <a:rPr spc="-10" dirty="0"/>
              <a:t> </a:t>
            </a:r>
            <a:r>
              <a:rPr dirty="0"/>
              <a:t>not</a:t>
            </a:r>
            <a:r>
              <a:rPr spc="-10" dirty="0"/>
              <a:t> </a:t>
            </a:r>
            <a:r>
              <a:rPr dirty="0"/>
              <a:t>be</a:t>
            </a:r>
            <a:r>
              <a:rPr spc="-10" dirty="0"/>
              <a:t> reproduced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D529B79-CDF4-3C63-4F7C-18DF39C1C747}"/>
              </a:ext>
            </a:extLst>
          </p:cNvPr>
          <p:cNvSpPr/>
          <p:nvPr/>
        </p:nvSpPr>
        <p:spPr>
          <a:xfrm>
            <a:off x="527300" y="791642"/>
            <a:ext cx="6501900" cy="401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D647670-B4B4-AE61-47B2-8EA677947899}"/>
              </a:ext>
            </a:extLst>
          </p:cNvPr>
          <p:cNvSpPr/>
          <p:nvPr/>
        </p:nvSpPr>
        <p:spPr>
          <a:xfrm>
            <a:off x="635454" y="1300373"/>
            <a:ext cx="1507025" cy="17764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EB3F04-8C3F-1FB4-3224-145947F129C1}"/>
              </a:ext>
            </a:extLst>
          </p:cNvPr>
          <p:cNvSpPr/>
          <p:nvPr/>
        </p:nvSpPr>
        <p:spPr>
          <a:xfrm>
            <a:off x="3872867" y="1329652"/>
            <a:ext cx="3004393" cy="285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231BAD4-BAC4-723A-5E61-8B0114373EB4}"/>
              </a:ext>
            </a:extLst>
          </p:cNvPr>
          <p:cNvSpPr/>
          <p:nvPr/>
        </p:nvSpPr>
        <p:spPr>
          <a:xfrm>
            <a:off x="608454" y="3176732"/>
            <a:ext cx="3004393" cy="325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7C97709-CE5B-B4C3-7284-5B36FB3ABB83}"/>
              </a:ext>
            </a:extLst>
          </p:cNvPr>
          <p:cNvSpPr/>
          <p:nvPr/>
        </p:nvSpPr>
        <p:spPr>
          <a:xfrm>
            <a:off x="3872868" y="3166337"/>
            <a:ext cx="3026548" cy="356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41583" y="3372665"/>
            <a:ext cx="2642425" cy="139681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2"/>
            <a:ext cx="7560309" cy="3206750"/>
          </a:xfrm>
          <a:custGeom>
            <a:avLst/>
            <a:gdLst/>
            <a:ahLst/>
            <a:cxnLst/>
            <a:rect l="l" t="t" r="r" b="b"/>
            <a:pathLst>
              <a:path w="7560309" h="3206750">
                <a:moveTo>
                  <a:pt x="7559992" y="0"/>
                </a:moveTo>
                <a:lnTo>
                  <a:pt x="0" y="0"/>
                </a:lnTo>
                <a:lnTo>
                  <a:pt x="0" y="3206432"/>
                </a:lnTo>
                <a:lnTo>
                  <a:pt x="7559992" y="16560"/>
                </a:lnTo>
                <a:lnTo>
                  <a:pt x="7559992" y="0"/>
                </a:lnTo>
                <a:close/>
              </a:path>
            </a:pathLst>
          </a:custGeom>
          <a:solidFill>
            <a:srgbClr val="EC3E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540004"/>
            <a:ext cx="7243445" cy="1325245"/>
          </a:xfrm>
          <a:prstGeom prst="rect">
            <a:avLst/>
          </a:prstGeom>
          <a:solidFill>
            <a:srgbClr val="00305E"/>
          </a:solidFill>
        </p:spPr>
        <p:txBody>
          <a:bodyPr vert="horz" wrap="square" lIns="0" tIns="258445" rIns="0" bIns="0" rtlCol="0">
            <a:spAutoFit/>
          </a:bodyPr>
          <a:lstStyle/>
          <a:p>
            <a:pPr marL="3004185" marR="170815" indent="-1079500">
              <a:lnSpc>
                <a:spcPts val="3300"/>
              </a:lnSpc>
              <a:spcBef>
                <a:spcPts val="2035"/>
              </a:spcBef>
            </a:pPr>
            <a:r>
              <a:rPr sz="2900" dirty="0">
                <a:solidFill>
                  <a:srgbClr val="FFFFFF"/>
                </a:solidFill>
                <a:latin typeface="Open Sans"/>
                <a:cs typeface="Open Sans"/>
              </a:rPr>
              <a:t>Element</a:t>
            </a:r>
            <a:r>
              <a:rPr sz="2900" spc="-4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900" dirty="0">
                <a:solidFill>
                  <a:srgbClr val="FFFFFF"/>
                </a:solidFill>
                <a:latin typeface="Open Sans"/>
                <a:cs typeface="Open Sans"/>
              </a:rPr>
              <a:t>3</a:t>
            </a:r>
            <a:r>
              <a:rPr sz="2900" spc="-6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3600" baseline="6944" dirty="0">
                <a:solidFill>
                  <a:srgbClr val="FFFFFF"/>
                </a:solidFill>
                <a:latin typeface="Open Sans"/>
                <a:cs typeface="Open Sans"/>
              </a:rPr>
              <a:t>-</a:t>
            </a:r>
            <a:r>
              <a:rPr sz="3600" spc="67" baseline="6944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800" dirty="0">
                <a:solidFill>
                  <a:srgbClr val="FFFFFF"/>
                </a:solidFill>
                <a:latin typeface="Open Sans"/>
                <a:cs typeface="Open Sans"/>
              </a:rPr>
              <a:t>Plan</a:t>
            </a:r>
            <a:r>
              <a:rPr sz="2800" spc="-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800" dirty="0">
                <a:solidFill>
                  <a:srgbClr val="FFFFFF"/>
                </a:solidFill>
                <a:latin typeface="Open Sans"/>
                <a:cs typeface="Open Sans"/>
              </a:rPr>
              <a:t>and</a:t>
            </a:r>
            <a:r>
              <a:rPr sz="2800" spc="-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Open Sans"/>
                <a:cs typeface="Open Sans"/>
              </a:rPr>
              <a:t>prepare </a:t>
            </a:r>
            <a:r>
              <a:rPr sz="2800" dirty="0">
                <a:solidFill>
                  <a:srgbClr val="FFFFFF"/>
                </a:solidFill>
                <a:latin typeface="Open Sans"/>
                <a:cs typeface="Open Sans"/>
              </a:rPr>
              <a:t>for</a:t>
            </a:r>
            <a:r>
              <a:rPr sz="2800" spc="-1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800" dirty="0">
                <a:solidFill>
                  <a:srgbClr val="FFFFFF"/>
                </a:solidFill>
                <a:latin typeface="Open Sans"/>
                <a:cs typeface="Open Sans"/>
              </a:rPr>
              <a:t>safe</a:t>
            </a:r>
            <a:r>
              <a:rPr sz="2800" spc="-1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800" dirty="0">
                <a:solidFill>
                  <a:srgbClr val="FFFFFF"/>
                </a:solidFill>
                <a:latin typeface="Open Sans"/>
                <a:cs typeface="Open Sans"/>
              </a:rPr>
              <a:t>work</a:t>
            </a:r>
            <a:r>
              <a:rPr sz="2800" spc="-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Open Sans"/>
                <a:cs typeface="Open Sans"/>
              </a:rPr>
              <a:t>practices</a:t>
            </a:r>
            <a:endParaRPr sz="2800">
              <a:latin typeface="Open Sans"/>
              <a:cs typeface="Open San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23</a:t>
            </a:fld>
            <a:endParaRPr spc="-25" dirty="0"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Easy</a:t>
            </a:r>
            <a:r>
              <a:rPr spc="-10" dirty="0"/>
              <a:t> </a:t>
            </a:r>
            <a:r>
              <a:rPr dirty="0"/>
              <a:t>Guides</a:t>
            </a:r>
            <a:r>
              <a:rPr spc="-10" dirty="0"/>
              <a:t> </a:t>
            </a:r>
            <a:r>
              <a:rPr dirty="0"/>
              <a:t>Australia</a:t>
            </a:r>
            <a:r>
              <a:rPr spc="-10" dirty="0"/>
              <a:t> </a:t>
            </a:r>
            <a:r>
              <a:rPr dirty="0"/>
              <a:t>Pty.</a:t>
            </a:r>
            <a:r>
              <a:rPr spc="-5" dirty="0"/>
              <a:t> </a:t>
            </a:r>
            <a:r>
              <a:rPr spc="-20" dirty="0"/>
              <a:t>Ltd.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May</a:t>
            </a:r>
            <a:r>
              <a:rPr spc="-10" dirty="0"/>
              <a:t> </a:t>
            </a:r>
            <a:r>
              <a:rPr dirty="0"/>
              <a:t>not</a:t>
            </a:r>
            <a:r>
              <a:rPr spc="-10" dirty="0"/>
              <a:t> </a:t>
            </a:r>
            <a:r>
              <a:rPr dirty="0"/>
              <a:t>be</a:t>
            </a:r>
            <a:r>
              <a:rPr spc="-10" dirty="0"/>
              <a:t> reproduced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27300" y="3092929"/>
            <a:ext cx="3642360" cy="1661160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sz="900" b="1" spc="-25" dirty="0">
                <a:solidFill>
                  <a:srgbClr val="231F20"/>
                </a:solidFill>
                <a:latin typeface="Open Sans"/>
                <a:cs typeface="Open Sans"/>
              </a:rPr>
              <a:t>This</a:t>
            </a:r>
            <a:r>
              <a:rPr sz="900" b="1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b="1" spc="-35" dirty="0">
                <a:solidFill>
                  <a:srgbClr val="231F20"/>
                </a:solidFill>
                <a:latin typeface="Open Sans"/>
                <a:cs typeface="Open Sans"/>
              </a:rPr>
              <a:t>element</a:t>
            </a:r>
            <a:r>
              <a:rPr sz="900" b="1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b="1" spc="-30" dirty="0">
                <a:solidFill>
                  <a:srgbClr val="231F20"/>
                </a:solidFill>
                <a:latin typeface="Open Sans"/>
                <a:cs typeface="Open Sans"/>
              </a:rPr>
              <a:t>covers</a:t>
            </a:r>
            <a:r>
              <a:rPr sz="900" b="1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b="1" spc="-35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900" b="1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b="1" spc="-30" dirty="0">
                <a:solidFill>
                  <a:srgbClr val="231F20"/>
                </a:solidFill>
                <a:latin typeface="Open Sans"/>
                <a:cs typeface="Open Sans"/>
              </a:rPr>
              <a:t>following</a:t>
            </a:r>
            <a:r>
              <a:rPr sz="900" b="1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b="1" spc="-35" dirty="0">
                <a:solidFill>
                  <a:srgbClr val="231F20"/>
                </a:solidFill>
                <a:latin typeface="Open Sans"/>
                <a:cs typeface="Open Sans"/>
              </a:rPr>
              <a:t>performance</a:t>
            </a:r>
            <a:r>
              <a:rPr sz="900" b="1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b="1" spc="-10" dirty="0">
                <a:solidFill>
                  <a:srgbClr val="231F20"/>
                </a:solidFill>
                <a:latin typeface="Open Sans"/>
                <a:cs typeface="Open Sans"/>
              </a:rPr>
              <a:t>criteria:</a:t>
            </a:r>
            <a:endParaRPr sz="900">
              <a:latin typeface="Open Sans"/>
              <a:cs typeface="Open Sans"/>
            </a:endParaRPr>
          </a:p>
          <a:p>
            <a:pPr marL="279400" marR="92710" lvl="1" indent="-266700">
              <a:lnSpc>
                <a:spcPts val="900"/>
              </a:lnSpc>
              <a:spcBef>
                <a:spcPts val="570"/>
              </a:spcBef>
              <a:buAutoNum type="arabicPeriod"/>
              <a:tabLst>
                <a:tab pos="280035" algn="l"/>
              </a:tabLst>
            </a:pP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Identify,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wear,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correctly</a:t>
            </a:r>
            <a:r>
              <a:rPr sz="8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Open Sans"/>
                <a:cs typeface="Open Sans"/>
              </a:rPr>
              <a:t>fit,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use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store</a:t>
            </a:r>
            <a:r>
              <a:rPr sz="8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correct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personal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protective</a:t>
            </a:r>
            <a:r>
              <a:rPr sz="800" spc="5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equipment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clothing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Open Sans"/>
                <a:cs typeface="Open Sans"/>
              </a:rPr>
              <a:t>for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each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area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Open Sans"/>
                <a:cs typeface="Open Sans"/>
              </a:rPr>
              <a:t>of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construction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5" dirty="0">
                <a:solidFill>
                  <a:srgbClr val="231F20"/>
                </a:solidFill>
                <a:latin typeface="Open Sans"/>
                <a:cs typeface="Open Sans"/>
              </a:rPr>
              <a:t>work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in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accordance</a:t>
            </a:r>
            <a:r>
              <a:rPr sz="800" spc="5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with</a:t>
            </a:r>
            <a:r>
              <a:rPr sz="8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workplace</a:t>
            </a:r>
            <a:r>
              <a:rPr sz="8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procedures.</a:t>
            </a:r>
            <a:endParaRPr sz="800">
              <a:latin typeface="Open Sans"/>
              <a:cs typeface="Open Sans"/>
            </a:endParaRPr>
          </a:p>
          <a:p>
            <a:pPr marL="279400" marR="5080" lvl="1" indent="-266700">
              <a:lnSpc>
                <a:spcPts val="900"/>
              </a:lnSpc>
              <a:spcBef>
                <a:spcPts val="565"/>
              </a:spcBef>
              <a:buAutoNum type="arabicPeriod"/>
              <a:tabLst>
                <a:tab pos="279400" algn="l"/>
              </a:tabLst>
            </a:pP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Select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tools,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equipment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materials,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organise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tasks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in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conjunction</a:t>
            </a:r>
            <a:r>
              <a:rPr sz="800" spc="5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with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other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personnel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on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Open Sans"/>
                <a:cs typeface="Open Sans"/>
              </a:rPr>
              <a:t>site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in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accordance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with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workplace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procedures.</a:t>
            </a:r>
            <a:endParaRPr sz="800">
              <a:latin typeface="Open Sans"/>
              <a:cs typeface="Open Sans"/>
            </a:endParaRPr>
          </a:p>
          <a:p>
            <a:pPr marL="279400" marR="111125" lvl="1" indent="-266700">
              <a:lnSpc>
                <a:spcPts val="900"/>
              </a:lnSpc>
              <a:spcBef>
                <a:spcPts val="565"/>
              </a:spcBef>
              <a:buAutoNum type="arabicPeriod"/>
              <a:tabLst>
                <a:tab pos="279400" algn="l"/>
              </a:tabLst>
            </a:pP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Determine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required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barricades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signage,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erect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at </a:t>
            </a:r>
            <a:r>
              <a:rPr sz="800" spc="-20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appropriate</a:t>
            </a:r>
            <a:r>
              <a:rPr sz="800" spc="5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Open Sans"/>
                <a:cs typeface="Open Sans"/>
              </a:rPr>
              <a:t>site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location.</a:t>
            </a:r>
            <a:endParaRPr sz="800">
              <a:latin typeface="Open Sans"/>
              <a:cs typeface="Open Sans"/>
            </a:endParaRPr>
          </a:p>
          <a:p>
            <a:pPr marL="279400" marR="247015" lvl="1" indent="-266700">
              <a:lnSpc>
                <a:spcPts val="900"/>
              </a:lnSpc>
              <a:spcBef>
                <a:spcPts val="570"/>
              </a:spcBef>
              <a:buAutoNum type="arabicPeriod"/>
              <a:tabLst>
                <a:tab pos="279400" algn="l"/>
              </a:tabLst>
            </a:pP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Apply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material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safety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data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sheets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(MSDSs),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Open Sans"/>
                <a:cs typeface="Open Sans"/>
              </a:rPr>
              <a:t>job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safety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analyses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(JSAs)</a:t>
            </a:r>
            <a:r>
              <a:rPr sz="800" spc="5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safe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5" dirty="0">
                <a:solidFill>
                  <a:srgbClr val="231F20"/>
                </a:solidFill>
                <a:latin typeface="Open Sans"/>
                <a:cs typeface="Open Sans"/>
              </a:rPr>
              <a:t>work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method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statements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(SWMSs)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relevant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Open Sans"/>
                <a:cs typeface="Open Sans"/>
              </a:rPr>
              <a:t>to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5" dirty="0">
                <a:solidFill>
                  <a:srgbClr val="231F20"/>
                </a:solidFill>
                <a:latin typeface="Open Sans"/>
                <a:cs typeface="Open Sans"/>
              </a:rPr>
              <a:t>work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Open Sans"/>
                <a:cs typeface="Open Sans"/>
              </a:rPr>
              <a:t>to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be</a:t>
            </a:r>
            <a:r>
              <a:rPr sz="800" spc="5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performed.</a:t>
            </a:r>
            <a:endParaRPr sz="800">
              <a:latin typeface="Open Sans"/>
              <a:cs typeface="Open Sans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92025" y="141378"/>
            <a:ext cx="3785235" cy="158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30"/>
              </a:lnSpc>
            </a:pP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IDENTIFY</a:t>
            </a:r>
            <a:r>
              <a:rPr sz="11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CONSTRUCTION</a:t>
            </a:r>
            <a:r>
              <a:rPr sz="1100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HAZARDS</a:t>
            </a:r>
            <a:r>
              <a:rPr sz="1100" spc="-3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AND</a:t>
            </a:r>
            <a:r>
              <a:rPr sz="11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CONTROL</a:t>
            </a:r>
            <a:r>
              <a:rPr sz="1100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MEASURES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63597" y="144005"/>
            <a:ext cx="5396865" cy="153035"/>
          </a:xfrm>
          <a:custGeom>
            <a:avLst/>
            <a:gdLst/>
            <a:ahLst/>
            <a:cxnLst/>
            <a:rect l="l" t="t" r="r" b="b"/>
            <a:pathLst>
              <a:path w="5396865" h="153035">
                <a:moveTo>
                  <a:pt x="0" y="152996"/>
                </a:moveTo>
                <a:lnTo>
                  <a:pt x="5396407" y="152996"/>
                </a:lnTo>
                <a:lnTo>
                  <a:pt x="5396407" y="0"/>
                </a:lnTo>
                <a:lnTo>
                  <a:pt x="0" y="0"/>
                </a:lnTo>
                <a:lnTo>
                  <a:pt x="0" y="152996"/>
                </a:lnTo>
                <a:close/>
              </a:path>
            </a:pathLst>
          </a:custGeom>
          <a:solidFill>
            <a:srgbClr val="EC3E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163597" y="144005"/>
            <a:ext cx="5396865" cy="153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12595">
              <a:lnSpc>
                <a:spcPts val="1205"/>
              </a:lnSpc>
            </a:pP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PLAN</a:t>
            </a:r>
            <a:r>
              <a:rPr sz="11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AND</a:t>
            </a:r>
            <a:r>
              <a:rPr sz="1100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PREPARE</a:t>
            </a:r>
            <a:r>
              <a:rPr sz="1100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FOR</a:t>
            </a:r>
            <a:r>
              <a:rPr sz="1100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SAFE</a:t>
            </a:r>
            <a:r>
              <a:rPr sz="1100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WORK</a:t>
            </a:r>
            <a:r>
              <a:rPr sz="1100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PRACTICES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85068" y="144006"/>
            <a:ext cx="229235" cy="153035"/>
          </a:xfrm>
          <a:custGeom>
            <a:avLst/>
            <a:gdLst/>
            <a:ahLst/>
            <a:cxnLst/>
            <a:rect l="l" t="t" r="r" b="b"/>
            <a:pathLst>
              <a:path w="229235" h="153035">
                <a:moveTo>
                  <a:pt x="228663" y="0"/>
                </a:moveTo>
                <a:lnTo>
                  <a:pt x="0" y="0"/>
                </a:lnTo>
                <a:lnTo>
                  <a:pt x="0" y="152996"/>
                </a:lnTo>
                <a:lnTo>
                  <a:pt x="75666" y="152996"/>
                </a:lnTo>
                <a:lnTo>
                  <a:pt x="22866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547281" y="2930233"/>
            <a:ext cx="6474460" cy="1294130"/>
            <a:chOff x="547281" y="2930233"/>
            <a:chExt cx="6474460" cy="1294130"/>
          </a:xfrm>
        </p:grpSpPr>
        <p:sp>
          <p:nvSpPr>
            <p:cNvPr id="7" name="object 7"/>
            <p:cNvSpPr/>
            <p:nvPr/>
          </p:nvSpPr>
          <p:spPr>
            <a:xfrm>
              <a:off x="549516" y="2932468"/>
              <a:ext cx="6470015" cy="1289050"/>
            </a:xfrm>
            <a:custGeom>
              <a:avLst/>
              <a:gdLst/>
              <a:ahLst/>
              <a:cxnLst/>
              <a:rect l="l" t="t" r="r" b="b"/>
              <a:pathLst>
                <a:path w="6470015" h="1289050">
                  <a:moveTo>
                    <a:pt x="6469951" y="0"/>
                  </a:moveTo>
                  <a:lnTo>
                    <a:pt x="0" y="0"/>
                  </a:lnTo>
                  <a:lnTo>
                    <a:pt x="0" y="1289050"/>
                  </a:lnTo>
                  <a:lnTo>
                    <a:pt x="6469951" y="1289050"/>
                  </a:lnTo>
                  <a:lnTo>
                    <a:pt x="6469951" y="0"/>
                  </a:lnTo>
                  <a:close/>
                </a:path>
              </a:pathLst>
            </a:custGeom>
            <a:solidFill>
              <a:srgbClr val="D5D8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49516" y="2932468"/>
              <a:ext cx="6470015" cy="1289050"/>
            </a:xfrm>
            <a:custGeom>
              <a:avLst/>
              <a:gdLst/>
              <a:ahLst/>
              <a:cxnLst/>
              <a:rect l="l" t="t" r="r" b="b"/>
              <a:pathLst>
                <a:path w="6470015" h="1289050">
                  <a:moveTo>
                    <a:pt x="0" y="1289050"/>
                  </a:moveTo>
                  <a:lnTo>
                    <a:pt x="6469951" y="1289050"/>
                  </a:lnTo>
                  <a:lnTo>
                    <a:pt x="6469951" y="0"/>
                  </a:lnTo>
                  <a:lnTo>
                    <a:pt x="0" y="0"/>
                  </a:lnTo>
                  <a:lnTo>
                    <a:pt x="0" y="1289050"/>
                  </a:lnTo>
                  <a:close/>
                </a:path>
              </a:pathLst>
            </a:custGeom>
            <a:ln w="4470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3199" y="3025902"/>
              <a:ext cx="825512" cy="113421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44027" y="3025902"/>
              <a:ext cx="825512" cy="113421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32926" y="3029686"/>
              <a:ext cx="838911" cy="114345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51707" y="3025902"/>
              <a:ext cx="839711" cy="113832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71302" y="3025902"/>
              <a:ext cx="825652" cy="112655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85217" y="3014662"/>
              <a:ext cx="824877" cy="113731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177943" y="3034512"/>
              <a:ext cx="824927" cy="1116990"/>
            </a:xfrm>
            <a:prstGeom prst="rect">
              <a:avLst/>
            </a:prstGeom>
          </p:spPr>
        </p:pic>
      </p:grpSp>
      <p:sp>
        <p:nvSpPr>
          <p:cNvPr id="16" name="object 16"/>
          <p:cNvSpPr/>
          <p:nvPr/>
        </p:nvSpPr>
        <p:spPr>
          <a:xfrm>
            <a:off x="540004" y="430580"/>
            <a:ext cx="6480175" cy="349885"/>
          </a:xfrm>
          <a:custGeom>
            <a:avLst/>
            <a:gdLst/>
            <a:ahLst/>
            <a:cxnLst/>
            <a:rect l="l" t="t" r="r" b="b"/>
            <a:pathLst>
              <a:path w="6480175" h="349884">
                <a:moveTo>
                  <a:pt x="6479997" y="0"/>
                </a:moveTo>
                <a:lnTo>
                  <a:pt x="0" y="0"/>
                </a:lnTo>
                <a:lnTo>
                  <a:pt x="0" y="349389"/>
                </a:lnTo>
                <a:lnTo>
                  <a:pt x="6479997" y="349389"/>
                </a:lnTo>
                <a:lnTo>
                  <a:pt x="6479997" y="0"/>
                </a:lnTo>
                <a:close/>
              </a:path>
            </a:pathLst>
          </a:custGeom>
          <a:solidFill>
            <a:srgbClr val="FFC6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40004" y="430580"/>
            <a:ext cx="6480175" cy="34988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565150">
              <a:lnSpc>
                <a:spcPct val="100000"/>
              </a:lnSpc>
              <a:spcBef>
                <a:spcPts val="400"/>
              </a:spcBef>
              <a:tabLst>
                <a:tab pos="1021715" algn="l"/>
              </a:tabLst>
            </a:pPr>
            <a:r>
              <a:rPr sz="1500" b="1" spc="-25" dirty="0">
                <a:solidFill>
                  <a:srgbClr val="231F20"/>
                </a:solidFill>
                <a:latin typeface="Franklin Gothic Demi"/>
                <a:cs typeface="Franklin Gothic Demi"/>
              </a:rPr>
              <a:t>3.1</a:t>
            </a:r>
            <a:r>
              <a:rPr sz="15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	Personal</a:t>
            </a:r>
            <a:r>
              <a:rPr sz="1500" b="1" spc="-60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500" b="1" spc="-10" dirty="0">
                <a:solidFill>
                  <a:srgbClr val="231F20"/>
                </a:solidFill>
                <a:latin typeface="Franklin Gothic Demi"/>
                <a:cs typeface="Franklin Gothic Demi"/>
              </a:rPr>
              <a:t>Protective</a:t>
            </a:r>
            <a:r>
              <a:rPr sz="1500" b="1" spc="-50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5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Equipment</a:t>
            </a:r>
            <a:r>
              <a:rPr sz="1500" b="1" spc="-60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500" b="1" spc="-10" dirty="0">
                <a:solidFill>
                  <a:srgbClr val="231F20"/>
                </a:solidFill>
                <a:latin typeface="Franklin Gothic Demi"/>
                <a:cs typeface="Franklin Gothic Demi"/>
              </a:rPr>
              <a:t>(PPE)</a:t>
            </a:r>
            <a:endParaRPr sz="1500">
              <a:latin typeface="Franklin Gothic Demi"/>
              <a:cs typeface="Franklin Gothic Demi"/>
            </a:endParaRPr>
          </a:p>
        </p:txBody>
      </p:sp>
      <p:pic>
        <p:nvPicPr>
          <p:cNvPr id="18" name="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00354" y="396011"/>
            <a:ext cx="440004" cy="440004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527300" y="929477"/>
            <a:ext cx="6494780" cy="1649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Personal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protective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equipment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(PPE)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is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worn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by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person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to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provide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barrier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between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themselves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hazard.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PPE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will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 help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to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minimise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the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risk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to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person’s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health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safety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but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it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is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not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guaranteed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to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prevent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injury.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PPE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is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best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used along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with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other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hazard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control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measures.</a:t>
            </a:r>
            <a:endParaRPr sz="1000" dirty="0">
              <a:latin typeface="Open Sans"/>
              <a:cs typeface="Open Sans"/>
            </a:endParaRPr>
          </a:p>
          <a:p>
            <a:pPr marL="189865" indent="-177165">
              <a:lnSpc>
                <a:spcPct val="100000"/>
              </a:lnSpc>
              <a:spcBef>
                <a:spcPts val="565"/>
              </a:spcBef>
              <a:buChar char="•"/>
              <a:tabLst>
                <a:tab pos="189865" algn="l"/>
                <a:tab pos="190500" algn="l"/>
              </a:tabLst>
            </a:pP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employer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(PCBU)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Open Sans"/>
                <a:cs typeface="Open Sans"/>
              </a:rPr>
              <a:t>must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provide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PPE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or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an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allowance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for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employee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to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purchase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PPE</a:t>
            </a:r>
            <a:endParaRPr sz="1000" dirty="0">
              <a:latin typeface="Open Sans"/>
              <a:cs typeface="Open Sans"/>
            </a:endParaRPr>
          </a:p>
          <a:p>
            <a:pPr marL="189865" indent="-177165">
              <a:lnSpc>
                <a:spcPct val="100000"/>
              </a:lnSpc>
              <a:spcBef>
                <a:spcPts val="285"/>
              </a:spcBef>
              <a:buChar char="•"/>
              <a:tabLst>
                <a:tab pos="189865" algn="l"/>
                <a:tab pos="190500" algn="l"/>
              </a:tabLst>
            </a:pP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Training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should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be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done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to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learn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how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to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correctly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fit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use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PPE</a:t>
            </a:r>
            <a:endParaRPr sz="1000" dirty="0">
              <a:latin typeface="Open Sans"/>
              <a:cs typeface="Open Sans"/>
            </a:endParaRPr>
          </a:p>
          <a:p>
            <a:pPr marL="189865" indent="-177165">
              <a:lnSpc>
                <a:spcPct val="100000"/>
              </a:lnSpc>
              <a:spcBef>
                <a:spcPts val="280"/>
              </a:spcBef>
              <a:buChar char="•"/>
              <a:tabLst>
                <a:tab pos="189865" algn="l"/>
                <a:tab pos="190500" algn="l"/>
              </a:tabLst>
            </a:pP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PPE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needs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to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be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kept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clean,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hygienic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in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good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working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order</a:t>
            </a:r>
            <a:endParaRPr sz="1000" dirty="0">
              <a:latin typeface="Open Sans"/>
              <a:cs typeface="Open Sans"/>
            </a:endParaRPr>
          </a:p>
          <a:p>
            <a:pPr marL="189865" indent="-177165">
              <a:lnSpc>
                <a:spcPct val="100000"/>
              </a:lnSpc>
              <a:spcBef>
                <a:spcPts val="285"/>
              </a:spcBef>
              <a:buChar char="•"/>
              <a:tabLst>
                <a:tab pos="189865" algn="l"/>
                <a:tab pos="190500" algn="l"/>
              </a:tabLst>
            </a:pP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PPE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Open Sans"/>
                <a:cs typeface="Open Sans"/>
              </a:rPr>
              <a:t>must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comply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with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Australian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Standards,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for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example: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AS/NZS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1337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Personal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eye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protection</a:t>
            </a:r>
            <a:endParaRPr sz="1000" dirty="0">
              <a:latin typeface="Open Sans"/>
              <a:cs typeface="Open Sans"/>
            </a:endParaRPr>
          </a:p>
          <a:p>
            <a:pPr marL="189865" indent="-177165">
              <a:lnSpc>
                <a:spcPct val="100000"/>
              </a:lnSpc>
              <a:spcBef>
                <a:spcPts val="285"/>
              </a:spcBef>
              <a:buChar char="•"/>
              <a:tabLst>
                <a:tab pos="189865" algn="l"/>
                <a:tab pos="190500" algn="l"/>
              </a:tabLst>
            </a:pP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PPE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should be stored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so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it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is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kept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dry,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clean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undamaged</a:t>
            </a:r>
            <a:endParaRPr sz="1000" dirty="0">
              <a:latin typeface="Open Sans"/>
              <a:cs typeface="Open Sans"/>
            </a:endParaRPr>
          </a:p>
          <a:p>
            <a:pPr marL="189865" indent="-177165">
              <a:lnSpc>
                <a:spcPct val="100000"/>
              </a:lnSpc>
              <a:spcBef>
                <a:spcPts val="284"/>
              </a:spcBef>
              <a:buChar char="•"/>
              <a:tabLst>
                <a:tab pos="189865" algn="l"/>
                <a:tab pos="190500" algn="l"/>
              </a:tabLst>
            </a:pP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Check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your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workplace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procedures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to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find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out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what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PPE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has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to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be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worn.</a:t>
            </a:r>
            <a:endParaRPr sz="1000" dirty="0">
              <a:latin typeface="Open Sans"/>
              <a:cs typeface="Open Sans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24</a:t>
            </a:fld>
            <a:endParaRPr spc="-25" dirty="0"/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Easy</a:t>
            </a:r>
            <a:r>
              <a:rPr spc="-10" dirty="0"/>
              <a:t> </a:t>
            </a:r>
            <a:r>
              <a:rPr dirty="0"/>
              <a:t>Guides</a:t>
            </a:r>
            <a:r>
              <a:rPr spc="-10" dirty="0"/>
              <a:t> </a:t>
            </a:r>
            <a:r>
              <a:rPr dirty="0"/>
              <a:t>Australia</a:t>
            </a:r>
            <a:r>
              <a:rPr spc="-10" dirty="0"/>
              <a:t> </a:t>
            </a:r>
            <a:r>
              <a:rPr dirty="0"/>
              <a:t>Pty.</a:t>
            </a:r>
            <a:r>
              <a:rPr spc="-5" dirty="0"/>
              <a:t> </a:t>
            </a:r>
            <a:r>
              <a:rPr spc="-20" dirty="0"/>
              <a:t>Ltd.</a:t>
            </a:r>
          </a:p>
        </p:txBody>
      </p:sp>
      <p:sp>
        <p:nvSpPr>
          <p:cNvPr id="24" name="object 24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May</a:t>
            </a:r>
            <a:r>
              <a:rPr spc="-10" dirty="0"/>
              <a:t> </a:t>
            </a:r>
            <a:r>
              <a:rPr dirty="0"/>
              <a:t>not</a:t>
            </a:r>
            <a:r>
              <a:rPr spc="-10" dirty="0"/>
              <a:t> </a:t>
            </a:r>
            <a:r>
              <a:rPr dirty="0"/>
              <a:t>be</a:t>
            </a:r>
            <a:r>
              <a:rPr spc="-10" dirty="0"/>
              <a:t> reproduced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546354" y="4499242"/>
            <a:ext cx="6467475" cy="462915"/>
          </a:xfrm>
          <a:prstGeom prst="rect">
            <a:avLst/>
          </a:prstGeom>
          <a:ln w="12700">
            <a:solidFill>
              <a:srgbClr val="00305E"/>
            </a:solidFill>
          </a:ln>
        </p:spPr>
        <p:txBody>
          <a:bodyPr vert="horz" wrap="square" lIns="0" tIns="86995" rIns="0" bIns="0" rtlCol="0">
            <a:spAutoFit/>
          </a:bodyPr>
          <a:lstStyle/>
          <a:p>
            <a:pPr marL="1524000" marR="593725" indent="-923925">
              <a:lnSpc>
                <a:spcPts val="1140"/>
              </a:lnSpc>
              <a:spcBef>
                <a:spcPts val="685"/>
              </a:spcBef>
            </a:pPr>
            <a:r>
              <a:rPr sz="1000" b="1" spc="-45" dirty="0">
                <a:solidFill>
                  <a:srgbClr val="231F20"/>
                </a:solidFill>
                <a:latin typeface="Franklin Gothic Demi"/>
                <a:cs typeface="Franklin Gothic Demi"/>
              </a:rPr>
              <a:t>Look</a:t>
            </a:r>
            <a:r>
              <a:rPr sz="1000" b="1" spc="-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35" dirty="0">
                <a:solidFill>
                  <a:srgbClr val="231F20"/>
                </a:solidFill>
                <a:latin typeface="Franklin Gothic Demi"/>
                <a:cs typeface="Franklin Gothic Demi"/>
              </a:rPr>
              <a:t>for</a:t>
            </a:r>
            <a:r>
              <a:rPr sz="1000" b="1" spc="-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35" dirty="0">
                <a:solidFill>
                  <a:srgbClr val="231F20"/>
                </a:solidFill>
                <a:latin typeface="Franklin Gothic Demi"/>
                <a:cs typeface="Franklin Gothic Demi"/>
              </a:rPr>
              <a:t>safety</a:t>
            </a:r>
            <a:r>
              <a:rPr sz="1000" b="1" spc="-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40" dirty="0">
                <a:solidFill>
                  <a:srgbClr val="231F20"/>
                </a:solidFill>
                <a:latin typeface="Franklin Gothic Demi"/>
                <a:cs typeface="Franklin Gothic Demi"/>
              </a:rPr>
              <a:t>signs</a:t>
            </a:r>
            <a:r>
              <a:rPr sz="1000" b="1" spc="-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45" dirty="0">
                <a:solidFill>
                  <a:srgbClr val="231F20"/>
                </a:solidFill>
                <a:latin typeface="Franklin Gothic Demi"/>
                <a:cs typeface="Franklin Gothic Demi"/>
              </a:rPr>
              <a:t>around</a:t>
            </a:r>
            <a:r>
              <a:rPr sz="1000" b="1" spc="-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35" dirty="0">
                <a:solidFill>
                  <a:srgbClr val="231F20"/>
                </a:solidFill>
                <a:latin typeface="Franklin Gothic Demi"/>
                <a:cs typeface="Franklin Gothic Demi"/>
              </a:rPr>
              <a:t>your</a:t>
            </a:r>
            <a:r>
              <a:rPr sz="1000" b="1" spc="-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40" dirty="0">
                <a:solidFill>
                  <a:srgbClr val="231F20"/>
                </a:solidFill>
                <a:latin typeface="Franklin Gothic Demi"/>
                <a:cs typeface="Franklin Gothic Demi"/>
              </a:rPr>
              <a:t>worksite</a:t>
            </a:r>
            <a:r>
              <a:rPr sz="1000" b="1" spc="-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30" dirty="0">
                <a:solidFill>
                  <a:srgbClr val="231F20"/>
                </a:solidFill>
                <a:latin typeface="Franklin Gothic Demi"/>
                <a:cs typeface="Franklin Gothic Demi"/>
              </a:rPr>
              <a:t>to</a:t>
            </a:r>
            <a:r>
              <a:rPr sz="1000" b="1" spc="-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50" dirty="0">
                <a:solidFill>
                  <a:srgbClr val="231F20"/>
                </a:solidFill>
                <a:latin typeface="Franklin Gothic Demi"/>
                <a:cs typeface="Franklin Gothic Demi"/>
              </a:rPr>
              <a:t>show</a:t>
            </a:r>
            <a:r>
              <a:rPr sz="1000" b="1" spc="-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40" dirty="0">
                <a:solidFill>
                  <a:srgbClr val="231F20"/>
                </a:solidFill>
                <a:latin typeface="Franklin Gothic Demi"/>
                <a:cs typeface="Franklin Gothic Demi"/>
              </a:rPr>
              <a:t>you</a:t>
            </a:r>
            <a:r>
              <a:rPr sz="1000" b="1" spc="-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50" dirty="0">
                <a:solidFill>
                  <a:srgbClr val="231F20"/>
                </a:solidFill>
                <a:latin typeface="Franklin Gothic Demi"/>
                <a:cs typeface="Franklin Gothic Demi"/>
              </a:rPr>
              <a:t>when</a:t>
            </a:r>
            <a:r>
              <a:rPr sz="1000" b="1" spc="-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40" dirty="0">
                <a:solidFill>
                  <a:srgbClr val="231F20"/>
                </a:solidFill>
                <a:latin typeface="Franklin Gothic Demi"/>
                <a:cs typeface="Franklin Gothic Demi"/>
              </a:rPr>
              <a:t>you</a:t>
            </a:r>
            <a:r>
              <a:rPr sz="1000" b="1" spc="-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45" dirty="0">
                <a:solidFill>
                  <a:srgbClr val="231F20"/>
                </a:solidFill>
                <a:latin typeface="Franklin Gothic Demi"/>
                <a:cs typeface="Franklin Gothic Demi"/>
              </a:rPr>
              <a:t>need</a:t>
            </a:r>
            <a:r>
              <a:rPr sz="1000" b="1" spc="-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30" dirty="0">
                <a:solidFill>
                  <a:srgbClr val="231F20"/>
                </a:solidFill>
                <a:latin typeface="Franklin Gothic Demi"/>
                <a:cs typeface="Franklin Gothic Demi"/>
              </a:rPr>
              <a:t>to</a:t>
            </a:r>
            <a:r>
              <a:rPr sz="1000" b="1" spc="-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45" dirty="0">
                <a:solidFill>
                  <a:srgbClr val="231F20"/>
                </a:solidFill>
                <a:latin typeface="Franklin Gothic Demi"/>
                <a:cs typeface="Franklin Gothic Demi"/>
              </a:rPr>
              <a:t>wear</a:t>
            </a:r>
            <a:r>
              <a:rPr sz="1000" b="1" spc="-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35" dirty="0">
                <a:solidFill>
                  <a:srgbClr val="231F20"/>
                </a:solidFill>
                <a:latin typeface="Franklin Gothic Demi"/>
                <a:cs typeface="Franklin Gothic Demi"/>
              </a:rPr>
              <a:t>different</a:t>
            </a:r>
            <a:r>
              <a:rPr sz="1000" b="1" spc="-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35" dirty="0">
                <a:solidFill>
                  <a:srgbClr val="231F20"/>
                </a:solidFill>
                <a:latin typeface="Franklin Gothic Demi"/>
                <a:cs typeface="Franklin Gothic Demi"/>
              </a:rPr>
              <a:t>types</a:t>
            </a:r>
            <a:r>
              <a:rPr sz="1000" b="1" spc="-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20" dirty="0">
                <a:solidFill>
                  <a:srgbClr val="231F20"/>
                </a:solidFill>
                <a:latin typeface="Franklin Gothic Demi"/>
                <a:cs typeface="Franklin Gothic Demi"/>
              </a:rPr>
              <a:t>of</a:t>
            </a:r>
            <a:r>
              <a:rPr sz="1000" b="1" spc="-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20" dirty="0">
                <a:solidFill>
                  <a:srgbClr val="231F20"/>
                </a:solidFill>
                <a:latin typeface="Franklin Gothic Demi"/>
                <a:cs typeface="Franklin Gothic Demi"/>
              </a:rPr>
              <a:t>PPE. </a:t>
            </a:r>
            <a:r>
              <a:rPr sz="1000" b="1" spc="-45" dirty="0">
                <a:solidFill>
                  <a:srgbClr val="231F20"/>
                </a:solidFill>
                <a:latin typeface="Franklin Gothic Demi"/>
                <a:cs typeface="Franklin Gothic Demi"/>
              </a:rPr>
              <a:t>PPE</a:t>
            </a:r>
            <a:r>
              <a:rPr sz="10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40" dirty="0">
                <a:solidFill>
                  <a:srgbClr val="231F20"/>
                </a:solidFill>
                <a:latin typeface="Franklin Gothic Demi"/>
                <a:cs typeface="Franklin Gothic Demi"/>
              </a:rPr>
              <a:t>signs</a:t>
            </a:r>
            <a:r>
              <a:rPr sz="1000" b="1" spc="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40" dirty="0">
                <a:solidFill>
                  <a:srgbClr val="231F20"/>
                </a:solidFill>
                <a:latin typeface="Franklin Gothic Demi"/>
                <a:cs typeface="Franklin Gothic Demi"/>
              </a:rPr>
              <a:t>are</a:t>
            </a:r>
            <a:r>
              <a:rPr sz="1000" b="1" spc="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40" dirty="0">
                <a:solidFill>
                  <a:srgbClr val="231F20"/>
                </a:solidFill>
                <a:latin typeface="Franklin Gothic Demi"/>
                <a:cs typeface="Franklin Gothic Demi"/>
              </a:rPr>
              <a:t>mandatory;</a:t>
            </a:r>
            <a:r>
              <a:rPr sz="1000" b="1" spc="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35" dirty="0">
                <a:solidFill>
                  <a:srgbClr val="231F20"/>
                </a:solidFill>
                <a:latin typeface="Franklin Gothic Demi"/>
                <a:cs typeface="Franklin Gothic Demi"/>
              </a:rPr>
              <a:t>this</a:t>
            </a:r>
            <a:r>
              <a:rPr sz="1000" b="1" spc="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50" dirty="0">
                <a:solidFill>
                  <a:srgbClr val="231F20"/>
                </a:solidFill>
                <a:latin typeface="Franklin Gothic Demi"/>
                <a:cs typeface="Franklin Gothic Demi"/>
              </a:rPr>
              <a:t>means</a:t>
            </a:r>
            <a:r>
              <a:rPr sz="1000" b="1" spc="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40" dirty="0">
                <a:solidFill>
                  <a:srgbClr val="231F20"/>
                </a:solidFill>
                <a:latin typeface="Franklin Gothic Demi"/>
                <a:cs typeface="Franklin Gothic Demi"/>
              </a:rPr>
              <a:t>you</a:t>
            </a:r>
            <a:r>
              <a:rPr sz="10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50" dirty="0">
                <a:solidFill>
                  <a:srgbClr val="231F20"/>
                </a:solidFill>
                <a:latin typeface="Franklin Gothic Demi"/>
                <a:cs typeface="Franklin Gothic Demi"/>
              </a:rPr>
              <a:t>MUST</a:t>
            </a:r>
            <a:r>
              <a:rPr sz="1000" b="1" spc="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35" dirty="0">
                <a:solidFill>
                  <a:srgbClr val="231F20"/>
                </a:solidFill>
                <a:latin typeface="Franklin Gothic Demi"/>
                <a:cs typeface="Franklin Gothic Demi"/>
              </a:rPr>
              <a:t>do</a:t>
            </a:r>
            <a:r>
              <a:rPr sz="1000" b="1" spc="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45" dirty="0">
                <a:solidFill>
                  <a:srgbClr val="231F20"/>
                </a:solidFill>
                <a:latin typeface="Franklin Gothic Demi"/>
                <a:cs typeface="Franklin Gothic Demi"/>
              </a:rPr>
              <a:t>what</a:t>
            </a:r>
            <a:r>
              <a:rPr sz="1000" b="1" spc="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45" dirty="0">
                <a:solidFill>
                  <a:srgbClr val="231F20"/>
                </a:solidFill>
                <a:latin typeface="Franklin Gothic Demi"/>
                <a:cs typeface="Franklin Gothic Demi"/>
              </a:rPr>
              <a:t>they</a:t>
            </a:r>
            <a:r>
              <a:rPr sz="1000" b="1" spc="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000" b="1" spc="-20" dirty="0">
                <a:solidFill>
                  <a:srgbClr val="231F20"/>
                </a:solidFill>
                <a:latin typeface="Franklin Gothic Demi"/>
                <a:cs typeface="Franklin Gothic Demi"/>
              </a:rPr>
              <a:t>say.</a:t>
            </a:r>
            <a:endParaRPr sz="1000">
              <a:latin typeface="Franklin Gothic Demi"/>
              <a:cs typeface="Franklin Gothic Dem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27300" y="117014"/>
            <a:ext cx="419734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PC</a:t>
            </a:r>
            <a:r>
              <a:rPr sz="1100" i="1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i="1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3.1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A9D6DC-7CC0-2B18-6E7B-471B9E91EBF8}"/>
              </a:ext>
            </a:extLst>
          </p:cNvPr>
          <p:cNvSpPr/>
          <p:nvPr/>
        </p:nvSpPr>
        <p:spPr>
          <a:xfrm>
            <a:off x="613320" y="4524729"/>
            <a:ext cx="6349935" cy="367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85D5EA1-E805-0B11-58C0-0179D0207261}"/>
              </a:ext>
            </a:extLst>
          </p:cNvPr>
          <p:cNvSpPr/>
          <p:nvPr/>
        </p:nvSpPr>
        <p:spPr>
          <a:xfrm>
            <a:off x="527325" y="900991"/>
            <a:ext cx="6501875" cy="511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8E37C1C-F47D-AAA6-E247-569DF3CEC814}"/>
              </a:ext>
            </a:extLst>
          </p:cNvPr>
          <p:cNvSpPr/>
          <p:nvPr/>
        </p:nvSpPr>
        <p:spPr>
          <a:xfrm>
            <a:off x="697488" y="1477878"/>
            <a:ext cx="6331712" cy="174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5F9FF2E-B7A1-1E10-D6A8-30850524835B}"/>
              </a:ext>
            </a:extLst>
          </p:cNvPr>
          <p:cNvSpPr/>
          <p:nvPr/>
        </p:nvSpPr>
        <p:spPr>
          <a:xfrm>
            <a:off x="711938" y="1664703"/>
            <a:ext cx="6301891" cy="174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2C6AE50-8287-E161-5374-E4CFE9CE8A09}"/>
              </a:ext>
            </a:extLst>
          </p:cNvPr>
          <p:cNvSpPr/>
          <p:nvPr/>
        </p:nvSpPr>
        <p:spPr>
          <a:xfrm>
            <a:off x="694873" y="1854684"/>
            <a:ext cx="6300047" cy="174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266278F-C62F-5CA7-093F-441EF0A6C0AB}"/>
              </a:ext>
            </a:extLst>
          </p:cNvPr>
          <p:cNvSpPr/>
          <p:nvPr/>
        </p:nvSpPr>
        <p:spPr>
          <a:xfrm>
            <a:off x="711938" y="2042021"/>
            <a:ext cx="6251317" cy="151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96FA518-CB30-1BEF-E7A6-C7C12C85668C}"/>
              </a:ext>
            </a:extLst>
          </p:cNvPr>
          <p:cNvSpPr/>
          <p:nvPr/>
        </p:nvSpPr>
        <p:spPr>
          <a:xfrm>
            <a:off x="701399" y="2237024"/>
            <a:ext cx="6300047" cy="174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ADF8100-4366-9D6A-2209-3CC3BE533EBC}"/>
              </a:ext>
            </a:extLst>
          </p:cNvPr>
          <p:cNvSpPr/>
          <p:nvPr/>
        </p:nvSpPr>
        <p:spPr>
          <a:xfrm>
            <a:off x="701399" y="2453212"/>
            <a:ext cx="6261856" cy="16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F5662CE-06A7-2756-D9E4-E2265A64EA2D}"/>
              </a:ext>
            </a:extLst>
          </p:cNvPr>
          <p:cNvSpPr/>
          <p:nvPr/>
        </p:nvSpPr>
        <p:spPr>
          <a:xfrm>
            <a:off x="1536278" y="3014662"/>
            <a:ext cx="812448" cy="1158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F9F9CF3-54AB-BE79-4134-8799FF1728A2}"/>
              </a:ext>
            </a:extLst>
          </p:cNvPr>
          <p:cNvSpPr/>
          <p:nvPr/>
        </p:nvSpPr>
        <p:spPr>
          <a:xfrm>
            <a:off x="2451793" y="3005488"/>
            <a:ext cx="812448" cy="1158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2EEF0B9-5CB6-5501-1343-8387C6EEE077}"/>
              </a:ext>
            </a:extLst>
          </p:cNvPr>
          <p:cNvSpPr/>
          <p:nvPr/>
        </p:nvSpPr>
        <p:spPr>
          <a:xfrm>
            <a:off x="3372510" y="3010405"/>
            <a:ext cx="812448" cy="1158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2E5B8AA-3EA1-EBCA-96EC-A9662082F157}"/>
              </a:ext>
            </a:extLst>
          </p:cNvPr>
          <p:cNvSpPr/>
          <p:nvPr/>
        </p:nvSpPr>
        <p:spPr>
          <a:xfrm>
            <a:off x="4267305" y="3001631"/>
            <a:ext cx="812448" cy="1158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3BD96EE-4FFD-90FB-9487-D6E42B73DD22}"/>
              </a:ext>
            </a:extLst>
          </p:cNvPr>
          <p:cNvSpPr/>
          <p:nvPr/>
        </p:nvSpPr>
        <p:spPr>
          <a:xfrm>
            <a:off x="5173221" y="2993817"/>
            <a:ext cx="812448" cy="1158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1461074-D5E1-08C2-87AB-656F7D9F16AB}"/>
              </a:ext>
            </a:extLst>
          </p:cNvPr>
          <p:cNvSpPr/>
          <p:nvPr/>
        </p:nvSpPr>
        <p:spPr>
          <a:xfrm>
            <a:off x="6101048" y="3008776"/>
            <a:ext cx="812448" cy="1158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92025" y="141378"/>
            <a:ext cx="3785235" cy="158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30"/>
              </a:lnSpc>
            </a:pP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IDENTIFY</a:t>
            </a:r>
            <a:r>
              <a:rPr sz="11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CONSTRUCTION</a:t>
            </a:r>
            <a:r>
              <a:rPr sz="1100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HAZARDS</a:t>
            </a:r>
            <a:r>
              <a:rPr sz="1100" spc="-3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AND</a:t>
            </a:r>
            <a:r>
              <a:rPr sz="11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CONTROL</a:t>
            </a:r>
            <a:r>
              <a:rPr sz="1100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MEASURES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63597" y="144005"/>
            <a:ext cx="5396865" cy="153035"/>
          </a:xfrm>
          <a:custGeom>
            <a:avLst/>
            <a:gdLst/>
            <a:ahLst/>
            <a:cxnLst/>
            <a:rect l="l" t="t" r="r" b="b"/>
            <a:pathLst>
              <a:path w="5396865" h="153035">
                <a:moveTo>
                  <a:pt x="0" y="152996"/>
                </a:moveTo>
                <a:lnTo>
                  <a:pt x="5396407" y="152996"/>
                </a:lnTo>
                <a:lnTo>
                  <a:pt x="5396407" y="0"/>
                </a:lnTo>
                <a:lnTo>
                  <a:pt x="0" y="0"/>
                </a:lnTo>
                <a:lnTo>
                  <a:pt x="0" y="152996"/>
                </a:lnTo>
                <a:close/>
              </a:path>
            </a:pathLst>
          </a:custGeom>
          <a:solidFill>
            <a:srgbClr val="EC3E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863842" y="117014"/>
            <a:ext cx="30245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PLAN</a:t>
            </a:r>
            <a:r>
              <a:rPr sz="11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AND</a:t>
            </a:r>
            <a:r>
              <a:rPr sz="1100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PREPARE</a:t>
            </a:r>
            <a:r>
              <a:rPr sz="1100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FOR</a:t>
            </a:r>
            <a:r>
              <a:rPr sz="1100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SAFE</a:t>
            </a:r>
            <a:r>
              <a:rPr sz="1100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WORK</a:t>
            </a:r>
            <a:r>
              <a:rPr sz="1100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PRACTICES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85068" y="144006"/>
            <a:ext cx="229235" cy="153035"/>
          </a:xfrm>
          <a:custGeom>
            <a:avLst/>
            <a:gdLst/>
            <a:ahLst/>
            <a:cxnLst/>
            <a:rect l="l" t="t" r="r" b="b"/>
            <a:pathLst>
              <a:path w="229235" h="153035">
                <a:moveTo>
                  <a:pt x="228663" y="0"/>
                </a:moveTo>
                <a:lnTo>
                  <a:pt x="0" y="0"/>
                </a:lnTo>
                <a:lnTo>
                  <a:pt x="0" y="152996"/>
                </a:lnTo>
                <a:lnTo>
                  <a:pt x="75666" y="152996"/>
                </a:lnTo>
                <a:lnTo>
                  <a:pt x="22866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69261" y="3646788"/>
            <a:ext cx="494724" cy="1097209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971536" y="1322775"/>
            <a:ext cx="5034280" cy="3608070"/>
            <a:chOff x="1971536" y="1322775"/>
            <a:chExt cx="5034280" cy="360807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71536" y="3631896"/>
              <a:ext cx="1477674" cy="110904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04484" y="1557680"/>
              <a:ext cx="1300757" cy="337315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00778" y="1322775"/>
              <a:ext cx="1069098" cy="974038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01470" y="3322496"/>
            <a:ext cx="1044872" cy="125151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007291" y="1603370"/>
            <a:ext cx="1066620" cy="1117411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90078" y="1603084"/>
            <a:ext cx="1121406" cy="905298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3331324" y="1050239"/>
            <a:ext cx="1102995" cy="1635760"/>
            <a:chOff x="3331324" y="1050239"/>
            <a:chExt cx="1102995" cy="1635760"/>
          </a:xfrm>
        </p:grpSpPr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31324" y="1292466"/>
              <a:ext cx="1102545" cy="139299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535578" y="1050239"/>
              <a:ext cx="755650" cy="254000"/>
            </a:xfrm>
            <a:custGeom>
              <a:avLst/>
              <a:gdLst/>
              <a:ahLst/>
              <a:cxnLst/>
              <a:rect l="l" t="t" r="r" b="b"/>
              <a:pathLst>
                <a:path w="755650" h="254000">
                  <a:moveTo>
                    <a:pt x="755561" y="0"/>
                  </a:moveTo>
                  <a:lnTo>
                    <a:pt x="0" y="0"/>
                  </a:lnTo>
                  <a:lnTo>
                    <a:pt x="0" y="253873"/>
                  </a:lnTo>
                  <a:lnTo>
                    <a:pt x="755561" y="253873"/>
                  </a:lnTo>
                  <a:lnTo>
                    <a:pt x="7555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730961" y="1239240"/>
            <a:ext cx="653415" cy="254000"/>
          </a:xfrm>
          <a:prstGeom prst="rect">
            <a:avLst/>
          </a:prstGeom>
          <a:ln w="12700">
            <a:solidFill>
              <a:srgbClr val="687A9E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marL="78105">
              <a:lnSpc>
                <a:spcPct val="100000"/>
              </a:lnSpc>
              <a:spcBef>
                <a:spcPts val="380"/>
              </a:spcBef>
            </a:pP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Hard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hat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128024" y="1287818"/>
            <a:ext cx="881380" cy="254000"/>
          </a:xfrm>
          <a:prstGeom prst="rect">
            <a:avLst/>
          </a:prstGeom>
          <a:ln w="12700">
            <a:solidFill>
              <a:srgbClr val="687A9E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marL="78105">
              <a:lnSpc>
                <a:spcPct val="100000"/>
              </a:lnSpc>
              <a:spcBef>
                <a:spcPts val="380"/>
              </a:spcBef>
            </a:pP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Safety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gloves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35578" y="1050239"/>
            <a:ext cx="755650" cy="254000"/>
          </a:xfrm>
          <a:prstGeom prst="rect">
            <a:avLst/>
          </a:prstGeom>
          <a:ln w="12700">
            <a:solidFill>
              <a:srgbClr val="687A9E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marL="78105">
              <a:lnSpc>
                <a:spcPct val="100000"/>
              </a:lnSpc>
              <a:spcBef>
                <a:spcPts val="380"/>
              </a:spcBef>
            </a:pP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Safety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vest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942528" y="3151606"/>
            <a:ext cx="1066800" cy="406400"/>
          </a:xfrm>
          <a:prstGeom prst="rect">
            <a:avLst/>
          </a:prstGeom>
          <a:ln w="12700">
            <a:solidFill>
              <a:srgbClr val="687A9E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marL="129539" marR="71120" indent="-51435">
              <a:lnSpc>
                <a:spcPct val="100000"/>
              </a:lnSpc>
              <a:spcBef>
                <a:spcPts val="380"/>
              </a:spcBef>
            </a:pP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Boots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that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Open Sans"/>
                <a:cs typeface="Open Sans"/>
              </a:rPr>
              <a:t>cover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whole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foot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91172" y="2965069"/>
            <a:ext cx="693420" cy="254000"/>
          </a:xfrm>
          <a:prstGeom prst="rect">
            <a:avLst/>
          </a:prstGeom>
          <a:ln w="12700">
            <a:solidFill>
              <a:srgbClr val="687A9E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marL="78105">
              <a:lnSpc>
                <a:spcPct val="100000"/>
              </a:lnSpc>
              <a:spcBef>
                <a:spcPts val="380"/>
              </a:spcBef>
            </a:pP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Ear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muffs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405488" y="2760205"/>
            <a:ext cx="619125" cy="549275"/>
          </a:xfrm>
          <a:prstGeom prst="rect">
            <a:avLst/>
          </a:prstGeom>
          <a:ln w="12801">
            <a:solidFill>
              <a:srgbClr val="687A9E"/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marL="98425" marR="91440" algn="ctr">
              <a:lnSpc>
                <a:spcPct val="100000"/>
              </a:lnSpc>
              <a:spcBef>
                <a:spcPts val="340"/>
              </a:spcBef>
            </a:pP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Long </a:t>
            </a:r>
            <a:r>
              <a:rPr sz="1000" spc="-45" dirty="0">
                <a:solidFill>
                  <a:srgbClr val="231F20"/>
                </a:solidFill>
                <a:latin typeface="Open Sans"/>
                <a:cs typeface="Open Sans"/>
              </a:rPr>
              <a:t>sleeved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top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949052" y="4297553"/>
            <a:ext cx="740410" cy="254000"/>
          </a:xfrm>
          <a:prstGeom prst="rect">
            <a:avLst/>
          </a:prstGeom>
          <a:ln w="12700">
            <a:solidFill>
              <a:srgbClr val="687A9E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marL="78105">
              <a:lnSpc>
                <a:spcPct val="100000"/>
              </a:lnSpc>
              <a:spcBef>
                <a:spcPts val="380"/>
              </a:spcBef>
            </a:pP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Sunscreen</a:t>
            </a:r>
            <a:endParaRPr sz="1000">
              <a:latin typeface="Open Sans"/>
              <a:cs typeface="Open Sans"/>
            </a:endParaRPr>
          </a:p>
        </p:txBody>
      </p:sp>
      <p:pic>
        <p:nvPicPr>
          <p:cNvPr id="24" name="object 2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444456" y="3238436"/>
            <a:ext cx="1150835" cy="720763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3324034" y="2965069"/>
            <a:ext cx="1396365" cy="254000"/>
          </a:xfrm>
          <a:prstGeom prst="rect">
            <a:avLst/>
          </a:prstGeom>
          <a:ln w="12700">
            <a:solidFill>
              <a:srgbClr val="687A9E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marL="78105">
              <a:lnSpc>
                <a:spcPct val="100000"/>
              </a:lnSpc>
              <a:spcBef>
                <a:spcPts val="380"/>
              </a:spcBef>
            </a:pP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Safety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glasses/goggles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727854" y="1023340"/>
            <a:ext cx="746125" cy="254000"/>
          </a:xfrm>
          <a:prstGeom prst="rect">
            <a:avLst/>
          </a:prstGeom>
          <a:ln w="12700">
            <a:solidFill>
              <a:srgbClr val="687A9E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marL="78105">
              <a:lnSpc>
                <a:spcPct val="100000"/>
              </a:lnSpc>
              <a:spcBef>
                <a:spcPts val="380"/>
              </a:spcBef>
            </a:pP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Dust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mask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27300" y="388846"/>
            <a:ext cx="6387465" cy="648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i="1" dirty="0">
                <a:solidFill>
                  <a:srgbClr val="231F20"/>
                </a:solidFill>
                <a:latin typeface="Franklin Gothic Book"/>
                <a:cs typeface="Franklin Gothic Book"/>
              </a:rPr>
              <a:t>Personal</a:t>
            </a:r>
            <a:r>
              <a:rPr sz="800" i="1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800" i="1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Protective </a:t>
            </a:r>
            <a:r>
              <a:rPr sz="800" i="1" dirty="0">
                <a:solidFill>
                  <a:srgbClr val="231F20"/>
                </a:solidFill>
                <a:latin typeface="Franklin Gothic Book"/>
                <a:cs typeface="Franklin Gothic Book"/>
              </a:rPr>
              <a:t>Equipment</a:t>
            </a:r>
            <a:r>
              <a:rPr sz="800" i="1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800" i="1" dirty="0">
                <a:solidFill>
                  <a:srgbClr val="231F20"/>
                </a:solidFill>
                <a:latin typeface="Franklin Gothic Book"/>
                <a:cs typeface="Franklin Gothic Book"/>
              </a:rPr>
              <a:t>(PPE)</a:t>
            </a:r>
            <a:r>
              <a:rPr sz="800" i="1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 (continued)</a:t>
            </a:r>
            <a:endParaRPr sz="800"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</a:pPr>
            <a:endParaRPr sz="900">
              <a:latin typeface="Franklin Gothic Book"/>
              <a:cs typeface="Franklin Gothic Book"/>
            </a:endParaRPr>
          </a:p>
          <a:p>
            <a:pPr marL="12700">
              <a:lnSpc>
                <a:spcPct val="100000"/>
              </a:lnSpc>
              <a:spcBef>
                <a:spcPts val="525"/>
              </a:spcBef>
            </a:pP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Below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are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some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examples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of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PPE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that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is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worn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at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different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times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on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construction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site.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PPE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that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is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required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will</a:t>
            </a:r>
            <a:endParaRPr sz="10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</a:pP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depend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on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the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job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being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done.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450497" y="3604044"/>
            <a:ext cx="774065" cy="254000"/>
          </a:xfrm>
          <a:custGeom>
            <a:avLst/>
            <a:gdLst/>
            <a:ahLst/>
            <a:cxnLst/>
            <a:rect l="l" t="t" r="r" b="b"/>
            <a:pathLst>
              <a:path w="774064" h="254000">
                <a:moveTo>
                  <a:pt x="773595" y="0"/>
                </a:moveTo>
                <a:lnTo>
                  <a:pt x="0" y="0"/>
                </a:lnTo>
                <a:lnTo>
                  <a:pt x="0" y="253974"/>
                </a:lnTo>
                <a:lnTo>
                  <a:pt x="773595" y="253974"/>
                </a:lnTo>
                <a:lnTo>
                  <a:pt x="7735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5450497" y="3604044"/>
            <a:ext cx="774065" cy="254000"/>
          </a:xfrm>
          <a:prstGeom prst="rect">
            <a:avLst/>
          </a:prstGeom>
          <a:ln w="12801">
            <a:solidFill>
              <a:srgbClr val="687A9E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marL="78105">
              <a:lnSpc>
                <a:spcPct val="100000"/>
              </a:lnSpc>
              <a:spcBef>
                <a:spcPts val="380"/>
              </a:spcBef>
            </a:pP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Long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pants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31" name="object 3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25</a:t>
            </a:fld>
            <a:endParaRPr spc="-25" dirty="0"/>
          </a:p>
        </p:txBody>
      </p:sp>
      <p:sp>
        <p:nvSpPr>
          <p:cNvPr id="32" name="object 3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Easy</a:t>
            </a:r>
            <a:r>
              <a:rPr spc="-10" dirty="0"/>
              <a:t> </a:t>
            </a:r>
            <a:r>
              <a:rPr dirty="0"/>
              <a:t>Guides</a:t>
            </a:r>
            <a:r>
              <a:rPr spc="-10" dirty="0"/>
              <a:t> </a:t>
            </a:r>
            <a:r>
              <a:rPr dirty="0"/>
              <a:t>Australia</a:t>
            </a:r>
            <a:r>
              <a:rPr spc="-10" dirty="0"/>
              <a:t> </a:t>
            </a:r>
            <a:r>
              <a:rPr dirty="0"/>
              <a:t>Pty.</a:t>
            </a:r>
            <a:r>
              <a:rPr spc="-5" dirty="0"/>
              <a:t> </a:t>
            </a:r>
            <a:r>
              <a:rPr spc="-20" dirty="0"/>
              <a:t>Ltd.</a:t>
            </a:r>
          </a:p>
        </p:txBody>
      </p:sp>
      <p:sp>
        <p:nvSpPr>
          <p:cNvPr id="33" name="object 3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May</a:t>
            </a:r>
            <a:r>
              <a:rPr spc="-10" dirty="0"/>
              <a:t> </a:t>
            </a:r>
            <a:r>
              <a:rPr dirty="0"/>
              <a:t>not</a:t>
            </a:r>
            <a:r>
              <a:rPr spc="-10" dirty="0"/>
              <a:t> </a:t>
            </a:r>
            <a:r>
              <a:rPr dirty="0"/>
              <a:t>be</a:t>
            </a:r>
            <a:r>
              <a:rPr spc="-10" dirty="0"/>
              <a:t> reproduced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527300" y="117014"/>
            <a:ext cx="419734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PC</a:t>
            </a:r>
            <a:r>
              <a:rPr sz="1100" i="1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i="1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3.1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B847D79-A8C9-8B08-A122-ED5BD2EFE4A3}"/>
              </a:ext>
            </a:extLst>
          </p:cNvPr>
          <p:cNvSpPr/>
          <p:nvPr/>
        </p:nvSpPr>
        <p:spPr>
          <a:xfrm>
            <a:off x="780034" y="1272689"/>
            <a:ext cx="604342" cy="175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2D35C18-3C10-75DD-3805-29E9A3664C14}"/>
              </a:ext>
            </a:extLst>
          </p:cNvPr>
          <p:cNvSpPr/>
          <p:nvPr/>
        </p:nvSpPr>
        <p:spPr>
          <a:xfrm>
            <a:off x="2188062" y="1309401"/>
            <a:ext cx="751988" cy="2200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8192A96-77A9-55E6-8E65-A69BA91FD7F2}"/>
              </a:ext>
            </a:extLst>
          </p:cNvPr>
          <p:cNvSpPr/>
          <p:nvPr/>
        </p:nvSpPr>
        <p:spPr>
          <a:xfrm>
            <a:off x="3561670" y="1096385"/>
            <a:ext cx="729557" cy="175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F177B49-B963-C930-279E-1CC2FEE215DB}"/>
              </a:ext>
            </a:extLst>
          </p:cNvPr>
          <p:cNvSpPr/>
          <p:nvPr/>
        </p:nvSpPr>
        <p:spPr>
          <a:xfrm>
            <a:off x="4794052" y="1062784"/>
            <a:ext cx="604342" cy="175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EAFC587-9177-0B4F-5646-78807C9795C6}"/>
              </a:ext>
            </a:extLst>
          </p:cNvPr>
          <p:cNvSpPr/>
          <p:nvPr/>
        </p:nvSpPr>
        <p:spPr>
          <a:xfrm>
            <a:off x="720618" y="3004513"/>
            <a:ext cx="604342" cy="175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8202ED4-8098-875F-F070-5E1EE6DE99AD}"/>
              </a:ext>
            </a:extLst>
          </p:cNvPr>
          <p:cNvSpPr/>
          <p:nvPr/>
        </p:nvSpPr>
        <p:spPr>
          <a:xfrm>
            <a:off x="2007291" y="3198779"/>
            <a:ext cx="909666" cy="3064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E7DF8B9-5140-3C35-5A58-D422E84982D6}"/>
              </a:ext>
            </a:extLst>
          </p:cNvPr>
          <p:cNvSpPr/>
          <p:nvPr/>
        </p:nvSpPr>
        <p:spPr>
          <a:xfrm>
            <a:off x="3366462" y="2991369"/>
            <a:ext cx="1323000" cy="175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F511233-B0B6-BA51-1173-D39ACC5027AB}"/>
              </a:ext>
            </a:extLst>
          </p:cNvPr>
          <p:cNvSpPr/>
          <p:nvPr/>
        </p:nvSpPr>
        <p:spPr>
          <a:xfrm>
            <a:off x="3962372" y="4336997"/>
            <a:ext cx="674041" cy="175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D84B3C4-4F26-C4F3-9871-93F292D871C6}"/>
              </a:ext>
            </a:extLst>
          </p:cNvPr>
          <p:cNvSpPr/>
          <p:nvPr/>
        </p:nvSpPr>
        <p:spPr>
          <a:xfrm>
            <a:off x="5450497" y="2784973"/>
            <a:ext cx="540517" cy="453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ED8C4FF-C0D4-AEA7-9DF0-F9B5C6645FF7}"/>
              </a:ext>
            </a:extLst>
          </p:cNvPr>
          <p:cNvSpPr/>
          <p:nvPr/>
        </p:nvSpPr>
        <p:spPr>
          <a:xfrm>
            <a:off x="5510890" y="3671538"/>
            <a:ext cx="713671" cy="175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"/>
            <a:ext cx="7560309" cy="3206750"/>
          </a:xfrm>
          <a:custGeom>
            <a:avLst/>
            <a:gdLst/>
            <a:ahLst/>
            <a:cxnLst/>
            <a:rect l="l" t="t" r="r" b="b"/>
            <a:pathLst>
              <a:path w="7560309" h="3206750">
                <a:moveTo>
                  <a:pt x="7559992" y="0"/>
                </a:moveTo>
                <a:lnTo>
                  <a:pt x="0" y="0"/>
                </a:lnTo>
                <a:lnTo>
                  <a:pt x="0" y="3206432"/>
                </a:lnTo>
                <a:lnTo>
                  <a:pt x="7559992" y="16560"/>
                </a:lnTo>
                <a:lnTo>
                  <a:pt x="7559992" y="0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0" y="540004"/>
            <a:ext cx="7243445" cy="1325245"/>
          </a:xfrm>
          <a:prstGeom prst="rect">
            <a:avLst/>
          </a:prstGeom>
          <a:solidFill>
            <a:srgbClr val="00305E"/>
          </a:solidFill>
        </p:spPr>
        <p:txBody>
          <a:bodyPr vert="horz" wrap="square" lIns="0" tIns="210820" rIns="0" bIns="0" rtlCol="0">
            <a:spAutoFit/>
          </a:bodyPr>
          <a:lstStyle/>
          <a:p>
            <a:pPr marR="172085" algn="r">
              <a:lnSpc>
                <a:spcPts val="3500"/>
              </a:lnSpc>
              <a:spcBef>
                <a:spcPts val="1660"/>
              </a:spcBef>
            </a:pPr>
            <a:r>
              <a:rPr sz="3000" b="1" dirty="0">
                <a:solidFill>
                  <a:srgbClr val="FFFFFF"/>
                </a:solidFill>
                <a:latin typeface="Open Sans"/>
                <a:cs typeface="Open Sans"/>
              </a:rPr>
              <a:t>Element</a:t>
            </a:r>
            <a:r>
              <a:rPr sz="3000" b="1" spc="-1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3000" b="1" dirty="0">
                <a:solidFill>
                  <a:srgbClr val="FFFFFF"/>
                </a:solidFill>
                <a:latin typeface="Open Sans"/>
                <a:cs typeface="Open Sans"/>
              </a:rPr>
              <a:t>4</a:t>
            </a:r>
            <a:r>
              <a:rPr sz="3000" b="1" spc="-1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3900" b="1" spc="-75" baseline="6410" dirty="0">
                <a:solidFill>
                  <a:srgbClr val="FFFFFF"/>
                </a:solidFill>
                <a:latin typeface="Open Sans"/>
                <a:cs typeface="Open Sans"/>
              </a:rPr>
              <a:t>-</a:t>
            </a:r>
            <a:endParaRPr sz="3900" baseline="6410">
              <a:latin typeface="Open Sans"/>
              <a:cs typeface="Open Sans"/>
            </a:endParaRPr>
          </a:p>
          <a:p>
            <a:pPr marR="170815" algn="r">
              <a:lnSpc>
                <a:spcPts val="3500"/>
              </a:lnSpc>
            </a:pPr>
            <a:r>
              <a:rPr sz="3000" b="1" dirty="0">
                <a:solidFill>
                  <a:srgbClr val="FFFFFF"/>
                </a:solidFill>
                <a:latin typeface="Open Sans"/>
                <a:cs typeface="Open Sans"/>
              </a:rPr>
              <a:t>Apply</a:t>
            </a:r>
            <a:r>
              <a:rPr sz="3000" b="1" spc="-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3000" b="1" dirty="0">
                <a:solidFill>
                  <a:srgbClr val="FFFFFF"/>
                </a:solidFill>
                <a:latin typeface="Open Sans"/>
                <a:cs typeface="Open Sans"/>
              </a:rPr>
              <a:t>safe</a:t>
            </a:r>
            <a:r>
              <a:rPr sz="3000" b="1" spc="-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3000" b="1" dirty="0">
                <a:solidFill>
                  <a:srgbClr val="FFFFFF"/>
                </a:solidFill>
                <a:latin typeface="Open Sans"/>
                <a:cs typeface="Open Sans"/>
              </a:rPr>
              <a:t>work</a:t>
            </a:r>
            <a:r>
              <a:rPr sz="3000" b="1" spc="-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Open Sans"/>
                <a:cs typeface="Open Sans"/>
              </a:rPr>
              <a:t>practices</a:t>
            </a:r>
            <a:endParaRPr sz="3000">
              <a:latin typeface="Open Sans"/>
              <a:cs typeface="Open San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7300" y="2889352"/>
            <a:ext cx="4391660" cy="1936750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80"/>
              </a:spcBef>
            </a:pPr>
            <a:r>
              <a:rPr sz="1000" b="1" spc="-35" dirty="0">
                <a:solidFill>
                  <a:srgbClr val="231F20"/>
                </a:solidFill>
                <a:latin typeface="Open Sans"/>
                <a:cs typeface="Open Sans"/>
              </a:rPr>
              <a:t>This</a:t>
            </a:r>
            <a:r>
              <a:rPr sz="1000" b="1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b="1" spc="-35" dirty="0">
                <a:solidFill>
                  <a:srgbClr val="231F20"/>
                </a:solidFill>
                <a:latin typeface="Open Sans"/>
                <a:cs typeface="Open Sans"/>
              </a:rPr>
              <a:t>element</a:t>
            </a:r>
            <a:r>
              <a:rPr sz="1000" b="1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b="1" spc="-35" dirty="0">
                <a:solidFill>
                  <a:srgbClr val="231F20"/>
                </a:solidFill>
                <a:latin typeface="Open Sans"/>
                <a:cs typeface="Open Sans"/>
              </a:rPr>
              <a:t>covers</a:t>
            </a:r>
            <a:r>
              <a:rPr sz="1000" b="1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b="1" spc="-35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1000" b="1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b="1" spc="-40" dirty="0">
                <a:solidFill>
                  <a:srgbClr val="231F20"/>
                </a:solidFill>
                <a:latin typeface="Open Sans"/>
                <a:cs typeface="Open Sans"/>
              </a:rPr>
              <a:t>following</a:t>
            </a:r>
            <a:r>
              <a:rPr sz="1000" b="1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b="1" spc="-40" dirty="0">
                <a:solidFill>
                  <a:srgbClr val="231F20"/>
                </a:solidFill>
                <a:latin typeface="Open Sans"/>
                <a:cs typeface="Open Sans"/>
              </a:rPr>
              <a:t>performance</a:t>
            </a:r>
            <a:r>
              <a:rPr sz="1000" b="1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Open Sans"/>
                <a:cs typeface="Open Sans"/>
              </a:rPr>
              <a:t>criteria:</a:t>
            </a:r>
            <a:endParaRPr sz="1000">
              <a:latin typeface="Open Sans"/>
              <a:cs typeface="Open Sans"/>
            </a:endParaRPr>
          </a:p>
          <a:p>
            <a:pPr marL="279400" marR="260985" lvl="1" indent="-266700">
              <a:lnSpc>
                <a:spcPts val="900"/>
              </a:lnSpc>
              <a:spcBef>
                <a:spcPts val="550"/>
              </a:spcBef>
              <a:buAutoNum type="arabicPeriod"/>
              <a:tabLst>
                <a:tab pos="279400" algn="l"/>
              </a:tabLst>
            </a:pP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Carry</a:t>
            </a:r>
            <a:r>
              <a:rPr sz="8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out</a:t>
            </a:r>
            <a:r>
              <a:rPr sz="8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tasks</a:t>
            </a:r>
            <a:r>
              <a:rPr sz="8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in</a:t>
            </a:r>
            <a:r>
              <a:rPr sz="8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sz="8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manner</a:t>
            </a:r>
            <a:r>
              <a:rPr sz="8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Open Sans"/>
                <a:cs typeface="Open Sans"/>
              </a:rPr>
              <a:t>that</a:t>
            </a:r>
            <a:r>
              <a:rPr sz="8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is</a:t>
            </a:r>
            <a:r>
              <a:rPr sz="8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safe</a:t>
            </a:r>
            <a:r>
              <a:rPr sz="800" spc="-20" dirty="0">
                <a:solidFill>
                  <a:srgbClr val="231F20"/>
                </a:solidFill>
                <a:latin typeface="Open Sans"/>
                <a:cs typeface="Open Sans"/>
              </a:rPr>
              <a:t> for</a:t>
            </a:r>
            <a:r>
              <a:rPr sz="8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operators,</a:t>
            </a:r>
            <a:r>
              <a:rPr sz="8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other</a:t>
            </a:r>
            <a:r>
              <a:rPr sz="8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personnel</a:t>
            </a:r>
            <a:r>
              <a:rPr sz="8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8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8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general</a:t>
            </a:r>
            <a:r>
              <a:rPr sz="800" spc="5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community,</a:t>
            </a:r>
            <a:r>
              <a:rPr sz="800" spc="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in</a:t>
            </a:r>
            <a:r>
              <a:rPr sz="800" spc="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accordance</a:t>
            </a:r>
            <a:r>
              <a:rPr sz="800" spc="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with</a:t>
            </a:r>
            <a:r>
              <a:rPr sz="800" spc="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legislative</a:t>
            </a:r>
            <a:r>
              <a:rPr sz="800" spc="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requirements,</a:t>
            </a:r>
            <a:r>
              <a:rPr sz="800" spc="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800" spc="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workplace</a:t>
            </a:r>
            <a:r>
              <a:rPr sz="800" spc="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policies</a:t>
            </a:r>
            <a:r>
              <a:rPr sz="800" spc="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800" spc="5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procedures.</a:t>
            </a:r>
            <a:endParaRPr sz="800">
              <a:latin typeface="Open Sans"/>
              <a:cs typeface="Open Sans"/>
            </a:endParaRPr>
          </a:p>
          <a:p>
            <a:pPr marL="279400" lvl="1" indent="-267335">
              <a:lnSpc>
                <a:spcPts val="930"/>
              </a:lnSpc>
              <a:spcBef>
                <a:spcPts val="484"/>
              </a:spcBef>
              <a:buAutoNum type="arabicPeriod"/>
              <a:tabLst>
                <a:tab pos="280035" algn="l"/>
              </a:tabLst>
            </a:pP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Use</a:t>
            </a:r>
            <a:r>
              <a:rPr sz="800" spc="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plant</a:t>
            </a:r>
            <a:r>
              <a:rPr sz="800" spc="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800" spc="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equipment</a:t>
            </a:r>
            <a:r>
              <a:rPr sz="800" spc="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guards</a:t>
            </a:r>
            <a:r>
              <a:rPr sz="800" spc="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in</a:t>
            </a:r>
            <a:r>
              <a:rPr sz="800" spc="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accordance</a:t>
            </a:r>
            <a:r>
              <a:rPr sz="800" spc="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with</a:t>
            </a:r>
            <a:r>
              <a:rPr sz="800" spc="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manufacturers’</a:t>
            </a:r>
            <a:r>
              <a:rPr sz="800" spc="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specifications,</a:t>
            </a:r>
            <a:r>
              <a:rPr sz="800" spc="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5" dirty="0">
                <a:solidFill>
                  <a:srgbClr val="231F20"/>
                </a:solidFill>
                <a:latin typeface="Open Sans"/>
                <a:cs typeface="Open Sans"/>
              </a:rPr>
              <a:t>work</a:t>
            </a:r>
            <a:r>
              <a:rPr sz="800" spc="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Open Sans"/>
                <a:cs typeface="Open Sans"/>
              </a:rPr>
              <a:t>site</a:t>
            </a:r>
            <a:endParaRPr sz="800">
              <a:latin typeface="Open Sans"/>
              <a:cs typeface="Open Sans"/>
            </a:endParaRPr>
          </a:p>
          <a:p>
            <a:pPr marL="279400">
              <a:lnSpc>
                <a:spcPts val="930"/>
              </a:lnSpc>
            </a:pP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regulations</a:t>
            </a:r>
            <a:r>
              <a:rPr sz="800" spc="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800" spc="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Australian</a:t>
            </a:r>
            <a:r>
              <a:rPr sz="800" spc="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Standards.</a:t>
            </a:r>
            <a:endParaRPr sz="800">
              <a:latin typeface="Open Sans"/>
              <a:cs typeface="Open Sans"/>
            </a:endParaRPr>
          </a:p>
          <a:p>
            <a:pPr marL="278765" lvl="1" indent="-266700">
              <a:lnSpc>
                <a:spcPct val="100000"/>
              </a:lnSpc>
              <a:spcBef>
                <a:spcPts val="509"/>
              </a:spcBef>
              <a:buAutoNum type="arabicPeriod" startAt="3"/>
              <a:tabLst>
                <a:tab pos="279400" algn="l"/>
              </a:tabLst>
            </a:pP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Follow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procedures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report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hazards,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incidents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injuries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Open Sans"/>
                <a:cs typeface="Open Sans"/>
              </a:rPr>
              <a:t>to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relevant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authorities.</a:t>
            </a:r>
            <a:endParaRPr sz="800">
              <a:latin typeface="Open Sans"/>
              <a:cs typeface="Open Sans"/>
            </a:endParaRPr>
          </a:p>
          <a:p>
            <a:pPr marL="279400" lvl="1" indent="-267335">
              <a:lnSpc>
                <a:spcPts val="930"/>
              </a:lnSpc>
              <a:spcBef>
                <a:spcPts val="505"/>
              </a:spcBef>
              <a:buAutoNum type="arabicPeriod" startAt="3"/>
              <a:tabLst>
                <a:tab pos="280035" algn="l"/>
              </a:tabLst>
            </a:pP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Recognise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do</a:t>
            </a:r>
            <a:r>
              <a:rPr sz="8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not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use</a:t>
            </a:r>
            <a:r>
              <a:rPr sz="8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prohibited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tools</a:t>
            </a:r>
            <a:r>
              <a:rPr sz="8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equipment</a:t>
            </a:r>
            <a:r>
              <a:rPr sz="8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in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areas</a:t>
            </a:r>
            <a:r>
              <a:rPr sz="8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containing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identified</a:t>
            </a:r>
            <a:endParaRPr sz="800">
              <a:latin typeface="Open Sans"/>
              <a:cs typeface="Open Sans"/>
            </a:endParaRPr>
          </a:p>
          <a:p>
            <a:pPr marL="279400">
              <a:lnSpc>
                <a:spcPts val="930"/>
              </a:lnSpc>
            </a:pP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asbestos..</a:t>
            </a:r>
            <a:endParaRPr sz="800">
              <a:latin typeface="Open Sans"/>
              <a:cs typeface="Open Sans"/>
            </a:endParaRPr>
          </a:p>
          <a:p>
            <a:pPr marL="278765" lvl="1" indent="-266700">
              <a:lnSpc>
                <a:spcPct val="100000"/>
              </a:lnSpc>
              <a:spcBef>
                <a:spcPts val="505"/>
              </a:spcBef>
              <a:buAutoNum type="arabicPeriod" startAt="5"/>
              <a:tabLst>
                <a:tab pos="279400" algn="l"/>
              </a:tabLst>
            </a:pP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Identify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follow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requirements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Open Sans"/>
                <a:cs typeface="Open Sans"/>
              </a:rPr>
              <a:t>of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5" dirty="0">
                <a:solidFill>
                  <a:srgbClr val="231F20"/>
                </a:solidFill>
                <a:latin typeface="Open Sans"/>
                <a:cs typeface="Open Sans"/>
              </a:rPr>
              <a:t>work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Open Sans"/>
                <a:cs typeface="Open Sans"/>
              </a:rPr>
              <a:t>site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safety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signs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symbols.</a:t>
            </a:r>
            <a:endParaRPr sz="800">
              <a:latin typeface="Open Sans"/>
              <a:cs typeface="Open Sans"/>
            </a:endParaRPr>
          </a:p>
          <a:p>
            <a:pPr marL="279400" marR="27305" lvl="1" indent="-266700">
              <a:lnSpc>
                <a:spcPts val="900"/>
              </a:lnSpc>
              <a:spcBef>
                <a:spcPts val="590"/>
              </a:spcBef>
              <a:buAutoNum type="arabicPeriod" startAt="5"/>
              <a:tabLst>
                <a:tab pos="279400" algn="l"/>
              </a:tabLst>
            </a:pP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Clear</a:t>
            </a:r>
            <a:r>
              <a:rPr sz="8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maintain</a:t>
            </a:r>
            <a:r>
              <a:rPr sz="8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5" dirty="0">
                <a:solidFill>
                  <a:srgbClr val="231F20"/>
                </a:solidFill>
                <a:latin typeface="Open Sans"/>
                <a:cs typeface="Open Sans"/>
              </a:rPr>
              <a:t>work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Open Sans"/>
                <a:cs typeface="Open Sans"/>
              </a:rPr>
              <a:t>site</a:t>
            </a:r>
            <a:r>
              <a:rPr sz="8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area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Open Sans"/>
                <a:cs typeface="Open Sans"/>
              </a:rPr>
              <a:t>to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prevent</a:t>
            </a:r>
            <a:r>
              <a:rPr sz="8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protect</a:t>
            </a:r>
            <a:r>
              <a:rPr sz="8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Open Sans"/>
                <a:cs typeface="Open Sans"/>
              </a:rPr>
              <a:t>self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others</a:t>
            </a:r>
            <a:r>
              <a:rPr sz="8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from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incidents</a:t>
            </a:r>
            <a:r>
              <a:rPr sz="8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800" spc="5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accidents,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8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Open Sans"/>
                <a:cs typeface="Open Sans"/>
              </a:rPr>
              <a:t>to</a:t>
            </a:r>
            <a:r>
              <a:rPr sz="8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5" dirty="0">
                <a:solidFill>
                  <a:srgbClr val="231F20"/>
                </a:solidFill>
                <a:latin typeface="Open Sans"/>
                <a:cs typeface="Open Sans"/>
              </a:rPr>
              <a:t>meet</a:t>
            </a:r>
            <a:r>
              <a:rPr sz="8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environmental</a:t>
            </a:r>
            <a:r>
              <a:rPr sz="8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requirements.</a:t>
            </a:r>
            <a:endParaRPr sz="800">
              <a:latin typeface="Open Sans"/>
              <a:cs typeface="Open Sans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24005" y="2431402"/>
            <a:ext cx="1931994" cy="2572603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26</a:t>
            </a:fld>
            <a:endParaRPr spc="-25" dirty="0"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Easy</a:t>
            </a:r>
            <a:r>
              <a:rPr spc="-10" dirty="0"/>
              <a:t> </a:t>
            </a:r>
            <a:r>
              <a:rPr dirty="0"/>
              <a:t>Guides</a:t>
            </a:r>
            <a:r>
              <a:rPr spc="-10" dirty="0"/>
              <a:t> </a:t>
            </a:r>
            <a:r>
              <a:rPr dirty="0"/>
              <a:t>Australia</a:t>
            </a:r>
            <a:r>
              <a:rPr spc="-10" dirty="0"/>
              <a:t> </a:t>
            </a:r>
            <a:r>
              <a:rPr dirty="0"/>
              <a:t>Pty.</a:t>
            </a:r>
            <a:r>
              <a:rPr spc="-5" dirty="0"/>
              <a:t> </a:t>
            </a:r>
            <a:r>
              <a:rPr spc="-20" dirty="0"/>
              <a:t>Ltd.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May</a:t>
            </a:r>
            <a:r>
              <a:rPr spc="-10" dirty="0"/>
              <a:t> </a:t>
            </a:r>
            <a:r>
              <a:rPr dirty="0"/>
              <a:t>not</a:t>
            </a:r>
            <a:r>
              <a:rPr spc="-10" dirty="0"/>
              <a:t> </a:t>
            </a:r>
            <a:r>
              <a:rPr dirty="0"/>
              <a:t>be</a:t>
            </a:r>
            <a:r>
              <a:rPr spc="-10" dirty="0"/>
              <a:t> reproduced</a:t>
            </a:r>
          </a:p>
        </p:txBody>
      </p:sp>
    </p:spTree>
    <p:custDataLst>
      <p:tags r:id="rId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92025" y="141378"/>
            <a:ext cx="3785235" cy="158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30"/>
              </a:lnSpc>
            </a:pP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IDENTIF</a:t>
            </a:r>
            <a:r>
              <a:rPr sz="1100" spc="-43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Y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IDENTIFY </a:t>
            </a:r>
            <a:r>
              <a:rPr sz="1100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CONST</a:t>
            </a:r>
            <a:r>
              <a:rPr sz="1100" spc="-394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R</a:t>
            </a:r>
            <a:r>
              <a:rPr sz="1100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CONST</a:t>
            </a:r>
            <a:r>
              <a:rPr sz="1100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R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UCTIO</a:t>
            </a:r>
            <a:r>
              <a:rPr sz="1100" spc="-3554" dirty="0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UCTION</a:t>
            </a:r>
            <a:endParaRPr sz="1100" dirty="0">
              <a:latin typeface="Franklin Gothic Medium"/>
              <a:cs typeface="Franklin Gothic Medium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44005"/>
            <a:ext cx="2164080" cy="153035"/>
          </a:xfrm>
          <a:custGeom>
            <a:avLst/>
            <a:gdLst/>
            <a:ahLst/>
            <a:cxnLst/>
            <a:rect l="l" t="t" r="r" b="b"/>
            <a:pathLst>
              <a:path w="2164080" h="153035">
                <a:moveTo>
                  <a:pt x="0" y="152996"/>
                </a:moveTo>
                <a:lnTo>
                  <a:pt x="2163597" y="152996"/>
                </a:lnTo>
                <a:lnTo>
                  <a:pt x="2163597" y="0"/>
                </a:lnTo>
                <a:lnTo>
                  <a:pt x="0" y="0"/>
                </a:lnTo>
                <a:lnTo>
                  <a:pt x="0" y="1529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63597" y="144005"/>
            <a:ext cx="5396865" cy="153035"/>
          </a:xfrm>
          <a:custGeom>
            <a:avLst/>
            <a:gdLst/>
            <a:ahLst/>
            <a:cxnLst/>
            <a:rect l="l" t="t" r="r" b="b"/>
            <a:pathLst>
              <a:path w="5396865" h="153035">
                <a:moveTo>
                  <a:pt x="0" y="152996"/>
                </a:moveTo>
                <a:lnTo>
                  <a:pt x="5396407" y="152996"/>
                </a:lnTo>
                <a:lnTo>
                  <a:pt x="5396407" y="0"/>
                </a:lnTo>
                <a:lnTo>
                  <a:pt x="0" y="0"/>
                </a:lnTo>
                <a:lnTo>
                  <a:pt x="0" y="152996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163597" y="144005"/>
            <a:ext cx="5396865" cy="153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48610">
              <a:lnSpc>
                <a:spcPts val="1205"/>
              </a:lnSpc>
            </a:pP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APPLY</a:t>
            </a:r>
            <a:r>
              <a:rPr sz="1100" spc="-3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SAFE</a:t>
            </a:r>
            <a:r>
              <a:rPr sz="1100" spc="-3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WORK</a:t>
            </a:r>
            <a:r>
              <a:rPr sz="1100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PRACTICES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85068" y="144006"/>
            <a:ext cx="229235" cy="153035"/>
          </a:xfrm>
          <a:custGeom>
            <a:avLst/>
            <a:gdLst/>
            <a:ahLst/>
            <a:cxnLst/>
            <a:rect l="l" t="t" r="r" b="b"/>
            <a:pathLst>
              <a:path w="229235" h="153035">
                <a:moveTo>
                  <a:pt x="228663" y="0"/>
                </a:moveTo>
                <a:lnTo>
                  <a:pt x="0" y="0"/>
                </a:lnTo>
                <a:lnTo>
                  <a:pt x="0" y="152996"/>
                </a:lnTo>
                <a:lnTo>
                  <a:pt x="75666" y="152996"/>
                </a:lnTo>
                <a:lnTo>
                  <a:pt x="22866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27300" y="255261"/>
            <a:ext cx="4156710" cy="1728470"/>
          </a:xfrm>
          <a:prstGeom prst="rect">
            <a:avLst/>
          </a:prstGeom>
        </p:spPr>
        <p:txBody>
          <a:bodyPr vert="horz" wrap="square" lIns="0" tIns="1155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10"/>
              </a:spcBef>
            </a:pPr>
            <a:r>
              <a:rPr sz="1600" b="1" spc="-10" dirty="0">
                <a:solidFill>
                  <a:srgbClr val="00305E"/>
                </a:solidFill>
                <a:latin typeface="Franklin Gothic Demi"/>
                <a:cs typeface="Franklin Gothic Demi"/>
              </a:rPr>
              <a:t>Follow</a:t>
            </a:r>
            <a:r>
              <a:rPr sz="1600" b="1" spc="-45" dirty="0">
                <a:solidFill>
                  <a:srgbClr val="00305E"/>
                </a:solidFill>
                <a:latin typeface="Franklin Gothic Demi"/>
                <a:cs typeface="Franklin Gothic Demi"/>
              </a:rPr>
              <a:t> </a:t>
            </a:r>
            <a:r>
              <a:rPr sz="1600" b="1" spc="-10" dirty="0">
                <a:solidFill>
                  <a:srgbClr val="00305E"/>
                </a:solidFill>
                <a:latin typeface="Franklin Gothic Demi"/>
                <a:cs typeface="Franklin Gothic Demi"/>
              </a:rPr>
              <a:t>employer</a:t>
            </a:r>
            <a:r>
              <a:rPr sz="1600" b="1" spc="-45" dirty="0">
                <a:solidFill>
                  <a:srgbClr val="00305E"/>
                </a:solidFill>
                <a:latin typeface="Franklin Gothic Demi"/>
                <a:cs typeface="Franklin Gothic Demi"/>
              </a:rPr>
              <a:t> </a:t>
            </a:r>
            <a:r>
              <a:rPr sz="1600" b="1" dirty="0">
                <a:solidFill>
                  <a:srgbClr val="00305E"/>
                </a:solidFill>
                <a:latin typeface="Franklin Gothic Demi"/>
                <a:cs typeface="Franklin Gothic Demi"/>
              </a:rPr>
              <a:t>policies</a:t>
            </a:r>
            <a:r>
              <a:rPr sz="1600" b="1" spc="-40" dirty="0">
                <a:solidFill>
                  <a:srgbClr val="00305E"/>
                </a:solidFill>
                <a:latin typeface="Franklin Gothic Demi"/>
                <a:cs typeface="Franklin Gothic Demi"/>
              </a:rPr>
              <a:t> </a:t>
            </a:r>
            <a:r>
              <a:rPr sz="1600" b="1" dirty="0">
                <a:solidFill>
                  <a:srgbClr val="00305E"/>
                </a:solidFill>
                <a:latin typeface="Franklin Gothic Demi"/>
                <a:cs typeface="Franklin Gothic Demi"/>
              </a:rPr>
              <a:t>and</a:t>
            </a:r>
            <a:r>
              <a:rPr sz="1600" b="1" spc="-40" dirty="0">
                <a:solidFill>
                  <a:srgbClr val="00305E"/>
                </a:solidFill>
                <a:latin typeface="Franklin Gothic Demi"/>
                <a:cs typeface="Franklin Gothic Demi"/>
              </a:rPr>
              <a:t> </a:t>
            </a:r>
            <a:r>
              <a:rPr sz="1600" b="1" spc="-10" dirty="0">
                <a:solidFill>
                  <a:srgbClr val="00305E"/>
                </a:solidFill>
                <a:latin typeface="Franklin Gothic Demi"/>
                <a:cs typeface="Franklin Gothic Demi"/>
              </a:rPr>
              <a:t>procedures</a:t>
            </a:r>
            <a:endParaRPr sz="1600" dirty="0">
              <a:latin typeface="Franklin Gothic Demi"/>
              <a:cs typeface="Franklin Gothic Demi"/>
            </a:endParaRPr>
          </a:p>
          <a:p>
            <a:pPr marL="12700" marR="5080">
              <a:lnSpc>
                <a:spcPct val="100000"/>
              </a:lnSpc>
              <a:spcBef>
                <a:spcPts val="509"/>
              </a:spcBef>
            </a:pPr>
            <a:r>
              <a:rPr sz="1000" spc="-45" dirty="0">
                <a:solidFill>
                  <a:srgbClr val="231F20"/>
                </a:solidFill>
                <a:latin typeface="Open Sans"/>
                <a:cs typeface="Open Sans"/>
              </a:rPr>
              <a:t>When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doing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your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job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at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worksite,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always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be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aware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of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company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policies and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procedures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–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follow them.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If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you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are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ever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unsure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about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policy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or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procedure,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ask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your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supervisor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or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other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responsible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person.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Tell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other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workers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about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what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you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have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found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out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so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that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everyone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is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doing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the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same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thing.</a:t>
            </a:r>
            <a:endParaRPr sz="1000" dirty="0">
              <a:latin typeface="Open Sans"/>
              <a:cs typeface="Open Sans"/>
            </a:endParaRPr>
          </a:p>
          <a:p>
            <a:pPr marL="12700" marR="118745">
              <a:lnSpc>
                <a:spcPct val="100000"/>
              </a:lnSpc>
              <a:spcBef>
                <a:spcPts val="565"/>
              </a:spcBef>
            </a:pP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One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example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of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an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employer’s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safety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procedure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is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traffic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management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plan.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It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tells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you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how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to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control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vehicles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in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around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the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worksite.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It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helps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keep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site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safe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for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you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others.</a:t>
            </a:r>
            <a:endParaRPr sz="1000" dirty="0">
              <a:latin typeface="Open Sans"/>
              <a:cs typeface="Open San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3179" y="2058771"/>
            <a:ext cx="6473825" cy="332105"/>
          </a:xfrm>
          <a:prstGeom prst="rect">
            <a:avLst/>
          </a:prstGeom>
          <a:solidFill>
            <a:srgbClr val="D5D8E4"/>
          </a:solidFill>
          <a:ln w="6350">
            <a:solidFill>
              <a:srgbClr val="687A9E"/>
            </a:solidFill>
          </a:ln>
        </p:spPr>
        <p:txBody>
          <a:bodyPr vert="horz" wrap="square" lIns="0" tIns="81280" rIns="0" bIns="0" rtlCol="0">
            <a:spAutoFit/>
          </a:bodyPr>
          <a:lstStyle/>
          <a:p>
            <a:pPr marL="111125">
              <a:lnSpc>
                <a:spcPct val="100000"/>
              </a:lnSpc>
              <a:spcBef>
                <a:spcPts val="640"/>
              </a:spcBef>
            </a:pPr>
            <a:r>
              <a:rPr sz="1000" b="1" spc="-40" dirty="0">
                <a:solidFill>
                  <a:srgbClr val="231F20"/>
                </a:solidFill>
                <a:latin typeface="Open Sans"/>
                <a:cs typeface="Open Sans"/>
              </a:rPr>
              <a:t>You</a:t>
            </a:r>
            <a:r>
              <a:rPr sz="1000" b="1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b="1" spc="-45" dirty="0">
                <a:solidFill>
                  <a:srgbClr val="231F20"/>
                </a:solidFill>
                <a:latin typeface="Open Sans"/>
                <a:cs typeface="Open Sans"/>
              </a:rPr>
              <a:t>may</a:t>
            </a:r>
            <a:r>
              <a:rPr sz="1000" b="1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b="1" spc="-45" dirty="0">
                <a:solidFill>
                  <a:srgbClr val="231F20"/>
                </a:solidFill>
                <a:latin typeface="Open Sans"/>
                <a:cs typeface="Open Sans"/>
              </a:rPr>
              <a:t>need</a:t>
            </a:r>
            <a:r>
              <a:rPr sz="1000" b="1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b="1" dirty="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sz="1000" b="1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b="1" spc="-35" dirty="0">
                <a:solidFill>
                  <a:srgbClr val="231F20"/>
                </a:solidFill>
                <a:latin typeface="Open Sans"/>
                <a:cs typeface="Open Sans"/>
              </a:rPr>
              <a:t>traffic</a:t>
            </a:r>
            <a:r>
              <a:rPr sz="1000" b="1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b="1" spc="-35" dirty="0">
                <a:solidFill>
                  <a:srgbClr val="231F20"/>
                </a:solidFill>
                <a:latin typeface="Open Sans"/>
                <a:cs typeface="Open Sans"/>
              </a:rPr>
              <a:t>control</a:t>
            </a:r>
            <a:r>
              <a:rPr sz="1000" b="1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b="1" spc="-35" dirty="0">
                <a:solidFill>
                  <a:srgbClr val="231F20"/>
                </a:solidFill>
                <a:latin typeface="Open Sans"/>
                <a:cs typeface="Open Sans"/>
              </a:rPr>
              <a:t>licence</a:t>
            </a:r>
            <a:r>
              <a:rPr sz="1000" b="1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b="1" spc="-20" dirty="0">
                <a:solidFill>
                  <a:srgbClr val="231F20"/>
                </a:solidFill>
                <a:latin typeface="Open Sans"/>
                <a:cs typeface="Open Sans"/>
              </a:rPr>
              <a:t>in </a:t>
            </a:r>
            <a:r>
              <a:rPr sz="1000" b="1" spc="-40" dirty="0">
                <a:solidFill>
                  <a:srgbClr val="231F20"/>
                </a:solidFill>
                <a:latin typeface="Open Sans"/>
                <a:cs typeface="Open Sans"/>
              </a:rPr>
              <a:t>your</a:t>
            </a:r>
            <a:r>
              <a:rPr sz="1000" b="1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b="1" spc="-30" dirty="0">
                <a:solidFill>
                  <a:srgbClr val="231F20"/>
                </a:solidFill>
                <a:latin typeface="Open Sans"/>
                <a:cs typeface="Open Sans"/>
              </a:rPr>
              <a:t>state</a:t>
            </a:r>
            <a:r>
              <a:rPr sz="1000" b="1" spc="-20" dirty="0">
                <a:solidFill>
                  <a:srgbClr val="231F20"/>
                </a:solidFill>
                <a:latin typeface="Open Sans"/>
                <a:cs typeface="Open Sans"/>
              </a:rPr>
              <a:t> or</a:t>
            </a:r>
            <a:r>
              <a:rPr sz="1000" b="1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b="1" spc="-30" dirty="0">
                <a:solidFill>
                  <a:srgbClr val="231F20"/>
                </a:solidFill>
                <a:latin typeface="Open Sans"/>
                <a:cs typeface="Open Sans"/>
              </a:rPr>
              <a:t>territory,</a:t>
            </a:r>
            <a:r>
              <a:rPr sz="1000" b="1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b="1" spc="-30" dirty="0">
                <a:solidFill>
                  <a:srgbClr val="231F20"/>
                </a:solidFill>
                <a:latin typeface="Open Sans"/>
                <a:cs typeface="Open Sans"/>
              </a:rPr>
              <a:t>before</a:t>
            </a:r>
            <a:r>
              <a:rPr sz="1000" b="1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b="1" spc="-40" dirty="0">
                <a:solidFill>
                  <a:srgbClr val="231F20"/>
                </a:solidFill>
                <a:latin typeface="Open Sans"/>
                <a:cs typeface="Open Sans"/>
              </a:rPr>
              <a:t>you</a:t>
            </a:r>
            <a:r>
              <a:rPr sz="1000" b="1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b="1" spc="-40" dirty="0">
                <a:solidFill>
                  <a:srgbClr val="231F20"/>
                </a:solidFill>
                <a:latin typeface="Open Sans"/>
                <a:cs typeface="Open Sans"/>
              </a:rPr>
              <a:t>can</a:t>
            </a:r>
            <a:r>
              <a:rPr sz="1000" b="1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b="1" spc="-30" dirty="0">
                <a:solidFill>
                  <a:srgbClr val="231F20"/>
                </a:solidFill>
                <a:latin typeface="Open Sans"/>
                <a:cs typeface="Open Sans"/>
              </a:rPr>
              <a:t>actually</a:t>
            </a:r>
            <a:r>
              <a:rPr sz="1000" b="1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b="1" spc="-35" dirty="0">
                <a:solidFill>
                  <a:srgbClr val="231F20"/>
                </a:solidFill>
                <a:latin typeface="Open Sans"/>
                <a:cs typeface="Open Sans"/>
              </a:rPr>
              <a:t>control</a:t>
            </a:r>
            <a:r>
              <a:rPr sz="1000" b="1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Open Sans"/>
                <a:cs typeface="Open Sans"/>
              </a:rPr>
              <a:t>traffic.</a:t>
            </a:r>
            <a:endParaRPr sz="1000">
              <a:latin typeface="Open Sans"/>
              <a:cs typeface="Open Sans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58258" y="570611"/>
            <a:ext cx="2306739" cy="1426538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527300" y="2483546"/>
            <a:ext cx="3854450" cy="2138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solidFill>
                  <a:srgbClr val="00305E"/>
                </a:solidFill>
                <a:latin typeface="Franklin Gothic Demi"/>
                <a:cs typeface="Franklin Gothic Demi"/>
              </a:rPr>
              <a:t>Communication</a:t>
            </a:r>
            <a:endParaRPr sz="1600">
              <a:latin typeface="Franklin Gothic Demi"/>
              <a:cs typeface="Franklin Gothic Demi"/>
            </a:endParaRPr>
          </a:p>
          <a:p>
            <a:pPr marL="12700">
              <a:lnSpc>
                <a:spcPct val="100000"/>
              </a:lnSpc>
              <a:spcBef>
                <a:spcPts val="730"/>
              </a:spcBef>
            </a:pP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You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need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to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communicate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effectively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on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construction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site.</a:t>
            </a:r>
            <a:endParaRPr sz="10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</a:pP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This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Open Sans"/>
                <a:cs typeface="Open Sans"/>
              </a:rPr>
              <a:t>may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involve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using:</a:t>
            </a:r>
            <a:endParaRPr sz="1000">
              <a:latin typeface="Open Sans"/>
              <a:cs typeface="Open Sans"/>
            </a:endParaRPr>
          </a:p>
          <a:p>
            <a:pPr marL="189865" indent="-177165">
              <a:lnSpc>
                <a:spcPct val="100000"/>
              </a:lnSpc>
              <a:spcBef>
                <a:spcPts val="280"/>
              </a:spcBef>
              <a:buChar char="•"/>
              <a:tabLst>
                <a:tab pos="189865" algn="l"/>
                <a:tab pos="190500" algn="l"/>
              </a:tabLst>
            </a:pP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Hand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signals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–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if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other worker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cannot hear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you</a:t>
            </a:r>
            <a:endParaRPr sz="1000">
              <a:latin typeface="Open Sans"/>
              <a:cs typeface="Open Sans"/>
            </a:endParaRPr>
          </a:p>
          <a:p>
            <a:pPr marL="189865" indent="-177165">
              <a:lnSpc>
                <a:spcPct val="100000"/>
              </a:lnSpc>
              <a:spcBef>
                <a:spcPts val="285"/>
              </a:spcBef>
              <a:buChar char="•"/>
              <a:tabLst>
                <a:tab pos="189865" algn="l"/>
                <a:tab pos="190500" algn="l"/>
              </a:tabLst>
            </a:pP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Fixed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channel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two-way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radio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–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if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the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other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worker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cannot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see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you.</a:t>
            </a:r>
            <a:endParaRPr sz="10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370"/>
              </a:spcBef>
            </a:pPr>
            <a:r>
              <a:rPr sz="1200" b="1" spc="-70" dirty="0">
                <a:solidFill>
                  <a:srgbClr val="231F20"/>
                </a:solidFill>
                <a:latin typeface="Franklin Gothic Demi"/>
                <a:cs typeface="Franklin Gothic Demi"/>
              </a:rPr>
              <a:t>Two-</a:t>
            </a:r>
            <a:r>
              <a:rPr sz="1200" b="1" spc="-60" dirty="0">
                <a:solidFill>
                  <a:srgbClr val="231F20"/>
                </a:solidFill>
                <a:latin typeface="Franklin Gothic Demi"/>
                <a:cs typeface="Franklin Gothic Demi"/>
              </a:rPr>
              <a:t>way</a:t>
            </a:r>
            <a:r>
              <a:rPr sz="1200" b="1" spc="1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200" b="1" spc="-20" dirty="0">
                <a:solidFill>
                  <a:srgbClr val="231F20"/>
                </a:solidFill>
                <a:latin typeface="Franklin Gothic Demi"/>
                <a:cs typeface="Franklin Gothic Demi"/>
              </a:rPr>
              <a:t>radio</a:t>
            </a:r>
            <a:endParaRPr sz="1200">
              <a:latin typeface="Franklin Gothic Demi"/>
              <a:cs typeface="Franklin Gothic Demi"/>
            </a:endParaRPr>
          </a:p>
          <a:p>
            <a:pPr marL="12700" marR="472440">
              <a:lnSpc>
                <a:spcPct val="100000"/>
              </a:lnSpc>
              <a:spcBef>
                <a:spcPts val="525"/>
              </a:spcBef>
            </a:pP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Make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sure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you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know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how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to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use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two-way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radio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properly.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Test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the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equipment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before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you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start the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job.</a:t>
            </a:r>
            <a:endParaRPr sz="1000">
              <a:latin typeface="Open Sans"/>
              <a:cs typeface="Open Sans"/>
            </a:endParaRPr>
          </a:p>
          <a:p>
            <a:pPr marL="12700" marR="401320">
              <a:lnSpc>
                <a:spcPct val="100000"/>
              </a:lnSpc>
              <a:spcBef>
                <a:spcPts val="284"/>
              </a:spcBef>
            </a:pP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Keep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your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Open Sans"/>
                <a:cs typeface="Open Sans"/>
              </a:rPr>
              <a:t>mind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on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job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quickly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tell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other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worker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anything he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needs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to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know.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Use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the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terms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that are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Open Sans"/>
                <a:cs typeface="Open Sans"/>
              </a:rPr>
              <a:t>commonly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used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at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your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worksite.</a:t>
            </a:r>
            <a:endParaRPr sz="1000">
              <a:latin typeface="Open Sans"/>
              <a:cs typeface="Open Sans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85601" y="2851205"/>
            <a:ext cx="2534399" cy="1456202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527300" y="117014"/>
            <a:ext cx="419734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PC</a:t>
            </a:r>
            <a:r>
              <a:rPr sz="1100" i="1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i="1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4.1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27</a:t>
            </a:fld>
            <a:endParaRPr spc="-25" dirty="0"/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Easy</a:t>
            </a:r>
            <a:r>
              <a:rPr spc="-10" dirty="0"/>
              <a:t> </a:t>
            </a:r>
            <a:r>
              <a:rPr dirty="0"/>
              <a:t>Guides</a:t>
            </a:r>
            <a:r>
              <a:rPr spc="-10" dirty="0"/>
              <a:t> </a:t>
            </a:r>
            <a:r>
              <a:rPr dirty="0"/>
              <a:t>Australia</a:t>
            </a:r>
            <a:r>
              <a:rPr spc="-10" dirty="0"/>
              <a:t> </a:t>
            </a:r>
            <a:r>
              <a:rPr dirty="0"/>
              <a:t>Pty.</a:t>
            </a:r>
            <a:r>
              <a:rPr spc="-5" dirty="0"/>
              <a:t> </a:t>
            </a:r>
            <a:r>
              <a:rPr spc="-20" dirty="0"/>
              <a:t>Ltd.</a:t>
            </a:r>
          </a:p>
        </p:txBody>
      </p:sp>
      <p:sp>
        <p:nvSpPr>
          <p:cNvPr id="15" name="object 15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May</a:t>
            </a:r>
            <a:r>
              <a:rPr spc="-10" dirty="0"/>
              <a:t> </a:t>
            </a:r>
            <a:r>
              <a:rPr dirty="0"/>
              <a:t>not</a:t>
            </a:r>
            <a:r>
              <a:rPr spc="-10" dirty="0"/>
              <a:t> </a:t>
            </a:r>
            <a:r>
              <a:rPr dirty="0"/>
              <a:t>be</a:t>
            </a:r>
            <a:r>
              <a:rPr spc="-10" dirty="0"/>
              <a:t> reproduced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3A202E-4A22-3AC2-DD96-3EEED86C9F3E}"/>
              </a:ext>
            </a:extLst>
          </p:cNvPr>
          <p:cNvSpPr/>
          <p:nvPr/>
        </p:nvSpPr>
        <p:spPr>
          <a:xfrm>
            <a:off x="510365" y="672940"/>
            <a:ext cx="4173645" cy="1349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C80872E-4E15-3B9B-7934-7B746D26442E}"/>
              </a:ext>
            </a:extLst>
          </p:cNvPr>
          <p:cNvSpPr/>
          <p:nvPr/>
        </p:nvSpPr>
        <p:spPr>
          <a:xfrm>
            <a:off x="510365" y="2800399"/>
            <a:ext cx="3854451" cy="704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8AFC57-C454-C3B9-FC0A-AE32D73868A7}"/>
              </a:ext>
            </a:extLst>
          </p:cNvPr>
          <p:cNvSpPr/>
          <p:nvPr/>
        </p:nvSpPr>
        <p:spPr>
          <a:xfrm>
            <a:off x="510364" y="3813121"/>
            <a:ext cx="3854451" cy="8084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144005"/>
            <a:ext cx="2164080" cy="153035"/>
          </a:xfrm>
          <a:custGeom>
            <a:avLst/>
            <a:gdLst/>
            <a:ahLst/>
            <a:cxnLst/>
            <a:rect l="l" t="t" r="r" b="b"/>
            <a:pathLst>
              <a:path w="2164080" h="153035">
                <a:moveTo>
                  <a:pt x="0" y="152996"/>
                </a:moveTo>
                <a:lnTo>
                  <a:pt x="2163597" y="152996"/>
                </a:lnTo>
                <a:lnTo>
                  <a:pt x="2163597" y="0"/>
                </a:lnTo>
                <a:lnTo>
                  <a:pt x="0" y="0"/>
                </a:lnTo>
                <a:lnTo>
                  <a:pt x="0" y="1529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63597" y="144005"/>
            <a:ext cx="5396865" cy="153035"/>
          </a:xfrm>
          <a:custGeom>
            <a:avLst/>
            <a:gdLst/>
            <a:ahLst/>
            <a:cxnLst/>
            <a:rect l="l" t="t" r="r" b="b"/>
            <a:pathLst>
              <a:path w="5396865" h="153035">
                <a:moveTo>
                  <a:pt x="0" y="152996"/>
                </a:moveTo>
                <a:lnTo>
                  <a:pt x="5396407" y="152996"/>
                </a:lnTo>
                <a:lnTo>
                  <a:pt x="5396407" y="0"/>
                </a:lnTo>
                <a:lnTo>
                  <a:pt x="0" y="0"/>
                </a:lnTo>
                <a:lnTo>
                  <a:pt x="0" y="152996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999860" y="117014"/>
            <a:ext cx="188912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APPLY</a:t>
            </a:r>
            <a:r>
              <a:rPr sz="1100" spc="-3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SAFE</a:t>
            </a:r>
            <a:r>
              <a:rPr sz="1100" spc="-3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WORK</a:t>
            </a:r>
            <a:r>
              <a:rPr sz="1100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PRACTICES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85068" y="144006"/>
            <a:ext cx="229235" cy="153035"/>
          </a:xfrm>
          <a:custGeom>
            <a:avLst/>
            <a:gdLst/>
            <a:ahLst/>
            <a:cxnLst/>
            <a:rect l="l" t="t" r="r" b="b"/>
            <a:pathLst>
              <a:path w="229235" h="153035">
                <a:moveTo>
                  <a:pt x="228663" y="0"/>
                </a:moveTo>
                <a:lnTo>
                  <a:pt x="0" y="0"/>
                </a:lnTo>
                <a:lnTo>
                  <a:pt x="0" y="152996"/>
                </a:lnTo>
                <a:lnTo>
                  <a:pt x="75666" y="152996"/>
                </a:lnTo>
                <a:lnTo>
                  <a:pt x="22866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540000" y="1251006"/>
          <a:ext cx="6473190" cy="37090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57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77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77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7490">
                <a:tc>
                  <a:txBody>
                    <a:bodyPr/>
                    <a:lstStyle/>
                    <a:p>
                      <a:pPr marL="104775">
                        <a:lnSpc>
                          <a:spcPts val="1185"/>
                        </a:lnSpc>
                        <a:spcBef>
                          <a:spcPts val="590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Start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74930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ts val="1185"/>
                        </a:lnSpc>
                        <a:spcBef>
                          <a:spcPts val="590"/>
                        </a:spcBef>
                      </a:pPr>
                      <a:r>
                        <a:rPr sz="1000" b="1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Stop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74930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</a:tcPr>
                </a:tc>
                <a:tc rowSpan="9"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000" b="1" spc="-4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Move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forwards</a:t>
                      </a:r>
                      <a:endParaRPr sz="1000">
                        <a:latin typeface="Open Sans"/>
                        <a:cs typeface="Open Sans"/>
                      </a:endParaRPr>
                    </a:p>
                    <a:p>
                      <a:pPr marL="109220" marR="10858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Both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4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arms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are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bent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with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the </a:t>
                      </a:r>
                      <a:r>
                        <a:rPr sz="1000" spc="-4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palms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facing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upwards,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and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the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forearms </a:t>
                      </a:r>
                      <a:r>
                        <a:rPr sz="1000" spc="-4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make</a:t>
                      </a:r>
                      <a:r>
                        <a:rPr sz="1000" spc="-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slow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4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movements</a:t>
                      </a:r>
                      <a:r>
                        <a:rPr sz="1000" spc="-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towards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the</a:t>
                      </a:r>
                      <a:r>
                        <a:rPr sz="1000" spc="-4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body.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74930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290">
                <a:tc>
                  <a:txBody>
                    <a:bodyPr/>
                    <a:lstStyle/>
                    <a:p>
                      <a:pPr marL="104775">
                        <a:lnSpc>
                          <a:spcPts val="1110"/>
                        </a:lnSpc>
                        <a:spcBef>
                          <a:spcPts val="55"/>
                        </a:spcBef>
                      </a:pP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Both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4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arms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are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extended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6985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ts val="1110"/>
                        </a:lnSpc>
                        <a:spcBef>
                          <a:spcPts val="55"/>
                        </a:spcBef>
                      </a:pPr>
                      <a:r>
                        <a:rPr sz="1000" spc="-4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The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right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arm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6985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4930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104775">
                        <a:lnSpc>
                          <a:spcPts val="1100"/>
                        </a:lnSpc>
                      </a:pP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horizontally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with the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palms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0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ts val="1100"/>
                        </a:lnSpc>
                      </a:pP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points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upwards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0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4930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104775">
                        <a:lnSpc>
                          <a:spcPts val="1100"/>
                        </a:lnSpc>
                      </a:pP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facing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forwards.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0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ts val="1100"/>
                        </a:lnSpc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with</a:t>
                      </a:r>
                      <a:r>
                        <a:rPr sz="1000" spc="-4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the</a:t>
                      </a:r>
                      <a:r>
                        <a:rPr sz="1000" spc="-4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palm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0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4930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506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B w="6350">
                      <a:solidFill>
                        <a:srgbClr val="687A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ts val="1190"/>
                        </a:lnSpc>
                      </a:pP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facing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forwards.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0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B w="6350">
                      <a:solidFill>
                        <a:srgbClr val="687A9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4930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2570">
                <a:tc>
                  <a:txBody>
                    <a:bodyPr/>
                    <a:lstStyle/>
                    <a:p>
                      <a:pPr marL="104775">
                        <a:lnSpc>
                          <a:spcPts val="1185"/>
                        </a:lnSpc>
                        <a:spcBef>
                          <a:spcPts val="625"/>
                        </a:spcBef>
                      </a:pPr>
                      <a:r>
                        <a:rPr sz="1000" b="1" spc="-4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Move</a:t>
                      </a:r>
                      <a:r>
                        <a:rPr sz="1000" b="1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backwards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79375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ts val="1185"/>
                        </a:lnSpc>
                        <a:spcBef>
                          <a:spcPts val="625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Danger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79375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4930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1290">
                <a:tc>
                  <a:txBody>
                    <a:bodyPr/>
                    <a:lstStyle/>
                    <a:p>
                      <a:pPr marL="104775">
                        <a:lnSpc>
                          <a:spcPts val="1110"/>
                        </a:lnSpc>
                        <a:spcBef>
                          <a:spcPts val="55"/>
                        </a:spcBef>
                      </a:pP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Both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4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arms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are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bent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with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the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palms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6985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ts val="1110"/>
                        </a:lnSpc>
                        <a:spcBef>
                          <a:spcPts val="55"/>
                        </a:spcBef>
                      </a:pP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Both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4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arms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point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upwards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with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the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6985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4930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104775">
                        <a:lnSpc>
                          <a:spcPts val="1100"/>
                        </a:lnSpc>
                      </a:pP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facingn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downwards,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and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the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0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ts val="1100"/>
                        </a:lnSpc>
                      </a:pPr>
                      <a:r>
                        <a:rPr sz="1000" spc="-4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palms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facing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forwards.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0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4930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98575">
                <a:tc>
                  <a:txBody>
                    <a:bodyPr/>
                    <a:lstStyle/>
                    <a:p>
                      <a:pPr marL="104775" marR="218440">
                        <a:lnSpc>
                          <a:spcPts val="1200"/>
                        </a:lnSpc>
                        <a:spcBef>
                          <a:spcPts val="25"/>
                        </a:spcBef>
                      </a:pP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forearms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4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make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slow</a:t>
                      </a:r>
                      <a:r>
                        <a:rPr sz="1000" spc="-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4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movements </a:t>
                      </a:r>
                      <a:r>
                        <a:rPr sz="1000" spc="-4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away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from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the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body.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3175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B w="6350">
                      <a:solidFill>
                        <a:srgbClr val="687A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B w="6350">
                      <a:solidFill>
                        <a:srgbClr val="687A9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4930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527300" y="388846"/>
            <a:ext cx="6354445" cy="724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800" i="1" dirty="0">
                <a:solidFill>
                  <a:srgbClr val="231F20"/>
                </a:solidFill>
                <a:latin typeface="Franklin Gothic Book"/>
                <a:cs typeface="Franklin Gothic Book"/>
              </a:rPr>
              <a:t>Communication </a:t>
            </a:r>
            <a:r>
              <a:rPr sz="800" i="1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(continued)</a:t>
            </a:r>
            <a:endParaRPr sz="800"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800">
              <a:latin typeface="Franklin Gothic Book"/>
              <a:cs typeface="Franklin Gothic Book"/>
            </a:endParaRPr>
          </a:p>
          <a:p>
            <a:pPr marL="12700" marR="5080" algn="just">
              <a:lnSpc>
                <a:spcPct val="100000"/>
              </a:lnSpc>
            </a:pP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hand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signals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below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are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examples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of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signals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that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could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be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used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as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communication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method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on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construction site.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They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are not part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of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standard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are not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related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to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the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hand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signals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used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to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direct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load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shifting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equipment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(e.g</a:t>
            </a:r>
            <a:r>
              <a:rPr sz="1000" spc="-4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cranes).</a:t>
            </a:r>
            <a:endParaRPr sz="1000">
              <a:latin typeface="Open Sans"/>
              <a:cs typeface="Open Sans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27993" y="3773504"/>
            <a:ext cx="1192076" cy="113720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48205" y="4040690"/>
            <a:ext cx="1001245" cy="87001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29080" y="2421005"/>
            <a:ext cx="1990465" cy="248970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29417" y="2051336"/>
            <a:ext cx="1982809" cy="98640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848000" y="1543054"/>
            <a:ext cx="882370" cy="1494684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527300" y="117014"/>
            <a:ext cx="419734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PC</a:t>
            </a:r>
            <a:r>
              <a:rPr sz="1100" i="1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i="1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4.1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28</a:t>
            </a:fld>
            <a:endParaRPr spc="-25" dirty="0"/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Easy</a:t>
            </a:r>
            <a:r>
              <a:rPr spc="-10" dirty="0"/>
              <a:t> </a:t>
            </a:r>
            <a:r>
              <a:rPr dirty="0"/>
              <a:t>Guides</a:t>
            </a:r>
            <a:r>
              <a:rPr spc="-10" dirty="0"/>
              <a:t> </a:t>
            </a:r>
            <a:r>
              <a:rPr dirty="0"/>
              <a:t>Australia</a:t>
            </a:r>
            <a:r>
              <a:rPr spc="-10" dirty="0"/>
              <a:t> </a:t>
            </a:r>
            <a:r>
              <a:rPr dirty="0"/>
              <a:t>Pty.</a:t>
            </a:r>
            <a:r>
              <a:rPr spc="-5" dirty="0"/>
              <a:t> </a:t>
            </a:r>
            <a:r>
              <a:rPr spc="-20" dirty="0"/>
              <a:t>Ltd.</a:t>
            </a:r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May</a:t>
            </a:r>
            <a:r>
              <a:rPr spc="-10" dirty="0"/>
              <a:t> </a:t>
            </a:r>
            <a:r>
              <a:rPr dirty="0"/>
              <a:t>not</a:t>
            </a:r>
            <a:r>
              <a:rPr spc="-10" dirty="0"/>
              <a:t> </a:t>
            </a:r>
            <a:r>
              <a:rPr dirty="0"/>
              <a:t>be</a:t>
            </a:r>
            <a:r>
              <a:rPr spc="-10" dirty="0"/>
              <a:t> reproduced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7DBEEC-3088-E2A0-0548-F2AB7C9846E0}"/>
              </a:ext>
            </a:extLst>
          </p:cNvPr>
          <p:cNvSpPr/>
          <p:nvPr/>
        </p:nvSpPr>
        <p:spPr>
          <a:xfrm>
            <a:off x="522550" y="608204"/>
            <a:ext cx="6490640" cy="519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BAAF63-B88D-8DF3-8CD3-72E214A113F8}"/>
              </a:ext>
            </a:extLst>
          </p:cNvPr>
          <p:cNvSpPr/>
          <p:nvPr/>
        </p:nvSpPr>
        <p:spPr>
          <a:xfrm>
            <a:off x="622225" y="1313005"/>
            <a:ext cx="1982810" cy="688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6EEC95-D5BA-B616-C6F2-CCE71FC31710}"/>
              </a:ext>
            </a:extLst>
          </p:cNvPr>
          <p:cNvSpPr/>
          <p:nvPr/>
        </p:nvSpPr>
        <p:spPr>
          <a:xfrm>
            <a:off x="2737259" y="1291405"/>
            <a:ext cx="1040991" cy="1746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3437D68-F73E-C7E9-5FF8-EC27E89E1D33}"/>
              </a:ext>
            </a:extLst>
          </p:cNvPr>
          <p:cNvSpPr/>
          <p:nvPr/>
        </p:nvSpPr>
        <p:spPr>
          <a:xfrm>
            <a:off x="4929080" y="1291405"/>
            <a:ext cx="1982810" cy="1080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CC93998-326D-FFA3-2EF6-991F446E9AD1}"/>
              </a:ext>
            </a:extLst>
          </p:cNvPr>
          <p:cNvSpPr/>
          <p:nvPr/>
        </p:nvSpPr>
        <p:spPr>
          <a:xfrm>
            <a:off x="622225" y="3163090"/>
            <a:ext cx="1982810" cy="828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0B850DA-55AC-634F-43C8-9D09706F71F6}"/>
              </a:ext>
            </a:extLst>
          </p:cNvPr>
          <p:cNvSpPr/>
          <p:nvPr/>
        </p:nvSpPr>
        <p:spPr>
          <a:xfrm>
            <a:off x="2785190" y="3160772"/>
            <a:ext cx="1982810" cy="563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144005"/>
            <a:ext cx="2164080" cy="153035"/>
          </a:xfrm>
          <a:custGeom>
            <a:avLst/>
            <a:gdLst/>
            <a:ahLst/>
            <a:cxnLst/>
            <a:rect l="l" t="t" r="r" b="b"/>
            <a:pathLst>
              <a:path w="2164080" h="153035">
                <a:moveTo>
                  <a:pt x="0" y="152996"/>
                </a:moveTo>
                <a:lnTo>
                  <a:pt x="2163597" y="152996"/>
                </a:lnTo>
                <a:lnTo>
                  <a:pt x="2163597" y="0"/>
                </a:lnTo>
                <a:lnTo>
                  <a:pt x="0" y="0"/>
                </a:lnTo>
                <a:lnTo>
                  <a:pt x="0" y="1529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63597" y="144005"/>
            <a:ext cx="5396865" cy="153035"/>
          </a:xfrm>
          <a:custGeom>
            <a:avLst/>
            <a:gdLst/>
            <a:ahLst/>
            <a:cxnLst/>
            <a:rect l="l" t="t" r="r" b="b"/>
            <a:pathLst>
              <a:path w="5396865" h="153035">
                <a:moveTo>
                  <a:pt x="0" y="152996"/>
                </a:moveTo>
                <a:lnTo>
                  <a:pt x="5396407" y="152996"/>
                </a:lnTo>
                <a:lnTo>
                  <a:pt x="5396407" y="0"/>
                </a:lnTo>
                <a:lnTo>
                  <a:pt x="0" y="0"/>
                </a:lnTo>
                <a:lnTo>
                  <a:pt x="0" y="152996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999860" y="117014"/>
            <a:ext cx="188912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APPLY</a:t>
            </a:r>
            <a:r>
              <a:rPr sz="1100" spc="-3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SAFE</a:t>
            </a:r>
            <a:r>
              <a:rPr sz="1100" spc="-3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WORK</a:t>
            </a:r>
            <a:r>
              <a:rPr sz="1100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PRACTICES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85068" y="144006"/>
            <a:ext cx="229235" cy="153035"/>
          </a:xfrm>
          <a:custGeom>
            <a:avLst/>
            <a:gdLst/>
            <a:ahLst/>
            <a:cxnLst/>
            <a:rect l="l" t="t" r="r" b="b"/>
            <a:pathLst>
              <a:path w="229235" h="153035">
                <a:moveTo>
                  <a:pt x="228663" y="0"/>
                </a:moveTo>
                <a:lnTo>
                  <a:pt x="0" y="0"/>
                </a:lnTo>
                <a:lnTo>
                  <a:pt x="0" y="152996"/>
                </a:lnTo>
                <a:lnTo>
                  <a:pt x="75666" y="152996"/>
                </a:lnTo>
                <a:lnTo>
                  <a:pt x="22866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3773649" y="432002"/>
            <a:ext cx="6350" cy="4536440"/>
            <a:chOff x="3773649" y="432002"/>
            <a:chExt cx="6350" cy="4536440"/>
          </a:xfrm>
        </p:grpSpPr>
        <p:sp>
          <p:nvSpPr>
            <p:cNvPr id="8" name="object 8"/>
            <p:cNvSpPr/>
            <p:nvPr/>
          </p:nvSpPr>
          <p:spPr>
            <a:xfrm>
              <a:off x="3776824" y="432002"/>
              <a:ext cx="0" cy="2268220"/>
            </a:xfrm>
            <a:custGeom>
              <a:avLst/>
              <a:gdLst/>
              <a:ahLst/>
              <a:cxnLst/>
              <a:rect l="l" t="t" r="r" b="b"/>
              <a:pathLst>
                <a:path h="2268220">
                  <a:moveTo>
                    <a:pt x="0" y="2268004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776824" y="2700001"/>
              <a:ext cx="0" cy="2268220"/>
            </a:xfrm>
            <a:custGeom>
              <a:avLst/>
              <a:gdLst/>
              <a:ahLst/>
              <a:cxnLst/>
              <a:rect l="l" t="t" r="r" b="b"/>
              <a:pathLst>
                <a:path h="2268220">
                  <a:moveTo>
                    <a:pt x="0" y="2268004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506295" y="3288631"/>
            <a:ext cx="3187700" cy="1679575"/>
            <a:chOff x="506295" y="3288631"/>
            <a:chExt cx="3187700" cy="1679575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6295" y="3288631"/>
              <a:ext cx="2576440" cy="167937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06246" y="4434357"/>
              <a:ext cx="587408" cy="438911"/>
            </a:xfrm>
            <a:prstGeom prst="rect">
              <a:avLst/>
            </a:prstGeom>
          </p:spPr>
        </p:pic>
      </p:grp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4302" y="1423271"/>
            <a:ext cx="2243957" cy="1688266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527300" y="366000"/>
            <a:ext cx="2724785" cy="1036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00305E"/>
                </a:solidFill>
                <a:latin typeface="Franklin Gothic Demi"/>
                <a:cs typeface="Franklin Gothic Demi"/>
              </a:rPr>
              <a:t>Bullying</a:t>
            </a:r>
            <a:r>
              <a:rPr sz="1400" b="1" spc="-20" dirty="0">
                <a:solidFill>
                  <a:srgbClr val="00305E"/>
                </a:solidFill>
                <a:latin typeface="Franklin Gothic Demi"/>
                <a:cs typeface="Franklin Gothic Demi"/>
              </a:rPr>
              <a:t> </a:t>
            </a:r>
            <a:r>
              <a:rPr sz="1400" b="1" dirty="0">
                <a:solidFill>
                  <a:srgbClr val="00305E"/>
                </a:solidFill>
                <a:latin typeface="Franklin Gothic Demi"/>
                <a:cs typeface="Franklin Gothic Demi"/>
              </a:rPr>
              <a:t>and</a:t>
            </a:r>
            <a:r>
              <a:rPr sz="1400" b="1" spc="-15" dirty="0">
                <a:solidFill>
                  <a:srgbClr val="00305E"/>
                </a:solidFill>
                <a:latin typeface="Franklin Gothic Demi"/>
                <a:cs typeface="Franklin Gothic Demi"/>
              </a:rPr>
              <a:t> </a:t>
            </a:r>
            <a:r>
              <a:rPr sz="1400" b="1" spc="-10" dirty="0">
                <a:solidFill>
                  <a:srgbClr val="00305E"/>
                </a:solidFill>
                <a:latin typeface="Franklin Gothic Demi"/>
                <a:cs typeface="Franklin Gothic Demi"/>
              </a:rPr>
              <a:t>harassment</a:t>
            </a:r>
            <a:endParaRPr sz="1400">
              <a:latin typeface="Franklin Gothic Demi"/>
              <a:cs typeface="Franklin Gothic Demi"/>
            </a:endParaRPr>
          </a:p>
          <a:p>
            <a:pPr marL="12700">
              <a:lnSpc>
                <a:spcPct val="100000"/>
              </a:lnSpc>
              <a:spcBef>
                <a:spcPts val="915"/>
              </a:spcBef>
            </a:pP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Take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care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of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yourselves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each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other.</a:t>
            </a:r>
            <a:endParaRPr sz="1000">
              <a:latin typeface="Open Sans"/>
              <a:cs typeface="Open Sans"/>
            </a:endParaRPr>
          </a:p>
          <a:p>
            <a:pPr marL="12700" marR="5715">
              <a:lnSpc>
                <a:spcPct val="100000"/>
              </a:lnSpc>
              <a:spcBef>
                <a:spcPts val="565"/>
              </a:spcBef>
            </a:pP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Bullying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harassment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do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not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belong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in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the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workplace.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Report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any</a:t>
            </a:r>
            <a:r>
              <a:rPr sz="10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bullying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or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harassment</a:t>
            </a:r>
            <a:r>
              <a:rPr sz="10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to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your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supervisor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or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other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relevant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person.</a:t>
            </a:r>
            <a:endParaRPr sz="1000">
              <a:latin typeface="Open Sans"/>
              <a:cs typeface="Open San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897000" y="1674012"/>
            <a:ext cx="3078480" cy="1839595"/>
            <a:chOff x="3897000" y="1674012"/>
            <a:chExt cx="3078480" cy="1839595"/>
          </a:xfrm>
        </p:grpSpPr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97000" y="1674012"/>
              <a:ext cx="3077992" cy="175619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87312" y="3031909"/>
              <a:ext cx="482396" cy="481507"/>
            </a:xfrm>
            <a:prstGeom prst="rect">
              <a:avLst/>
            </a:prstGeom>
          </p:spPr>
        </p:pic>
      </p:grpSp>
      <p:pic>
        <p:nvPicPr>
          <p:cNvPr id="18" name="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995344" y="3550586"/>
            <a:ext cx="1437557" cy="1378691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3875299" y="366000"/>
            <a:ext cx="2967990" cy="1189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00305E"/>
                </a:solidFill>
                <a:latin typeface="Franklin Gothic Demi"/>
                <a:cs typeface="Franklin Gothic Demi"/>
              </a:rPr>
              <a:t>Smoking</a:t>
            </a:r>
            <a:r>
              <a:rPr sz="1400" b="1" spc="-35" dirty="0">
                <a:solidFill>
                  <a:srgbClr val="00305E"/>
                </a:solidFill>
                <a:latin typeface="Franklin Gothic Demi"/>
                <a:cs typeface="Franklin Gothic Demi"/>
              </a:rPr>
              <a:t> </a:t>
            </a:r>
            <a:r>
              <a:rPr sz="1400" b="1" dirty="0">
                <a:solidFill>
                  <a:srgbClr val="00305E"/>
                </a:solidFill>
                <a:latin typeface="Franklin Gothic Demi"/>
                <a:cs typeface="Franklin Gothic Demi"/>
              </a:rPr>
              <a:t>in</a:t>
            </a:r>
            <a:r>
              <a:rPr sz="1400" b="1" spc="-35" dirty="0">
                <a:solidFill>
                  <a:srgbClr val="00305E"/>
                </a:solidFill>
                <a:latin typeface="Franklin Gothic Demi"/>
                <a:cs typeface="Franklin Gothic Demi"/>
              </a:rPr>
              <a:t> </a:t>
            </a:r>
            <a:r>
              <a:rPr sz="1400" b="1" dirty="0">
                <a:solidFill>
                  <a:srgbClr val="00305E"/>
                </a:solidFill>
                <a:latin typeface="Franklin Gothic Demi"/>
                <a:cs typeface="Franklin Gothic Demi"/>
              </a:rPr>
              <a:t>the</a:t>
            </a:r>
            <a:r>
              <a:rPr sz="1400" b="1" spc="-30" dirty="0">
                <a:solidFill>
                  <a:srgbClr val="00305E"/>
                </a:solidFill>
                <a:latin typeface="Franklin Gothic Demi"/>
                <a:cs typeface="Franklin Gothic Demi"/>
              </a:rPr>
              <a:t> </a:t>
            </a:r>
            <a:r>
              <a:rPr sz="1400" b="1" spc="-10" dirty="0">
                <a:solidFill>
                  <a:srgbClr val="00305E"/>
                </a:solidFill>
                <a:latin typeface="Franklin Gothic Demi"/>
                <a:cs typeface="Franklin Gothic Demi"/>
              </a:rPr>
              <a:t>workplace</a:t>
            </a:r>
            <a:endParaRPr sz="1400">
              <a:latin typeface="Franklin Gothic Demi"/>
              <a:cs typeface="Franklin Gothic Demi"/>
            </a:endParaRPr>
          </a:p>
          <a:p>
            <a:pPr marL="12700" marR="5080">
              <a:lnSpc>
                <a:spcPct val="100000"/>
              </a:lnSpc>
              <a:spcBef>
                <a:spcPts val="915"/>
              </a:spcBef>
            </a:pPr>
            <a:r>
              <a:rPr sz="1000" spc="-45" dirty="0">
                <a:solidFill>
                  <a:srgbClr val="231F20"/>
                </a:solidFill>
                <a:latin typeface="Open Sans"/>
                <a:cs typeface="Open Sans"/>
              </a:rPr>
              <a:t>Some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workplaces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have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special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places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for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people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Open Sans"/>
                <a:cs typeface="Open Sans"/>
              </a:rPr>
              <a:t>who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smoke.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If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you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smoke,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you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Open Sans"/>
                <a:cs typeface="Open Sans"/>
              </a:rPr>
              <a:t>must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use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these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places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to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prevent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sz="1000" spc="-4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risk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to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others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who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do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not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 smoke.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It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also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removes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risk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of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flame near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flammable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liquids.</a:t>
            </a:r>
            <a:endParaRPr sz="10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sz="1000" spc="-45" dirty="0">
                <a:solidFill>
                  <a:srgbClr val="231F20"/>
                </a:solidFill>
                <a:latin typeface="Open Sans"/>
                <a:cs typeface="Open Sans"/>
              </a:rPr>
              <a:t>Some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sites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Open Sans"/>
                <a:cs typeface="Open Sans"/>
              </a:rPr>
              <a:t>may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also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have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set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smoking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times.</a:t>
            </a:r>
            <a:endParaRPr sz="1000">
              <a:latin typeface="Open Sans"/>
              <a:cs typeface="Open Sans"/>
            </a:endParaRPr>
          </a:p>
        </p:txBody>
      </p:sp>
      <p:pic>
        <p:nvPicPr>
          <p:cNvPr id="20" name="object 2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105810" y="2630030"/>
            <a:ext cx="482396" cy="481507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287742" y="4434357"/>
            <a:ext cx="587414" cy="438911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527300" y="117014"/>
            <a:ext cx="419734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PC</a:t>
            </a:r>
            <a:r>
              <a:rPr sz="1100" i="1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i="1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4.1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29</a:t>
            </a:fld>
            <a:endParaRPr spc="-25" dirty="0"/>
          </a:p>
        </p:txBody>
      </p:sp>
      <p:sp>
        <p:nvSpPr>
          <p:cNvPr id="24" name="object 2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Easy</a:t>
            </a:r>
            <a:r>
              <a:rPr spc="-10" dirty="0"/>
              <a:t> </a:t>
            </a:r>
            <a:r>
              <a:rPr dirty="0"/>
              <a:t>Guides</a:t>
            </a:r>
            <a:r>
              <a:rPr spc="-10" dirty="0"/>
              <a:t> </a:t>
            </a:r>
            <a:r>
              <a:rPr dirty="0"/>
              <a:t>Australia</a:t>
            </a:r>
            <a:r>
              <a:rPr spc="-10" dirty="0"/>
              <a:t> </a:t>
            </a:r>
            <a:r>
              <a:rPr dirty="0"/>
              <a:t>Pty.</a:t>
            </a:r>
            <a:r>
              <a:rPr spc="-5" dirty="0"/>
              <a:t> </a:t>
            </a:r>
            <a:r>
              <a:rPr spc="-20" dirty="0"/>
              <a:t>Ltd.</a:t>
            </a:r>
          </a:p>
        </p:txBody>
      </p:sp>
      <p:sp>
        <p:nvSpPr>
          <p:cNvPr id="25" name="object 25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May</a:t>
            </a:r>
            <a:r>
              <a:rPr spc="-10" dirty="0"/>
              <a:t> </a:t>
            </a:r>
            <a:r>
              <a:rPr dirty="0"/>
              <a:t>not</a:t>
            </a:r>
            <a:r>
              <a:rPr spc="-10" dirty="0"/>
              <a:t> </a:t>
            </a:r>
            <a:r>
              <a:rPr dirty="0"/>
              <a:t>be</a:t>
            </a:r>
            <a:r>
              <a:rPr spc="-10" dirty="0"/>
              <a:t> reproduced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DF37E10-6758-1DFC-6320-C73AD71B447F}"/>
              </a:ext>
            </a:extLst>
          </p:cNvPr>
          <p:cNvSpPr/>
          <p:nvPr/>
        </p:nvSpPr>
        <p:spPr>
          <a:xfrm>
            <a:off x="540239" y="713958"/>
            <a:ext cx="3128393" cy="688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A53F6E1-0C74-28BE-B33C-953A506C6E5E}"/>
              </a:ext>
            </a:extLst>
          </p:cNvPr>
          <p:cNvSpPr/>
          <p:nvPr/>
        </p:nvSpPr>
        <p:spPr>
          <a:xfrm>
            <a:off x="3875299" y="713958"/>
            <a:ext cx="3066464" cy="876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"/>
            <a:ext cx="7557134" cy="4968240"/>
            <a:chOff x="0" y="2"/>
            <a:chExt cx="7557134" cy="496824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54418" y="2223371"/>
              <a:ext cx="2067293" cy="27446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2"/>
              <a:ext cx="7557134" cy="3194685"/>
            </a:xfrm>
            <a:custGeom>
              <a:avLst/>
              <a:gdLst/>
              <a:ahLst/>
              <a:cxnLst/>
              <a:rect l="l" t="t" r="r" b="b"/>
              <a:pathLst>
                <a:path w="7557134" h="3194685">
                  <a:moveTo>
                    <a:pt x="7556512" y="0"/>
                  </a:moveTo>
                  <a:lnTo>
                    <a:pt x="0" y="0"/>
                  </a:lnTo>
                  <a:lnTo>
                    <a:pt x="0" y="3194354"/>
                  </a:lnTo>
                  <a:lnTo>
                    <a:pt x="7556512" y="0"/>
                  </a:lnTo>
                  <a:close/>
                </a:path>
              </a:pathLst>
            </a:custGeom>
            <a:solidFill>
              <a:srgbClr val="6C5B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0" y="540004"/>
            <a:ext cx="7243445" cy="1325245"/>
          </a:xfrm>
          <a:prstGeom prst="rect">
            <a:avLst/>
          </a:prstGeom>
          <a:solidFill>
            <a:srgbClr val="00305E"/>
          </a:solidFill>
        </p:spPr>
        <p:txBody>
          <a:bodyPr vert="horz" wrap="square" lIns="0" tIns="379730" rIns="0" bIns="0" rtlCol="0">
            <a:spAutoFit/>
          </a:bodyPr>
          <a:lstStyle/>
          <a:p>
            <a:pPr marL="4175760">
              <a:lnSpc>
                <a:spcPct val="100000"/>
              </a:lnSpc>
              <a:spcBef>
                <a:spcPts val="2990"/>
              </a:spcBef>
            </a:pPr>
            <a:r>
              <a:rPr sz="3600" spc="-10" dirty="0">
                <a:solidFill>
                  <a:srgbClr val="FFFFFF"/>
                </a:solidFill>
                <a:latin typeface="Open Sans"/>
                <a:cs typeface="Open Sans"/>
              </a:rPr>
              <a:t>Introduction</a:t>
            </a:r>
            <a:endParaRPr sz="3600">
              <a:latin typeface="Open Sans"/>
              <a:cs typeface="Open San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64135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3</a:t>
            </a:fld>
            <a:endParaRPr spc="-25" dirty="0"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Easy</a:t>
            </a:r>
            <a:r>
              <a:rPr spc="-10" dirty="0"/>
              <a:t> </a:t>
            </a:r>
            <a:r>
              <a:rPr dirty="0"/>
              <a:t>Guides</a:t>
            </a:r>
            <a:r>
              <a:rPr spc="-10" dirty="0"/>
              <a:t> </a:t>
            </a:r>
            <a:r>
              <a:rPr dirty="0"/>
              <a:t>Australia</a:t>
            </a:r>
            <a:r>
              <a:rPr spc="-10" dirty="0"/>
              <a:t> </a:t>
            </a:r>
            <a:r>
              <a:rPr dirty="0"/>
              <a:t>Pty.</a:t>
            </a:r>
            <a:r>
              <a:rPr spc="-5" dirty="0"/>
              <a:t> </a:t>
            </a:r>
            <a:r>
              <a:rPr spc="-20" dirty="0"/>
              <a:t>Ltd.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May</a:t>
            </a:r>
            <a:r>
              <a:rPr spc="-10" dirty="0"/>
              <a:t> </a:t>
            </a:r>
            <a:r>
              <a:rPr dirty="0"/>
              <a:t>not</a:t>
            </a:r>
            <a:r>
              <a:rPr spc="-10" dirty="0"/>
              <a:t> </a:t>
            </a:r>
            <a:r>
              <a:rPr dirty="0"/>
              <a:t>be</a:t>
            </a:r>
            <a:r>
              <a:rPr spc="-10" dirty="0"/>
              <a:t> reproduced</a:t>
            </a:r>
          </a:p>
        </p:txBody>
      </p:sp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144005"/>
            <a:ext cx="2164080" cy="153035"/>
          </a:xfrm>
          <a:custGeom>
            <a:avLst/>
            <a:gdLst/>
            <a:ahLst/>
            <a:cxnLst/>
            <a:rect l="l" t="t" r="r" b="b"/>
            <a:pathLst>
              <a:path w="2164080" h="153035">
                <a:moveTo>
                  <a:pt x="0" y="152996"/>
                </a:moveTo>
                <a:lnTo>
                  <a:pt x="2163597" y="152996"/>
                </a:lnTo>
                <a:lnTo>
                  <a:pt x="2163597" y="0"/>
                </a:lnTo>
                <a:lnTo>
                  <a:pt x="0" y="0"/>
                </a:lnTo>
                <a:lnTo>
                  <a:pt x="0" y="1529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63597" y="144005"/>
            <a:ext cx="5396865" cy="153035"/>
          </a:xfrm>
          <a:custGeom>
            <a:avLst/>
            <a:gdLst/>
            <a:ahLst/>
            <a:cxnLst/>
            <a:rect l="l" t="t" r="r" b="b"/>
            <a:pathLst>
              <a:path w="5396865" h="153035">
                <a:moveTo>
                  <a:pt x="0" y="152996"/>
                </a:moveTo>
                <a:lnTo>
                  <a:pt x="5396407" y="152996"/>
                </a:lnTo>
                <a:lnTo>
                  <a:pt x="5396407" y="0"/>
                </a:lnTo>
                <a:lnTo>
                  <a:pt x="0" y="0"/>
                </a:lnTo>
                <a:lnTo>
                  <a:pt x="0" y="152996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999860" y="117014"/>
            <a:ext cx="188912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APPLY</a:t>
            </a:r>
            <a:r>
              <a:rPr sz="1100" spc="-3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SAFE</a:t>
            </a:r>
            <a:r>
              <a:rPr sz="1100" spc="-3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WORK</a:t>
            </a:r>
            <a:r>
              <a:rPr sz="1100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PRACTICES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85068" y="144006"/>
            <a:ext cx="229235" cy="153035"/>
          </a:xfrm>
          <a:custGeom>
            <a:avLst/>
            <a:gdLst/>
            <a:ahLst/>
            <a:cxnLst/>
            <a:rect l="l" t="t" r="r" b="b"/>
            <a:pathLst>
              <a:path w="229235" h="153035">
                <a:moveTo>
                  <a:pt x="228663" y="0"/>
                </a:moveTo>
                <a:lnTo>
                  <a:pt x="0" y="0"/>
                </a:lnTo>
                <a:lnTo>
                  <a:pt x="0" y="152996"/>
                </a:lnTo>
                <a:lnTo>
                  <a:pt x="75666" y="152996"/>
                </a:lnTo>
                <a:lnTo>
                  <a:pt x="22866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27300" y="388846"/>
            <a:ext cx="1640839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i="1" dirty="0">
                <a:solidFill>
                  <a:srgbClr val="231F20"/>
                </a:solidFill>
                <a:latin typeface="Franklin Gothic Book"/>
                <a:cs typeface="Franklin Gothic Book"/>
              </a:rPr>
              <a:t>Site</a:t>
            </a:r>
            <a:r>
              <a:rPr sz="800" i="1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800" i="1" dirty="0">
                <a:solidFill>
                  <a:srgbClr val="231F20"/>
                </a:solidFill>
                <a:latin typeface="Franklin Gothic Book"/>
                <a:cs typeface="Franklin Gothic Book"/>
              </a:rPr>
              <a:t>disturbance</a:t>
            </a:r>
            <a:r>
              <a:rPr sz="800" i="1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800" i="1" dirty="0">
                <a:solidFill>
                  <a:srgbClr val="231F20"/>
                </a:solidFill>
                <a:latin typeface="Franklin Gothic Book"/>
                <a:cs typeface="Franklin Gothic Book"/>
              </a:rPr>
              <a:t>and</a:t>
            </a:r>
            <a:r>
              <a:rPr sz="800" i="1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800" i="1" dirty="0">
                <a:solidFill>
                  <a:srgbClr val="231F20"/>
                </a:solidFill>
                <a:latin typeface="Franklin Gothic Book"/>
                <a:cs typeface="Franklin Gothic Book"/>
              </a:rPr>
              <a:t>dust</a:t>
            </a:r>
            <a:r>
              <a:rPr sz="800" i="1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800" i="1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(continued)</a:t>
            </a:r>
            <a:endParaRPr sz="800">
              <a:latin typeface="Franklin Gothic Book"/>
              <a:cs typeface="Franklin Gothic Book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27057" y="3071460"/>
            <a:ext cx="2198924" cy="1830141"/>
          </a:xfrm>
          <a:prstGeom prst="rect">
            <a:avLst/>
          </a:prstGeom>
        </p:spPr>
      </p:pic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540000" y="628285"/>
          <a:ext cx="6473190" cy="4333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36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65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66620">
                <a:tc rowSpan="2">
                  <a:txBody>
                    <a:bodyPr/>
                    <a:lstStyle/>
                    <a:p>
                      <a:pPr marL="104775" marR="653415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Control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dust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by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wetting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roads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and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stockpiles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(water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restrictions</a:t>
                      </a:r>
                      <a:r>
                        <a:rPr sz="1000" spc="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permitting).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74930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2395" marR="133985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Make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sure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stormwater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drains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in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the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area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have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been set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up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with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a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gravel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sausage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or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gravel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inlet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filter to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stop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4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mud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4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making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its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4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way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into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the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stormwater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system.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74930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66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4930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2395" marR="2183765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Clean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truck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4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tyres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with</a:t>
                      </a:r>
                      <a:r>
                        <a:rPr sz="1000" spc="-4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a</a:t>
                      </a:r>
                      <a:r>
                        <a:rPr sz="1000" spc="-5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broom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or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water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to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prevent </a:t>
                      </a:r>
                      <a:r>
                        <a:rPr sz="1000" spc="-4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mud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spreading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onto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the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road.</a:t>
                      </a:r>
                      <a:endParaRPr sz="1000" dirty="0">
                        <a:latin typeface="Open Sans"/>
                        <a:cs typeface="Open Sans"/>
                      </a:endParaRPr>
                    </a:p>
                  </a:txBody>
                  <a:tcPr marL="0" marR="0" marT="81280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6450" y="1727505"/>
            <a:ext cx="3114293" cy="242551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4433" y="1269009"/>
            <a:ext cx="587421" cy="438911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3902720" y="1204557"/>
            <a:ext cx="3008630" cy="1459230"/>
            <a:chOff x="3902720" y="1204557"/>
            <a:chExt cx="3008630" cy="1459230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02720" y="1204557"/>
              <a:ext cx="3006908" cy="138534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23747" y="2224862"/>
              <a:ext cx="587414" cy="438911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337723" y="2909862"/>
            <a:ext cx="587421" cy="438911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527300" y="117014"/>
            <a:ext cx="419734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PC</a:t>
            </a:r>
            <a:r>
              <a:rPr sz="1100" i="1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i="1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4.1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30</a:t>
            </a:fld>
            <a:endParaRPr spc="-25" dirty="0"/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Easy</a:t>
            </a:r>
            <a:r>
              <a:rPr spc="-10" dirty="0"/>
              <a:t> </a:t>
            </a:r>
            <a:r>
              <a:rPr dirty="0"/>
              <a:t>Guides</a:t>
            </a:r>
            <a:r>
              <a:rPr spc="-10" dirty="0"/>
              <a:t> </a:t>
            </a:r>
            <a:r>
              <a:rPr dirty="0"/>
              <a:t>Australia</a:t>
            </a:r>
            <a:r>
              <a:rPr spc="-10" dirty="0"/>
              <a:t> </a:t>
            </a:r>
            <a:r>
              <a:rPr dirty="0"/>
              <a:t>Pty.</a:t>
            </a:r>
            <a:r>
              <a:rPr spc="-5" dirty="0"/>
              <a:t> </a:t>
            </a:r>
            <a:r>
              <a:rPr spc="-20" dirty="0"/>
              <a:t>Ltd.</a:t>
            </a:r>
          </a:p>
        </p:txBody>
      </p:sp>
      <p:sp>
        <p:nvSpPr>
          <p:cNvPr id="19" name="object 19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May</a:t>
            </a:r>
            <a:r>
              <a:rPr spc="-10" dirty="0"/>
              <a:t> </a:t>
            </a:r>
            <a:r>
              <a:rPr dirty="0"/>
              <a:t>not</a:t>
            </a:r>
            <a:r>
              <a:rPr spc="-10" dirty="0"/>
              <a:t> </a:t>
            </a:r>
            <a:r>
              <a:rPr dirty="0"/>
              <a:t>be</a:t>
            </a:r>
            <a:r>
              <a:rPr spc="-10" dirty="0"/>
              <a:t> reproduced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589A2F-C358-4A20-3744-282107DCA8D0}"/>
              </a:ext>
            </a:extLst>
          </p:cNvPr>
          <p:cNvSpPr/>
          <p:nvPr/>
        </p:nvSpPr>
        <p:spPr>
          <a:xfrm>
            <a:off x="606449" y="659678"/>
            <a:ext cx="3062183" cy="438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E2B6905-21CC-C9C3-6EE7-7B195E5CC063}"/>
              </a:ext>
            </a:extLst>
          </p:cNvPr>
          <p:cNvSpPr/>
          <p:nvPr/>
        </p:nvSpPr>
        <p:spPr>
          <a:xfrm>
            <a:off x="3870624" y="674870"/>
            <a:ext cx="3039004" cy="469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471BC6C-C510-8E4B-78AC-C5F627E719B8}"/>
              </a:ext>
            </a:extLst>
          </p:cNvPr>
          <p:cNvSpPr/>
          <p:nvPr/>
        </p:nvSpPr>
        <p:spPr>
          <a:xfrm>
            <a:off x="3843709" y="2832425"/>
            <a:ext cx="1001341" cy="825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144005"/>
            <a:ext cx="2164080" cy="153035"/>
          </a:xfrm>
          <a:custGeom>
            <a:avLst/>
            <a:gdLst/>
            <a:ahLst/>
            <a:cxnLst/>
            <a:rect l="l" t="t" r="r" b="b"/>
            <a:pathLst>
              <a:path w="2164080" h="153035">
                <a:moveTo>
                  <a:pt x="0" y="152996"/>
                </a:moveTo>
                <a:lnTo>
                  <a:pt x="2163597" y="152996"/>
                </a:lnTo>
                <a:lnTo>
                  <a:pt x="2163597" y="0"/>
                </a:lnTo>
                <a:lnTo>
                  <a:pt x="0" y="0"/>
                </a:lnTo>
                <a:lnTo>
                  <a:pt x="0" y="1529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63597" y="144005"/>
            <a:ext cx="5396865" cy="153035"/>
          </a:xfrm>
          <a:custGeom>
            <a:avLst/>
            <a:gdLst/>
            <a:ahLst/>
            <a:cxnLst/>
            <a:rect l="l" t="t" r="r" b="b"/>
            <a:pathLst>
              <a:path w="5396865" h="153035">
                <a:moveTo>
                  <a:pt x="0" y="152996"/>
                </a:moveTo>
                <a:lnTo>
                  <a:pt x="5396407" y="152996"/>
                </a:lnTo>
                <a:lnTo>
                  <a:pt x="5396407" y="0"/>
                </a:lnTo>
                <a:lnTo>
                  <a:pt x="0" y="0"/>
                </a:lnTo>
                <a:lnTo>
                  <a:pt x="0" y="152996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163597" y="144005"/>
            <a:ext cx="5396865" cy="153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48610">
              <a:lnSpc>
                <a:spcPts val="1205"/>
              </a:lnSpc>
            </a:pP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APPLY</a:t>
            </a:r>
            <a:r>
              <a:rPr sz="1100" spc="-3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SAFE</a:t>
            </a:r>
            <a:r>
              <a:rPr sz="1100" spc="-3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WORK</a:t>
            </a:r>
            <a:r>
              <a:rPr sz="1100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PRACTICES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85068" y="144006"/>
            <a:ext cx="229235" cy="153035"/>
          </a:xfrm>
          <a:custGeom>
            <a:avLst/>
            <a:gdLst/>
            <a:ahLst/>
            <a:cxnLst/>
            <a:rect l="l" t="t" r="r" b="b"/>
            <a:pathLst>
              <a:path w="229235" h="153035">
                <a:moveTo>
                  <a:pt x="228663" y="0"/>
                </a:moveTo>
                <a:lnTo>
                  <a:pt x="0" y="0"/>
                </a:lnTo>
                <a:lnTo>
                  <a:pt x="0" y="152996"/>
                </a:lnTo>
                <a:lnTo>
                  <a:pt x="75666" y="152996"/>
                </a:lnTo>
                <a:lnTo>
                  <a:pt x="22866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74419" y="2473477"/>
            <a:ext cx="5542915" cy="1243965"/>
          </a:xfrm>
          <a:custGeom>
            <a:avLst/>
            <a:gdLst/>
            <a:ahLst/>
            <a:cxnLst/>
            <a:rect l="l" t="t" r="r" b="b"/>
            <a:pathLst>
              <a:path w="5542915" h="1243964">
                <a:moveTo>
                  <a:pt x="5542407" y="0"/>
                </a:moveTo>
                <a:lnTo>
                  <a:pt x="3716820" y="0"/>
                </a:lnTo>
                <a:lnTo>
                  <a:pt x="1858403" y="0"/>
                </a:lnTo>
                <a:lnTo>
                  <a:pt x="0" y="0"/>
                </a:lnTo>
                <a:lnTo>
                  <a:pt x="0" y="1243533"/>
                </a:lnTo>
                <a:lnTo>
                  <a:pt x="1858403" y="1243533"/>
                </a:lnTo>
                <a:lnTo>
                  <a:pt x="3716820" y="1243533"/>
                </a:lnTo>
                <a:lnTo>
                  <a:pt x="5542407" y="1243533"/>
                </a:lnTo>
                <a:lnTo>
                  <a:pt x="5542407" y="0"/>
                </a:lnTo>
                <a:close/>
              </a:path>
            </a:pathLst>
          </a:custGeom>
          <a:solidFill>
            <a:srgbClr val="E6E8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582412" y="2767306"/>
            <a:ext cx="393700" cy="17335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5"/>
              </a:spcBef>
            </a:pPr>
            <a:r>
              <a:rPr sz="1000" b="1" spc="-20" dirty="0">
                <a:solidFill>
                  <a:srgbClr val="FFFFFF"/>
                </a:solidFill>
                <a:latin typeface="Open Sans Extrabold"/>
                <a:cs typeface="Open Sans Extrabold"/>
              </a:rPr>
              <a:t>White</a:t>
            </a:r>
            <a:endParaRPr sz="1000">
              <a:latin typeface="Open Sans Extrabold"/>
              <a:cs typeface="Open Sans Extrabold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40824" y="2767306"/>
            <a:ext cx="374650" cy="17335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5"/>
              </a:spcBef>
            </a:pPr>
            <a:r>
              <a:rPr sz="1000" b="1" spc="-20" dirty="0">
                <a:solidFill>
                  <a:srgbClr val="FFFFFF"/>
                </a:solidFill>
                <a:latin typeface="Open Sans"/>
                <a:cs typeface="Open Sans"/>
              </a:rPr>
              <a:t>White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99237" y="2847706"/>
            <a:ext cx="360045" cy="17335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5"/>
              </a:spcBef>
            </a:pPr>
            <a:r>
              <a:rPr sz="1000" b="1" spc="-260" dirty="0">
                <a:solidFill>
                  <a:srgbClr val="231F20"/>
                </a:solidFill>
                <a:latin typeface="Open Sans Semibold"/>
                <a:cs typeface="Open Sans Semibold"/>
              </a:rPr>
              <a:t>Whit</a:t>
            </a:r>
            <a:r>
              <a:rPr sz="1000" b="1" spc="-3240" dirty="0">
                <a:solidFill>
                  <a:srgbClr val="231F20"/>
                </a:solidFill>
                <a:latin typeface="Open Sans Semibold"/>
                <a:cs typeface="Open Sans Semibold"/>
              </a:rPr>
              <a:t>e</a:t>
            </a:r>
            <a:r>
              <a:rPr sz="1000" b="1" spc="-260" dirty="0">
                <a:solidFill>
                  <a:srgbClr val="FFFFFF"/>
                </a:solidFill>
                <a:latin typeface="Open Sans Semibold"/>
                <a:cs typeface="Open Sans Semibold"/>
              </a:rPr>
              <a:t>White</a:t>
            </a:r>
            <a:endParaRPr sz="1000">
              <a:latin typeface="Open Sans Semibold"/>
              <a:cs typeface="Open Sans Semibold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558798" y="2786418"/>
            <a:ext cx="4147820" cy="221615"/>
          </a:xfrm>
          <a:custGeom>
            <a:avLst/>
            <a:gdLst/>
            <a:ahLst/>
            <a:cxnLst/>
            <a:rect l="l" t="t" r="r" b="b"/>
            <a:pathLst>
              <a:path w="4147820" h="221614">
                <a:moveTo>
                  <a:pt x="417601" y="0"/>
                </a:moveTo>
                <a:lnTo>
                  <a:pt x="0" y="0"/>
                </a:lnTo>
                <a:lnTo>
                  <a:pt x="0" y="147586"/>
                </a:lnTo>
                <a:lnTo>
                  <a:pt x="417601" y="147586"/>
                </a:lnTo>
                <a:lnTo>
                  <a:pt x="417601" y="0"/>
                </a:lnTo>
                <a:close/>
              </a:path>
              <a:path w="4147820" h="221614">
                <a:moveTo>
                  <a:pt x="2284209" y="0"/>
                </a:moveTo>
                <a:lnTo>
                  <a:pt x="1852206" y="0"/>
                </a:lnTo>
                <a:lnTo>
                  <a:pt x="1852206" y="147586"/>
                </a:lnTo>
                <a:lnTo>
                  <a:pt x="2284209" y="147586"/>
                </a:lnTo>
                <a:lnTo>
                  <a:pt x="2284209" y="0"/>
                </a:lnTo>
                <a:close/>
              </a:path>
              <a:path w="4147820" h="221614">
                <a:moveTo>
                  <a:pt x="4147210" y="73774"/>
                </a:moveTo>
                <a:lnTo>
                  <a:pt x="3715207" y="73774"/>
                </a:lnTo>
                <a:lnTo>
                  <a:pt x="3715207" y="221361"/>
                </a:lnTo>
                <a:lnTo>
                  <a:pt x="4147210" y="221361"/>
                </a:lnTo>
                <a:lnTo>
                  <a:pt x="4147210" y="7377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540000" y="2182302"/>
          <a:ext cx="6474458" cy="2778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1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8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86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5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7655">
                <a:tc gridSpan="4"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Franklin Gothic Demi"/>
                          <a:cs typeface="Franklin Gothic Demi"/>
                        </a:rPr>
                        <a:t>1.</a:t>
                      </a:r>
                      <a:r>
                        <a:rPr sz="1400" b="1" spc="275" dirty="0">
                          <a:solidFill>
                            <a:srgbClr val="FFFFFF"/>
                          </a:solidFill>
                          <a:latin typeface="Franklin Gothic Demi"/>
                          <a:cs typeface="Franklin Gothic Demi"/>
                        </a:rPr>
                        <a:t> </a:t>
                      </a:r>
                      <a:r>
                        <a:rPr sz="1400" b="1" spc="-50" dirty="0">
                          <a:solidFill>
                            <a:srgbClr val="FFFFFF"/>
                          </a:solidFill>
                          <a:latin typeface="Franklin Gothic Demi"/>
                          <a:cs typeface="Franklin Gothic Demi"/>
                        </a:rPr>
                        <a:t>Regulatory</a:t>
                      </a:r>
                      <a:r>
                        <a:rPr sz="1400" b="1" spc="-40" dirty="0">
                          <a:solidFill>
                            <a:srgbClr val="FFFFFF"/>
                          </a:solidFill>
                          <a:latin typeface="Franklin Gothic Demi"/>
                          <a:cs typeface="Franklin Gothic Dem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Franklin Gothic Demi"/>
                          <a:cs typeface="Franklin Gothic Demi"/>
                        </a:rPr>
                        <a:t>signs</a:t>
                      </a:r>
                      <a:endParaRPr sz="1400">
                        <a:latin typeface="Franklin Gothic Demi"/>
                        <a:cs typeface="Franklin Gothic Demi"/>
                      </a:endParaRPr>
                    </a:p>
                  </a:txBody>
                  <a:tcPr marL="0" marR="0" marT="27940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  <a:solidFill>
                      <a:srgbClr val="00305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3330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Description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78105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  <a:solidFill>
                      <a:srgbClr val="E6E8EF"/>
                    </a:solidFill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000" b="1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Prohibition</a:t>
                      </a:r>
                      <a:r>
                        <a:rPr sz="1000" b="1" spc="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b="1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signs</a:t>
                      </a:r>
                      <a:endParaRPr sz="1000">
                        <a:latin typeface="Open Sans"/>
                        <a:cs typeface="Open Sans"/>
                      </a:endParaRPr>
                    </a:p>
                    <a:p>
                      <a:pPr marL="107950" marR="130810" indent="127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White</a:t>
                      </a:r>
                      <a:r>
                        <a:rPr sz="1000" b="1" spc="130" dirty="0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with</a:t>
                      </a:r>
                      <a:r>
                        <a:rPr sz="1000" spc="-4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a</a:t>
                      </a:r>
                      <a:r>
                        <a:rPr sz="1000" spc="-5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b="1" spc="-35" dirty="0">
                          <a:solidFill>
                            <a:srgbClr val="D2232A"/>
                          </a:solidFill>
                          <a:latin typeface="Open Sans"/>
                          <a:cs typeface="Open Sans"/>
                        </a:rPr>
                        <a:t>red</a:t>
                      </a:r>
                      <a:r>
                        <a:rPr sz="1000" b="1" spc="-30" dirty="0">
                          <a:solidFill>
                            <a:srgbClr val="D2232A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D2232A"/>
                          </a:solidFill>
                          <a:latin typeface="Open Sans"/>
                          <a:cs typeface="Open Sans"/>
                        </a:rPr>
                        <a:t>circle</a:t>
                      </a:r>
                      <a:r>
                        <a:rPr sz="1000" b="1" spc="-40" dirty="0">
                          <a:solidFill>
                            <a:srgbClr val="D2232A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4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with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a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line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through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it.</a:t>
                      </a:r>
                      <a:endParaRPr sz="1000">
                        <a:latin typeface="Open Sans"/>
                        <a:cs typeface="Open Sans"/>
                      </a:endParaRPr>
                    </a:p>
                    <a:p>
                      <a:pPr marL="10795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These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signs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tell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you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4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what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you</a:t>
                      </a:r>
                      <a:endParaRPr sz="1000">
                        <a:latin typeface="Open Sans"/>
                        <a:cs typeface="Open Sans"/>
                      </a:endParaRPr>
                    </a:p>
                    <a:p>
                      <a:pPr marL="107950">
                        <a:lnSpc>
                          <a:spcPct val="100000"/>
                        </a:lnSpc>
                      </a:pPr>
                      <a:r>
                        <a:rPr sz="1000" b="1" spc="-4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MUST</a:t>
                      </a:r>
                      <a:r>
                        <a:rPr sz="1000" b="1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b="1" spc="-4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NOT</a:t>
                      </a:r>
                      <a:r>
                        <a:rPr sz="1000" b="1" spc="-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do.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78105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000" b="1" spc="-4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Mandatory</a:t>
                      </a:r>
                      <a:r>
                        <a:rPr sz="1000" b="1" spc="1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signs</a:t>
                      </a:r>
                      <a:endParaRPr sz="1000">
                        <a:latin typeface="Open Sans"/>
                        <a:cs typeface="Open Sans"/>
                      </a:endParaRPr>
                    </a:p>
                    <a:p>
                      <a:pPr marL="10287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White</a:t>
                      </a:r>
                      <a:r>
                        <a:rPr sz="1000" b="1" spc="260" dirty="0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with</a:t>
                      </a:r>
                      <a:r>
                        <a:rPr sz="1000" spc="-4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a</a:t>
                      </a:r>
                      <a:r>
                        <a:rPr sz="1000" spc="-6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b="1" spc="-30" dirty="0">
                          <a:solidFill>
                            <a:srgbClr val="00305E"/>
                          </a:solidFill>
                          <a:latin typeface="Open Sans"/>
                          <a:cs typeface="Open Sans"/>
                        </a:rPr>
                        <a:t>blue</a:t>
                      </a:r>
                      <a:r>
                        <a:rPr sz="1000" b="1" spc="-35" dirty="0">
                          <a:solidFill>
                            <a:srgbClr val="00305E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00305E"/>
                          </a:solidFill>
                          <a:latin typeface="Open Sans"/>
                          <a:cs typeface="Open Sans"/>
                        </a:rPr>
                        <a:t>circle</a:t>
                      </a:r>
                      <a:endParaRPr sz="1000">
                        <a:latin typeface="Open Sans"/>
                        <a:cs typeface="Open Sans"/>
                      </a:endParaRPr>
                    </a:p>
                    <a:p>
                      <a:pPr marL="107950">
                        <a:lnSpc>
                          <a:spcPct val="100000"/>
                        </a:lnSpc>
                      </a:pP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containing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an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image.</a:t>
                      </a:r>
                      <a:endParaRPr sz="1000">
                        <a:latin typeface="Open Sans"/>
                        <a:cs typeface="Open Sans"/>
                      </a:endParaRPr>
                    </a:p>
                    <a:p>
                      <a:pPr marL="107950" marR="35623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These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signs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tell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you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4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what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you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b="1" spc="-4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MUST</a:t>
                      </a:r>
                      <a:r>
                        <a:rPr sz="1000" b="1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do.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78105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 marR="74930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b="1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Limitation</a:t>
                      </a:r>
                      <a:r>
                        <a:rPr sz="1000" b="1" spc="1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or </a:t>
                      </a:r>
                      <a:r>
                        <a:rPr sz="1000" b="1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restriction</a:t>
                      </a:r>
                      <a:r>
                        <a:rPr sz="1000" b="1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b="1" spc="-4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signs</a:t>
                      </a:r>
                      <a:endParaRPr sz="1000">
                        <a:latin typeface="Open Sans"/>
                        <a:cs typeface="Open Sans"/>
                      </a:endParaRPr>
                    </a:p>
                    <a:p>
                      <a:pPr marL="10795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500" b="1" baseline="2777" dirty="0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White</a:t>
                      </a:r>
                      <a:r>
                        <a:rPr sz="1500" b="1" spc="525" baseline="2777" dirty="0">
                          <a:solidFill>
                            <a:srgbClr val="FFFFFF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with</a:t>
                      </a:r>
                      <a:r>
                        <a:rPr sz="1000" spc="-4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a</a:t>
                      </a:r>
                      <a:r>
                        <a:rPr sz="1000" spc="-5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b="1" spc="-35" dirty="0">
                          <a:solidFill>
                            <a:srgbClr val="D2232A"/>
                          </a:solidFill>
                          <a:latin typeface="Open Sans"/>
                          <a:cs typeface="Open Sans"/>
                        </a:rPr>
                        <a:t>red</a:t>
                      </a:r>
                      <a:r>
                        <a:rPr sz="1000" b="1" spc="-30" dirty="0">
                          <a:solidFill>
                            <a:srgbClr val="D2232A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D2232A"/>
                          </a:solidFill>
                          <a:latin typeface="Open Sans"/>
                          <a:cs typeface="Open Sans"/>
                        </a:rPr>
                        <a:t>circle</a:t>
                      </a:r>
                      <a:endParaRPr sz="1000">
                        <a:latin typeface="Open Sans"/>
                        <a:cs typeface="Open Sans"/>
                      </a:endParaRPr>
                    </a:p>
                    <a:p>
                      <a:pPr marL="107950" marR="513080">
                        <a:lnSpc>
                          <a:spcPct val="100000"/>
                        </a:lnSpc>
                      </a:pP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around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a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black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4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image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or</a:t>
                      </a:r>
                      <a:r>
                        <a:rPr sz="1000" spc="-4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number.</a:t>
                      </a:r>
                      <a:endParaRPr sz="1000">
                        <a:latin typeface="Open Sans"/>
                        <a:cs typeface="Open Sans"/>
                      </a:endParaRPr>
                    </a:p>
                    <a:p>
                      <a:pPr marL="107950" marR="18351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These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signs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let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you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know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of any</a:t>
                      </a:r>
                      <a:r>
                        <a:rPr sz="1000" spc="-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b="1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restrictions</a:t>
                      </a:r>
                      <a:r>
                        <a:rPr sz="1000" b="1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in</a:t>
                      </a:r>
                      <a:r>
                        <a:rPr sz="1000" spc="-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place.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41910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7775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Example: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78105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No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smoking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78105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 marR="96901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Safety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helmet </a:t>
                      </a:r>
                      <a:r>
                        <a:rPr sz="1000" spc="-4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must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be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4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worn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78105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 marR="989965" algn="just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Speed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limit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is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50 </a:t>
                      </a:r>
                      <a:r>
                        <a:rPr sz="1000" spc="-4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kilometres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per</a:t>
                      </a:r>
                      <a:r>
                        <a:rPr sz="1000" spc="-4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hour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78105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object 13"/>
          <p:cNvSpPr txBox="1"/>
          <p:nvPr/>
        </p:nvSpPr>
        <p:spPr>
          <a:xfrm>
            <a:off x="527300" y="759532"/>
            <a:ext cx="5234305" cy="1323340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sz="1600" b="1" dirty="0">
                <a:solidFill>
                  <a:srgbClr val="00305E"/>
                </a:solidFill>
                <a:latin typeface="Franklin Gothic Demi"/>
                <a:cs typeface="Franklin Gothic Demi"/>
              </a:rPr>
              <a:t>Safety</a:t>
            </a:r>
            <a:r>
              <a:rPr sz="1600" b="1" spc="-50" dirty="0">
                <a:solidFill>
                  <a:srgbClr val="00305E"/>
                </a:solidFill>
                <a:latin typeface="Franklin Gothic Demi"/>
                <a:cs typeface="Franklin Gothic Demi"/>
              </a:rPr>
              <a:t> </a:t>
            </a:r>
            <a:r>
              <a:rPr sz="1600" b="1" dirty="0">
                <a:solidFill>
                  <a:srgbClr val="00305E"/>
                </a:solidFill>
                <a:latin typeface="Franklin Gothic Demi"/>
                <a:cs typeface="Franklin Gothic Demi"/>
              </a:rPr>
              <a:t>signs</a:t>
            </a:r>
            <a:r>
              <a:rPr sz="1600" b="1" spc="-55" dirty="0">
                <a:solidFill>
                  <a:srgbClr val="00305E"/>
                </a:solidFill>
                <a:latin typeface="Franklin Gothic Demi"/>
                <a:cs typeface="Franklin Gothic Demi"/>
              </a:rPr>
              <a:t> </a:t>
            </a:r>
            <a:r>
              <a:rPr sz="1600" b="1" dirty="0">
                <a:solidFill>
                  <a:srgbClr val="00305E"/>
                </a:solidFill>
                <a:latin typeface="Franklin Gothic Demi"/>
                <a:cs typeface="Franklin Gothic Demi"/>
              </a:rPr>
              <a:t>and</a:t>
            </a:r>
            <a:r>
              <a:rPr sz="1600" b="1" spc="-50" dirty="0">
                <a:solidFill>
                  <a:srgbClr val="00305E"/>
                </a:solidFill>
                <a:latin typeface="Franklin Gothic Demi"/>
                <a:cs typeface="Franklin Gothic Demi"/>
              </a:rPr>
              <a:t> </a:t>
            </a:r>
            <a:r>
              <a:rPr sz="1600" b="1" spc="-10" dirty="0">
                <a:solidFill>
                  <a:srgbClr val="00305E"/>
                </a:solidFill>
                <a:latin typeface="Franklin Gothic Demi"/>
                <a:cs typeface="Franklin Gothic Demi"/>
              </a:rPr>
              <a:t>symbols</a:t>
            </a:r>
            <a:endParaRPr sz="1600">
              <a:latin typeface="Franklin Gothic Demi"/>
              <a:cs typeface="Franklin Gothic Demi"/>
            </a:endParaRPr>
          </a:p>
          <a:p>
            <a:pPr marL="12700" marR="5080">
              <a:lnSpc>
                <a:spcPct val="100000"/>
              </a:lnSpc>
              <a:spcBef>
                <a:spcPts val="445"/>
              </a:spcBef>
            </a:pP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There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are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lot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of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signs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symbols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that are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placed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around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work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sites.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It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is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important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that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the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meaning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of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these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signs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is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understood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the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directions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they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give are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followed.</a:t>
            </a:r>
            <a:endParaRPr sz="1000">
              <a:latin typeface="Open Sans"/>
              <a:cs typeface="Open Sans"/>
            </a:endParaRPr>
          </a:p>
          <a:p>
            <a:pPr marL="12700" marR="47625">
              <a:lnSpc>
                <a:spcPct val="100000"/>
              </a:lnSpc>
              <a:spcBef>
                <a:spcPts val="565"/>
              </a:spcBef>
            </a:pP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Safety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signs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are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Open Sans"/>
                <a:cs typeface="Open Sans"/>
              </a:rPr>
              <a:t>made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to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an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Australian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standard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which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means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their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colour,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design,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shape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and size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all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have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to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Open Sans"/>
                <a:cs typeface="Open Sans"/>
              </a:rPr>
              <a:t>meet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the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standard.</a:t>
            </a:r>
            <a:endParaRPr sz="10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570"/>
              </a:spcBef>
            </a:pP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Safety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signs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sit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in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Four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(4)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different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categories: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40004" y="430580"/>
            <a:ext cx="6480175" cy="349885"/>
          </a:xfrm>
          <a:custGeom>
            <a:avLst/>
            <a:gdLst/>
            <a:ahLst/>
            <a:cxnLst/>
            <a:rect l="l" t="t" r="r" b="b"/>
            <a:pathLst>
              <a:path w="6480175" h="349884">
                <a:moveTo>
                  <a:pt x="6479997" y="0"/>
                </a:moveTo>
                <a:lnTo>
                  <a:pt x="0" y="0"/>
                </a:lnTo>
                <a:lnTo>
                  <a:pt x="0" y="349389"/>
                </a:lnTo>
                <a:lnTo>
                  <a:pt x="6479997" y="349389"/>
                </a:lnTo>
                <a:lnTo>
                  <a:pt x="6479997" y="0"/>
                </a:lnTo>
                <a:close/>
              </a:path>
            </a:pathLst>
          </a:custGeom>
          <a:solidFill>
            <a:srgbClr val="FFC6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40004" y="430580"/>
            <a:ext cx="6480175" cy="34988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400"/>
              </a:spcBef>
              <a:tabLst>
                <a:tab pos="564515" algn="l"/>
                <a:tab pos="1021715" algn="l"/>
              </a:tabLst>
            </a:pPr>
            <a:r>
              <a:rPr sz="1500" b="1" spc="-25" dirty="0">
                <a:solidFill>
                  <a:srgbClr val="231F20"/>
                </a:solidFill>
                <a:latin typeface="Franklin Gothic Demi"/>
                <a:cs typeface="Franklin Gothic Demi"/>
              </a:rPr>
              <a:t>2.1</a:t>
            </a:r>
            <a:r>
              <a:rPr sz="15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	</a:t>
            </a:r>
            <a:r>
              <a:rPr sz="1500" b="1" spc="-25" dirty="0">
                <a:solidFill>
                  <a:srgbClr val="231F20"/>
                </a:solidFill>
                <a:latin typeface="Franklin Gothic Demi"/>
                <a:cs typeface="Franklin Gothic Demi"/>
              </a:rPr>
              <a:t>4.5</a:t>
            </a:r>
            <a:r>
              <a:rPr sz="15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	Identify</a:t>
            </a:r>
            <a:r>
              <a:rPr sz="1500" b="1" spc="-50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5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and</a:t>
            </a:r>
            <a:r>
              <a:rPr sz="1500" b="1" spc="-4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5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follow</a:t>
            </a:r>
            <a:r>
              <a:rPr sz="1500" b="1" spc="-50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500" b="1" spc="-10" dirty="0">
                <a:solidFill>
                  <a:srgbClr val="231F20"/>
                </a:solidFill>
                <a:latin typeface="Franklin Gothic Demi"/>
                <a:cs typeface="Franklin Gothic Demi"/>
              </a:rPr>
              <a:t>worksite</a:t>
            </a:r>
            <a:r>
              <a:rPr sz="1500" b="1" spc="-4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5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safety</a:t>
            </a:r>
            <a:r>
              <a:rPr sz="1500" b="1" spc="-4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5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signs</a:t>
            </a:r>
            <a:r>
              <a:rPr sz="1500" b="1" spc="-50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5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and</a:t>
            </a:r>
            <a:r>
              <a:rPr sz="1500" b="1" spc="-4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500" b="1" spc="-10" dirty="0">
                <a:solidFill>
                  <a:srgbClr val="231F20"/>
                </a:solidFill>
                <a:latin typeface="Franklin Gothic Demi"/>
                <a:cs typeface="Franklin Gothic Demi"/>
              </a:rPr>
              <a:t>symbols</a:t>
            </a:r>
            <a:endParaRPr sz="1500">
              <a:latin typeface="Franklin Gothic Demi"/>
              <a:cs typeface="Franklin Gothic Dem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0354" y="396011"/>
            <a:ext cx="440004" cy="44000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75593" y="3841400"/>
            <a:ext cx="717034" cy="994121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21310" y="3835986"/>
            <a:ext cx="734200" cy="1018026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169364" y="3843806"/>
            <a:ext cx="734200" cy="1017905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527300" y="117014"/>
            <a:ext cx="4241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PC</a:t>
            </a:r>
            <a:r>
              <a:rPr sz="1100" i="1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i="1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4.5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31</a:t>
            </a:fld>
            <a:endParaRPr spc="-25" dirty="0"/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Easy</a:t>
            </a:r>
            <a:r>
              <a:rPr spc="-10" dirty="0"/>
              <a:t> </a:t>
            </a:r>
            <a:r>
              <a:rPr dirty="0"/>
              <a:t>Guides</a:t>
            </a:r>
            <a:r>
              <a:rPr spc="-10" dirty="0"/>
              <a:t> </a:t>
            </a:r>
            <a:r>
              <a:rPr dirty="0"/>
              <a:t>Australia</a:t>
            </a:r>
            <a:r>
              <a:rPr spc="-10" dirty="0"/>
              <a:t> </a:t>
            </a:r>
            <a:r>
              <a:rPr dirty="0"/>
              <a:t>Pty.</a:t>
            </a:r>
            <a:r>
              <a:rPr spc="-5" dirty="0"/>
              <a:t> </a:t>
            </a:r>
            <a:r>
              <a:rPr spc="-20" dirty="0"/>
              <a:t>Ltd.</a:t>
            </a:r>
          </a:p>
        </p:txBody>
      </p:sp>
      <p:sp>
        <p:nvSpPr>
          <p:cNvPr id="23" name="object 2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May</a:t>
            </a:r>
            <a:r>
              <a:rPr spc="-10" dirty="0"/>
              <a:t> </a:t>
            </a:r>
            <a:r>
              <a:rPr dirty="0"/>
              <a:t>not</a:t>
            </a:r>
            <a:r>
              <a:rPr spc="-10" dirty="0"/>
              <a:t> </a:t>
            </a:r>
            <a:r>
              <a:rPr dirty="0"/>
              <a:t>be</a:t>
            </a:r>
            <a:r>
              <a:rPr spc="-10" dirty="0"/>
              <a:t> reproduced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02B3D70-936A-36AD-38C6-52918A7D8AEC}"/>
              </a:ext>
            </a:extLst>
          </p:cNvPr>
          <p:cNvSpPr/>
          <p:nvPr/>
        </p:nvSpPr>
        <p:spPr>
          <a:xfrm>
            <a:off x="512950" y="1130102"/>
            <a:ext cx="6501508" cy="3634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345BF27-F9E7-151B-2F16-08799B565863}"/>
              </a:ext>
            </a:extLst>
          </p:cNvPr>
          <p:cNvSpPr/>
          <p:nvPr/>
        </p:nvSpPr>
        <p:spPr>
          <a:xfrm>
            <a:off x="512950" y="1504313"/>
            <a:ext cx="6501508" cy="3634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F5F876F-6E4D-A4B5-BAE2-5C72EDA73AB9}"/>
              </a:ext>
            </a:extLst>
          </p:cNvPr>
          <p:cNvSpPr/>
          <p:nvPr/>
        </p:nvSpPr>
        <p:spPr>
          <a:xfrm>
            <a:off x="1546493" y="2542241"/>
            <a:ext cx="1698357" cy="1115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2A72D18-CDD2-1982-636C-25F08B22A569}"/>
              </a:ext>
            </a:extLst>
          </p:cNvPr>
          <p:cNvSpPr/>
          <p:nvPr/>
        </p:nvSpPr>
        <p:spPr>
          <a:xfrm>
            <a:off x="3393527" y="2542241"/>
            <a:ext cx="1698357" cy="1115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23107F2-8FC7-455A-C006-EF5FDED8B307}"/>
              </a:ext>
            </a:extLst>
          </p:cNvPr>
          <p:cNvSpPr/>
          <p:nvPr/>
        </p:nvSpPr>
        <p:spPr>
          <a:xfrm>
            <a:off x="5265264" y="2532350"/>
            <a:ext cx="1698357" cy="1115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144005"/>
            <a:ext cx="2164080" cy="153035"/>
          </a:xfrm>
          <a:custGeom>
            <a:avLst/>
            <a:gdLst/>
            <a:ahLst/>
            <a:cxnLst/>
            <a:rect l="l" t="t" r="r" b="b"/>
            <a:pathLst>
              <a:path w="2164080" h="153035">
                <a:moveTo>
                  <a:pt x="0" y="152996"/>
                </a:moveTo>
                <a:lnTo>
                  <a:pt x="2163597" y="152996"/>
                </a:lnTo>
                <a:lnTo>
                  <a:pt x="2163597" y="0"/>
                </a:lnTo>
                <a:lnTo>
                  <a:pt x="0" y="0"/>
                </a:lnTo>
                <a:lnTo>
                  <a:pt x="0" y="1529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63597" y="144005"/>
            <a:ext cx="5396865" cy="153035"/>
          </a:xfrm>
          <a:custGeom>
            <a:avLst/>
            <a:gdLst/>
            <a:ahLst/>
            <a:cxnLst/>
            <a:rect l="l" t="t" r="r" b="b"/>
            <a:pathLst>
              <a:path w="5396865" h="153035">
                <a:moveTo>
                  <a:pt x="0" y="152996"/>
                </a:moveTo>
                <a:lnTo>
                  <a:pt x="5396407" y="152996"/>
                </a:lnTo>
                <a:lnTo>
                  <a:pt x="5396407" y="0"/>
                </a:lnTo>
                <a:lnTo>
                  <a:pt x="0" y="0"/>
                </a:lnTo>
                <a:lnTo>
                  <a:pt x="0" y="152996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163597" y="144005"/>
            <a:ext cx="5396865" cy="153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48610">
              <a:lnSpc>
                <a:spcPts val="1205"/>
              </a:lnSpc>
            </a:pP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APPLY</a:t>
            </a:r>
            <a:r>
              <a:rPr sz="1100" spc="-3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SAFE</a:t>
            </a:r>
            <a:r>
              <a:rPr sz="1100" spc="-3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WORK</a:t>
            </a:r>
            <a:r>
              <a:rPr sz="1100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PRACTICES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85068" y="144006"/>
            <a:ext cx="229235" cy="153035"/>
          </a:xfrm>
          <a:custGeom>
            <a:avLst/>
            <a:gdLst/>
            <a:ahLst/>
            <a:cxnLst/>
            <a:rect l="l" t="t" r="r" b="b"/>
            <a:pathLst>
              <a:path w="229235" h="153035">
                <a:moveTo>
                  <a:pt x="228663" y="0"/>
                </a:moveTo>
                <a:lnTo>
                  <a:pt x="0" y="0"/>
                </a:lnTo>
                <a:lnTo>
                  <a:pt x="0" y="152996"/>
                </a:lnTo>
                <a:lnTo>
                  <a:pt x="75666" y="152996"/>
                </a:lnTo>
                <a:lnTo>
                  <a:pt x="22866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27300" y="388846"/>
            <a:ext cx="16224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i="1" dirty="0">
                <a:solidFill>
                  <a:srgbClr val="231F20"/>
                </a:solidFill>
                <a:latin typeface="Franklin Gothic Book"/>
                <a:cs typeface="Franklin Gothic Book"/>
              </a:rPr>
              <a:t>Safety</a:t>
            </a:r>
            <a:r>
              <a:rPr sz="800" i="1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800" i="1" dirty="0">
                <a:solidFill>
                  <a:srgbClr val="231F20"/>
                </a:solidFill>
                <a:latin typeface="Franklin Gothic Book"/>
                <a:cs typeface="Franklin Gothic Book"/>
              </a:rPr>
              <a:t>signs</a:t>
            </a:r>
            <a:r>
              <a:rPr sz="800" i="1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800" i="1" dirty="0">
                <a:solidFill>
                  <a:srgbClr val="231F20"/>
                </a:solidFill>
                <a:latin typeface="Franklin Gothic Book"/>
                <a:cs typeface="Franklin Gothic Book"/>
              </a:rPr>
              <a:t>and</a:t>
            </a:r>
            <a:r>
              <a:rPr sz="800" i="1" spc="-2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800" i="1" dirty="0">
                <a:solidFill>
                  <a:srgbClr val="231F20"/>
                </a:solidFill>
                <a:latin typeface="Franklin Gothic Book"/>
                <a:cs typeface="Franklin Gothic Book"/>
              </a:rPr>
              <a:t>symbols</a:t>
            </a:r>
            <a:r>
              <a:rPr sz="800" i="1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800" i="1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(continued)</a:t>
            </a:r>
            <a:endParaRPr sz="800">
              <a:latin typeface="Franklin Gothic Book"/>
              <a:cs typeface="Franklin Gothic Book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540000" y="638144"/>
          <a:ext cx="3204209" cy="36264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09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4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0360">
                <a:tc gridSpan="2"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Franklin Gothic Demi"/>
                          <a:cs typeface="Franklin Gothic Demi"/>
                        </a:rPr>
                        <a:t>2.</a:t>
                      </a:r>
                      <a:r>
                        <a:rPr sz="1400" b="1" spc="-65" dirty="0">
                          <a:solidFill>
                            <a:srgbClr val="FFFFFF"/>
                          </a:solidFill>
                          <a:latin typeface="Franklin Gothic Demi"/>
                          <a:cs typeface="Franklin Gothic Demi"/>
                        </a:rPr>
                        <a:t> </a:t>
                      </a:r>
                      <a:r>
                        <a:rPr sz="1400" b="1" spc="-45" dirty="0">
                          <a:solidFill>
                            <a:srgbClr val="FFFFFF"/>
                          </a:solidFill>
                          <a:latin typeface="Franklin Gothic Demi"/>
                          <a:cs typeface="Franklin Gothic Demi"/>
                        </a:rPr>
                        <a:t>Emergency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Franklin Gothic Demi"/>
                          <a:cs typeface="Franklin Gothic Demi"/>
                        </a:rPr>
                        <a:t>information</a:t>
                      </a:r>
                      <a:endParaRPr sz="1400">
                        <a:latin typeface="Franklin Gothic Demi"/>
                        <a:cs typeface="Franklin Gothic Demi"/>
                      </a:endParaRPr>
                    </a:p>
                  </a:txBody>
                  <a:tcPr marL="0" marR="0" marT="54610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  <a:solidFill>
                      <a:srgbClr val="00305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6960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Description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78105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  <a:solidFill>
                      <a:srgbClr val="E6E8EF"/>
                    </a:solidFill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000" b="1" spc="-35" dirty="0">
                          <a:solidFill>
                            <a:srgbClr val="14523B"/>
                          </a:solidFill>
                          <a:latin typeface="Open Sans Extrabold"/>
                          <a:cs typeface="Open Sans Extrabold"/>
                        </a:rPr>
                        <a:t>Green</a:t>
                      </a:r>
                      <a:r>
                        <a:rPr sz="1000" b="1" spc="-30" dirty="0">
                          <a:solidFill>
                            <a:srgbClr val="14523B"/>
                          </a:solidFill>
                          <a:latin typeface="Open Sans Extrabold"/>
                          <a:cs typeface="Open Sans Extrabold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in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colour</a:t>
                      </a:r>
                      <a:endParaRPr sz="1000">
                        <a:latin typeface="Open Sans"/>
                        <a:cs typeface="Open Sans"/>
                      </a:endParaRPr>
                    </a:p>
                    <a:p>
                      <a:pPr marL="107950" marR="41148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These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signs </a:t>
                      </a:r>
                      <a:r>
                        <a:rPr sz="1000" b="1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identify</a:t>
                      </a:r>
                      <a:r>
                        <a:rPr sz="1000" b="1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b="1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directions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to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find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exits,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first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aid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facilities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and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equipment.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78105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  <a:solidFill>
                      <a:srgbClr val="E6E8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09165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Example: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78105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First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Aid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facility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78105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3815999" y="638144"/>
          <a:ext cx="3203575" cy="36258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9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0360">
                <a:tc gridSpan="2"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Franklin Gothic Demi"/>
                          <a:cs typeface="Franklin Gothic Demi"/>
                        </a:rPr>
                        <a:t>3.</a:t>
                      </a:r>
                      <a:r>
                        <a:rPr sz="1400" b="1" spc="-50" dirty="0">
                          <a:solidFill>
                            <a:srgbClr val="FFFFFF"/>
                          </a:solidFill>
                          <a:latin typeface="Franklin Gothic Demi"/>
                          <a:cs typeface="Franklin Gothic Demi"/>
                        </a:rPr>
                        <a:t> </a:t>
                      </a:r>
                      <a:r>
                        <a:rPr sz="1400" b="1" spc="-40" dirty="0">
                          <a:solidFill>
                            <a:srgbClr val="FFFFFF"/>
                          </a:solidFill>
                          <a:latin typeface="Franklin Gothic Demi"/>
                          <a:cs typeface="Franklin Gothic Demi"/>
                        </a:rPr>
                        <a:t>Fire</a:t>
                      </a:r>
                      <a:r>
                        <a:rPr sz="1400" b="1" spc="-45" dirty="0">
                          <a:solidFill>
                            <a:srgbClr val="FFFFFF"/>
                          </a:solidFill>
                          <a:latin typeface="Franklin Gothic Demi"/>
                          <a:cs typeface="Franklin Gothic Dem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Franklin Gothic Demi"/>
                          <a:cs typeface="Franklin Gothic Demi"/>
                        </a:rPr>
                        <a:t>signs</a:t>
                      </a:r>
                      <a:endParaRPr sz="1400">
                        <a:latin typeface="Franklin Gothic Demi"/>
                        <a:cs typeface="Franklin Gothic Demi"/>
                      </a:endParaRPr>
                    </a:p>
                  </a:txBody>
                  <a:tcPr marL="0" marR="0" marT="54610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  <a:solidFill>
                      <a:srgbClr val="00305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5850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000" b="1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Description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78105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  <a:solidFill>
                      <a:srgbClr val="E6E8EF"/>
                    </a:solidFill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000" b="1" spc="-40" dirty="0">
                          <a:solidFill>
                            <a:srgbClr val="D2232A"/>
                          </a:solidFill>
                          <a:latin typeface="Open Sans Extrabold"/>
                          <a:cs typeface="Open Sans Extrabold"/>
                        </a:rPr>
                        <a:t>Red</a:t>
                      </a:r>
                      <a:r>
                        <a:rPr sz="1000" b="1" spc="-25" dirty="0">
                          <a:solidFill>
                            <a:srgbClr val="D2232A"/>
                          </a:solidFill>
                          <a:latin typeface="Open Sans Extrabold"/>
                          <a:cs typeface="Open Sans Extrabold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in</a:t>
                      </a:r>
                      <a:r>
                        <a:rPr sz="1000" spc="-4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colour</a:t>
                      </a:r>
                      <a:endParaRPr sz="1000">
                        <a:latin typeface="Open Sans"/>
                        <a:cs typeface="Open Sans"/>
                      </a:endParaRPr>
                    </a:p>
                    <a:p>
                      <a:pPr marL="107950" marR="20320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These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signs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b="1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identify</a:t>
                      </a:r>
                      <a:r>
                        <a:rPr sz="1000" b="1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b="1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where</a:t>
                      </a:r>
                      <a:r>
                        <a:rPr sz="1000" b="1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b="1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to</a:t>
                      </a:r>
                      <a:r>
                        <a:rPr sz="1000" b="1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find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fire-fighting</a:t>
                      </a:r>
                      <a:r>
                        <a:rPr sz="1000" spc="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equipment,</a:t>
                      </a:r>
                      <a:r>
                        <a:rPr sz="1000" spc="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alarms</a:t>
                      </a:r>
                      <a:r>
                        <a:rPr sz="1000" spc="50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and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exits.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78105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  <a:solidFill>
                      <a:srgbClr val="E6E8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9640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Example: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78105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Fire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extinguisher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78105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65591" y="2462403"/>
            <a:ext cx="1134008" cy="157319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96705" y="2504029"/>
            <a:ext cx="1068213" cy="1500305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527300" y="117014"/>
            <a:ext cx="4241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PC</a:t>
            </a:r>
            <a:r>
              <a:rPr sz="1100" i="1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i="1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4.5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32</a:t>
            </a:fld>
            <a:endParaRPr spc="-25" dirty="0"/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Easy</a:t>
            </a:r>
            <a:r>
              <a:rPr spc="-10" dirty="0"/>
              <a:t> </a:t>
            </a:r>
            <a:r>
              <a:rPr dirty="0"/>
              <a:t>Guides</a:t>
            </a:r>
            <a:r>
              <a:rPr spc="-10" dirty="0"/>
              <a:t> </a:t>
            </a:r>
            <a:r>
              <a:rPr dirty="0"/>
              <a:t>Australia</a:t>
            </a:r>
            <a:r>
              <a:rPr spc="-10" dirty="0"/>
              <a:t> </a:t>
            </a:r>
            <a:r>
              <a:rPr dirty="0"/>
              <a:t>Pty.</a:t>
            </a:r>
            <a:r>
              <a:rPr spc="-5" dirty="0"/>
              <a:t> </a:t>
            </a:r>
            <a:r>
              <a:rPr spc="-20" dirty="0"/>
              <a:t>Ltd.</a:t>
            </a:r>
          </a:p>
        </p:txBody>
      </p:sp>
      <p:sp>
        <p:nvSpPr>
          <p:cNvPr id="15" name="object 15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May</a:t>
            </a:r>
            <a:r>
              <a:rPr spc="-10" dirty="0"/>
              <a:t> </a:t>
            </a:r>
            <a:r>
              <a:rPr dirty="0"/>
              <a:t>not</a:t>
            </a:r>
            <a:r>
              <a:rPr spc="-10" dirty="0"/>
              <a:t> </a:t>
            </a:r>
            <a:r>
              <a:rPr dirty="0"/>
              <a:t>be</a:t>
            </a:r>
            <a:r>
              <a:rPr spc="-10" dirty="0"/>
              <a:t> reproduced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7CB029-E0D5-F7A0-792F-60B863265C1C}"/>
              </a:ext>
            </a:extLst>
          </p:cNvPr>
          <p:cNvSpPr/>
          <p:nvPr/>
        </p:nvSpPr>
        <p:spPr>
          <a:xfrm>
            <a:off x="1465124" y="1022202"/>
            <a:ext cx="2203509" cy="939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328458-FDC7-EED1-A9DF-EF9AA310EBAA}"/>
              </a:ext>
            </a:extLst>
          </p:cNvPr>
          <p:cNvSpPr/>
          <p:nvPr/>
        </p:nvSpPr>
        <p:spPr>
          <a:xfrm>
            <a:off x="4768850" y="1045208"/>
            <a:ext cx="2194771" cy="916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"/>
            <a:ext cx="7560309" cy="4911090"/>
            <a:chOff x="0" y="2"/>
            <a:chExt cx="7560309" cy="4911090"/>
          </a:xfrm>
        </p:grpSpPr>
        <p:sp>
          <p:nvSpPr>
            <p:cNvPr id="3" name="object 3"/>
            <p:cNvSpPr/>
            <p:nvPr/>
          </p:nvSpPr>
          <p:spPr>
            <a:xfrm>
              <a:off x="0" y="2"/>
              <a:ext cx="7560309" cy="3206750"/>
            </a:xfrm>
            <a:custGeom>
              <a:avLst/>
              <a:gdLst/>
              <a:ahLst/>
              <a:cxnLst/>
              <a:rect l="l" t="t" r="r" b="b"/>
              <a:pathLst>
                <a:path w="7560309" h="3206750">
                  <a:moveTo>
                    <a:pt x="7559992" y="0"/>
                  </a:moveTo>
                  <a:lnTo>
                    <a:pt x="0" y="0"/>
                  </a:lnTo>
                  <a:lnTo>
                    <a:pt x="0" y="3206432"/>
                  </a:lnTo>
                  <a:lnTo>
                    <a:pt x="7559992" y="16560"/>
                  </a:lnTo>
                  <a:lnTo>
                    <a:pt x="7559992" y="0"/>
                  </a:lnTo>
                  <a:close/>
                </a:path>
              </a:pathLst>
            </a:custGeom>
            <a:solidFill>
              <a:srgbClr val="687A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01947" y="2583002"/>
              <a:ext cx="2797263" cy="232771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0" y="540004"/>
            <a:ext cx="7243445" cy="1325245"/>
          </a:xfrm>
          <a:prstGeom prst="rect">
            <a:avLst/>
          </a:prstGeom>
          <a:solidFill>
            <a:srgbClr val="00305E"/>
          </a:solidFill>
        </p:spPr>
        <p:txBody>
          <a:bodyPr vert="horz" wrap="square" lIns="0" tIns="210820" rIns="0" bIns="0" rtlCol="0">
            <a:spAutoFit/>
          </a:bodyPr>
          <a:lstStyle/>
          <a:p>
            <a:pPr marR="172085" algn="r">
              <a:lnSpc>
                <a:spcPts val="3500"/>
              </a:lnSpc>
              <a:spcBef>
                <a:spcPts val="1660"/>
              </a:spcBef>
            </a:pPr>
            <a:r>
              <a:rPr sz="3000" b="1" dirty="0">
                <a:solidFill>
                  <a:srgbClr val="FFFFFF"/>
                </a:solidFill>
                <a:latin typeface="Open Sans"/>
                <a:cs typeface="Open Sans"/>
              </a:rPr>
              <a:t>Element</a:t>
            </a:r>
            <a:r>
              <a:rPr sz="3000" b="1" spc="-1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3000" b="1" dirty="0">
                <a:solidFill>
                  <a:srgbClr val="FFFFFF"/>
                </a:solidFill>
                <a:latin typeface="Open Sans"/>
                <a:cs typeface="Open Sans"/>
              </a:rPr>
              <a:t>5</a:t>
            </a:r>
            <a:r>
              <a:rPr sz="3000" b="1" spc="-1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3900" b="1" spc="-75" baseline="6410" dirty="0">
                <a:solidFill>
                  <a:srgbClr val="FFFFFF"/>
                </a:solidFill>
                <a:latin typeface="Open Sans"/>
                <a:cs typeface="Open Sans"/>
              </a:rPr>
              <a:t>-</a:t>
            </a:r>
            <a:endParaRPr sz="3900" baseline="6410">
              <a:latin typeface="Open Sans"/>
              <a:cs typeface="Open Sans"/>
            </a:endParaRPr>
          </a:p>
          <a:p>
            <a:pPr marR="168910" algn="r">
              <a:lnSpc>
                <a:spcPts val="3500"/>
              </a:lnSpc>
            </a:pPr>
            <a:r>
              <a:rPr sz="3000" b="1" dirty="0">
                <a:solidFill>
                  <a:srgbClr val="FFFFFF"/>
                </a:solidFill>
                <a:latin typeface="Open Sans"/>
                <a:cs typeface="Open Sans"/>
              </a:rPr>
              <a:t>Follow emergency </a:t>
            </a:r>
            <a:r>
              <a:rPr sz="3000" b="1" spc="-10" dirty="0">
                <a:solidFill>
                  <a:srgbClr val="FFFFFF"/>
                </a:solidFill>
                <a:latin typeface="Open Sans"/>
                <a:cs typeface="Open Sans"/>
              </a:rPr>
              <a:t>procedures</a:t>
            </a:r>
            <a:endParaRPr sz="3000">
              <a:latin typeface="Open Sans"/>
              <a:cs typeface="Open San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33</a:t>
            </a:fld>
            <a:endParaRPr spc="-25" dirty="0"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Easy</a:t>
            </a:r>
            <a:r>
              <a:rPr spc="-10" dirty="0"/>
              <a:t> </a:t>
            </a:r>
            <a:r>
              <a:rPr dirty="0"/>
              <a:t>Guides</a:t>
            </a:r>
            <a:r>
              <a:rPr spc="-10" dirty="0"/>
              <a:t> </a:t>
            </a:r>
            <a:r>
              <a:rPr dirty="0"/>
              <a:t>Australia</a:t>
            </a:r>
            <a:r>
              <a:rPr spc="-10" dirty="0"/>
              <a:t> </a:t>
            </a:r>
            <a:r>
              <a:rPr dirty="0"/>
              <a:t>Pty.</a:t>
            </a:r>
            <a:r>
              <a:rPr spc="-5" dirty="0"/>
              <a:t> </a:t>
            </a:r>
            <a:r>
              <a:rPr spc="-20" dirty="0"/>
              <a:t>Ltd.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May</a:t>
            </a:r>
            <a:r>
              <a:rPr spc="-10" dirty="0"/>
              <a:t> </a:t>
            </a:r>
            <a:r>
              <a:rPr dirty="0"/>
              <a:t>not</a:t>
            </a:r>
            <a:r>
              <a:rPr spc="-10" dirty="0"/>
              <a:t> </a:t>
            </a:r>
            <a:r>
              <a:rPr dirty="0"/>
              <a:t>be</a:t>
            </a:r>
            <a:r>
              <a:rPr spc="-10" dirty="0"/>
              <a:t> reproduced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27300" y="3092929"/>
            <a:ext cx="3361054" cy="1661160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sz="900" b="1" spc="-25" dirty="0">
                <a:solidFill>
                  <a:srgbClr val="231F20"/>
                </a:solidFill>
                <a:latin typeface="Open Sans"/>
                <a:cs typeface="Open Sans"/>
              </a:rPr>
              <a:t>This</a:t>
            </a:r>
            <a:r>
              <a:rPr sz="900" b="1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b="1" spc="-35" dirty="0">
                <a:solidFill>
                  <a:srgbClr val="231F20"/>
                </a:solidFill>
                <a:latin typeface="Open Sans"/>
                <a:cs typeface="Open Sans"/>
              </a:rPr>
              <a:t>element</a:t>
            </a:r>
            <a:r>
              <a:rPr sz="900" b="1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b="1" spc="-30" dirty="0">
                <a:solidFill>
                  <a:srgbClr val="231F20"/>
                </a:solidFill>
                <a:latin typeface="Open Sans"/>
                <a:cs typeface="Open Sans"/>
              </a:rPr>
              <a:t>covers</a:t>
            </a:r>
            <a:r>
              <a:rPr sz="900" b="1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b="1" spc="-35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900" b="1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b="1" spc="-30" dirty="0">
                <a:solidFill>
                  <a:srgbClr val="231F20"/>
                </a:solidFill>
                <a:latin typeface="Open Sans"/>
                <a:cs typeface="Open Sans"/>
              </a:rPr>
              <a:t>following</a:t>
            </a:r>
            <a:r>
              <a:rPr sz="900" b="1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b="1" spc="-35" dirty="0">
                <a:solidFill>
                  <a:srgbClr val="231F20"/>
                </a:solidFill>
                <a:latin typeface="Open Sans"/>
                <a:cs typeface="Open Sans"/>
              </a:rPr>
              <a:t>performance</a:t>
            </a:r>
            <a:r>
              <a:rPr sz="900" b="1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b="1" spc="-10" dirty="0">
                <a:solidFill>
                  <a:srgbClr val="231F20"/>
                </a:solidFill>
                <a:latin typeface="Open Sans"/>
                <a:cs typeface="Open Sans"/>
              </a:rPr>
              <a:t>criteria:</a:t>
            </a:r>
            <a:endParaRPr sz="900">
              <a:latin typeface="Open Sans"/>
              <a:cs typeface="Open Sans"/>
            </a:endParaRPr>
          </a:p>
          <a:p>
            <a:pPr marL="279400" marR="272415" lvl="1" indent="-266700">
              <a:lnSpc>
                <a:spcPts val="900"/>
              </a:lnSpc>
              <a:spcBef>
                <a:spcPts val="570"/>
              </a:spcBef>
              <a:buAutoNum type="arabicPeriod"/>
              <a:tabLst>
                <a:tab pos="279400" algn="l"/>
              </a:tabLst>
            </a:pP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Identify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designated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personnel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in </a:t>
            </a:r>
            <a:r>
              <a:rPr sz="800" spc="-20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event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Open Sans"/>
                <a:cs typeface="Open Sans"/>
              </a:rPr>
              <a:t>of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Open Sans"/>
                <a:cs typeface="Open Sans"/>
              </a:rPr>
              <a:t>an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emergency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for</a:t>
            </a:r>
            <a:r>
              <a:rPr sz="800" spc="5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communication</a:t>
            </a:r>
            <a:r>
              <a:rPr sz="800" spc="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purposes.</a:t>
            </a:r>
            <a:endParaRPr sz="800">
              <a:latin typeface="Open Sans"/>
              <a:cs typeface="Open Sans"/>
            </a:endParaRPr>
          </a:p>
          <a:p>
            <a:pPr marL="279400" marR="5080" lvl="1" indent="-266700" algn="just">
              <a:lnSpc>
                <a:spcPts val="900"/>
              </a:lnSpc>
              <a:spcBef>
                <a:spcPts val="565"/>
              </a:spcBef>
              <a:buAutoNum type="arabicPeriod"/>
              <a:tabLst>
                <a:tab pos="280035" algn="l"/>
              </a:tabLst>
            </a:pP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Follow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safe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workplace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procedures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Open Sans"/>
                <a:cs typeface="Open Sans"/>
              </a:rPr>
              <a:t>for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dealing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with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accidents,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Open Sans"/>
                <a:cs typeface="Open Sans"/>
              </a:rPr>
              <a:t>fire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800" spc="5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other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emergencies,</a:t>
            </a:r>
            <a:r>
              <a:rPr sz="8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including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identification</a:t>
            </a:r>
            <a:r>
              <a:rPr sz="8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8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Open Sans"/>
                <a:cs typeface="Open Sans"/>
              </a:rPr>
              <a:t>use,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dirty="0">
                <a:solidFill>
                  <a:srgbClr val="231F20"/>
                </a:solidFill>
                <a:latin typeface="Open Sans"/>
                <a:cs typeface="Open Sans"/>
              </a:rPr>
              <a:t>if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appropriate,</a:t>
            </a:r>
            <a:r>
              <a:rPr sz="8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of</a:t>
            </a:r>
            <a:r>
              <a:rPr sz="800" spc="5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Open Sans"/>
                <a:cs typeface="Open Sans"/>
              </a:rPr>
              <a:t>fire</a:t>
            </a:r>
            <a:r>
              <a:rPr sz="8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equipment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within</a:t>
            </a:r>
            <a:r>
              <a:rPr sz="8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scope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Open Sans"/>
                <a:cs typeface="Open Sans"/>
              </a:rPr>
              <a:t>of</a:t>
            </a:r>
            <a:r>
              <a:rPr sz="8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5" dirty="0">
                <a:solidFill>
                  <a:srgbClr val="231F20"/>
                </a:solidFill>
                <a:latin typeface="Open Sans"/>
                <a:cs typeface="Open Sans"/>
              </a:rPr>
              <a:t>own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responsibilities.</a:t>
            </a:r>
            <a:endParaRPr sz="800">
              <a:latin typeface="Open Sans"/>
              <a:cs typeface="Open Sans"/>
            </a:endParaRPr>
          </a:p>
          <a:p>
            <a:pPr marL="279400" lvl="1" indent="-267335">
              <a:lnSpc>
                <a:spcPts val="930"/>
              </a:lnSpc>
              <a:spcBef>
                <a:spcPts val="484"/>
              </a:spcBef>
              <a:buAutoNum type="arabicPeriod"/>
              <a:tabLst>
                <a:tab pos="280035" algn="l"/>
              </a:tabLst>
            </a:pP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Describe,</a:t>
            </a:r>
            <a:r>
              <a:rPr sz="8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practice</a:t>
            </a:r>
            <a:r>
              <a:rPr sz="800" spc="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800" spc="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effectively</a:t>
            </a:r>
            <a:r>
              <a:rPr sz="8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carry</a:t>
            </a:r>
            <a:r>
              <a:rPr sz="800" spc="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out</a:t>
            </a:r>
            <a:r>
              <a:rPr sz="800" spc="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emergency</a:t>
            </a:r>
            <a:r>
              <a:rPr sz="800" spc="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response</a:t>
            </a:r>
            <a:r>
              <a:rPr sz="8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endParaRPr sz="800">
              <a:latin typeface="Open Sans"/>
              <a:cs typeface="Open Sans"/>
            </a:endParaRPr>
          </a:p>
          <a:p>
            <a:pPr marL="279400">
              <a:lnSpc>
                <a:spcPts val="930"/>
              </a:lnSpc>
            </a:pP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evacuation</a:t>
            </a:r>
            <a:r>
              <a:rPr sz="800" spc="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procedures</a:t>
            </a:r>
            <a:r>
              <a:rPr sz="800" spc="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when</a:t>
            </a:r>
            <a:r>
              <a:rPr sz="800" spc="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required.</a:t>
            </a:r>
            <a:endParaRPr sz="800">
              <a:latin typeface="Open Sans"/>
              <a:cs typeface="Open Sans"/>
            </a:endParaRPr>
          </a:p>
          <a:p>
            <a:pPr marL="279400" marR="106680" lvl="1" indent="-266700">
              <a:lnSpc>
                <a:spcPts val="900"/>
              </a:lnSpc>
              <a:spcBef>
                <a:spcPts val="590"/>
              </a:spcBef>
              <a:buAutoNum type="arabicPeriod" startAt="4"/>
              <a:tabLst>
                <a:tab pos="280035" algn="l"/>
              </a:tabLst>
            </a:pP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Carry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out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emergency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Open Sans"/>
                <a:cs typeface="Open Sans"/>
              </a:rPr>
              <a:t>first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Open Sans"/>
                <a:cs typeface="Open Sans"/>
              </a:rPr>
              <a:t>aid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treatment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Open Sans"/>
                <a:cs typeface="Open Sans"/>
              </a:rPr>
              <a:t>of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minor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injuries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and,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as</a:t>
            </a:r>
            <a:r>
              <a:rPr sz="800" spc="5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soon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Open Sans"/>
                <a:cs typeface="Open Sans"/>
              </a:rPr>
              <a:t>as</a:t>
            </a:r>
            <a:r>
              <a:rPr sz="8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possible,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accurately</a:t>
            </a:r>
            <a:r>
              <a:rPr sz="8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report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treatment</a:t>
            </a:r>
            <a:r>
              <a:rPr sz="8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details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Open Sans"/>
                <a:cs typeface="Open Sans"/>
              </a:rPr>
              <a:t>to</a:t>
            </a:r>
            <a:r>
              <a:rPr sz="8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designated</a:t>
            </a:r>
            <a:r>
              <a:rPr sz="800" spc="5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personnel.</a:t>
            </a:r>
            <a:endParaRPr sz="800">
              <a:latin typeface="Open Sans"/>
              <a:cs typeface="Open Sans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92025" y="141378"/>
            <a:ext cx="3785235" cy="158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30"/>
              </a:lnSpc>
            </a:pP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IDENTIFY</a:t>
            </a:r>
            <a:r>
              <a:rPr sz="11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CONSTRUCTION</a:t>
            </a:r>
            <a:r>
              <a:rPr sz="1100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HAZARDS</a:t>
            </a:r>
            <a:r>
              <a:rPr sz="1100" spc="-3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AND</a:t>
            </a:r>
            <a:r>
              <a:rPr sz="11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CONTROL</a:t>
            </a:r>
            <a:r>
              <a:rPr sz="1100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MEASURES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63597" y="144005"/>
            <a:ext cx="5396865" cy="153035"/>
          </a:xfrm>
          <a:custGeom>
            <a:avLst/>
            <a:gdLst/>
            <a:ahLst/>
            <a:cxnLst/>
            <a:rect l="l" t="t" r="r" b="b"/>
            <a:pathLst>
              <a:path w="5396865" h="153035">
                <a:moveTo>
                  <a:pt x="0" y="152996"/>
                </a:moveTo>
                <a:lnTo>
                  <a:pt x="5396407" y="152996"/>
                </a:lnTo>
                <a:lnTo>
                  <a:pt x="5396407" y="0"/>
                </a:lnTo>
                <a:lnTo>
                  <a:pt x="0" y="0"/>
                </a:lnTo>
                <a:lnTo>
                  <a:pt x="0" y="152996"/>
                </a:lnTo>
                <a:close/>
              </a:path>
            </a:pathLst>
          </a:custGeom>
          <a:solidFill>
            <a:srgbClr val="687A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163597" y="144005"/>
            <a:ext cx="5396865" cy="153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36190">
              <a:lnSpc>
                <a:spcPts val="1205"/>
              </a:lnSpc>
            </a:pP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FOLLOW</a:t>
            </a:r>
            <a:r>
              <a:rPr sz="11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EMERGENCY</a:t>
            </a:r>
            <a:r>
              <a:rPr sz="11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PROCEDURES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85068" y="144006"/>
            <a:ext cx="229235" cy="153035"/>
          </a:xfrm>
          <a:custGeom>
            <a:avLst/>
            <a:gdLst/>
            <a:ahLst/>
            <a:cxnLst/>
            <a:rect l="l" t="t" r="r" b="b"/>
            <a:pathLst>
              <a:path w="229235" h="153035">
                <a:moveTo>
                  <a:pt x="228663" y="0"/>
                </a:moveTo>
                <a:lnTo>
                  <a:pt x="0" y="0"/>
                </a:lnTo>
                <a:lnTo>
                  <a:pt x="0" y="152996"/>
                </a:lnTo>
                <a:lnTo>
                  <a:pt x="75666" y="152996"/>
                </a:lnTo>
                <a:lnTo>
                  <a:pt x="22866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27300" y="893478"/>
            <a:ext cx="6506209" cy="2061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An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emergency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is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when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something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serious,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unexpected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dangerous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happens.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Open Sans"/>
                <a:cs typeface="Open Sans"/>
              </a:rPr>
              <a:t>When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there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is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an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emergency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certain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things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need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to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be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done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immediately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so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people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can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be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kept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safe.</a:t>
            </a:r>
            <a:endParaRPr sz="1000">
              <a:latin typeface="Open Sans"/>
              <a:cs typeface="Open Sans"/>
            </a:endParaRPr>
          </a:p>
          <a:p>
            <a:pPr marL="12700" marR="264795">
              <a:lnSpc>
                <a:spcPct val="100000"/>
              </a:lnSpc>
              <a:spcBef>
                <a:spcPts val="565"/>
              </a:spcBef>
            </a:pP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If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an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emergency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happens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at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work,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you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Open Sans"/>
                <a:cs typeface="Open Sans"/>
              </a:rPr>
              <a:t>must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decide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who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needs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to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know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about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it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tell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them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straight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away.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The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people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you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Open Sans"/>
                <a:cs typeface="Open Sans"/>
              </a:rPr>
              <a:t>may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need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to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tell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when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there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is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an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emergency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can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include:</a:t>
            </a:r>
            <a:endParaRPr sz="1000">
              <a:latin typeface="Open Sans"/>
              <a:cs typeface="Open Sans"/>
            </a:endParaRPr>
          </a:p>
          <a:p>
            <a:pPr marL="189865" indent="-177165">
              <a:lnSpc>
                <a:spcPct val="100000"/>
              </a:lnSpc>
              <a:spcBef>
                <a:spcPts val="565"/>
              </a:spcBef>
              <a:buChar char="•"/>
              <a:tabLst>
                <a:tab pos="189865" algn="l"/>
                <a:tab pos="190500" algn="l"/>
              </a:tabLst>
            </a:pP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Managers</a:t>
            </a:r>
            <a:endParaRPr sz="1000">
              <a:latin typeface="Open Sans"/>
              <a:cs typeface="Open Sans"/>
            </a:endParaRPr>
          </a:p>
          <a:p>
            <a:pPr marL="189865" indent="-177165">
              <a:lnSpc>
                <a:spcPct val="100000"/>
              </a:lnSpc>
              <a:spcBef>
                <a:spcPts val="285"/>
              </a:spcBef>
              <a:buChar char="•"/>
              <a:tabLst>
                <a:tab pos="189865" algn="l"/>
                <a:tab pos="190500" algn="l"/>
              </a:tabLst>
            </a:pP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Supervisors</a:t>
            </a:r>
            <a:endParaRPr sz="1000">
              <a:latin typeface="Open Sans"/>
              <a:cs typeface="Open Sans"/>
            </a:endParaRPr>
          </a:p>
          <a:p>
            <a:pPr marL="189865" indent="-177165">
              <a:lnSpc>
                <a:spcPct val="100000"/>
              </a:lnSpc>
              <a:spcBef>
                <a:spcPts val="285"/>
              </a:spcBef>
              <a:buChar char="•"/>
              <a:tabLst>
                <a:tab pos="189865" algn="l"/>
                <a:tab pos="190500" algn="l"/>
              </a:tabLst>
            </a:pP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Fire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wardens</a:t>
            </a:r>
            <a:endParaRPr sz="1000">
              <a:latin typeface="Open Sans"/>
              <a:cs typeface="Open Sans"/>
            </a:endParaRPr>
          </a:p>
          <a:p>
            <a:pPr marL="189865" indent="-177165">
              <a:lnSpc>
                <a:spcPct val="100000"/>
              </a:lnSpc>
              <a:spcBef>
                <a:spcPts val="284"/>
              </a:spcBef>
              <a:buChar char="•"/>
              <a:tabLst>
                <a:tab pos="189865" algn="l"/>
                <a:tab pos="190500" algn="l"/>
              </a:tabLst>
            </a:pP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OHS/WHS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representatives</a:t>
            </a:r>
            <a:endParaRPr sz="1000">
              <a:latin typeface="Open Sans"/>
              <a:cs typeface="Open Sans"/>
            </a:endParaRPr>
          </a:p>
          <a:p>
            <a:pPr marL="189865" indent="-177165">
              <a:lnSpc>
                <a:spcPct val="100000"/>
              </a:lnSpc>
              <a:spcBef>
                <a:spcPts val="280"/>
              </a:spcBef>
              <a:buChar char="•"/>
              <a:tabLst>
                <a:tab pos="189865" algn="l"/>
                <a:tab pos="190500" algn="l"/>
              </a:tabLst>
            </a:pP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First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aid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officers</a:t>
            </a:r>
            <a:endParaRPr sz="1000">
              <a:latin typeface="Open Sans"/>
              <a:cs typeface="Open Sans"/>
            </a:endParaRPr>
          </a:p>
          <a:p>
            <a:pPr marL="189865" indent="-177165">
              <a:lnSpc>
                <a:spcPct val="100000"/>
              </a:lnSpc>
              <a:spcBef>
                <a:spcPts val="285"/>
              </a:spcBef>
              <a:buChar char="•"/>
              <a:tabLst>
                <a:tab pos="189865" algn="l"/>
                <a:tab pos="190500" algn="l"/>
              </a:tabLst>
            </a:pPr>
            <a:r>
              <a:rPr sz="1000" spc="-50" dirty="0">
                <a:solidFill>
                  <a:srgbClr val="231F20"/>
                </a:solidFill>
                <a:latin typeface="Open Sans"/>
                <a:cs typeface="Open Sans"/>
              </a:rPr>
              <a:t>Team</a:t>
            </a:r>
            <a:r>
              <a:rPr sz="1000" spc="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leaders</a:t>
            </a:r>
            <a:endParaRPr sz="1000">
              <a:latin typeface="Open Sans"/>
              <a:cs typeface="Open Sans"/>
            </a:endParaRPr>
          </a:p>
          <a:p>
            <a:pPr marL="189865" indent="-177165">
              <a:lnSpc>
                <a:spcPct val="100000"/>
              </a:lnSpc>
              <a:spcBef>
                <a:spcPts val="284"/>
              </a:spcBef>
              <a:buChar char="•"/>
              <a:tabLst>
                <a:tab pos="189865" algn="l"/>
                <a:tab pos="190500" algn="l"/>
              </a:tabLst>
            </a:pP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Other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workers.</a:t>
            </a:r>
            <a:endParaRPr sz="1000">
              <a:latin typeface="Open Sans"/>
              <a:cs typeface="Open Sans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96282" y="1684309"/>
            <a:ext cx="2291690" cy="1379247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540004" y="466585"/>
            <a:ext cx="6480175" cy="349885"/>
          </a:xfrm>
          <a:custGeom>
            <a:avLst/>
            <a:gdLst/>
            <a:ahLst/>
            <a:cxnLst/>
            <a:rect l="l" t="t" r="r" b="b"/>
            <a:pathLst>
              <a:path w="6480175" h="349884">
                <a:moveTo>
                  <a:pt x="6479997" y="0"/>
                </a:moveTo>
                <a:lnTo>
                  <a:pt x="0" y="0"/>
                </a:lnTo>
                <a:lnTo>
                  <a:pt x="0" y="349389"/>
                </a:lnTo>
                <a:lnTo>
                  <a:pt x="6479997" y="349389"/>
                </a:lnTo>
                <a:lnTo>
                  <a:pt x="6479997" y="0"/>
                </a:lnTo>
                <a:close/>
              </a:path>
            </a:pathLst>
          </a:custGeom>
          <a:solidFill>
            <a:srgbClr val="FFC6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40004" y="466585"/>
            <a:ext cx="6480175" cy="34988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400"/>
              </a:spcBef>
              <a:tabLst>
                <a:tab pos="564515" algn="l"/>
                <a:tab pos="1021715" algn="l"/>
              </a:tabLst>
            </a:pPr>
            <a:r>
              <a:rPr sz="1500" b="1" spc="-25" dirty="0">
                <a:solidFill>
                  <a:srgbClr val="231F20"/>
                </a:solidFill>
                <a:latin typeface="Franklin Gothic Demi"/>
                <a:cs typeface="Franklin Gothic Demi"/>
              </a:rPr>
              <a:t>2.1</a:t>
            </a:r>
            <a:r>
              <a:rPr sz="15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	</a:t>
            </a:r>
            <a:r>
              <a:rPr sz="1500" b="1" spc="-25" dirty="0">
                <a:solidFill>
                  <a:srgbClr val="231F20"/>
                </a:solidFill>
                <a:latin typeface="Franklin Gothic Demi"/>
                <a:cs typeface="Franklin Gothic Demi"/>
              </a:rPr>
              <a:t>5.1</a:t>
            </a:r>
            <a:r>
              <a:rPr sz="15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	</a:t>
            </a:r>
            <a:r>
              <a:rPr sz="1500" b="1" spc="-10" dirty="0">
                <a:solidFill>
                  <a:srgbClr val="231F20"/>
                </a:solidFill>
                <a:latin typeface="Franklin Gothic Demi"/>
                <a:cs typeface="Franklin Gothic Demi"/>
              </a:rPr>
              <a:t>Tell</a:t>
            </a:r>
            <a:r>
              <a:rPr sz="1500" b="1" spc="-50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5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your</a:t>
            </a:r>
            <a:r>
              <a:rPr sz="1500" b="1" spc="-5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5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supervisor</a:t>
            </a:r>
            <a:r>
              <a:rPr sz="1500" b="1" spc="-5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5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or</a:t>
            </a:r>
            <a:r>
              <a:rPr sz="1500" b="1" spc="-50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5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other</a:t>
            </a:r>
            <a:r>
              <a:rPr sz="1500" b="1" spc="-5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5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key</a:t>
            </a:r>
            <a:r>
              <a:rPr sz="1500" b="1" spc="-5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5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person</a:t>
            </a:r>
            <a:r>
              <a:rPr sz="1500" b="1" spc="-5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5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about</a:t>
            </a:r>
            <a:r>
              <a:rPr sz="1500" b="1" spc="-4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5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an</a:t>
            </a:r>
            <a:r>
              <a:rPr sz="1500" b="1" spc="-50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500" b="1" spc="-10" dirty="0">
                <a:solidFill>
                  <a:srgbClr val="231F20"/>
                </a:solidFill>
                <a:latin typeface="Franklin Gothic Demi"/>
                <a:cs typeface="Franklin Gothic Demi"/>
              </a:rPr>
              <a:t>emergency</a:t>
            </a:r>
            <a:endParaRPr sz="1500">
              <a:latin typeface="Franklin Gothic Demi"/>
              <a:cs typeface="Franklin Gothic Dem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0354" y="432016"/>
            <a:ext cx="440004" cy="440002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547674" y="3148680"/>
            <a:ext cx="6473825" cy="1822450"/>
          </a:xfrm>
          <a:prstGeom prst="rect">
            <a:avLst/>
          </a:prstGeom>
          <a:ln w="6350">
            <a:solidFill>
              <a:srgbClr val="687A9E"/>
            </a:solidFill>
          </a:ln>
        </p:spPr>
        <p:txBody>
          <a:bodyPr vert="horz" wrap="square" lIns="0" tIns="87630" rIns="0" bIns="0" rtlCol="0">
            <a:spAutoFit/>
          </a:bodyPr>
          <a:lstStyle/>
          <a:p>
            <a:pPr marL="99695">
              <a:lnSpc>
                <a:spcPct val="100000"/>
              </a:lnSpc>
              <a:spcBef>
                <a:spcPts val="690"/>
              </a:spcBef>
            </a:pPr>
            <a:r>
              <a:rPr sz="1400" b="1" dirty="0">
                <a:solidFill>
                  <a:srgbClr val="00305E"/>
                </a:solidFill>
                <a:latin typeface="Franklin Gothic Demi"/>
                <a:cs typeface="Franklin Gothic Demi"/>
              </a:rPr>
              <a:t>Know</a:t>
            </a:r>
            <a:r>
              <a:rPr sz="1400" b="1" spc="-70" dirty="0">
                <a:solidFill>
                  <a:srgbClr val="00305E"/>
                </a:solidFill>
                <a:latin typeface="Franklin Gothic Demi"/>
                <a:cs typeface="Franklin Gothic Demi"/>
              </a:rPr>
              <a:t> </a:t>
            </a:r>
            <a:r>
              <a:rPr sz="1400" b="1" dirty="0">
                <a:solidFill>
                  <a:srgbClr val="00305E"/>
                </a:solidFill>
                <a:latin typeface="Franklin Gothic Demi"/>
                <a:cs typeface="Franklin Gothic Demi"/>
              </a:rPr>
              <a:t>key</a:t>
            </a:r>
            <a:r>
              <a:rPr sz="1400" b="1" spc="-65" dirty="0">
                <a:solidFill>
                  <a:srgbClr val="00305E"/>
                </a:solidFill>
                <a:latin typeface="Franklin Gothic Demi"/>
                <a:cs typeface="Franklin Gothic Demi"/>
              </a:rPr>
              <a:t> </a:t>
            </a:r>
            <a:r>
              <a:rPr sz="1400" b="1" dirty="0">
                <a:solidFill>
                  <a:srgbClr val="00305E"/>
                </a:solidFill>
                <a:latin typeface="Franklin Gothic Demi"/>
                <a:cs typeface="Franklin Gothic Demi"/>
              </a:rPr>
              <a:t>emergency</a:t>
            </a:r>
            <a:r>
              <a:rPr sz="1400" b="1" spc="-65" dirty="0">
                <a:solidFill>
                  <a:srgbClr val="00305E"/>
                </a:solidFill>
                <a:latin typeface="Franklin Gothic Demi"/>
                <a:cs typeface="Franklin Gothic Demi"/>
              </a:rPr>
              <a:t> </a:t>
            </a:r>
            <a:r>
              <a:rPr sz="1400" b="1" spc="-10" dirty="0">
                <a:solidFill>
                  <a:srgbClr val="00305E"/>
                </a:solidFill>
                <a:latin typeface="Franklin Gothic Demi"/>
                <a:cs typeface="Franklin Gothic Demi"/>
              </a:rPr>
              <a:t>people</a:t>
            </a:r>
            <a:endParaRPr sz="1400">
              <a:latin typeface="Franklin Gothic Demi"/>
              <a:cs typeface="Franklin Gothic Demi"/>
            </a:endParaRPr>
          </a:p>
          <a:p>
            <a:pPr marL="99695" marR="3674745">
              <a:lnSpc>
                <a:spcPct val="100000"/>
              </a:lnSpc>
              <a:spcBef>
                <a:spcPts val="770"/>
              </a:spcBef>
            </a:pP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people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you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need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to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tell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about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an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emergency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should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be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listed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in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emergency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procedures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kept at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workplace,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put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on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noticeboards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in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different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areas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of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workplace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for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everyone</a:t>
            </a:r>
            <a:endParaRPr sz="1000">
              <a:latin typeface="Open Sans"/>
              <a:cs typeface="Open Sans"/>
            </a:endParaRPr>
          </a:p>
          <a:p>
            <a:pPr marL="99695" marR="3782060">
              <a:lnSpc>
                <a:spcPct val="100000"/>
              </a:lnSpc>
            </a:pP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to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see. </a:t>
            </a:r>
            <a:r>
              <a:rPr sz="1000" spc="-45" dirty="0">
                <a:solidFill>
                  <a:srgbClr val="231F20"/>
                </a:solidFill>
                <a:latin typeface="Open Sans"/>
                <a:cs typeface="Open Sans"/>
              </a:rPr>
              <a:t>When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the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right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people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are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aware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of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the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emergency,</a:t>
            </a:r>
            <a:r>
              <a:rPr sz="10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they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can</a:t>
            </a:r>
            <a:r>
              <a:rPr sz="10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Open Sans"/>
                <a:cs typeface="Open Sans"/>
              </a:rPr>
              <a:t>make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sure</a:t>
            </a:r>
            <a:r>
              <a:rPr sz="10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emergency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plans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are put into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practice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so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the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situation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can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be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controlled.</a:t>
            </a:r>
            <a:endParaRPr sz="1000">
              <a:latin typeface="Open Sans"/>
              <a:cs typeface="Open Sans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464433" y="3514292"/>
            <a:ext cx="1771288" cy="111254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57278" y="3729937"/>
            <a:ext cx="1475091" cy="730764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527300" y="117014"/>
            <a:ext cx="419734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PC</a:t>
            </a:r>
            <a:r>
              <a:rPr sz="1100" i="1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i="1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5.1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34</a:t>
            </a:fld>
            <a:endParaRPr spc="-25" dirty="0"/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Easy</a:t>
            </a:r>
            <a:r>
              <a:rPr spc="-10" dirty="0"/>
              <a:t> </a:t>
            </a:r>
            <a:r>
              <a:rPr dirty="0"/>
              <a:t>Guides</a:t>
            </a:r>
            <a:r>
              <a:rPr spc="-10" dirty="0"/>
              <a:t> </a:t>
            </a:r>
            <a:r>
              <a:rPr dirty="0"/>
              <a:t>Australia</a:t>
            </a:r>
            <a:r>
              <a:rPr spc="-10" dirty="0"/>
              <a:t> </a:t>
            </a:r>
            <a:r>
              <a:rPr dirty="0"/>
              <a:t>Pty.</a:t>
            </a:r>
            <a:r>
              <a:rPr spc="-5" dirty="0"/>
              <a:t> </a:t>
            </a:r>
            <a:r>
              <a:rPr spc="-20" dirty="0"/>
              <a:t>Ltd.</a:t>
            </a:r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May</a:t>
            </a:r>
            <a:r>
              <a:rPr spc="-10" dirty="0"/>
              <a:t> </a:t>
            </a:r>
            <a:r>
              <a:rPr dirty="0"/>
              <a:t>not</a:t>
            </a:r>
            <a:r>
              <a:rPr spc="-10" dirty="0"/>
              <a:t> </a:t>
            </a:r>
            <a:r>
              <a:rPr dirty="0"/>
              <a:t>be</a:t>
            </a:r>
            <a:r>
              <a:rPr spc="-10" dirty="0"/>
              <a:t> reproduced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F539855-7D73-D3D3-E93E-339A8792A963}"/>
              </a:ext>
            </a:extLst>
          </p:cNvPr>
          <p:cNvSpPr/>
          <p:nvPr/>
        </p:nvSpPr>
        <p:spPr>
          <a:xfrm>
            <a:off x="533324" y="904235"/>
            <a:ext cx="6495876" cy="333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7BEE9AB-9C13-0D7F-B71F-37B641FE4521}"/>
              </a:ext>
            </a:extLst>
          </p:cNvPr>
          <p:cNvSpPr/>
          <p:nvPr/>
        </p:nvSpPr>
        <p:spPr>
          <a:xfrm>
            <a:off x="543030" y="1265789"/>
            <a:ext cx="6495876" cy="333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50F9E0-77B1-8D7A-A318-38A5EB13E0F6}"/>
              </a:ext>
            </a:extLst>
          </p:cNvPr>
          <p:cNvSpPr/>
          <p:nvPr/>
        </p:nvSpPr>
        <p:spPr>
          <a:xfrm>
            <a:off x="521903" y="1658446"/>
            <a:ext cx="4020105" cy="170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B4C4FB2-C6EA-DC41-9E7B-066260AB25BB}"/>
              </a:ext>
            </a:extLst>
          </p:cNvPr>
          <p:cNvSpPr/>
          <p:nvPr/>
        </p:nvSpPr>
        <p:spPr>
          <a:xfrm>
            <a:off x="521902" y="1832448"/>
            <a:ext cx="4020105" cy="170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D362044-D801-6E49-30D3-0AF2D6B8F9F2}"/>
              </a:ext>
            </a:extLst>
          </p:cNvPr>
          <p:cNvSpPr/>
          <p:nvPr/>
        </p:nvSpPr>
        <p:spPr>
          <a:xfrm>
            <a:off x="521901" y="2013709"/>
            <a:ext cx="4020105" cy="170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7A59764-5559-C76C-8AAF-A67304963A3D}"/>
              </a:ext>
            </a:extLst>
          </p:cNvPr>
          <p:cNvSpPr/>
          <p:nvPr/>
        </p:nvSpPr>
        <p:spPr>
          <a:xfrm>
            <a:off x="520146" y="2206815"/>
            <a:ext cx="4020105" cy="170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B99B64-27A4-DBA6-E765-E47CD308203E}"/>
              </a:ext>
            </a:extLst>
          </p:cNvPr>
          <p:cNvSpPr/>
          <p:nvPr/>
        </p:nvSpPr>
        <p:spPr>
          <a:xfrm>
            <a:off x="527300" y="2408067"/>
            <a:ext cx="4020105" cy="170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5779B13-0A8B-2B2E-A5F5-3078F47A2B29}"/>
              </a:ext>
            </a:extLst>
          </p:cNvPr>
          <p:cNvSpPr/>
          <p:nvPr/>
        </p:nvSpPr>
        <p:spPr>
          <a:xfrm>
            <a:off x="520146" y="2616995"/>
            <a:ext cx="4020105" cy="170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C486056-6AF3-0F25-7FA2-3D689A101180}"/>
              </a:ext>
            </a:extLst>
          </p:cNvPr>
          <p:cNvSpPr/>
          <p:nvPr/>
        </p:nvSpPr>
        <p:spPr>
          <a:xfrm>
            <a:off x="520145" y="2813127"/>
            <a:ext cx="4020105" cy="170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703173D-AF5B-AABA-E85A-BED19F5633A8}"/>
              </a:ext>
            </a:extLst>
          </p:cNvPr>
          <p:cNvSpPr/>
          <p:nvPr/>
        </p:nvSpPr>
        <p:spPr>
          <a:xfrm>
            <a:off x="600354" y="3562748"/>
            <a:ext cx="2774949" cy="13392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92025" y="141378"/>
            <a:ext cx="3785235" cy="158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30"/>
              </a:lnSpc>
            </a:pP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IDENTIFY</a:t>
            </a:r>
            <a:r>
              <a:rPr sz="11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CONSTRUCTION</a:t>
            </a:r>
            <a:r>
              <a:rPr sz="1100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HAZARDS</a:t>
            </a:r>
            <a:r>
              <a:rPr sz="1100" spc="-3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AND</a:t>
            </a:r>
            <a:r>
              <a:rPr sz="11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CONTROL</a:t>
            </a:r>
            <a:r>
              <a:rPr sz="1100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MEASURES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63597" y="144005"/>
            <a:ext cx="5396865" cy="153035"/>
          </a:xfrm>
          <a:custGeom>
            <a:avLst/>
            <a:gdLst/>
            <a:ahLst/>
            <a:cxnLst/>
            <a:rect l="l" t="t" r="r" b="b"/>
            <a:pathLst>
              <a:path w="5396865" h="153035">
                <a:moveTo>
                  <a:pt x="0" y="152996"/>
                </a:moveTo>
                <a:lnTo>
                  <a:pt x="5396407" y="152996"/>
                </a:lnTo>
                <a:lnTo>
                  <a:pt x="5396407" y="0"/>
                </a:lnTo>
                <a:lnTo>
                  <a:pt x="0" y="0"/>
                </a:lnTo>
                <a:lnTo>
                  <a:pt x="0" y="152996"/>
                </a:lnTo>
                <a:close/>
              </a:path>
            </a:pathLst>
          </a:custGeom>
          <a:solidFill>
            <a:srgbClr val="687A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163597" y="144005"/>
            <a:ext cx="5396865" cy="153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36190">
              <a:lnSpc>
                <a:spcPts val="1205"/>
              </a:lnSpc>
            </a:pP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FOLLOW</a:t>
            </a:r>
            <a:r>
              <a:rPr sz="11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EMERGENCY</a:t>
            </a:r>
            <a:r>
              <a:rPr sz="11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PROCEDURES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85068" y="144006"/>
            <a:ext cx="229235" cy="153035"/>
          </a:xfrm>
          <a:custGeom>
            <a:avLst/>
            <a:gdLst/>
            <a:ahLst/>
            <a:cxnLst/>
            <a:rect l="l" t="t" r="r" b="b"/>
            <a:pathLst>
              <a:path w="229235" h="153035">
                <a:moveTo>
                  <a:pt x="228663" y="0"/>
                </a:moveTo>
                <a:lnTo>
                  <a:pt x="0" y="0"/>
                </a:lnTo>
                <a:lnTo>
                  <a:pt x="0" y="152996"/>
                </a:lnTo>
                <a:lnTo>
                  <a:pt x="75666" y="152996"/>
                </a:lnTo>
                <a:lnTo>
                  <a:pt x="22866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0004" y="466585"/>
            <a:ext cx="6480175" cy="349885"/>
          </a:xfrm>
          <a:custGeom>
            <a:avLst/>
            <a:gdLst/>
            <a:ahLst/>
            <a:cxnLst/>
            <a:rect l="l" t="t" r="r" b="b"/>
            <a:pathLst>
              <a:path w="6480175" h="349884">
                <a:moveTo>
                  <a:pt x="6479997" y="0"/>
                </a:moveTo>
                <a:lnTo>
                  <a:pt x="0" y="0"/>
                </a:lnTo>
                <a:lnTo>
                  <a:pt x="0" y="349389"/>
                </a:lnTo>
                <a:lnTo>
                  <a:pt x="6479997" y="349389"/>
                </a:lnTo>
                <a:lnTo>
                  <a:pt x="6479997" y="0"/>
                </a:lnTo>
                <a:close/>
              </a:path>
            </a:pathLst>
          </a:custGeom>
          <a:solidFill>
            <a:srgbClr val="FFC6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40004" y="466585"/>
            <a:ext cx="6480175" cy="34988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400"/>
              </a:spcBef>
              <a:tabLst>
                <a:tab pos="564515" algn="l"/>
                <a:tab pos="1021715" algn="l"/>
              </a:tabLst>
            </a:pPr>
            <a:r>
              <a:rPr sz="1500" b="1" spc="-25" dirty="0">
                <a:solidFill>
                  <a:srgbClr val="231F20"/>
                </a:solidFill>
                <a:latin typeface="Franklin Gothic Demi"/>
                <a:cs typeface="Franklin Gothic Demi"/>
              </a:rPr>
              <a:t>2.1</a:t>
            </a:r>
            <a:r>
              <a:rPr sz="15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	</a:t>
            </a:r>
            <a:r>
              <a:rPr sz="1500" b="1" spc="-25" dirty="0">
                <a:solidFill>
                  <a:srgbClr val="231F20"/>
                </a:solidFill>
                <a:latin typeface="Franklin Gothic Demi"/>
                <a:cs typeface="Franklin Gothic Demi"/>
              </a:rPr>
              <a:t>5.2</a:t>
            </a:r>
            <a:r>
              <a:rPr sz="15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	</a:t>
            </a:r>
            <a:r>
              <a:rPr sz="1500" b="1" spc="-10" dirty="0">
                <a:solidFill>
                  <a:srgbClr val="231F20"/>
                </a:solidFill>
                <a:latin typeface="Franklin Gothic Demi"/>
                <a:cs typeface="Franklin Gothic Demi"/>
              </a:rPr>
              <a:t>Follow</a:t>
            </a:r>
            <a:r>
              <a:rPr sz="1500" b="1" spc="-4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5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your</a:t>
            </a:r>
            <a:r>
              <a:rPr sz="1500" b="1" spc="-4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500" b="1" spc="-10" dirty="0">
                <a:solidFill>
                  <a:srgbClr val="231F20"/>
                </a:solidFill>
                <a:latin typeface="Franklin Gothic Demi"/>
                <a:cs typeface="Franklin Gothic Demi"/>
              </a:rPr>
              <a:t>workplace</a:t>
            </a:r>
            <a:r>
              <a:rPr sz="1500" b="1" spc="-4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5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procedures</a:t>
            </a:r>
            <a:r>
              <a:rPr sz="1500" b="1" spc="-4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5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during</a:t>
            </a:r>
            <a:r>
              <a:rPr sz="1500" b="1" spc="-40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5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an</a:t>
            </a:r>
            <a:r>
              <a:rPr sz="1500" b="1" spc="-40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500" b="1" spc="-10" dirty="0">
                <a:solidFill>
                  <a:srgbClr val="231F20"/>
                </a:solidFill>
                <a:latin typeface="Franklin Gothic Demi"/>
                <a:cs typeface="Franklin Gothic Demi"/>
              </a:rPr>
              <a:t>emergency</a:t>
            </a:r>
            <a:endParaRPr sz="1500">
              <a:latin typeface="Franklin Gothic Demi"/>
              <a:cs typeface="Franklin Gothic Dem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0354" y="432016"/>
            <a:ext cx="440004" cy="440002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27300" y="893478"/>
            <a:ext cx="637286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Employers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(PCBU)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Open Sans"/>
                <a:cs typeface="Open Sans"/>
              </a:rPr>
              <a:t>must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Open Sans"/>
                <a:cs typeface="Open Sans"/>
              </a:rPr>
              <a:t>make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sure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that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workplace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has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an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emergency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plan.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An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emergency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plan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is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written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instructions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about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what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workers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should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do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when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there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is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an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emergency.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emergency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plan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or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summary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of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the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main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points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in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the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emergency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plan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should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be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displayed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on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noticeboard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and/or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be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easy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for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employees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to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find.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3175" y="1473780"/>
            <a:ext cx="2531745" cy="1822450"/>
          </a:xfrm>
          <a:prstGeom prst="rect">
            <a:avLst/>
          </a:prstGeom>
          <a:ln w="6350">
            <a:solidFill>
              <a:srgbClr val="687A9E"/>
            </a:solidFill>
          </a:ln>
        </p:spPr>
        <p:txBody>
          <a:bodyPr vert="horz" wrap="square" lIns="0" tIns="74930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590"/>
              </a:spcBef>
            </a:pP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emergency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plan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should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cover:</a:t>
            </a:r>
            <a:endParaRPr sz="1000">
              <a:latin typeface="Open Sans"/>
              <a:cs typeface="Open Sans"/>
            </a:endParaRPr>
          </a:p>
          <a:p>
            <a:pPr marL="285750" indent="-178435">
              <a:lnSpc>
                <a:spcPct val="100000"/>
              </a:lnSpc>
              <a:spcBef>
                <a:spcPts val="565"/>
              </a:spcBef>
              <a:buChar char="•"/>
              <a:tabLst>
                <a:tab pos="285750" algn="l"/>
                <a:tab pos="286385" algn="l"/>
              </a:tabLst>
            </a:pP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Fire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explosion</a:t>
            </a:r>
            <a:endParaRPr sz="1000">
              <a:latin typeface="Open Sans"/>
              <a:cs typeface="Open Sans"/>
            </a:endParaRPr>
          </a:p>
          <a:p>
            <a:pPr marL="285750" indent="-178435">
              <a:lnSpc>
                <a:spcPct val="100000"/>
              </a:lnSpc>
              <a:spcBef>
                <a:spcPts val="285"/>
              </a:spcBef>
              <a:buChar char="•"/>
              <a:tabLst>
                <a:tab pos="285750" algn="l"/>
                <a:tab pos="286385" algn="l"/>
              </a:tabLst>
            </a:pP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Medical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emergencies</a:t>
            </a:r>
            <a:endParaRPr sz="1000">
              <a:latin typeface="Open Sans"/>
              <a:cs typeface="Open Sans"/>
            </a:endParaRPr>
          </a:p>
          <a:p>
            <a:pPr marL="285750" indent="-178435">
              <a:lnSpc>
                <a:spcPct val="100000"/>
              </a:lnSpc>
              <a:spcBef>
                <a:spcPts val="284"/>
              </a:spcBef>
              <a:buChar char="•"/>
              <a:tabLst>
                <a:tab pos="285750" algn="l"/>
                <a:tab pos="286385" algn="l"/>
              </a:tabLst>
            </a:pP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Rescues</a:t>
            </a:r>
            <a:endParaRPr sz="1000">
              <a:latin typeface="Open Sans"/>
              <a:cs typeface="Open Sans"/>
            </a:endParaRPr>
          </a:p>
          <a:p>
            <a:pPr marL="285750" indent="-178435">
              <a:lnSpc>
                <a:spcPct val="100000"/>
              </a:lnSpc>
              <a:spcBef>
                <a:spcPts val="280"/>
              </a:spcBef>
              <a:buChar char="•"/>
              <a:tabLst>
                <a:tab pos="285750" algn="l"/>
                <a:tab pos="286385" algn="l"/>
              </a:tabLst>
            </a:pP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Incidents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with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hazardous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chemicals</a:t>
            </a:r>
            <a:endParaRPr sz="1000">
              <a:latin typeface="Open Sans"/>
              <a:cs typeface="Open Sans"/>
            </a:endParaRPr>
          </a:p>
          <a:p>
            <a:pPr marL="285750" indent="-178435">
              <a:lnSpc>
                <a:spcPct val="100000"/>
              </a:lnSpc>
              <a:spcBef>
                <a:spcPts val="285"/>
              </a:spcBef>
              <a:buChar char="•"/>
              <a:tabLst>
                <a:tab pos="285750" algn="l"/>
                <a:tab pos="286385" algn="l"/>
              </a:tabLst>
            </a:pPr>
            <a:r>
              <a:rPr sz="1000" spc="-45" dirty="0">
                <a:solidFill>
                  <a:srgbClr val="231F20"/>
                </a:solidFill>
                <a:latin typeface="Open Sans"/>
                <a:cs typeface="Open Sans"/>
              </a:rPr>
              <a:t>Bomb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threats</a:t>
            </a:r>
            <a:endParaRPr sz="1000">
              <a:latin typeface="Open Sans"/>
              <a:cs typeface="Open Sans"/>
            </a:endParaRPr>
          </a:p>
          <a:p>
            <a:pPr marL="285750" indent="-178435">
              <a:lnSpc>
                <a:spcPct val="100000"/>
              </a:lnSpc>
              <a:spcBef>
                <a:spcPts val="284"/>
              </a:spcBef>
              <a:buChar char="•"/>
              <a:tabLst>
                <a:tab pos="285750" algn="l"/>
                <a:tab pos="286385" algn="l"/>
              </a:tabLst>
            </a:pP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Violence</a:t>
            </a:r>
            <a:endParaRPr sz="1000">
              <a:latin typeface="Open Sans"/>
              <a:cs typeface="Open Sans"/>
            </a:endParaRPr>
          </a:p>
          <a:p>
            <a:pPr marL="285750" indent="-178435">
              <a:lnSpc>
                <a:spcPct val="100000"/>
              </a:lnSpc>
              <a:spcBef>
                <a:spcPts val="280"/>
              </a:spcBef>
              <a:buChar char="•"/>
              <a:tabLst>
                <a:tab pos="285750" algn="l"/>
                <a:tab pos="286385" algn="l"/>
              </a:tabLst>
            </a:pP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Natural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disasters.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74399" y="1473780"/>
            <a:ext cx="3942715" cy="1822450"/>
          </a:xfrm>
          <a:prstGeom prst="rect">
            <a:avLst/>
          </a:prstGeom>
          <a:ln w="6350">
            <a:solidFill>
              <a:srgbClr val="687A9E"/>
            </a:solidFill>
          </a:ln>
        </p:spPr>
        <p:txBody>
          <a:bodyPr vert="horz" wrap="square" lIns="0" tIns="83820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660"/>
              </a:spcBef>
            </a:pP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10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plan</a:t>
            </a:r>
            <a:r>
              <a:rPr sz="10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should</a:t>
            </a:r>
            <a:r>
              <a:rPr sz="10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include</a:t>
            </a:r>
            <a:r>
              <a:rPr sz="10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information</a:t>
            </a:r>
            <a:r>
              <a:rPr sz="10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about:</a:t>
            </a:r>
            <a:endParaRPr sz="1000">
              <a:latin typeface="Open Sans"/>
              <a:cs typeface="Open Sans"/>
            </a:endParaRPr>
          </a:p>
          <a:p>
            <a:pPr marL="285115" indent="-177800">
              <a:lnSpc>
                <a:spcPct val="100000"/>
              </a:lnSpc>
              <a:spcBef>
                <a:spcPts val="565"/>
              </a:spcBef>
              <a:buChar char="•"/>
              <a:tabLst>
                <a:tab pos="285115" algn="l"/>
                <a:tab pos="286385" algn="l"/>
              </a:tabLst>
            </a:pP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Emergency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procedures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(how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to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respond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to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an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emergency)</a:t>
            </a:r>
            <a:endParaRPr sz="1000">
              <a:latin typeface="Open Sans"/>
              <a:cs typeface="Open Sans"/>
            </a:endParaRPr>
          </a:p>
          <a:p>
            <a:pPr marL="285115" indent="-177800">
              <a:lnSpc>
                <a:spcPct val="100000"/>
              </a:lnSpc>
              <a:spcBef>
                <a:spcPts val="285"/>
              </a:spcBef>
              <a:buChar char="•"/>
              <a:tabLst>
                <a:tab pos="285115" algn="l"/>
                <a:tab pos="286385" algn="l"/>
              </a:tabLst>
            </a:pP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Evacuation</a:t>
            </a:r>
            <a:r>
              <a:rPr sz="1000" spc="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procedures</a:t>
            </a:r>
            <a:endParaRPr sz="1000">
              <a:latin typeface="Open Sans"/>
              <a:cs typeface="Open Sans"/>
            </a:endParaRPr>
          </a:p>
          <a:p>
            <a:pPr marL="285115" indent="-177800">
              <a:lnSpc>
                <a:spcPct val="100000"/>
              </a:lnSpc>
              <a:spcBef>
                <a:spcPts val="285"/>
              </a:spcBef>
              <a:buChar char="•"/>
              <a:tabLst>
                <a:tab pos="285115" algn="l"/>
                <a:tab pos="286385" algn="l"/>
              </a:tabLst>
            </a:pPr>
            <a:r>
              <a:rPr sz="1000" spc="-45" dirty="0">
                <a:solidFill>
                  <a:srgbClr val="231F20"/>
                </a:solidFill>
                <a:latin typeface="Open Sans"/>
                <a:cs typeface="Open Sans"/>
              </a:rPr>
              <a:t>How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when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to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notify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emergency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services</a:t>
            </a:r>
            <a:endParaRPr sz="1000">
              <a:latin typeface="Open Sans"/>
              <a:cs typeface="Open Sans"/>
            </a:endParaRPr>
          </a:p>
          <a:p>
            <a:pPr marL="285115" indent="-177800">
              <a:lnSpc>
                <a:spcPct val="100000"/>
              </a:lnSpc>
              <a:spcBef>
                <a:spcPts val="280"/>
              </a:spcBef>
              <a:buChar char="•"/>
              <a:tabLst>
                <a:tab pos="285115" algn="l"/>
                <a:tab pos="286385" algn="l"/>
              </a:tabLst>
            </a:pP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Medical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treatment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assistance</a:t>
            </a:r>
            <a:endParaRPr sz="1000">
              <a:latin typeface="Open Sans"/>
              <a:cs typeface="Open Sans"/>
            </a:endParaRPr>
          </a:p>
          <a:p>
            <a:pPr marL="285115" indent="-177800">
              <a:lnSpc>
                <a:spcPct val="100000"/>
              </a:lnSpc>
              <a:spcBef>
                <a:spcPts val="285"/>
              </a:spcBef>
              <a:buChar char="•"/>
              <a:tabLst>
                <a:tab pos="285115" algn="l"/>
                <a:tab pos="286385" algn="l"/>
              </a:tabLst>
            </a:pP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Communicating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emergency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response</a:t>
            </a:r>
            <a:endParaRPr sz="1000">
              <a:latin typeface="Open Sans"/>
              <a:cs typeface="Open Sans"/>
            </a:endParaRPr>
          </a:p>
          <a:p>
            <a:pPr marL="285115" indent="-177800">
              <a:lnSpc>
                <a:spcPct val="100000"/>
              </a:lnSpc>
              <a:spcBef>
                <a:spcPts val="285"/>
              </a:spcBef>
              <a:buChar char="•"/>
              <a:tabLst>
                <a:tab pos="285115" algn="l"/>
                <a:tab pos="286385" algn="l"/>
              </a:tabLst>
            </a:pP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Testing</a:t>
            </a:r>
            <a:r>
              <a:rPr sz="10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emergency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procedures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(drills)</a:t>
            </a:r>
            <a:endParaRPr sz="1000">
              <a:latin typeface="Open Sans"/>
              <a:cs typeface="Open Sans"/>
            </a:endParaRPr>
          </a:p>
          <a:p>
            <a:pPr marL="285115" marR="638175" indent="-177165">
              <a:lnSpc>
                <a:spcPct val="100000"/>
              </a:lnSpc>
              <a:spcBef>
                <a:spcPts val="284"/>
              </a:spcBef>
              <a:buChar char="•"/>
              <a:tabLst>
                <a:tab pos="285115" algn="l"/>
                <a:tab pos="286385" algn="l"/>
              </a:tabLst>
            </a:pP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Information,</a:t>
            </a:r>
            <a:r>
              <a:rPr sz="10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training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instruction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to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workers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about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emergency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procedures.</a:t>
            </a:r>
            <a:endParaRPr sz="1000">
              <a:latin typeface="Open Sans"/>
              <a:cs typeface="Open San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40004" y="3442449"/>
            <a:ext cx="6480175" cy="1525905"/>
            <a:chOff x="540004" y="3442449"/>
            <a:chExt cx="6480175" cy="1525905"/>
          </a:xfrm>
        </p:grpSpPr>
        <p:sp>
          <p:nvSpPr>
            <p:cNvPr id="13" name="object 13"/>
            <p:cNvSpPr/>
            <p:nvPr/>
          </p:nvSpPr>
          <p:spPr>
            <a:xfrm>
              <a:off x="543179" y="3445624"/>
              <a:ext cx="6473825" cy="1519555"/>
            </a:xfrm>
            <a:custGeom>
              <a:avLst/>
              <a:gdLst/>
              <a:ahLst/>
              <a:cxnLst/>
              <a:rect l="l" t="t" r="r" b="b"/>
              <a:pathLst>
                <a:path w="6473825" h="1519554">
                  <a:moveTo>
                    <a:pt x="6473647" y="0"/>
                  </a:moveTo>
                  <a:lnTo>
                    <a:pt x="0" y="0"/>
                  </a:lnTo>
                  <a:lnTo>
                    <a:pt x="0" y="1519212"/>
                  </a:lnTo>
                  <a:lnTo>
                    <a:pt x="6473647" y="1519212"/>
                  </a:lnTo>
                  <a:lnTo>
                    <a:pt x="6473647" y="0"/>
                  </a:lnTo>
                  <a:close/>
                </a:path>
              </a:pathLst>
            </a:custGeom>
            <a:solidFill>
              <a:srgbClr val="D5D8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43179" y="3445624"/>
              <a:ext cx="6473825" cy="1519555"/>
            </a:xfrm>
            <a:custGeom>
              <a:avLst/>
              <a:gdLst/>
              <a:ahLst/>
              <a:cxnLst/>
              <a:rect l="l" t="t" r="r" b="b"/>
              <a:pathLst>
                <a:path w="6473825" h="1519554">
                  <a:moveTo>
                    <a:pt x="0" y="1519212"/>
                  </a:moveTo>
                  <a:lnTo>
                    <a:pt x="6473647" y="1519212"/>
                  </a:lnTo>
                  <a:lnTo>
                    <a:pt x="6473647" y="0"/>
                  </a:lnTo>
                  <a:lnTo>
                    <a:pt x="0" y="0"/>
                  </a:lnTo>
                  <a:lnTo>
                    <a:pt x="0" y="1519212"/>
                  </a:lnTo>
                  <a:close/>
                </a:path>
              </a:pathLst>
            </a:custGeom>
            <a:ln w="6350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421947" y="3553206"/>
              <a:ext cx="1455420" cy="1297305"/>
            </a:xfrm>
            <a:custGeom>
              <a:avLst/>
              <a:gdLst/>
              <a:ahLst/>
              <a:cxnLst/>
              <a:rect l="l" t="t" r="r" b="b"/>
              <a:pathLst>
                <a:path w="1455420" h="1297304">
                  <a:moveTo>
                    <a:pt x="1455254" y="0"/>
                  </a:moveTo>
                  <a:lnTo>
                    <a:pt x="0" y="0"/>
                  </a:lnTo>
                  <a:lnTo>
                    <a:pt x="0" y="1296835"/>
                  </a:lnTo>
                  <a:lnTo>
                    <a:pt x="1455254" y="1296835"/>
                  </a:lnTo>
                  <a:lnTo>
                    <a:pt x="14552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421947" y="3553206"/>
              <a:ext cx="1455420" cy="1297305"/>
            </a:xfrm>
            <a:custGeom>
              <a:avLst/>
              <a:gdLst/>
              <a:ahLst/>
              <a:cxnLst/>
              <a:rect l="l" t="t" r="r" b="b"/>
              <a:pathLst>
                <a:path w="1455420" h="1297304">
                  <a:moveTo>
                    <a:pt x="0" y="1296835"/>
                  </a:moveTo>
                  <a:lnTo>
                    <a:pt x="1455254" y="1296835"/>
                  </a:lnTo>
                  <a:lnTo>
                    <a:pt x="1455254" y="0"/>
                  </a:lnTo>
                  <a:lnTo>
                    <a:pt x="0" y="0"/>
                  </a:lnTo>
                  <a:lnTo>
                    <a:pt x="0" y="1296835"/>
                  </a:lnTo>
                  <a:close/>
                </a:path>
              </a:pathLst>
            </a:custGeom>
            <a:ln w="6350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847973" y="3553206"/>
              <a:ext cx="1455420" cy="1297305"/>
            </a:xfrm>
            <a:custGeom>
              <a:avLst/>
              <a:gdLst/>
              <a:ahLst/>
              <a:cxnLst/>
              <a:rect l="l" t="t" r="r" b="b"/>
              <a:pathLst>
                <a:path w="1455420" h="1297304">
                  <a:moveTo>
                    <a:pt x="1455254" y="0"/>
                  </a:moveTo>
                  <a:lnTo>
                    <a:pt x="0" y="0"/>
                  </a:lnTo>
                  <a:lnTo>
                    <a:pt x="0" y="1296835"/>
                  </a:lnTo>
                  <a:lnTo>
                    <a:pt x="1455254" y="1296835"/>
                  </a:lnTo>
                  <a:lnTo>
                    <a:pt x="14552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847973" y="3553206"/>
              <a:ext cx="1455420" cy="1297305"/>
            </a:xfrm>
            <a:custGeom>
              <a:avLst/>
              <a:gdLst/>
              <a:ahLst/>
              <a:cxnLst/>
              <a:rect l="l" t="t" r="r" b="b"/>
              <a:pathLst>
                <a:path w="1455420" h="1297304">
                  <a:moveTo>
                    <a:pt x="0" y="1296835"/>
                  </a:moveTo>
                  <a:lnTo>
                    <a:pt x="1455254" y="1296835"/>
                  </a:lnTo>
                  <a:lnTo>
                    <a:pt x="1455254" y="0"/>
                  </a:lnTo>
                  <a:lnTo>
                    <a:pt x="0" y="0"/>
                  </a:lnTo>
                  <a:lnTo>
                    <a:pt x="0" y="1296835"/>
                  </a:lnTo>
                  <a:close/>
                </a:path>
              </a:pathLst>
            </a:custGeom>
            <a:ln w="6349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276576" y="3553206"/>
              <a:ext cx="1455420" cy="1297305"/>
            </a:xfrm>
            <a:custGeom>
              <a:avLst/>
              <a:gdLst/>
              <a:ahLst/>
              <a:cxnLst/>
              <a:rect l="l" t="t" r="r" b="b"/>
              <a:pathLst>
                <a:path w="1455420" h="1297304">
                  <a:moveTo>
                    <a:pt x="1455254" y="0"/>
                  </a:moveTo>
                  <a:lnTo>
                    <a:pt x="0" y="0"/>
                  </a:lnTo>
                  <a:lnTo>
                    <a:pt x="0" y="1296835"/>
                  </a:lnTo>
                  <a:lnTo>
                    <a:pt x="1455254" y="1296835"/>
                  </a:lnTo>
                  <a:lnTo>
                    <a:pt x="14552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276576" y="3553206"/>
              <a:ext cx="1455420" cy="1297305"/>
            </a:xfrm>
            <a:custGeom>
              <a:avLst/>
              <a:gdLst/>
              <a:ahLst/>
              <a:cxnLst/>
              <a:rect l="l" t="t" r="r" b="b"/>
              <a:pathLst>
                <a:path w="1455420" h="1297304">
                  <a:moveTo>
                    <a:pt x="0" y="1296835"/>
                  </a:moveTo>
                  <a:lnTo>
                    <a:pt x="1455254" y="1296835"/>
                  </a:lnTo>
                  <a:lnTo>
                    <a:pt x="1455254" y="0"/>
                  </a:lnTo>
                  <a:lnTo>
                    <a:pt x="0" y="0"/>
                  </a:lnTo>
                  <a:lnTo>
                    <a:pt x="0" y="1296835"/>
                  </a:lnTo>
                  <a:close/>
                </a:path>
              </a:pathLst>
            </a:custGeom>
            <a:ln w="6350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96175" y="3553206"/>
              <a:ext cx="1455420" cy="1297305"/>
            </a:xfrm>
            <a:custGeom>
              <a:avLst/>
              <a:gdLst/>
              <a:ahLst/>
              <a:cxnLst/>
              <a:rect l="l" t="t" r="r" b="b"/>
              <a:pathLst>
                <a:path w="1455420" h="1297304">
                  <a:moveTo>
                    <a:pt x="1455254" y="0"/>
                  </a:moveTo>
                  <a:lnTo>
                    <a:pt x="0" y="0"/>
                  </a:lnTo>
                  <a:lnTo>
                    <a:pt x="0" y="1296835"/>
                  </a:lnTo>
                  <a:lnTo>
                    <a:pt x="1455254" y="1296835"/>
                  </a:lnTo>
                  <a:lnTo>
                    <a:pt x="14552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96175" y="3553206"/>
              <a:ext cx="1455420" cy="1297305"/>
            </a:xfrm>
            <a:custGeom>
              <a:avLst/>
              <a:gdLst/>
              <a:ahLst/>
              <a:cxnLst/>
              <a:rect l="l" t="t" r="r" b="b"/>
              <a:pathLst>
                <a:path w="1455420" h="1297304">
                  <a:moveTo>
                    <a:pt x="0" y="1296835"/>
                  </a:moveTo>
                  <a:lnTo>
                    <a:pt x="1455254" y="1296835"/>
                  </a:lnTo>
                  <a:lnTo>
                    <a:pt x="1455254" y="0"/>
                  </a:lnTo>
                  <a:lnTo>
                    <a:pt x="0" y="0"/>
                  </a:lnTo>
                  <a:lnTo>
                    <a:pt x="0" y="1296835"/>
                  </a:lnTo>
                  <a:close/>
                </a:path>
              </a:pathLst>
            </a:custGeom>
            <a:ln w="6349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3239" y="3602202"/>
              <a:ext cx="1201125" cy="120111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49449" y="3606298"/>
              <a:ext cx="1314322" cy="119785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15714" y="3583609"/>
              <a:ext cx="940346" cy="122523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99214" y="3603213"/>
              <a:ext cx="1104154" cy="1196838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527300" y="117015"/>
            <a:ext cx="4241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PC</a:t>
            </a:r>
            <a:r>
              <a:rPr sz="1100" i="1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i="1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5.2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35</a:t>
            </a:fld>
            <a:endParaRPr spc="-25" dirty="0"/>
          </a:p>
        </p:txBody>
      </p:sp>
      <p:sp>
        <p:nvSpPr>
          <p:cNvPr id="29" name="object 2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Easy</a:t>
            </a:r>
            <a:r>
              <a:rPr spc="-10" dirty="0"/>
              <a:t> </a:t>
            </a:r>
            <a:r>
              <a:rPr dirty="0"/>
              <a:t>Guides</a:t>
            </a:r>
            <a:r>
              <a:rPr spc="-10" dirty="0"/>
              <a:t> </a:t>
            </a:r>
            <a:r>
              <a:rPr dirty="0"/>
              <a:t>Australia</a:t>
            </a:r>
            <a:r>
              <a:rPr spc="-10" dirty="0"/>
              <a:t> </a:t>
            </a:r>
            <a:r>
              <a:rPr dirty="0"/>
              <a:t>Pty.</a:t>
            </a:r>
            <a:r>
              <a:rPr spc="-5" dirty="0"/>
              <a:t> </a:t>
            </a:r>
            <a:r>
              <a:rPr spc="-20" dirty="0"/>
              <a:t>Ltd.</a:t>
            </a:r>
          </a:p>
        </p:txBody>
      </p:sp>
      <p:sp>
        <p:nvSpPr>
          <p:cNvPr id="30" name="object 30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May</a:t>
            </a:r>
            <a:r>
              <a:rPr spc="-10" dirty="0"/>
              <a:t> </a:t>
            </a:r>
            <a:r>
              <a:rPr dirty="0"/>
              <a:t>not</a:t>
            </a:r>
            <a:r>
              <a:rPr spc="-10" dirty="0"/>
              <a:t> </a:t>
            </a:r>
            <a:r>
              <a:rPr dirty="0"/>
              <a:t>be</a:t>
            </a:r>
            <a:r>
              <a:rPr spc="-10" dirty="0"/>
              <a:t> reproduced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B92476D-62CB-FDB1-C140-C8C9DBDAFEEE}"/>
              </a:ext>
            </a:extLst>
          </p:cNvPr>
          <p:cNvSpPr/>
          <p:nvPr/>
        </p:nvSpPr>
        <p:spPr>
          <a:xfrm>
            <a:off x="539386" y="906587"/>
            <a:ext cx="6473825" cy="4909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11624CE-3788-FF0F-A95E-D5B970F87C8D}"/>
              </a:ext>
            </a:extLst>
          </p:cNvPr>
          <p:cNvSpPr/>
          <p:nvPr/>
        </p:nvSpPr>
        <p:spPr>
          <a:xfrm>
            <a:off x="636889" y="1525408"/>
            <a:ext cx="2379361" cy="1676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221DD5B-998C-72D9-B68C-F9F5F95DB91B}"/>
              </a:ext>
            </a:extLst>
          </p:cNvPr>
          <p:cNvSpPr/>
          <p:nvPr/>
        </p:nvSpPr>
        <p:spPr>
          <a:xfrm>
            <a:off x="3134919" y="1525408"/>
            <a:ext cx="3784692" cy="17708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92025" y="141378"/>
            <a:ext cx="3785235" cy="158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30"/>
              </a:lnSpc>
            </a:pP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IDENTIFY</a:t>
            </a:r>
            <a:r>
              <a:rPr sz="11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CONSTRUCTION</a:t>
            </a:r>
            <a:r>
              <a:rPr sz="1100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HAZARDS</a:t>
            </a:r>
            <a:r>
              <a:rPr sz="1100" spc="-3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AND</a:t>
            </a:r>
            <a:r>
              <a:rPr sz="11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CONTROL</a:t>
            </a:r>
            <a:r>
              <a:rPr sz="1100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MEASURES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63597" y="144005"/>
            <a:ext cx="5396865" cy="153035"/>
          </a:xfrm>
          <a:custGeom>
            <a:avLst/>
            <a:gdLst/>
            <a:ahLst/>
            <a:cxnLst/>
            <a:rect l="l" t="t" r="r" b="b"/>
            <a:pathLst>
              <a:path w="5396865" h="153035">
                <a:moveTo>
                  <a:pt x="0" y="152996"/>
                </a:moveTo>
                <a:lnTo>
                  <a:pt x="5396407" y="152996"/>
                </a:lnTo>
                <a:lnTo>
                  <a:pt x="5396407" y="0"/>
                </a:lnTo>
                <a:lnTo>
                  <a:pt x="0" y="0"/>
                </a:lnTo>
                <a:lnTo>
                  <a:pt x="0" y="152996"/>
                </a:lnTo>
                <a:close/>
              </a:path>
            </a:pathLst>
          </a:custGeom>
          <a:solidFill>
            <a:srgbClr val="687A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163597" y="144005"/>
            <a:ext cx="5396865" cy="153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36190">
              <a:lnSpc>
                <a:spcPts val="1205"/>
              </a:lnSpc>
            </a:pP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FOLLOW</a:t>
            </a:r>
            <a:r>
              <a:rPr sz="11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EMERGENCY</a:t>
            </a:r>
            <a:r>
              <a:rPr sz="11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PROCEDURES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85068" y="144006"/>
            <a:ext cx="229235" cy="153035"/>
          </a:xfrm>
          <a:custGeom>
            <a:avLst/>
            <a:gdLst/>
            <a:ahLst/>
            <a:cxnLst/>
            <a:rect l="l" t="t" r="r" b="b"/>
            <a:pathLst>
              <a:path w="229235" h="153035">
                <a:moveTo>
                  <a:pt x="228663" y="0"/>
                </a:moveTo>
                <a:lnTo>
                  <a:pt x="0" y="0"/>
                </a:lnTo>
                <a:lnTo>
                  <a:pt x="0" y="152996"/>
                </a:lnTo>
                <a:lnTo>
                  <a:pt x="75666" y="152996"/>
                </a:lnTo>
                <a:lnTo>
                  <a:pt x="22866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0000" y="2700006"/>
            <a:ext cx="6473825" cy="0"/>
          </a:xfrm>
          <a:custGeom>
            <a:avLst/>
            <a:gdLst/>
            <a:ahLst/>
            <a:cxnLst/>
            <a:rect l="l" t="t" r="r" b="b"/>
            <a:pathLst>
              <a:path w="6473825">
                <a:moveTo>
                  <a:pt x="0" y="0"/>
                </a:moveTo>
                <a:lnTo>
                  <a:pt x="6473647" y="0"/>
                </a:lnTo>
              </a:path>
            </a:pathLst>
          </a:custGeom>
          <a:ln w="6350">
            <a:solidFill>
              <a:srgbClr val="687A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32601" y="493227"/>
            <a:ext cx="1086158" cy="160019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85843" y="565469"/>
            <a:ext cx="1022701" cy="198869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610544" y="2852254"/>
            <a:ext cx="1715569" cy="2115756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527300" y="358385"/>
            <a:ext cx="3045460" cy="13404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00305E"/>
                </a:solidFill>
                <a:latin typeface="Franklin Gothic Demi"/>
                <a:cs typeface="Franklin Gothic Demi"/>
              </a:rPr>
              <a:t>Fire</a:t>
            </a:r>
            <a:r>
              <a:rPr sz="1600" b="1" spc="-50" dirty="0">
                <a:solidFill>
                  <a:srgbClr val="00305E"/>
                </a:solidFill>
                <a:latin typeface="Franklin Gothic Demi"/>
                <a:cs typeface="Franklin Gothic Demi"/>
              </a:rPr>
              <a:t> </a:t>
            </a:r>
            <a:r>
              <a:rPr sz="1600" b="1" spc="-10" dirty="0">
                <a:solidFill>
                  <a:srgbClr val="00305E"/>
                </a:solidFill>
                <a:latin typeface="Franklin Gothic Demi"/>
                <a:cs typeface="Franklin Gothic Demi"/>
              </a:rPr>
              <a:t>blankets</a:t>
            </a:r>
            <a:endParaRPr sz="1600">
              <a:latin typeface="Franklin Gothic Demi"/>
              <a:cs typeface="Franklin Gothic Demi"/>
            </a:endParaRPr>
          </a:p>
          <a:p>
            <a:pPr marL="12700">
              <a:lnSpc>
                <a:spcPct val="100000"/>
              </a:lnSpc>
              <a:spcBef>
                <a:spcPts val="730"/>
              </a:spcBef>
            </a:pP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Examples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of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when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to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use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fire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blanket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are:</a:t>
            </a:r>
            <a:endParaRPr sz="1000">
              <a:latin typeface="Open Sans"/>
              <a:cs typeface="Open Sans"/>
            </a:endParaRPr>
          </a:p>
          <a:p>
            <a:pPr marL="215265" indent="-202565">
              <a:lnSpc>
                <a:spcPct val="100000"/>
              </a:lnSpc>
              <a:spcBef>
                <a:spcPts val="565"/>
              </a:spcBef>
              <a:buChar char="•"/>
              <a:tabLst>
                <a:tab pos="215265" algn="l"/>
                <a:tab pos="215900" algn="l"/>
              </a:tabLst>
            </a:pP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On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fires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caused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by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cooking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oils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fats</a:t>
            </a:r>
            <a:endParaRPr sz="1000">
              <a:latin typeface="Open Sans"/>
              <a:cs typeface="Open Sans"/>
            </a:endParaRPr>
          </a:p>
          <a:p>
            <a:pPr marL="215265" indent="-202565">
              <a:lnSpc>
                <a:spcPct val="100000"/>
              </a:lnSpc>
              <a:spcBef>
                <a:spcPts val="570"/>
              </a:spcBef>
              <a:buChar char="•"/>
              <a:tabLst>
                <a:tab pos="215265" algn="l"/>
                <a:tab pos="215900" algn="l"/>
              </a:tabLst>
            </a:pP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To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control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fire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in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clothes being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worn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by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person.</a:t>
            </a:r>
            <a:endParaRPr sz="1000">
              <a:latin typeface="Open Sans"/>
              <a:cs typeface="Open Sans"/>
            </a:endParaRPr>
          </a:p>
          <a:p>
            <a:pPr marL="12700" marR="109220">
              <a:lnSpc>
                <a:spcPct val="100000"/>
              </a:lnSpc>
              <a:spcBef>
                <a:spcPts val="565"/>
              </a:spcBef>
            </a:pP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Fire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blankets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will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also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have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limited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affect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on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class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Open Sans"/>
                <a:cs typeface="Open Sans"/>
              </a:rPr>
              <a:t>A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B</a:t>
            </a:r>
            <a:r>
              <a:rPr sz="1000" spc="-5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fires.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27300" y="2770385"/>
            <a:ext cx="2965450" cy="1043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solidFill>
                  <a:srgbClr val="00305E"/>
                </a:solidFill>
                <a:latin typeface="Franklin Gothic Demi"/>
                <a:cs typeface="Franklin Gothic Demi"/>
              </a:rPr>
              <a:t>Breathing</a:t>
            </a:r>
            <a:r>
              <a:rPr sz="1600" b="1" spc="-25" dirty="0">
                <a:solidFill>
                  <a:srgbClr val="00305E"/>
                </a:solidFill>
                <a:latin typeface="Franklin Gothic Demi"/>
                <a:cs typeface="Franklin Gothic Demi"/>
              </a:rPr>
              <a:t> </a:t>
            </a:r>
            <a:r>
              <a:rPr sz="1600" b="1" spc="-10" dirty="0">
                <a:solidFill>
                  <a:srgbClr val="00305E"/>
                </a:solidFill>
                <a:latin typeface="Franklin Gothic Demi"/>
                <a:cs typeface="Franklin Gothic Demi"/>
              </a:rPr>
              <a:t>apparatus</a:t>
            </a:r>
            <a:endParaRPr sz="1600">
              <a:latin typeface="Franklin Gothic Demi"/>
              <a:cs typeface="Franklin Gothic Demi"/>
            </a:endParaRPr>
          </a:p>
          <a:p>
            <a:pPr marL="12700" marR="5080">
              <a:lnSpc>
                <a:spcPct val="100000"/>
              </a:lnSpc>
              <a:spcBef>
                <a:spcPts val="730"/>
              </a:spcBef>
            </a:pP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Breathing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apparatus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sets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are</a:t>
            </a:r>
            <a:r>
              <a:rPr sz="10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breathing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kits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designed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to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give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you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clean,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breathable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air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(from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tank).</a:t>
            </a:r>
            <a:endParaRPr sz="1000">
              <a:latin typeface="Open Sans"/>
              <a:cs typeface="Open Sans"/>
            </a:endParaRPr>
          </a:p>
          <a:p>
            <a:pPr marL="12700" marR="283210">
              <a:lnSpc>
                <a:spcPct val="100000"/>
              </a:lnSpc>
              <a:spcBef>
                <a:spcPts val="565"/>
              </a:spcBef>
            </a:pP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They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are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designed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for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use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in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poor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air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due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to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low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oxygen,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smoke,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gasses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or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contaminants.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557723" y="2196630"/>
            <a:ext cx="1245870" cy="398145"/>
          </a:xfrm>
          <a:prstGeom prst="rect">
            <a:avLst/>
          </a:prstGeom>
          <a:ln w="12700">
            <a:solidFill>
              <a:srgbClr val="687A9E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78105">
              <a:lnSpc>
                <a:spcPts val="1150"/>
              </a:lnSpc>
              <a:spcBef>
                <a:spcPts val="315"/>
              </a:spcBef>
            </a:pP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An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example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of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a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fire</a:t>
            </a:r>
            <a:endParaRPr sz="1000">
              <a:latin typeface="Franklin Gothic Book"/>
              <a:cs typeface="Franklin Gothic Book"/>
            </a:endParaRPr>
          </a:p>
          <a:p>
            <a:pPr marL="78105">
              <a:lnSpc>
                <a:spcPts val="1150"/>
              </a:lnSpc>
            </a:pP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blanket</a:t>
            </a:r>
            <a:r>
              <a:rPr sz="1000" spc="-5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sign</a:t>
            </a:r>
            <a:endParaRPr sz="1000">
              <a:latin typeface="Franklin Gothic Book"/>
              <a:cs typeface="Franklin Gothic Boo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453799" y="4563630"/>
            <a:ext cx="1560195" cy="398145"/>
          </a:xfrm>
          <a:prstGeom prst="rect">
            <a:avLst/>
          </a:prstGeom>
          <a:ln w="12700">
            <a:solidFill>
              <a:srgbClr val="687A9E"/>
            </a:solidFill>
          </a:ln>
        </p:spPr>
        <p:txBody>
          <a:bodyPr vert="horz" wrap="square" lIns="0" tIns="55244" rIns="0" bIns="0" rtlCol="0">
            <a:spAutoFit/>
          </a:bodyPr>
          <a:lstStyle/>
          <a:p>
            <a:pPr marL="78105" marR="76835">
              <a:lnSpc>
                <a:spcPts val="1100"/>
              </a:lnSpc>
              <a:spcBef>
                <a:spcPts val="434"/>
              </a:spcBef>
            </a:pP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An</a:t>
            </a:r>
            <a:r>
              <a:rPr sz="10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example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of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a</a:t>
            </a:r>
            <a:r>
              <a:rPr sz="10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 breathing </a:t>
            </a: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apparatus </a:t>
            </a:r>
            <a:r>
              <a:rPr sz="10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sign</a:t>
            </a:r>
            <a:endParaRPr sz="1000">
              <a:latin typeface="Franklin Gothic Book"/>
              <a:cs typeface="Franklin Gothic Book"/>
            </a:endParaRPr>
          </a:p>
        </p:txBody>
      </p: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644808" y="2815786"/>
            <a:ext cx="1165992" cy="1617296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527300" y="117014"/>
            <a:ext cx="4241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PC</a:t>
            </a:r>
            <a:r>
              <a:rPr sz="1100" i="1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i="1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5.2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36</a:t>
            </a:fld>
            <a:endParaRPr spc="-25" dirty="0"/>
          </a:p>
        </p:txBody>
      </p: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Easy</a:t>
            </a:r>
            <a:r>
              <a:rPr spc="-10" dirty="0"/>
              <a:t> </a:t>
            </a:r>
            <a:r>
              <a:rPr dirty="0"/>
              <a:t>Guides</a:t>
            </a:r>
            <a:r>
              <a:rPr spc="-10" dirty="0"/>
              <a:t> </a:t>
            </a:r>
            <a:r>
              <a:rPr dirty="0"/>
              <a:t>Australia</a:t>
            </a:r>
            <a:r>
              <a:rPr spc="-10" dirty="0"/>
              <a:t> </a:t>
            </a:r>
            <a:r>
              <a:rPr dirty="0"/>
              <a:t>Pty.</a:t>
            </a:r>
            <a:r>
              <a:rPr spc="-5" dirty="0"/>
              <a:t> </a:t>
            </a:r>
            <a:r>
              <a:rPr spc="-20" dirty="0"/>
              <a:t>Ltd.</a:t>
            </a:r>
          </a:p>
        </p:txBody>
      </p:sp>
      <p:sp>
        <p:nvSpPr>
          <p:cNvPr id="18" name="object 18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May</a:t>
            </a:r>
            <a:r>
              <a:rPr spc="-10" dirty="0"/>
              <a:t> </a:t>
            </a:r>
            <a:r>
              <a:rPr dirty="0"/>
              <a:t>not</a:t>
            </a:r>
            <a:r>
              <a:rPr spc="-10" dirty="0"/>
              <a:t> </a:t>
            </a:r>
            <a:r>
              <a:rPr dirty="0"/>
              <a:t>be</a:t>
            </a:r>
            <a:r>
              <a:rPr spc="-10" dirty="0"/>
              <a:t> reproduced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4ADF626-5DF3-660F-5B28-79A573133D09}"/>
              </a:ext>
            </a:extLst>
          </p:cNvPr>
          <p:cNvSpPr/>
          <p:nvPr/>
        </p:nvSpPr>
        <p:spPr>
          <a:xfrm>
            <a:off x="527300" y="692607"/>
            <a:ext cx="3456442" cy="1855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DA4053-9196-7F8D-20A9-6AE6A6E99761}"/>
              </a:ext>
            </a:extLst>
          </p:cNvPr>
          <p:cNvSpPr/>
          <p:nvPr/>
        </p:nvSpPr>
        <p:spPr>
          <a:xfrm>
            <a:off x="553278" y="3059165"/>
            <a:ext cx="2965450" cy="1855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92025" y="141378"/>
            <a:ext cx="3785235" cy="158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30"/>
              </a:lnSpc>
            </a:pP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IDENTIFY</a:t>
            </a:r>
            <a:r>
              <a:rPr sz="11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CONSTRUCTION</a:t>
            </a:r>
            <a:r>
              <a:rPr sz="1100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HAZARDS</a:t>
            </a:r>
            <a:r>
              <a:rPr sz="1100" spc="-3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AND</a:t>
            </a:r>
            <a:r>
              <a:rPr sz="11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CONTROL</a:t>
            </a:r>
            <a:r>
              <a:rPr sz="1100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MEASURES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63597" y="144005"/>
            <a:ext cx="5396865" cy="153035"/>
          </a:xfrm>
          <a:custGeom>
            <a:avLst/>
            <a:gdLst/>
            <a:ahLst/>
            <a:cxnLst/>
            <a:rect l="l" t="t" r="r" b="b"/>
            <a:pathLst>
              <a:path w="5396865" h="153035">
                <a:moveTo>
                  <a:pt x="0" y="152996"/>
                </a:moveTo>
                <a:lnTo>
                  <a:pt x="5396407" y="152996"/>
                </a:lnTo>
                <a:lnTo>
                  <a:pt x="5396407" y="0"/>
                </a:lnTo>
                <a:lnTo>
                  <a:pt x="0" y="0"/>
                </a:lnTo>
                <a:lnTo>
                  <a:pt x="0" y="152996"/>
                </a:lnTo>
                <a:close/>
              </a:path>
            </a:pathLst>
          </a:custGeom>
          <a:solidFill>
            <a:srgbClr val="687A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163597" y="144005"/>
            <a:ext cx="5396865" cy="153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36190">
              <a:lnSpc>
                <a:spcPts val="1205"/>
              </a:lnSpc>
            </a:pP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FOLLOW</a:t>
            </a:r>
            <a:r>
              <a:rPr sz="11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EMERGENCY</a:t>
            </a:r>
            <a:r>
              <a:rPr sz="11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PROCEDURES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85068" y="144006"/>
            <a:ext cx="229235" cy="153035"/>
          </a:xfrm>
          <a:custGeom>
            <a:avLst/>
            <a:gdLst/>
            <a:ahLst/>
            <a:cxnLst/>
            <a:rect l="l" t="t" r="r" b="b"/>
            <a:pathLst>
              <a:path w="229235" h="153035">
                <a:moveTo>
                  <a:pt x="228663" y="0"/>
                </a:moveTo>
                <a:lnTo>
                  <a:pt x="0" y="0"/>
                </a:lnTo>
                <a:lnTo>
                  <a:pt x="0" y="152996"/>
                </a:lnTo>
                <a:lnTo>
                  <a:pt x="75666" y="152996"/>
                </a:lnTo>
                <a:lnTo>
                  <a:pt x="22866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27300" y="358385"/>
            <a:ext cx="6053455" cy="667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solidFill>
                  <a:srgbClr val="00305E"/>
                </a:solidFill>
                <a:latin typeface="Franklin Gothic Demi"/>
                <a:cs typeface="Franklin Gothic Demi"/>
              </a:rPr>
              <a:t>Evacuation</a:t>
            </a:r>
            <a:endParaRPr sz="1600">
              <a:latin typeface="Franklin Gothic Demi"/>
              <a:cs typeface="Franklin Gothic Demi"/>
            </a:endParaRPr>
          </a:p>
          <a:p>
            <a:pPr marL="12700" marR="5080">
              <a:lnSpc>
                <a:spcPct val="100000"/>
              </a:lnSpc>
              <a:spcBef>
                <a:spcPts val="730"/>
              </a:spcBef>
            </a:pP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You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Open Sans"/>
                <a:cs typeface="Open Sans"/>
              </a:rPr>
              <a:t>may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be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required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to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evacuate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the area.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There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will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be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set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areas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for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you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to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assemble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around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your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worksite.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Workplaces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should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have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site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emergency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plans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documentation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clearly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displayed.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3179" y="4645317"/>
            <a:ext cx="6473825" cy="320040"/>
          </a:xfrm>
          <a:prstGeom prst="rect">
            <a:avLst/>
          </a:prstGeom>
          <a:solidFill>
            <a:srgbClr val="D5D8E4"/>
          </a:solidFill>
          <a:ln w="6350">
            <a:solidFill>
              <a:srgbClr val="687A9E"/>
            </a:solidFill>
          </a:ln>
        </p:spPr>
        <p:txBody>
          <a:bodyPr vert="horz" wrap="square" lIns="0" tIns="81280" rIns="0" bIns="0" rtlCol="0">
            <a:spAutoFit/>
          </a:bodyPr>
          <a:lstStyle/>
          <a:p>
            <a:pPr marL="111125">
              <a:lnSpc>
                <a:spcPct val="100000"/>
              </a:lnSpc>
              <a:spcBef>
                <a:spcPts val="640"/>
              </a:spcBef>
            </a:pP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Talk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to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your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health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safety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representative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for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Open Sans"/>
                <a:cs typeface="Open Sans"/>
              </a:rPr>
              <a:t>more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information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on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emergency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procedures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at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your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workplace.</a:t>
            </a:r>
            <a:endParaRPr sz="1000">
              <a:latin typeface="Open Sans"/>
              <a:cs typeface="Open San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086586" y="1089164"/>
            <a:ext cx="5450205" cy="3543300"/>
            <a:chOff x="1086586" y="1089164"/>
            <a:chExt cx="5450205" cy="3543300"/>
          </a:xfrm>
        </p:grpSpPr>
        <p:sp>
          <p:nvSpPr>
            <p:cNvPr id="9" name="object 9"/>
            <p:cNvSpPr/>
            <p:nvPr/>
          </p:nvSpPr>
          <p:spPr>
            <a:xfrm>
              <a:off x="1086586" y="1089164"/>
              <a:ext cx="5450205" cy="3543300"/>
            </a:xfrm>
            <a:custGeom>
              <a:avLst/>
              <a:gdLst/>
              <a:ahLst/>
              <a:cxnLst/>
              <a:rect l="l" t="t" r="r" b="b"/>
              <a:pathLst>
                <a:path w="5450205" h="3543300">
                  <a:moveTo>
                    <a:pt x="5449824" y="0"/>
                  </a:moveTo>
                  <a:lnTo>
                    <a:pt x="0" y="0"/>
                  </a:lnTo>
                  <a:lnTo>
                    <a:pt x="0" y="3543300"/>
                  </a:lnTo>
                  <a:lnTo>
                    <a:pt x="5449824" y="3543300"/>
                  </a:lnTo>
                  <a:lnTo>
                    <a:pt x="5449824" y="0"/>
                  </a:lnTo>
                  <a:close/>
                </a:path>
              </a:pathLst>
            </a:custGeom>
            <a:solidFill>
              <a:srgbClr val="231F20">
                <a:alpha val="3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5118" y="1127709"/>
              <a:ext cx="5300751" cy="339568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125118" y="1127696"/>
              <a:ext cx="5300980" cy="3395979"/>
            </a:xfrm>
            <a:custGeom>
              <a:avLst/>
              <a:gdLst/>
              <a:ahLst/>
              <a:cxnLst/>
              <a:rect l="l" t="t" r="r" b="b"/>
              <a:pathLst>
                <a:path w="5300980" h="3395979">
                  <a:moveTo>
                    <a:pt x="0" y="3395687"/>
                  </a:moveTo>
                  <a:lnTo>
                    <a:pt x="5300751" y="3395687"/>
                  </a:lnTo>
                  <a:lnTo>
                    <a:pt x="5300751" y="0"/>
                  </a:lnTo>
                  <a:lnTo>
                    <a:pt x="0" y="0"/>
                  </a:lnTo>
                  <a:lnTo>
                    <a:pt x="0" y="3395687"/>
                  </a:lnTo>
                  <a:close/>
                </a:path>
              </a:pathLst>
            </a:custGeom>
            <a:ln w="938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527300" y="117014"/>
            <a:ext cx="4241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PC</a:t>
            </a:r>
            <a:r>
              <a:rPr sz="1100" i="1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i="1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5.3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37</a:t>
            </a:fld>
            <a:endParaRPr spc="-25" dirty="0"/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Easy</a:t>
            </a:r>
            <a:r>
              <a:rPr spc="-10" dirty="0"/>
              <a:t> </a:t>
            </a:r>
            <a:r>
              <a:rPr dirty="0"/>
              <a:t>Guides</a:t>
            </a:r>
            <a:r>
              <a:rPr spc="-10" dirty="0"/>
              <a:t> </a:t>
            </a:r>
            <a:r>
              <a:rPr dirty="0"/>
              <a:t>Australia</a:t>
            </a:r>
            <a:r>
              <a:rPr spc="-10" dirty="0"/>
              <a:t> </a:t>
            </a:r>
            <a:r>
              <a:rPr dirty="0"/>
              <a:t>Pty.</a:t>
            </a:r>
            <a:r>
              <a:rPr spc="-5" dirty="0"/>
              <a:t> </a:t>
            </a:r>
            <a:r>
              <a:rPr spc="-20" dirty="0"/>
              <a:t>Ltd.</a:t>
            </a:r>
          </a:p>
        </p:txBody>
      </p:sp>
      <p:sp>
        <p:nvSpPr>
          <p:cNvPr id="15" name="object 15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May</a:t>
            </a:r>
            <a:r>
              <a:rPr spc="-10" dirty="0"/>
              <a:t> </a:t>
            </a:r>
            <a:r>
              <a:rPr dirty="0"/>
              <a:t>not</a:t>
            </a:r>
            <a:r>
              <a:rPr spc="-10" dirty="0"/>
              <a:t> </a:t>
            </a:r>
            <a:r>
              <a:rPr dirty="0"/>
              <a:t>be</a:t>
            </a:r>
            <a:r>
              <a:rPr spc="-10" dirty="0"/>
              <a:t> reproduced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609CC7-10A5-05D3-FD50-CC273CD6DCC0}"/>
              </a:ext>
            </a:extLst>
          </p:cNvPr>
          <p:cNvSpPr/>
          <p:nvPr/>
        </p:nvSpPr>
        <p:spPr>
          <a:xfrm>
            <a:off x="507550" y="681277"/>
            <a:ext cx="6369710" cy="357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75A44C0-DE96-7ED1-4985-96F7183DA048}"/>
              </a:ext>
            </a:extLst>
          </p:cNvPr>
          <p:cNvSpPr/>
          <p:nvPr/>
        </p:nvSpPr>
        <p:spPr>
          <a:xfrm>
            <a:off x="630834" y="4713480"/>
            <a:ext cx="6347816" cy="201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92025" y="141378"/>
            <a:ext cx="3785235" cy="158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30"/>
              </a:lnSpc>
            </a:pP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IDENTIFY</a:t>
            </a:r>
            <a:r>
              <a:rPr sz="11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CONSTRUCTION</a:t>
            </a:r>
            <a:r>
              <a:rPr sz="1100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HAZARDS</a:t>
            </a:r>
            <a:r>
              <a:rPr sz="1100" spc="-3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AND</a:t>
            </a:r>
            <a:r>
              <a:rPr sz="11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CONTROL</a:t>
            </a:r>
            <a:r>
              <a:rPr sz="1100" spc="-2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MEASURES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63597" y="144005"/>
            <a:ext cx="5396865" cy="153035"/>
          </a:xfrm>
          <a:custGeom>
            <a:avLst/>
            <a:gdLst/>
            <a:ahLst/>
            <a:cxnLst/>
            <a:rect l="l" t="t" r="r" b="b"/>
            <a:pathLst>
              <a:path w="5396865" h="153035">
                <a:moveTo>
                  <a:pt x="0" y="152996"/>
                </a:moveTo>
                <a:lnTo>
                  <a:pt x="5396407" y="152996"/>
                </a:lnTo>
                <a:lnTo>
                  <a:pt x="5396407" y="0"/>
                </a:lnTo>
                <a:lnTo>
                  <a:pt x="0" y="0"/>
                </a:lnTo>
                <a:lnTo>
                  <a:pt x="0" y="152996"/>
                </a:lnTo>
                <a:close/>
              </a:path>
            </a:pathLst>
          </a:custGeom>
          <a:solidFill>
            <a:srgbClr val="687A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163597" y="144005"/>
            <a:ext cx="5396865" cy="153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36190">
              <a:lnSpc>
                <a:spcPts val="1205"/>
              </a:lnSpc>
            </a:pP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FOLLOW</a:t>
            </a:r>
            <a:r>
              <a:rPr sz="11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EMERGENCY</a:t>
            </a:r>
            <a:r>
              <a:rPr sz="11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PROCEDURES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85068" y="144006"/>
            <a:ext cx="229235" cy="153035"/>
          </a:xfrm>
          <a:custGeom>
            <a:avLst/>
            <a:gdLst/>
            <a:ahLst/>
            <a:cxnLst/>
            <a:rect l="l" t="t" r="r" b="b"/>
            <a:pathLst>
              <a:path w="229235" h="153035">
                <a:moveTo>
                  <a:pt x="228663" y="0"/>
                </a:moveTo>
                <a:lnTo>
                  <a:pt x="0" y="0"/>
                </a:lnTo>
                <a:lnTo>
                  <a:pt x="0" y="152996"/>
                </a:lnTo>
                <a:lnTo>
                  <a:pt x="75666" y="152996"/>
                </a:lnTo>
                <a:lnTo>
                  <a:pt x="22866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941" y="3168955"/>
            <a:ext cx="6467475" cy="1791970"/>
          </a:xfrm>
          <a:custGeom>
            <a:avLst/>
            <a:gdLst/>
            <a:ahLst/>
            <a:cxnLst/>
            <a:rect l="l" t="t" r="r" b="b"/>
            <a:pathLst>
              <a:path w="6467475" h="1791970">
                <a:moveTo>
                  <a:pt x="0" y="1791436"/>
                </a:moveTo>
                <a:lnTo>
                  <a:pt x="6467297" y="1791436"/>
                </a:lnTo>
                <a:lnTo>
                  <a:pt x="6467297" y="0"/>
                </a:lnTo>
                <a:lnTo>
                  <a:pt x="0" y="0"/>
                </a:lnTo>
                <a:lnTo>
                  <a:pt x="0" y="1791436"/>
                </a:lnTo>
                <a:close/>
              </a:path>
            </a:pathLst>
          </a:custGeom>
          <a:ln w="12700">
            <a:solidFill>
              <a:srgbClr val="0030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44766" y="674967"/>
            <a:ext cx="6473825" cy="1903095"/>
          </a:xfrm>
          <a:custGeom>
            <a:avLst/>
            <a:gdLst/>
            <a:ahLst/>
            <a:cxnLst/>
            <a:rect l="l" t="t" r="r" b="b"/>
            <a:pathLst>
              <a:path w="6473825" h="1903095">
                <a:moveTo>
                  <a:pt x="6473647" y="0"/>
                </a:moveTo>
                <a:lnTo>
                  <a:pt x="0" y="0"/>
                </a:lnTo>
                <a:lnTo>
                  <a:pt x="0" y="1903069"/>
                </a:lnTo>
                <a:lnTo>
                  <a:pt x="6473647" y="1903069"/>
                </a:lnTo>
                <a:lnTo>
                  <a:pt x="6473647" y="0"/>
                </a:lnTo>
                <a:close/>
              </a:path>
            </a:pathLst>
          </a:custGeom>
          <a:solidFill>
            <a:srgbClr val="D5D8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44766" y="674967"/>
            <a:ext cx="6473825" cy="1903095"/>
          </a:xfrm>
          <a:prstGeom prst="rect">
            <a:avLst/>
          </a:prstGeom>
          <a:ln w="6350">
            <a:solidFill>
              <a:srgbClr val="687A9E"/>
            </a:solidFill>
          </a:ln>
        </p:spPr>
        <p:txBody>
          <a:bodyPr vert="horz" wrap="square" lIns="0" tIns="101600" rIns="0" bIns="0" rtlCol="0">
            <a:spAutoFit/>
          </a:bodyPr>
          <a:lstStyle/>
          <a:p>
            <a:pPr marL="111125">
              <a:lnSpc>
                <a:spcPct val="100000"/>
              </a:lnSpc>
              <a:spcBef>
                <a:spcPts val="800"/>
              </a:spcBef>
            </a:pPr>
            <a:r>
              <a:rPr sz="1000" b="1" spc="-35" dirty="0">
                <a:solidFill>
                  <a:srgbClr val="231F20"/>
                </a:solidFill>
                <a:latin typeface="Open Sans"/>
                <a:cs typeface="Open Sans"/>
              </a:rPr>
              <a:t>For</a:t>
            </a:r>
            <a:r>
              <a:rPr sz="1000" b="1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b="1" spc="-30" dirty="0">
                <a:solidFill>
                  <a:srgbClr val="231F20"/>
                </a:solidFill>
                <a:latin typeface="Open Sans"/>
                <a:cs typeface="Open Sans"/>
              </a:rPr>
              <a:t>severe</a:t>
            </a:r>
            <a:r>
              <a:rPr sz="1000" b="1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b="1" spc="-35" dirty="0">
                <a:solidFill>
                  <a:srgbClr val="231F20"/>
                </a:solidFill>
                <a:latin typeface="Open Sans"/>
                <a:cs typeface="Open Sans"/>
              </a:rPr>
              <a:t>external</a:t>
            </a:r>
            <a:r>
              <a:rPr sz="1000" b="1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Open Sans"/>
                <a:cs typeface="Open Sans"/>
              </a:rPr>
              <a:t>bleeding:</a:t>
            </a:r>
            <a:endParaRPr sz="1000">
              <a:latin typeface="Open Sans"/>
              <a:cs typeface="Open Sans"/>
            </a:endParaRPr>
          </a:p>
          <a:p>
            <a:pPr marL="313690" marR="3504565" indent="-202565">
              <a:lnSpc>
                <a:spcPct val="100000"/>
              </a:lnSpc>
              <a:spcBef>
                <a:spcPts val="565"/>
              </a:spcBef>
              <a:buChar char="•"/>
              <a:tabLst>
                <a:tab pos="313690" algn="l"/>
                <a:tab pos="314960" algn="l"/>
              </a:tabLst>
            </a:pP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Always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wear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gloves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to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protect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yourself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from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the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patient’s</a:t>
            </a:r>
            <a:r>
              <a:rPr sz="1000" spc="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blood</a:t>
            </a:r>
            <a:endParaRPr sz="1000">
              <a:latin typeface="Open Sans"/>
              <a:cs typeface="Open Sans"/>
            </a:endParaRPr>
          </a:p>
          <a:p>
            <a:pPr marL="313690" indent="-203200">
              <a:lnSpc>
                <a:spcPct val="100000"/>
              </a:lnSpc>
              <a:spcBef>
                <a:spcPts val="565"/>
              </a:spcBef>
              <a:buFont typeface="Open Sans"/>
              <a:buChar char="•"/>
              <a:tabLst>
                <a:tab pos="313690" algn="l"/>
                <a:tab pos="314960" algn="l"/>
              </a:tabLst>
            </a:pPr>
            <a:r>
              <a:rPr sz="1000" b="1" spc="-50" dirty="0">
                <a:solidFill>
                  <a:srgbClr val="231F20"/>
                </a:solidFill>
                <a:latin typeface="Open Sans"/>
                <a:cs typeface="Open Sans"/>
              </a:rPr>
              <a:t>DO</a:t>
            </a:r>
            <a:r>
              <a:rPr sz="1000" b="1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b="1" spc="-45" dirty="0">
                <a:solidFill>
                  <a:srgbClr val="231F20"/>
                </a:solidFill>
                <a:latin typeface="Open Sans"/>
                <a:cs typeface="Open Sans"/>
              </a:rPr>
              <a:t>NOT</a:t>
            </a:r>
            <a:r>
              <a:rPr sz="1000" b="1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put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tourniquet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on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patient</a:t>
            </a:r>
            <a:endParaRPr sz="1000">
              <a:latin typeface="Open Sans"/>
              <a:cs typeface="Open Sans"/>
            </a:endParaRPr>
          </a:p>
          <a:p>
            <a:pPr marL="314325" marR="3638550" indent="-203200" algn="just">
              <a:lnSpc>
                <a:spcPct val="100000"/>
              </a:lnSpc>
              <a:spcBef>
                <a:spcPts val="570"/>
              </a:spcBef>
              <a:buChar char="•"/>
              <a:tabLst>
                <a:tab pos="314960" algn="l"/>
              </a:tabLst>
            </a:pP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If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there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is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something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stuck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in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the </a:t>
            </a:r>
            <a:r>
              <a:rPr sz="1000" spc="-45" dirty="0">
                <a:solidFill>
                  <a:srgbClr val="231F20"/>
                </a:solidFill>
                <a:latin typeface="Open Sans"/>
                <a:cs typeface="Open Sans"/>
              </a:rPr>
              <a:t>wound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(e.g: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piece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of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metal)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b="1" spc="-50" dirty="0">
                <a:solidFill>
                  <a:srgbClr val="231F20"/>
                </a:solidFill>
                <a:latin typeface="Open Sans"/>
                <a:cs typeface="Open Sans"/>
              </a:rPr>
              <a:t>DO</a:t>
            </a:r>
            <a:r>
              <a:rPr sz="1000" b="1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b="1" spc="-45" dirty="0">
                <a:solidFill>
                  <a:srgbClr val="231F20"/>
                </a:solidFill>
                <a:latin typeface="Open Sans"/>
                <a:cs typeface="Open Sans"/>
              </a:rPr>
              <a:t>NOT</a:t>
            </a:r>
            <a:r>
              <a:rPr sz="1000" b="1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b="1" spc="-40" dirty="0">
                <a:solidFill>
                  <a:srgbClr val="231F20"/>
                </a:solidFill>
                <a:latin typeface="Open Sans"/>
                <a:cs typeface="Open Sans"/>
              </a:rPr>
              <a:t>REMOVE</a:t>
            </a:r>
            <a:r>
              <a:rPr sz="1000" b="1" spc="-20" dirty="0">
                <a:solidFill>
                  <a:srgbClr val="231F20"/>
                </a:solidFill>
                <a:latin typeface="Open Sans"/>
                <a:cs typeface="Open Sans"/>
              </a:rPr>
              <a:t> IT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.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Apply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pressure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on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both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sides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of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Open Sans"/>
                <a:cs typeface="Open Sans"/>
              </a:rPr>
              <a:t>wound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put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pads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around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it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before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you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bandage</a:t>
            </a:r>
            <a:endParaRPr sz="1000">
              <a:latin typeface="Open Sans"/>
              <a:cs typeface="Open Sans"/>
            </a:endParaRPr>
          </a:p>
          <a:p>
            <a:pPr marL="314325" indent="-203835" algn="just">
              <a:lnSpc>
                <a:spcPct val="100000"/>
              </a:lnSpc>
              <a:spcBef>
                <a:spcPts val="565"/>
              </a:spcBef>
              <a:buFont typeface="Open Sans"/>
              <a:buChar char="•"/>
              <a:tabLst>
                <a:tab pos="314960" algn="l"/>
              </a:tabLst>
            </a:pPr>
            <a:r>
              <a:rPr sz="1000" b="1" spc="-50" dirty="0">
                <a:solidFill>
                  <a:srgbClr val="231F20"/>
                </a:solidFill>
                <a:latin typeface="Open Sans"/>
                <a:cs typeface="Open Sans"/>
              </a:rPr>
              <a:t>DO</a:t>
            </a:r>
            <a:r>
              <a:rPr sz="1000" b="1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b="1" spc="-45" dirty="0">
                <a:solidFill>
                  <a:srgbClr val="231F20"/>
                </a:solidFill>
                <a:latin typeface="Open Sans"/>
                <a:cs typeface="Open Sans"/>
              </a:rPr>
              <a:t>NOT</a:t>
            </a:r>
            <a:r>
              <a:rPr sz="1000" b="1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give the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patient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anything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to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eat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or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drink.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5707" y="366000"/>
            <a:ext cx="24777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00305E"/>
                </a:solidFill>
                <a:latin typeface="Franklin Gothic Demi"/>
                <a:cs typeface="Franklin Gothic Demi"/>
              </a:rPr>
              <a:t>Basic</a:t>
            </a:r>
            <a:r>
              <a:rPr sz="1400" b="1" spc="-45" dirty="0">
                <a:solidFill>
                  <a:srgbClr val="00305E"/>
                </a:solidFill>
                <a:latin typeface="Franklin Gothic Demi"/>
                <a:cs typeface="Franklin Gothic Demi"/>
              </a:rPr>
              <a:t> </a:t>
            </a:r>
            <a:r>
              <a:rPr sz="1400" b="1" dirty="0">
                <a:solidFill>
                  <a:srgbClr val="00305E"/>
                </a:solidFill>
                <a:latin typeface="Franklin Gothic Demi"/>
                <a:cs typeface="Franklin Gothic Demi"/>
              </a:rPr>
              <a:t>first</a:t>
            </a:r>
            <a:r>
              <a:rPr sz="1400" b="1" spc="-40" dirty="0">
                <a:solidFill>
                  <a:srgbClr val="00305E"/>
                </a:solidFill>
                <a:latin typeface="Franklin Gothic Demi"/>
                <a:cs typeface="Franklin Gothic Demi"/>
              </a:rPr>
              <a:t> </a:t>
            </a:r>
            <a:r>
              <a:rPr sz="1400" b="1" dirty="0">
                <a:solidFill>
                  <a:srgbClr val="00305E"/>
                </a:solidFill>
                <a:latin typeface="Franklin Gothic Demi"/>
                <a:cs typeface="Franklin Gothic Demi"/>
              </a:rPr>
              <a:t>aid</a:t>
            </a:r>
            <a:r>
              <a:rPr sz="1400" b="1" spc="-35" dirty="0">
                <a:solidFill>
                  <a:srgbClr val="00305E"/>
                </a:solidFill>
                <a:latin typeface="Franklin Gothic Demi"/>
                <a:cs typeface="Franklin Gothic Demi"/>
              </a:rPr>
              <a:t> </a:t>
            </a:r>
            <a:r>
              <a:rPr sz="1400" b="1" dirty="0">
                <a:solidFill>
                  <a:srgbClr val="00305E"/>
                </a:solidFill>
                <a:latin typeface="Franklin Gothic Demi"/>
                <a:cs typeface="Franklin Gothic Demi"/>
              </a:rPr>
              <a:t>-</a:t>
            </a:r>
            <a:r>
              <a:rPr sz="1400" b="1" spc="-45" dirty="0">
                <a:solidFill>
                  <a:srgbClr val="00305E"/>
                </a:solidFill>
                <a:latin typeface="Franklin Gothic Demi"/>
                <a:cs typeface="Franklin Gothic Demi"/>
              </a:rPr>
              <a:t> </a:t>
            </a:r>
            <a:r>
              <a:rPr sz="1400" b="1" dirty="0">
                <a:solidFill>
                  <a:srgbClr val="00305E"/>
                </a:solidFill>
                <a:latin typeface="Franklin Gothic Demi"/>
                <a:cs typeface="Franklin Gothic Demi"/>
              </a:rPr>
              <a:t>Severe</a:t>
            </a:r>
            <a:r>
              <a:rPr sz="1400" b="1" spc="-35" dirty="0">
                <a:solidFill>
                  <a:srgbClr val="00305E"/>
                </a:solidFill>
                <a:latin typeface="Franklin Gothic Demi"/>
                <a:cs typeface="Franklin Gothic Demi"/>
              </a:rPr>
              <a:t> </a:t>
            </a:r>
            <a:r>
              <a:rPr sz="1400" b="1" spc="-10" dirty="0">
                <a:solidFill>
                  <a:srgbClr val="00305E"/>
                </a:solidFill>
                <a:latin typeface="Franklin Gothic Demi"/>
                <a:cs typeface="Franklin Gothic Demi"/>
              </a:rPr>
              <a:t>bleeding</a:t>
            </a:r>
            <a:endParaRPr sz="1400">
              <a:latin typeface="Franklin Gothic Demi"/>
              <a:cs typeface="Franklin Gothic Dem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2292" y="3402177"/>
            <a:ext cx="2739390" cy="1228090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203200" indent="-203200" algn="just">
              <a:lnSpc>
                <a:spcPct val="100000"/>
              </a:lnSpc>
              <a:spcBef>
                <a:spcPts val="665"/>
              </a:spcBef>
              <a:buChar char="•"/>
              <a:tabLst>
                <a:tab pos="203200" algn="l"/>
              </a:tabLst>
            </a:pP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Follow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b="1" spc="-40" dirty="0">
                <a:solidFill>
                  <a:srgbClr val="231F20"/>
                </a:solidFill>
                <a:latin typeface="Open Sans"/>
                <a:cs typeface="Open Sans"/>
              </a:rPr>
              <a:t>DRSABCD</a:t>
            </a:r>
            <a:r>
              <a:rPr sz="1000" b="1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procedure</a:t>
            </a:r>
            <a:endParaRPr sz="1000">
              <a:latin typeface="Open Sans"/>
              <a:cs typeface="Open Sans"/>
            </a:endParaRPr>
          </a:p>
          <a:p>
            <a:pPr marL="203200" indent="-203200" algn="just">
              <a:lnSpc>
                <a:spcPct val="100000"/>
              </a:lnSpc>
              <a:spcBef>
                <a:spcPts val="565"/>
              </a:spcBef>
              <a:buChar char="•"/>
              <a:tabLst>
                <a:tab pos="203200" algn="l"/>
              </a:tabLst>
            </a:pP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Lie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patient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Open Sans"/>
                <a:cs typeface="Open Sans"/>
              </a:rPr>
              <a:t>down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expose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their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wound</a:t>
            </a:r>
            <a:endParaRPr sz="1000">
              <a:latin typeface="Open Sans"/>
              <a:cs typeface="Open Sans"/>
            </a:endParaRPr>
          </a:p>
          <a:p>
            <a:pPr marL="203200" marR="49530" indent="-203200" algn="just">
              <a:lnSpc>
                <a:spcPct val="100000"/>
              </a:lnSpc>
              <a:spcBef>
                <a:spcPts val="570"/>
              </a:spcBef>
              <a:buChar char="•"/>
              <a:tabLst>
                <a:tab pos="203200" algn="l"/>
              </a:tabLst>
            </a:pP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Apply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pressure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directly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to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Open Sans"/>
                <a:cs typeface="Open Sans"/>
              </a:rPr>
              <a:t>wound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using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Open Sans"/>
                <a:cs typeface="Open Sans"/>
              </a:rPr>
              <a:t>a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pad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or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your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hands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(wear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gloves).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patient can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do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this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themselves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if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possible</a:t>
            </a:r>
            <a:endParaRPr sz="1000">
              <a:latin typeface="Open Sans"/>
              <a:cs typeface="Open Sans"/>
            </a:endParaRPr>
          </a:p>
          <a:p>
            <a:pPr marL="203200" indent="-203200" algn="just">
              <a:lnSpc>
                <a:spcPct val="100000"/>
              </a:lnSpc>
              <a:spcBef>
                <a:spcPts val="565"/>
              </a:spcBef>
              <a:buChar char="•"/>
              <a:tabLst>
                <a:tab pos="203200" algn="l"/>
              </a:tabLst>
            </a:pP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Squeeze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the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edges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of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Open Sans"/>
                <a:cs typeface="Open Sans"/>
              </a:rPr>
              <a:t>wound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together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28892" y="2594477"/>
            <a:ext cx="1791970" cy="833119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R="109855" algn="ctr">
              <a:lnSpc>
                <a:spcPct val="100000"/>
              </a:lnSpc>
              <a:spcBef>
                <a:spcPts val="665"/>
              </a:spcBef>
            </a:pPr>
            <a:r>
              <a:rPr sz="1000" b="1" spc="-35" dirty="0">
                <a:solidFill>
                  <a:srgbClr val="231F20"/>
                </a:solidFill>
                <a:latin typeface="Open Sans"/>
                <a:cs typeface="Open Sans"/>
              </a:rPr>
              <a:t>For</a:t>
            </a:r>
            <a:r>
              <a:rPr sz="1000" b="1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b="1" spc="-30" dirty="0">
                <a:solidFill>
                  <a:srgbClr val="231F20"/>
                </a:solidFill>
                <a:latin typeface="Open Sans"/>
                <a:cs typeface="Open Sans"/>
              </a:rPr>
              <a:t>an</a:t>
            </a:r>
            <a:r>
              <a:rPr sz="1000" b="1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b="1" spc="-40" dirty="0">
                <a:solidFill>
                  <a:srgbClr val="231F20"/>
                </a:solidFill>
                <a:latin typeface="Open Sans"/>
                <a:cs typeface="Open Sans"/>
              </a:rPr>
              <a:t>unconscious</a:t>
            </a:r>
            <a:r>
              <a:rPr sz="1000" b="1" spc="-10" dirty="0">
                <a:solidFill>
                  <a:srgbClr val="231F20"/>
                </a:solidFill>
                <a:latin typeface="Open Sans"/>
                <a:cs typeface="Open Sans"/>
              </a:rPr>
              <a:t> patient:</a:t>
            </a:r>
            <a:endParaRPr sz="1000">
              <a:latin typeface="Open Sans"/>
              <a:cs typeface="Open Sans"/>
            </a:endParaRPr>
          </a:p>
          <a:p>
            <a:pPr marL="215265" indent="-202565">
              <a:lnSpc>
                <a:spcPct val="100000"/>
              </a:lnSpc>
              <a:spcBef>
                <a:spcPts val="565"/>
              </a:spcBef>
              <a:buChar char="•"/>
              <a:tabLst>
                <a:tab pos="215265" algn="l"/>
                <a:tab pos="215900" algn="l"/>
              </a:tabLst>
            </a:pP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Follow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b="1" spc="-40" dirty="0">
                <a:solidFill>
                  <a:srgbClr val="231F20"/>
                </a:solidFill>
                <a:latin typeface="Open Sans"/>
                <a:cs typeface="Open Sans"/>
              </a:rPr>
              <a:t>DRSABCD</a:t>
            </a:r>
            <a:r>
              <a:rPr sz="1000" b="1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procedure</a:t>
            </a:r>
            <a:endParaRPr sz="10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150">
              <a:latin typeface="Open Sans"/>
              <a:cs typeface="Open Sans"/>
            </a:endParaRPr>
          </a:p>
          <a:p>
            <a:pPr marR="104775" algn="ctr">
              <a:lnSpc>
                <a:spcPct val="100000"/>
              </a:lnSpc>
            </a:pPr>
            <a:r>
              <a:rPr sz="1000" b="1" spc="-35" dirty="0">
                <a:solidFill>
                  <a:srgbClr val="231F20"/>
                </a:solidFill>
                <a:latin typeface="Open Sans"/>
                <a:cs typeface="Open Sans"/>
              </a:rPr>
              <a:t>For</a:t>
            </a:r>
            <a:r>
              <a:rPr sz="1000" b="1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b="1" dirty="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sz="1000" b="1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b="1" spc="-40" dirty="0">
                <a:solidFill>
                  <a:srgbClr val="231F20"/>
                </a:solidFill>
                <a:latin typeface="Open Sans"/>
                <a:cs typeface="Open Sans"/>
              </a:rPr>
              <a:t>conscious</a:t>
            </a:r>
            <a:r>
              <a:rPr sz="1000" b="1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Open Sans"/>
                <a:cs typeface="Open Sans"/>
              </a:rPr>
              <a:t>patient: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91999" y="3475256"/>
            <a:ext cx="3467100" cy="1380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2565" marR="5080" indent="-202565">
              <a:lnSpc>
                <a:spcPct val="100000"/>
              </a:lnSpc>
              <a:spcBef>
                <a:spcPts val="100"/>
              </a:spcBef>
              <a:buChar char="•"/>
              <a:tabLst>
                <a:tab pos="202565" algn="l"/>
                <a:tab pos="203200" algn="l"/>
              </a:tabLst>
            </a:pP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Raise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the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injured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part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above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level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of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heart.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Be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careful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in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case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there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are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other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injuries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(e.g: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broken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bone)</a:t>
            </a:r>
            <a:endParaRPr sz="1000">
              <a:latin typeface="Open Sans"/>
              <a:cs typeface="Open Sans"/>
            </a:endParaRPr>
          </a:p>
          <a:p>
            <a:pPr marL="202565" indent="-202565">
              <a:lnSpc>
                <a:spcPct val="100000"/>
              </a:lnSpc>
              <a:spcBef>
                <a:spcPts val="565"/>
              </a:spcBef>
              <a:buChar char="•"/>
              <a:tabLst>
                <a:tab pos="202565" algn="l"/>
                <a:tab pos="203200" algn="l"/>
              </a:tabLst>
            </a:pP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Put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pad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over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Open Sans"/>
                <a:cs typeface="Open Sans"/>
              </a:rPr>
              <a:t>wound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bandage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over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it</a:t>
            </a:r>
            <a:endParaRPr sz="1000">
              <a:latin typeface="Open Sans"/>
              <a:cs typeface="Open Sans"/>
            </a:endParaRPr>
          </a:p>
          <a:p>
            <a:pPr marL="202565" marR="137795" indent="-202565">
              <a:lnSpc>
                <a:spcPct val="100000"/>
              </a:lnSpc>
              <a:spcBef>
                <a:spcPts val="565"/>
              </a:spcBef>
              <a:buChar char="•"/>
              <a:tabLst>
                <a:tab pos="202565" algn="l"/>
                <a:tab pos="203200" algn="l"/>
              </a:tabLst>
            </a:pP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If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bleeding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is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not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under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control,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place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second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pad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over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top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bandage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in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place</a:t>
            </a:r>
            <a:endParaRPr sz="1000">
              <a:latin typeface="Open Sans"/>
              <a:cs typeface="Open Sans"/>
            </a:endParaRPr>
          </a:p>
          <a:p>
            <a:pPr marL="202565" indent="-202565">
              <a:lnSpc>
                <a:spcPct val="100000"/>
              </a:lnSpc>
              <a:spcBef>
                <a:spcPts val="570"/>
              </a:spcBef>
              <a:buChar char="•"/>
              <a:tabLst>
                <a:tab pos="202565" algn="l"/>
                <a:tab pos="203200" algn="l"/>
              </a:tabLst>
            </a:pP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Check</a:t>
            </a:r>
            <a:r>
              <a:rPr sz="10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blood</a:t>
            </a:r>
            <a:r>
              <a:rPr sz="10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circulation</a:t>
            </a:r>
            <a:r>
              <a:rPr sz="10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below</a:t>
            </a:r>
            <a:r>
              <a:rPr sz="10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10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wound</a:t>
            </a:r>
            <a:endParaRPr sz="1000">
              <a:latin typeface="Open Sans"/>
              <a:cs typeface="Open Sans"/>
            </a:endParaRPr>
          </a:p>
          <a:p>
            <a:pPr marL="202565" indent="-202565">
              <a:lnSpc>
                <a:spcPct val="100000"/>
              </a:lnSpc>
              <a:spcBef>
                <a:spcPts val="565"/>
              </a:spcBef>
              <a:buChar char="•"/>
              <a:tabLst>
                <a:tab pos="202565" algn="l"/>
                <a:tab pos="203200" algn="l"/>
              </a:tabLst>
            </a:pP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Make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sure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an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ambulance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has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been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called.</a:t>
            </a:r>
            <a:endParaRPr sz="1000">
              <a:latin typeface="Open Sans"/>
              <a:cs typeface="Open San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091400" y="809999"/>
            <a:ext cx="2782570" cy="1627505"/>
            <a:chOff x="4091400" y="809999"/>
            <a:chExt cx="2782570" cy="1627505"/>
          </a:xfrm>
        </p:grpSpPr>
        <p:sp>
          <p:nvSpPr>
            <p:cNvPr id="14" name="object 14"/>
            <p:cNvSpPr/>
            <p:nvPr/>
          </p:nvSpPr>
          <p:spPr>
            <a:xfrm>
              <a:off x="4093921" y="812520"/>
              <a:ext cx="2777490" cy="1622425"/>
            </a:xfrm>
            <a:custGeom>
              <a:avLst/>
              <a:gdLst/>
              <a:ahLst/>
              <a:cxnLst/>
              <a:rect l="l" t="t" r="r" b="b"/>
              <a:pathLst>
                <a:path w="2777490" h="1622425">
                  <a:moveTo>
                    <a:pt x="2777451" y="0"/>
                  </a:moveTo>
                  <a:lnTo>
                    <a:pt x="0" y="0"/>
                  </a:lnTo>
                  <a:lnTo>
                    <a:pt x="0" y="1622158"/>
                  </a:lnTo>
                  <a:lnTo>
                    <a:pt x="2777451" y="1622158"/>
                  </a:lnTo>
                  <a:lnTo>
                    <a:pt x="27774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093921" y="812520"/>
              <a:ext cx="2777490" cy="1622425"/>
            </a:xfrm>
            <a:custGeom>
              <a:avLst/>
              <a:gdLst/>
              <a:ahLst/>
              <a:cxnLst/>
              <a:rect l="l" t="t" r="r" b="b"/>
              <a:pathLst>
                <a:path w="2777490" h="1622425">
                  <a:moveTo>
                    <a:pt x="0" y="1622158"/>
                  </a:moveTo>
                  <a:lnTo>
                    <a:pt x="2777451" y="1622158"/>
                  </a:lnTo>
                  <a:lnTo>
                    <a:pt x="2777451" y="0"/>
                  </a:lnTo>
                  <a:lnTo>
                    <a:pt x="0" y="0"/>
                  </a:lnTo>
                  <a:lnTo>
                    <a:pt x="0" y="1622158"/>
                  </a:lnTo>
                  <a:close/>
                </a:path>
              </a:pathLst>
            </a:custGeom>
            <a:ln w="5041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94877" y="888575"/>
              <a:ext cx="2443936" cy="1537253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527300" y="117014"/>
            <a:ext cx="4241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PC</a:t>
            </a:r>
            <a:r>
              <a:rPr sz="1100" i="1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i="1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5.4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38</a:t>
            </a:fld>
            <a:endParaRPr spc="-25" dirty="0"/>
          </a:p>
        </p:txBody>
      </p:sp>
      <p:sp>
        <p:nvSpPr>
          <p:cNvPr id="19" name="object 1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Easy</a:t>
            </a:r>
            <a:r>
              <a:rPr spc="-10" dirty="0"/>
              <a:t> </a:t>
            </a:r>
            <a:r>
              <a:rPr dirty="0"/>
              <a:t>Guides</a:t>
            </a:r>
            <a:r>
              <a:rPr spc="-10" dirty="0"/>
              <a:t> </a:t>
            </a:r>
            <a:r>
              <a:rPr dirty="0"/>
              <a:t>Australia</a:t>
            </a:r>
            <a:r>
              <a:rPr spc="-10" dirty="0"/>
              <a:t> </a:t>
            </a:r>
            <a:r>
              <a:rPr dirty="0"/>
              <a:t>Pty.</a:t>
            </a:r>
            <a:r>
              <a:rPr spc="-5" dirty="0"/>
              <a:t> </a:t>
            </a:r>
            <a:r>
              <a:rPr spc="-20" dirty="0"/>
              <a:t>Ltd.</a:t>
            </a:r>
          </a:p>
        </p:txBody>
      </p:sp>
      <p:sp>
        <p:nvSpPr>
          <p:cNvPr id="20" name="object 20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May</a:t>
            </a:r>
            <a:r>
              <a:rPr spc="-10" dirty="0"/>
              <a:t> </a:t>
            </a:r>
            <a:r>
              <a:rPr dirty="0"/>
              <a:t>not</a:t>
            </a:r>
            <a:r>
              <a:rPr spc="-10" dirty="0"/>
              <a:t> </a:t>
            </a:r>
            <a:r>
              <a:rPr dirty="0"/>
              <a:t>be</a:t>
            </a:r>
            <a:r>
              <a:rPr spc="-10" dirty="0"/>
              <a:t> reproduced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C362E34-4E36-E2A9-0821-F13B3E9C006A}"/>
              </a:ext>
            </a:extLst>
          </p:cNvPr>
          <p:cNvSpPr/>
          <p:nvPr/>
        </p:nvSpPr>
        <p:spPr>
          <a:xfrm>
            <a:off x="618847" y="970531"/>
            <a:ext cx="3342476" cy="1501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FDFCFE7-1D55-7657-D8AB-1877DC3542D2}"/>
              </a:ext>
            </a:extLst>
          </p:cNvPr>
          <p:cNvSpPr/>
          <p:nvPr/>
        </p:nvSpPr>
        <p:spPr>
          <a:xfrm>
            <a:off x="620251" y="3475255"/>
            <a:ext cx="6338848" cy="1380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0000" y="5113759"/>
            <a:ext cx="1042669" cy="86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70"/>
              </a:lnSpc>
            </a:pPr>
            <a:r>
              <a:rPr sz="600" dirty="0">
                <a:solidFill>
                  <a:srgbClr val="231F20"/>
                </a:solidFill>
                <a:latin typeface="Franklin Gothic Book"/>
                <a:cs typeface="Franklin Gothic Book"/>
              </a:rPr>
              <a:t>©</a:t>
            </a:r>
            <a:r>
              <a:rPr sz="600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600" dirty="0">
                <a:solidFill>
                  <a:srgbClr val="231F20"/>
                </a:solidFill>
                <a:latin typeface="Franklin Gothic Book"/>
                <a:cs typeface="Franklin Gothic Book"/>
              </a:rPr>
              <a:t>Easy</a:t>
            </a:r>
            <a:r>
              <a:rPr sz="6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600" dirty="0">
                <a:solidFill>
                  <a:srgbClr val="231F20"/>
                </a:solidFill>
                <a:latin typeface="Franklin Gothic Book"/>
                <a:cs typeface="Franklin Gothic Book"/>
              </a:rPr>
              <a:t>Guides</a:t>
            </a:r>
            <a:r>
              <a:rPr sz="6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600" dirty="0">
                <a:solidFill>
                  <a:srgbClr val="231F20"/>
                </a:solidFill>
                <a:latin typeface="Franklin Gothic Book"/>
                <a:cs typeface="Franklin Gothic Book"/>
              </a:rPr>
              <a:t>Australia</a:t>
            </a:r>
            <a:r>
              <a:rPr sz="6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600" dirty="0">
                <a:solidFill>
                  <a:srgbClr val="231F20"/>
                </a:solidFill>
                <a:latin typeface="Franklin Gothic Book"/>
                <a:cs typeface="Franklin Gothic Book"/>
              </a:rPr>
              <a:t>Pty.</a:t>
            </a:r>
            <a:r>
              <a:rPr sz="600" spc="-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6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Ltd.</a:t>
            </a:r>
            <a:endParaRPr sz="600">
              <a:latin typeface="Franklin Gothic Book"/>
              <a:cs typeface="Franklin Gothic Boo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705757" y="5095775"/>
            <a:ext cx="3314700" cy="100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80"/>
              </a:lnSpc>
              <a:tabLst>
                <a:tab pos="2573020" algn="l"/>
              </a:tabLst>
            </a:pPr>
            <a:r>
              <a:rPr sz="700" spc="-25" dirty="0">
                <a:solidFill>
                  <a:srgbClr val="231F20"/>
                </a:solidFill>
                <a:latin typeface="Franklin Gothic Medium"/>
                <a:cs typeface="Franklin Gothic Medium"/>
              </a:rPr>
              <a:t>183</a:t>
            </a:r>
            <a:r>
              <a:rPr sz="700" dirty="0">
                <a:solidFill>
                  <a:srgbClr val="231F20"/>
                </a:solidFill>
                <a:latin typeface="Franklin Gothic Medium"/>
                <a:cs typeface="Franklin Gothic Medium"/>
              </a:rPr>
              <a:t>	</a:t>
            </a:r>
            <a:r>
              <a:rPr sz="600" dirty="0">
                <a:solidFill>
                  <a:srgbClr val="231F20"/>
                </a:solidFill>
                <a:latin typeface="Franklin Gothic Book"/>
                <a:cs typeface="Franklin Gothic Book"/>
              </a:rPr>
              <a:t>May</a:t>
            </a:r>
            <a:r>
              <a:rPr sz="600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600" dirty="0">
                <a:solidFill>
                  <a:srgbClr val="231F20"/>
                </a:solidFill>
                <a:latin typeface="Franklin Gothic Book"/>
                <a:cs typeface="Franklin Gothic Book"/>
              </a:rPr>
              <a:t>not</a:t>
            </a:r>
            <a:r>
              <a:rPr sz="6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600" dirty="0">
                <a:solidFill>
                  <a:srgbClr val="231F20"/>
                </a:solidFill>
                <a:latin typeface="Franklin Gothic Book"/>
                <a:cs typeface="Franklin Gothic Book"/>
              </a:rPr>
              <a:t>be</a:t>
            </a:r>
            <a:r>
              <a:rPr sz="600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 reproduced</a:t>
            </a:r>
            <a:endParaRPr sz="600">
              <a:latin typeface="Franklin Gothic Book"/>
              <a:cs typeface="Franklin Gothic Boo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828052"/>
            <a:ext cx="7560309" cy="4500245"/>
            <a:chOff x="0" y="828052"/>
            <a:chExt cx="7560309" cy="4500245"/>
          </a:xfrm>
        </p:grpSpPr>
        <p:sp>
          <p:nvSpPr>
            <p:cNvPr id="5" name="object 5"/>
            <p:cNvSpPr/>
            <p:nvPr/>
          </p:nvSpPr>
          <p:spPr>
            <a:xfrm>
              <a:off x="2469743" y="828052"/>
              <a:ext cx="5090795" cy="4500245"/>
            </a:xfrm>
            <a:custGeom>
              <a:avLst/>
              <a:gdLst/>
              <a:ahLst/>
              <a:cxnLst/>
              <a:rect l="l" t="t" r="r" b="b"/>
              <a:pathLst>
                <a:path w="5090795" h="4500245">
                  <a:moveTo>
                    <a:pt x="0" y="4499952"/>
                  </a:moveTo>
                  <a:lnTo>
                    <a:pt x="5090248" y="4499952"/>
                  </a:lnTo>
                  <a:lnTo>
                    <a:pt x="5090248" y="0"/>
                  </a:lnTo>
                  <a:lnTo>
                    <a:pt x="0" y="0"/>
                  </a:lnTo>
                  <a:lnTo>
                    <a:pt x="0" y="4499952"/>
                  </a:lnTo>
                  <a:close/>
                </a:path>
              </a:pathLst>
            </a:custGeom>
            <a:solidFill>
              <a:srgbClr val="005C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828052"/>
              <a:ext cx="2470150" cy="4500245"/>
            </a:xfrm>
            <a:custGeom>
              <a:avLst/>
              <a:gdLst/>
              <a:ahLst/>
              <a:cxnLst/>
              <a:rect l="l" t="t" r="r" b="b"/>
              <a:pathLst>
                <a:path w="2470150" h="4500245">
                  <a:moveTo>
                    <a:pt x="0" y="4499952"/>
                  </a:moveTo>
                  <a:lnTo>
                    <a:pt x="2469743" y="4499952"/>
                  </a:lnTo>
                  <a:lnTo>
                    <a:pt x="2469743" y="0"/>
                  </a:lnTo>
                  <a:lnTo>
                    <a:pt x="0" y="0"/>
                  </a:lnTo>
                  <a:lnTo>
                    <a:pt x="0" y="4499952"/>
                  </a:lnTo>
                  <a:close/>
                </a:path>
              </a:pathLst>
            </a:custGeom>
            <a:solidFill>
              <a:srgbClr val="8DC0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67430" y="2690419"/>
              <a:ext cx="1303417" cy="75928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2981" y="2765120"/>
              <a:ext cx="863269" cy="58838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6981" y="3330003"/>
              <a:ext cx="1621015" cy="98165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05145" y="1330312"/>
              <a:ext cx="1810512" cy="176022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644444" y="3151238"/>
              <a:ext cx="2505710" cy="1289685"/>
            </a:xfrm>
            <a:custGeom>
              <a:avLst/>
              <a:gdLst/>
              <a:ahLst/>
              <a:cxnLst/>
              <a:rect l="l" t="t" r="r" b="b"/>
              <a:pathLst>
                <a:path w="2505710" h="1289685">
                  <a:moveTo>
                    <a:pt x="2505456" y="0"/>
                  </a:moveTo>
                  <a:lnTo>
                    <a:pt x="0" y="0"/>
                  </a:lnTo>
                  <a:lnTo>
                    <a:pt x="0" y="1289304"/>
                  </a:lnTo>
                  <a:lnTo>
                    <a:pt x="2505456" y="1289304"/>
                  </a:lnTo>
                  <a:lnTo>
                    <a:pt x="2505456" y="0"/>
                  </a:lnTo>
                  <a:close/>
                </a:path>
              </a:pathLst>
            </a:custGeom>
            <a:solidFill>
              <a:srgbClr val="231F20">
                <a:alpha val="3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64002" y="3198228"/>
              <a:ext cx="2432697" cy="122077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857514" y="4376293"/>
              <a:ext cx="1309870" cy="73571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277662" y="2998165"/>
              <a:ext cx="1010919" cy="1412875"/>
            </a:xfrm>
            <a:custGeom>
              <a:avLst/>
              <a:gdLst/>
              <a:ahLst/>
              <a:cxnLst/>
              <a:rect l="l" t="t" r="r" b="b"/>
              <a:pathLst>
                <a:path w="1010920" h="1412875">
                  <a:moveTo>
                    <a:pt x="1010412" y="0"/>
                  </a:moveTo>
                  <a:lnTo>
                    <a:pt x="0" y="0"/>
                  </a:lnTo>
                  <a:lnTo>
                    <a:pt x="0" y="1412748"/>
                  </a:lnTo>
                  <a:lnTo>
                    <a:pt x="1010412" y="1412748"/>
                  </a:lnTo>
                  <a:lnTo>
                    <a:pt x="1010412" y="0"/>
                  </a:lnTo>
                  <a:close/>
                </a:path>
              </a:pathLst>
            </a:custGeom>
            <a:solidFill>
              <a:srgbClr val="231F20">
                <a:alpha val="3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06364" y="3034258"/>
              <a:ext cx="941451" cy="1348333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2597299" y="4432170"/>
            <a:ext cx="3373120" cy="61785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1000" b="1" spc="-30" dirty="0">
                <a:solidFill>
                  <a:srgbClr val="FAE62A"/>
                </a:solidFill>
                <a:latin typeface="Open Sans"/>
                <a:cs typeface="Open Sans"/>
              </a:rPr>
              <a:t>To</a:t>
            </a:r>
            <a:r>
              <a:rPr sz="1000" b="1" spc="-15" dirty="0">
                <a:solidFill>
                  <a:srgbClr val="FAE62A"/>
                </a:solidFill>
                <a:latin typeface="Open Sans"/>
                <a:cs typeface="Open Sans"/>
              </a:rPr>
              <a:t> </a:t>
            </a:r>
            <a:r>
              <a:rPr sz="1000" b="1" spc="-40" dirty="0">
                <a:solidFill>
                  <a:srgbClr val="FAE62A"/>
                </a:solidFill>
                <a:latin typeface="Open Sans"/>
                <a:cs typeface="Open Sans"/>
              </a:rPr>
              <a:t>view</a:t>
            </a:r>
            <a:r>
              <a:rPr sz="1000" b="1" spc="-15" dirty="0">
                <a:solidFill>
                  <a:srgbClr val="FAE62A"/>
                </a:solidFill>
                <a:latin typeface="Open Sans"/>
                <a:cs typeface="Open Sans"/>
              </a:rPr>
              <a:t> </a:t>
            </a:r>
            <a:r>
              <a:rPr sz="1000" b="1" spc="-35" dirty="0">
                <a:solidFill>
                  <a:srgbClr val="FAE62A"/>
                </a:solidFill>
                <a:latin typeface="Open Sans"/>
                <a:cs typeface="Open Sans"/>
              </a:rPr>
              <a:t>the</a:t>
            </a:r>
            <a:r>
              <a:rPr sz="1000" b="1" spc="-10" dirty="0">
                <a:solidFill>
                  <a:srgbClr val="FAE62A"/>
                </a:solidFill>
                <a:latin typeface="Open Sans"/>
                <a:cs typeface="Open Sans"/>
              </a:rPr>
              <a:t> </a:t>
            </a:r>
            <a:r>
              <a:rPr sz="1000" b="1" spc="-25" dirty="0">
                <a:solidFill>
                  <a:srgbClr val="FAE62A"/>
                </a:solidFill>
                <a:latin typeface="Open Sans"/>
                <a:cs typeface="Open Sans"/>
              </a:rPr>
              <a:t>full</a:t>
            </a:r>
            <a:r>
              <a:rPr sz="1000" b="1" spc="-15" dirty="0">
                <a:solidFill>
                  <a:srgbClr val="FAE62A"/>
                </a:solidFill>
                <a:latin typeface="Open Sans"/>
                <a:cs typeface="Open Sans"/>
              </a:rPr>
              <a:t> </a:t>
            </a:r>
            <a:r>
              <a:rPr sz="1000" b="1" spc="-40" dirty="0">
                <a:solidFill>
                  <a:srgbClr val="FAE62A"/>
                </a:solidFill>
                <a:latin typeface="Open Sans"/>
                <a:cs typeface="Open Sans"/>
              </a:rPr>
              <a:t>range</a:t>
            </a:r>
            <a:r>
              <a:rPr sz="1000" b="1" spc="-15" dirty="0">
                <a:solidFill>
                  <a:srgbClr val="FAE62A"/>
                </a:solidFill>
                <a:latin typeface="Open Sans"/>
                <a:cs typeface="Open Sans"/>
              </a:rPr>
              <a:t> </a:t>
            </a:r>
            <a:r>
              <a:rPr sz="1000" b="1" spc="-20" dirty="0">
                <a:solidFill>
                  <a:srgbClr val="FAE62A"/>
                </a:solidFill>
                <a:latin typeface="Open Sans"/>
                <a:cs typeface="Open Sans"/>
              </a:rPr>
              <a:t>of</a:t>
            </a:r>
            <a:r>
              <a:rPr sz="1000" b="1" spc="-10" dirty="0">
                <a:solidFill>
                  <a:srgbClr val="FAE62A"/>
                </a:solidFill>
                <a:latin typeface="Open Sans"/>
                <a:cs typeface="Open Sans"/>
              </a:rPr>
              <a:t> </a:t>
            </a:r>
            <a:r>
              <a:rPr sz="1000" b="1" spc="-35" dirty="0">
                <a:solidFill>
                  <a:srgbClr val="FAE62A"/>
                </a:solidFill>
                <a:latin typeface="Open Sans"/>
                <a:cs typeface="Open Sans"/>
              </a:rPr>
              <a:t>Start-</a:t>
            </a:r>
            <a:r>
              <a:rPr sz="1000" b="1" spc="-30" dirty="0">
                <a:solidFill>
                  <a:srgbClr val="FAE62A"/>
                </a:solidFill>
                <a:latin typeface="Open Sans"/>
                <a:cs typeface="Open Sans"/>
              </a:rPr>
              <a:t>up</a:t>
            </a:r>
            <a:r>
              <a:rPr sz="1000" b="1" spc="-15" dirty="0">
                <a:solidFill>
                  <a:srgbClr val="FAE62A"/>
                </a:solidFill>
                <a:latin typeface="Open Sans"/>
                <a:cs typeface="Open Sans"/>
              </a:rPr>
              <a:t> </a:t>
            </a:r>
            <a:r>
              <a:rPr sz="1000" b="1" spc="-40" dirty="0">
                <a:solidFill>
                  <a:srgbClr val="FAE62A"/>
                </a:solidFill>
                <a:latin typeface="Open Sans"/>
                <a:cs typeface="Open Sans"/>
              </a:rPr>
              <a:t>Packs</a:t>
            </a:r>
            <a:r>
              <a:rPr sz="1000" b="1" spc="-15" dirty="0">
                <a:solidFill>
                  <a:srgbClr val="FAE62A"/>
                </a:solidFill>
                <a:latin typeface="Open Sans"/>
                <a:cs typeface="Open Sans"/>
              </a:rPr>
              <a:t> </a:t>
            </a:r>
            <a:r>
              <a:rPr sz="1000" b="1" spc="-25" dirty="0">
                <a:solidFill>
                  <a:srgbClr val="FAE62A"/>
                </a:solidFill>
                <a:latin typeface="Open Sans"/>
                <a:cs typeface="Open Sans"/>
              </a:rPr>
              <a:t>visit</a:t>
            </a:r>
            <a:r>
              <a:rPr sz="1000" b="1" spc="-10" dirty="0">
                <a:solidFill>
                  <a:srgbClr val="FAE62A"/>
                </a:solidFill>
                <a:latin typeface="Open Sans"/>
                <a:cs typeface="Open Sans"/>
              </a:rPr>
              <a:t> </a:t>
            </a:r>
            <a:r>
              <a:rPr sz="1000" b="1" spc="-35" dirty="0">
                <a:solidFill>
                  <a:srgbClr val="FAE62A"/>
                </a:solidFill>
                <a:latin typeface="Open Sans"/>
                <a:cs typeface="Open Sans"/>
              </a:rPr>
              <a:t>our</a:t>
            </a:r>
            <a:r>
              <a:rPr sz="1000" b="1" spc="-15" dirty="0">
                <a:solidFill>
                  <a:srgbClr val="FAE62A"/>
                </a:solidFill>
                <a:latin typeface="Open Sans"/>
                <a:cs typeface="Open Sans"/>
              </a:rPr>
              <a:t> </a:t>
            </a:r>
            <a:r>
              <a:rPr sz="1000" b="1" spc="-25" dirty="0">
                <a:solidFill>
                  <a:srgbClr val="FAE62A"/>
                </a:solidFill>
                <a:latin typeface="Open Sans"/>
                <a:cs typeface="Open Sans"/>
              </a:rPr>
              <a:t>website</a:t>
            </a:r>
            <a:endParaRPr sz="10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1300" b="1" spc="-10" dirty="0">
                <a:solidFill>
                  <a:srgbClr val="FAE62A"/>
                </a:solidFill>
                <a:latin typeface="Open Sans"/>
                <a:cs typeface="Open Sans"/>
                <a:hlinkClick r:id="rId10"/>
              </a:rPr>
              <a:t>www.easyguides.com.au</a:t>
            </a:r>
            <a:endParaRPr sz="13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1000" b="1" dirty="0">
                <a:solidFill>
                  <a:srgbClr val="FAE62A"/>
                </a:solidFill>
                <a:latin typeface="Open Sans"/>
                <a:cs typeface="Open Sans"/>
              </a:rPr>
              <a:t>–</a:t>
            </a:r>
            <a:r>
              <a:rPr sz="1000" b="1" spc="-30" dirty="0">
                <a:solidFill>
                  <a:srgbClr val="FAE62A"/>
                </a:solidFill>
                <a:latin typeface="Open Sans"/>
                <a:cs typeface="Open Sans"/>
              </a:rPr>
              <a:t> </a:t>
            </a:r>
            <a:r>
              <a:rPr sz="1000" b="1" spc="-35" dirty="0">
                <a:solidFill>
                  <a:srgbClr val="FAE62A"/>
                </a:solidFill>
                <a:latin typeface="Open Sans"/>
                <a:cs typeface="Open Sans"/>
              </a:rPr>
              <a:t>Go</a:t>
            </a:r>
            <a:r>
              <a:rPr sz="1000" b="1" spc="-30" dirty="0">
                <a:solidFill>
                  <a:srgbClr val="FAE62A"/>
                </a:solidFill>
                <a:latin typeface="Open Sans"/>
                <a:cs typeface="Open Sans"/>
              </a:rPr>
              <a:t> </a:t>
            </a:r>
            <a:r>
              <a:rPr sz="1000" b="1" spc="-20" dirty="0">
                <a:solidFill>
                  <a:srgbClr val="FAE62A"/>
                </a:solidFill>
                <a:latin typeface="Open Sans"/>
                <a:cs typeface="Open Sans"/>
              </a:rPr>
              <a:t>to</a:t>
            </a:r>
            <a:r>
              <a:rPr sz="1000" b="1" spc="-30" dirty="0">
                <a:solidFill>
                  <a:srgbClr val="FAE62A"/>
                </a:solidFill>
                <a:latin typeface="Open Sans"/>
                <a:cs typeface="Open Sans"/>
              </a:rPr>
              <a:t> </a:t>
            </a:r>
            <a:r>
              <a:rPr sz="1000" b="1" spc="-35" dirty="0">
                <a:solidFill>
                  <a:srgbClr val="FAE62A"/>
                </a:solidFill>
                <a:latin typeface="Open Sans"/>
                <a:cs typeface="Open Sans"/>
              </a:rPr>
              <a:t>individual</a:t>
            </a:r>
            <a:r>
              <a:rPr sz="1000" b="1" spc="-30" dirty="0">
                <a:solidFill>
                  <a:srgbClr val="FAE62A"/>
                </a:solidFill>
                <a:latin typeface="Open Sans"/>
                <a:cs typeface="Open Sans"/>
              </a:rPr>
              <a:t> links</a:t>
            </a:r>
            <a:r>
              <a:rPr sz="1000" b="1" spc="-25" dirty="0">
                <a:solidFill>
                  <a:srgbClr val="FAE62A"/>
                </a:solidFill>
                <a:latin typeface="Open Sans"/>
                <a:cs typeface="Open Sans"/>
              </a:rPr>
              <a:t> </a:t>
            </a:r>
            <a:r>
              <a:rPr sz="1000" b="1" spc="-35" dirty="0">
                <a:solidFill>
                  <a:srgbClr val="FAE62A"/>
                </a:solidFill>
                <a:latin typeface="Open Sans"/>
                <a:cs typeface="Open Sans"/>
              </a:rPr>
              <a:t>for</a:t>
            </a:r>
            <a:r>
              <a:rPr sz="1000" b="1" spc="-30" dirty="0">
                <a:solidFill>
                  <a:srgbClr val="FAE62A"/>
                </a:solidFill>
                <a:latin typeface="Open Sans"/>
                <a:cs typeface="Open Sans"/>
              </a:rPr>
              <a:t> </a:t>
            </a:r>
            <a:r>
              <a:rPr sz="1000" b="1" spc="-35" dirty="0">
                <a:solidFill>
                  <a:srgbClr val="FAE62A"/>
                </a:solidFill>
                <a:latin typeface="Open Sans"/>
                <a:cs typeface="Open Sans"/>
              </a:rPr>
              <a:t>further</a:t>
            </a:r>
            <a:r>
              <a:rPr sz="1000" b="1" spc="-30" dirty="0">
                <a:solidFill>
                  <a:srgbClr val="FAE62A"/>
                </a:solidFill>
                <a:latin typeface="Open Sans"/>
                <a:cs typeface="Open Sans"/>
              </a:rPr>
              <a:t> </a:t>
            </a:r>
            <a:r>
              <a:rPr sz="1000" b="1" spc="-10" dirty="0">
                <a:solidFill>
                  <a:srgbClr val="FAE62A"/>
                </a:solidFill>
                <a:latin typeface="Open Sans"/>
                <a:cs typeface="Open Sans"/>
              </a:rPr>
              <a:t>details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601045" y="3024709"/>
            <a:ext cx="192151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1</a:t>
            </a:r>
            <a:r>
              <a:rPr sz="1100" b="1" spc="-1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×</a:t>
            </a:r>
            <a:r>
              <a:rPr sz="1100" b="1" spc="-3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Trainer’s</a:t>
            </a:r>
            <a:r>
              <a:rPr sz="1100" b="1" spc="-1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Marking</a:t>
            </a:r>
            <a:r>
              <a:rPr sz="1100" b="1" spc="-10" dirty="0">
                <a:solidFill>
                  <a:srgbClr val="FFFFFF"/>
                </a:solidFill>
                <a:latin typeface="Open Sans"/>
                <a:cs typeface="Open Sans"/>
              </a:rPr>
              <a:t> Guide</a:t>
            </a:r>
            <a:endParaRPr sz="1100">
              <a:latin typeface="Open Sans"/>
              <a:cs typeface="Open San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83087" y="4230084"/>
            <a:ext cx="2054225" cy="8235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-40" dirty="0">
                <a:solidFill>
                  <a:srgbClr val="001544"/>
                </a:solidFill>
                <a:latin typeface="Open Sans"/>
                <a:cs typeface="Open Sans"/>
              </a:rPr>
              <a:t>Each</a:t>
            </a:r>
            <a:r>
              <a:rPr sz="1000" b="1" spc="-15" dirty="0">
                <a:solidFill>
                  <a:srgbClr val="001544"/>
                </a:solidFill>
                <a:latin typeface="Open Sans"/>
                <a:cs typeface="Open Sans"/>
              </a:rPr>
              <a:t> </a:t>
            </a:r>
            <a:r>
              <a:rPr sz="1000" b="1" spc="-35" dirty="0">
                <a:solidFill>
                  <a:srgbClr val="001544"/>
                </a:solidFill>
                <a:latin typeface="Open Sans"/>
                <a:cs typeface="Open Sans"/>
              </a:rPr>
              <a:t>Start-</a:t>
            </a:r>
            <a:r>
              <a:rPr sz="1000" b="1" spc="-30" dirty="0">
                <a:solidFill>
                  <a:srgbClr val="001544"/>
                </a:solidFill>
                <a:latin typeface="Open Sans"/>
                <a:cs typeface="Open Sans"/>
              </a:rPr>
              <a:t>up</a:t>
            </a:r>
            <a:r>
              <a:rPr sz="1000" b="1" spc="-10" dirty="0">
                <a:solidFill>
                  <a:srgbClr val="001544"/>
                </a:solidFill>
                <a:latin typeface="Open Sans"/>
                <a:cs typeface="Open Sans"/>
              </a:rPr>
              <a:t> </a:t>
            </a:r>
            <a:r>
              <a:rPr sz="1000" b="1" spc="-40" dirty="0">
                <a:solidFill>
                  <a:srgbClr val="001544"/>
                </a:solidFill>
                <a:latin typeface="Open Sans"/>
                <a:cs typeface="Open Sans"/>
              </a:rPr>
              <a:t>Pack</a:t>
            </a:r>
            <a:r>
              <a:rPr sz="1000" b="1" spc="-15" dirty="0">
                <a:solidFill>
                  <a:srgbClr val="001544"/>
                </a:solidFill>
                <a:latin typeface="Open Sans"/>
                <a:cs typeface="Open Sans"/>
              </a:rPr>
              <a:t> </a:t>
            </a:r>
            <a:r>
              <a:rPr sz="1000" b="1" spc="-30" dirty="0">
                <a:solidFill>
                  <a:srgbClr val="001544"/>
                </a:solidFill>
                <a:latin typeface="Open Sans"/>
                <a:cs typeface="Open Sans"/>
              </a:rPr>
              <a:t>gives</a:t>
            </a:r>
            <a:r>
              <a:rPr sz="1000" b="1" spc="-10" dirty="0">
                <a:solidFill>
                  <a:srgbClr val="001544"/>
                </a:solidFill>
                <a:latin typeface="Open Sans"/>
                <a:cs typeface="Open Sans"/>
              </a:rPr>
              <a:t> </a:t>
            </a:r>
            <a:r>
              <a:rPr sz="1000" b="1" spc="-40" dirty="0">
                <a:solidFill>
                  <a:srgbClr val="001544"/>
                </a:solidFill>
                <a:latin typeface="Open Sans"/>
                <a:cs typeface="Open Sans"/>
              </a:rPr>
              <a:t>you</a:t>
            </a:r>
            <a:r>
              <a:rPr sz="1000" b="1" spc="-15" dirty="0">
                <a:solidFill>
                  <a:srgbClr val="001544"/>
                </a:solidFill>
                <a:latin typeface="Open Sans"/>
                <a:cs typeface="Open Sans"/>
              </a:rPr>
              <a:t> </a:t>
            </a:r>
            <a:r>
              <a:rPr sz="1000" b="1" dirty="0">
                <a:solidFill>
                  <a:srgbClr val="001544"/>
                </a:solidFill>
                <a:latin typeface="Open Sans"/>
                <a:cs typeface="Open Sans"/>
              </a:rPr>
              <a:t>a</a:t>
            </a:r>
            <a:r>
              <a:rPr sz="1000" b="1" spc="-10" dirty="0">
                <a:solidFill>
                  <a:srgbClr val="001544"/>
                </a:solidFill>
                <a:latin typeface="Open Sans"/>
                <a:cs typeface="Open Sans"/>
              </a:rPr>
              <a:t> </a:t>
            </a:r>
            <a:r>
              <a:rPr sz="1000" b="1" spc="-35" dirty="0">
                <a:solidFill>
                  <a:srgbClr val="001544"/>
                </a:solidFill>
                <a:latin typeface="Open Sans"/>
                <a:cs typeface="Open Sans"/>
              </a:rPr>
              <a:t>full </a:t>
            </a:r>
            <a:r>
              <a:rPr sz="1000" b="1" spc="-30" dirty="0">
                <a:solidFill>
                  <a:srgbClr val="001544"/>
                </a:solidFill>
                <a:latin typeface="Open Sans"/>
                <a:cs typeface="Open Sans"/>
              </a:rPr>
              <a:t>suite</a:t>
            </a:r>
            <a:r>
              <a:rPr sz="1000" b="1" spc="-25" dirty="0">
                <a:solidFill>
                  <a:srgbClr val="001544"/>
                </a:solidFill>
                <a:latin typeface="Open Sans"/>
                <a:cs typeface="Open Sans"/>
              </a:rPr>
              <a:t> </a:t>
            </a:r>
            <a:r>
              <a:rPr sz="1000" b="1" spc="-20" dirty="0">
                <a:solidFill>
                  <a:srgbClr val="001544"/>
                </a:solidFill>
                <a:latin typeface="Open Sans"/>
                <a:cs typeface="Open Sans"/>
              </a:rPr>
              <a:t>of </a:t>
            </a:r>
            <a:r>
              <a:rPr sz="1000" b="1" spc="-30" dirty="0">
                <a:solidFill>
                  <a:srgbClr val="001544"/>
                </a:solidFill>
                <a:latin typeface="Open Sans"/>
                <a:cs typeface="Open Sans"/>
              </a:rPr>
              <a:t>training</a:t>
            </a:r>
            <a:r>
              <a:rPr sz="1000" b="1" spc="-25" dirty="0">
                <a:solidFill>
                  <a:srgbClr val="001544"/>
                </a:solidFill>
                <a:latin typeface="Open Sans"/>
                <a:cs typeface="Open Sans"/>
              </a:rPr>
              <a:t> </a:t>
            </a:r>
            <a:r>
              <a:rPr sz="1000" b="1" spc="-35" dirty="0">
                <a:solidFill>
                  <a:srgbClr val="001544"/>
                </a:solidFill>
                <a:latin typeface="Open Sans"/>
                <a:cs typeface="Open Sans"/>
              </a:rPr>
              <a:t>materials</a:t>
            </a:r>
            <a:r>
              <a:rPr sz="1000" b="1" spc="-20" dirty="0">
                <a:solidFill>
                  <a:srgbClr val="001544"/>
                </a:solidFill>
                <a:latin typeface="Open Sans"/>
                <a:cs typeface="Open Sans"/>
              </a:rPr>
              <a:t> to</a:t>
            </a:r>
            <a:r>
              <a:rPr sz="1000" b="1" spc="-25" dirty="0">
                <a:solidFill>
                  <a:srgbClr val="001544"/>
                </a:solidFill>
                <a:latin typeface="Open Sans"/>
                <a:cs typeface="Open Sans"/>
              </a:rPr>
              <a:t> get </a:t>
            </a:r>
            <a:r>
              <a:rPr sz="1000" b="1" spc="-35" dirty="0">
                <a:solidFill>
                  <a:srgbClr val="001544"/>
                </a:solidFill>
                <a:latin typeface="Open Sans"/>
                <a:cs typeface="Open Sans"/>
              </a:rPr>
              <a:t>the</a:t>
            </a:r>
            <a:r>
              <a:rPr sz="1000" b="1" spc="-15" dirty="0">
                <a:solidFill>
                  <a:srgbClr val="001544"/>
                </a:solidFill>
                <a:latin typeface="Open Sans"/>
                <a:cs typeface="Open Sans"/>
              </a:rPr>
              <a:t> </a:t>
            </a:r>
            <a:r>
              <a:rPr sz="1000" b="1" spc="-40" dirty="0">
                <a:solidFill>
                  <a:srgbClr val="001544"/>
                </a:solidFill>
                <a:latin typeface="Open Sans"/>
                <a:cs typeface="Open Sans"/>
              </a:rPr>
              <a:t>unit</a:t>
            </a:r>
            <a:r>
              <a:rPr sz="1000" b="1" spc="-15" dirty="0">
                <a:solidFill>
                  <a:srgbClr val="001544"/>
                </a:solidFill>
                <a:latin typeface="Open Sans"/>
                <a:cs typeface="Open Sans"/>
              </a:rPr>
              <a:t> </a:t>
            </a:r>
            <a:r>
              <a:rPr sz="1000" b="1" spc="-30" dirty="0">
                <a:solidFill>
                  <a:srgbClr val="001544"/>
                </a:solidFill>
                <a:latin typeface="Open Sans"/>
                <a:cs typeface="Open Sans"/>
              </a:rPr>
              <a:t>on</a:t>
            </a:r>
            <a:r>
              <a:rPr sz="1000" b="1" spc="-15" dirty="0">
                <a:solidFill>
                  <a:srgbClr val="001544"/>
                </a:solidFill>
                <a:latin typeface="Open Sans"/>
                <a:cs typeface="Open Sans"/>
              </a:rPr>
              <a:t> </a:t>
            </a:r>
            <a:r>
              <a:rPr sz="1000" b="1" spc="-40" dirty="0">
                <a:solidFill>
                  <a:srgbClr val="001544"/>
                </a:solidFill>
                <a:latin typeface="Open Sans"/>
                <a:cs typeface="Open Sans"/>
              </a:rPr>
              <a:t>your</a:t>
            </a:r>
            <a:r>
              <a:rPr sz="1000" b="1" spc="-15" dirty="0">
                <a:solidFill>
                  <a:srgbClr val="001544"/>
                </a:solidFill>
                <a:latin typeface="Open Sans"/>
                <a:cs typeface="Open Sans"/>
              </a:rPr>
              <a:t> </a:t>
            </a:r>
            <a:r>
              <a:rPr sz="1000" b="1" spc="-30" dirty="0">
                <a:solidFill>
                  <a:srgbClr val="001544"/>
                </a:solidFill>
                <a:latin typeface="Open Sans"/>
                <a:cs typeface="Open Sans"/>
              </a:rPr>
              <a:t>RTO’s</a:t>
            </a:r>
            <a:r>
              <a:rPr sz="1000" b="1" spc="-15" dirty="0">
                <a:solidFill>
                  <a:srgbClr val="001544"/>
                </a:solidFill>
                <a:latin typeface="Open Sans"/>
                <a:cs typeface="Open Sans"/>
              </a:rPr>
              <a:t> </a:t>
            </a:r>
            <a:r>
              <a:rPr sz="1000" b="1" spc="-10" dirty="0">
                <a:solidFill>
                  <a:srgbClr val="001544"/>
                </a:solidFill>
                <a:latin typeface="Open Sans"/>
                <a:cs typeface="Open Sans"/>
              </a:rPr>
              <a:t>scope.</a:t>
            </a:r>
            <a:endParaRPr sz="1000">
              <a:latin typeface="Open Sans"/>
              <a:cs typeface="Open Sans"/>
            </a:endParaRPr>
          </a:p>
          <a:p>
            <a:pPr marL="12700" marR="167640">
              <a:lnSpc>
                <a:spcPct val="100000"/>
              </a:lnSpc>
              <a:spcBef>
                <a:spcPts val="280"/>
              </a:spcBef>
            </a:pPr>
            <a:r>
              <a:rPr sz="1000" b="1" spc="-40" dirty="0">
                <a:solidFill>
                  <a:srgbClr val="001544"/>
                </a:solidFill>
                <a:latin typeface="Open Sans"/>
                <a:cs typeface="Open Sans"/>
              </a:rPr>
              <a:t>The</a:t>
            </a:r>
            <a:r>
              <a:rPr sz="1000" b="1" spc="-5" dirty="0">
                <a:solidFill>
                  <a:srgbClr val="001544"/>
                </a:solidFill>
                <a:latin typeface="Open Sans"/>
                <a:cs typeface="Open Sans"/>
              </a:rPr>
              <a:t> </a:t>
            </a:r>
            <a:r>
              <a:rPr sz="1000" b="1" spc="-35" dirty="0">
                <a:solidFill>
                  <a:srgbClr val="001544"/>
                </a:solidFill>
                <a:latin typeface="Open Sans"/>
                <a:cs typeface="Open Sans"/>
              </a:rPr>
              <a:t>materials</a:t>
            </a:r>
            <a:r>
              <a:rPr sz="1000" b="1" spc="-5" dirty="0">
                <a:solidFill>
                  <a:srgbClr val="001544"/>
                </a:solidFill>
                <a:latin typeface="Open Sans"/>
                <a:cs typeface="Open Sans"/>
              </a:rPr>
              <a:t> </a:t>
            </a:r>
            <a:r>
              <a:rPr sz="1000" b="1" spc="-35" dirty="0">
                <a:solidFill>
                  <a:srgbClr val="001544"/>
                </a:solidFill>
                <a:latin typeface="Open Sans"/>
                <a:cs typeface="Open Sans"/>
              </a:rPr>
              <a:t>are</a:t>
            </a:r>
            <a:r>
              <a:rPr sz="1000" b="1" dirty="0">
                <a:solidFill>
                  <a:srgbClr val="001544"/>
                </a:solidFill>
                <a:latin typeface="Open Sans"/>
                <a:cs typeface="Open Sans"/>
              </a:rPr>
              <a:t> </a:t>
            </a:r>
            <a:r>
              <a:rPr sz="1000" b="1" spc="-10" dirty="0">
                <a:solidFill>
                  <a:srgbClr val="001544"/>
                </a:solidFill>
                <a:latin typeface="Open Sans"/>
                <a:cs typeface="Open Sans"/>
              </a:rPr>
              <a:t>thoroughly </a:t>
            </a:r>
            <a:r>
              <a:rPr sz="1000" b="1" spc="-40" dirty="0">
                <a:solidFill>
                  <a:srgbClr val="001544"/>
                </a:solidFill>
                <a:latin typeface="Open Sans"/>
                <a:cs typeface="Open Sans"/>
              </a:rPr>
              <a:t>mapped</a:t>
            </a:r>
            <a:r>
              <a:rPr sz="1000" b="1" spc="-20" dirty="0">
                <a:solidFill>
                  <a:srgbClr val="001544"/>
                </a:solidFill>
                <a:latin typeface="Open Sans"/>
                <a:cs typeface="Open Sans"/>
              </a:rPr>
              <a:t> to </a:t>
            </a:r>
            <a:r>
              <a:rPr sz="1000" b="1" spc="-40" dirty="0">
                <a:solidFill>
                  <a:srgbClr val="001544"/>
                </a:solidFill>
                <a:latin typeface="Open Sans"/>
                <a:cs typeface="Open Sans"/>
              </a:rPr>
              <a:t>help</a:t>
            </a:r>
            <a:r>
              <a:rPr sz="1000" b="1" spc="-20" dirty="0">
                <a:solidFill>
                  <a:srgbClr val="001544"/>
                </a:solidFill>
                <a:latin typeface="Open Sans"/>
                <a:cs typeface="Open Sans"/>
              </a:rPr>
              <a:t> </a:t>
            </a:r>
            <a:r>
              <a:rPr sz="1000" b="1" spc="-40" dirty="0">
                <a:solidFill>
                  <a:srgbClr val="001544"/>
                </a:solidFill>
                <a:latin typeface="Open Sans"/>
                <a:cs typeface="Open Sans"/>
              </a:rPr>
              <a:t>you</a:t>
            </a:r>
            <a:r>
              <a:rPr sz="1000" b="1" spc="-20" dirty="0">
                <a:solidFill>
                  <a:srgbClr val="001544"/>
                </a:solidFill>
                <a:latin typeface="Open Sans"/>
                <a:cs typeface="Open Sans"/>
              </a:rPr>
              <a:t> </a:t>
            </a:r>
            <a:r>
              <a:rPr sz="1000" b="1" spc="-30" dirty="0">
                <a:solidFill>
                  <a:srgbClr val="001544"/>
                </a:solidFill>
                <a:latin typeface="Open Sans"/>
                <a:cs typeface="Open Sans"/>
              </a:rPr>
              <a:t>pass</a:t>
            </a:r>
            <a:r>
              <a:rPr sz="1000" b="1" spc="-20" dirty="0">
                <a:solidFill>
                  <a:srgbClr val="001544"/>
                </a:solidFill>
                <a:latin typeface="Open Sans"/>
                <a:cs typeface="Open Sans"/>
              </a:rPr>
              <a:t> </a:t>
            </a:r>
            <a:r>
              <a:rPr sz="1000" b="1" spc="-35" dirty="0">
                <a:solidFill>
                  <a:srgbClr val="001544"/>
                </a:solidFill>
                <a:latin typeface="Open Sans"/>
                <a:cs typeface="Open Sans"/>
              </a:rPr>
              <a:t>audit.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601045" y="793228"/>
            <a:ext cx="3310890" cy="2200275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90"/>
              </a:spcBef>
            </a:pPr>
            <a:r>
              <a:rPr sz="1800" b="1" dirty="0">
                <a:solidFill>
                  <a:srgbClr val="FAE62A"/>
                </a:solidFill>
                <a:latin typeface="Franklin Gothic Demi"/>
                <a:cs typeface="Franklin Gothic Demi"/>
              </a:rPr>
              <a:t>High</a:t>
            </a:r>
            <a:r>
              <a:rPr sz="1800" b="1" spc="-50" dirty="0">
                <a:solidFill>
                  <a:srgbClr val="FAE62A"/>
                </a:solidFill>
                <a:latin typeface="Franklin Gothic Demi"/>
                <a:cs typeface="Franklin Gothic Demi"/>
              </a:rPr>
              <a:t> </a:t>
            </a:r>
            <a:r>
              <a:rPr sz="1800" b="1" dirty="0">
                <a:solidFill>
                  <a:srgbClr val="FAE62A"/>
                </a:solidFill>
                <a:latin typeface="Franklin Gothic Demi"/>
                <a:cs typeface="Franklin Gothic Demi"/>
              </a:rPr>
              <a:t>Risk</a:t>
            </a:r>
            <a:r>
              <a:rPr sz="1800" b="1" spc="-45" dirty="0">
                <a:solidFill>
                  <a:srgbClr val="FAE62A"/>
                </a:solidFill>
                <a:latin typeface="Franklin Gothic Demi"/>
                <a:cs typeface="Franklin Gothic Demi"/>
              </a:rPr>
              <a:t> </a:t>
            </a:r>
            <a:r>
              <a:rPr sz="1800" b="1" spc="-20" dirty="0">
                <a:solidFill>
                  <a:srgbClr val="FAE62A"/>
                </a:solidFill>
                <a:latin typeface="Franklin Gothic Demi"/>
                <a:cs typeface="Franklin Gothic Demi"/>
              </a:rPr>
              <a:t>Training</a:t>
            </a:r>
            <a:r>
              <a:rPr sz="1800" b="1" spc="-45" dirty="0">
                <a:solidFill>
                  <a:srgbClr val="FAE62A"/>
                </a:solidFill>
                <a:latin typeface="Franklin Gothic Demi"/>
                <a:cs typeface="Franklin Gothic Demi"/>
              </a:rPr>
              <a:t> </a:t>
            </a:r>
            <a:r>
              <a:rPr sz="1800" b="1" spc="-10" dirty="0">
                <a:solidFill>
                  <a:srgbClr val="FAE62A"/>
                </a:solidFill>
                <a:latin typeface="Franklin Gothic Demi"/>
                <a:cs typeface="Franklin Gothic Demi"/>
              </a:rPr>
              <a:t>Materials</a:t>
            </a:r>
            <a:endParaRPr sz="1800">
              <a:latin typeface="Franklin Gothic Demi"/>
              <a:cs typeface="Franklin Gothic Demi"/>
            </a:endParaRPr>
          </a:p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Each</a:t>
            </a:r>
            <a:r>
              <a:rPr sz="1100" b="1" spc="-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Start-up</a:t>
            </a:r>
            <a:r>
              <a:rPr sz="1100" b="1" spc="-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Pack</a:t>
            </a:r>
            <a:r>
              <a:rPr sz="1100" b="1" spc="-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Open Sans"/>
                <a:cs typeface="Open Sans"/>
              </a:rPr>
              <a:t>includes:</a:t>
            </a:r>
            <a:endParaRPr sz="11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1</a:t>
            </a:r>
            <a:r>
              <a:rPr sz="1100" b="1" spc="-2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×</a:t>
            </a:r>
            <a:r>
              <a:rPr sz="1100" b="1" spc="-4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Information</a:t>
            </a:r>
            <a:r>
              <a:rPr sz="1100" b="1" spc="-1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00" b="1" spc="-20" dirty="0">
                <a:solidFill>
                  <a:srgbClr val="FFFFFF"/>
                </a:solidFill>
                <a:latin typeface="Open Sans"/>
                <a:cs typeface="Open Sans"/>
              </a:rPr>
              <a:t>Book</a:t>
            </a:r>
            <a:endParaRPr sz="1100">
              <a:latin typeface="Open Sans"/>
              <a:cs typeface="Open Sans"/>
            </a:endParaRPr>
          </a:p>
          <a:p>
            <a:pPr marL="12700" marR="434340">
              <a:lnSpc>
                <a:spcPct val="133900"/>
              </a:lnSpc>
            </a:pP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1</a:t>
            </a:r>
            <a:r>
              <a:rPr sz="1100" b="1" spc="-1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×</a:t>
            </a:r>
            <a:r>
              <a:rPr sz="1100" b="1" spc="-4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Information</a:t>
            </a:r>
            <a:r>
              <a:rPr sz="1100" b="1" spc="-1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Multimedia</a:t>
            </a:r>
            <a:r>
              <a:rPr sz="1100" b="1" spc="-10" dirty="0">
                <a:solidFill>
                  <a:srgbClr val="FFFFFF"/>
                </a:solidFill>
                <a:latin typeface="Open Sans"/>
                <a:cs typeface="Open Sans"/>
              </a:rPr>
              <a:t> Presentation </a:t>
            </a: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1</a:t>
            </a:r>
            <a:r>
              <a:rPr sz="1100" b="1" spc="-2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×</a:t>
            </a:r>
            <a:r>
              <a:rPr sz="1100" b="1" spc="-3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Final</a:t>
            </a:r>
            <a:r>
              <a:rPr sz="1100" b="1" spc="-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Review</a:t>
            </a:r>
            <a:r>
              <a:rPr sz="1100" b="1" spc="-1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Study</a:t>
            </a:r>
            <a:r>
              <a:rPr sz="1100" b="1" spc="-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Open Sans"/>
                <a:cs typeface="Open Sans"/>
              </a:rPr>
              <a:t>Guide</a:t>
            </a:r>
            <a:endParaRPr sz="1100">
              <a:latin typeface="Open Sans"/>
              <a:cs typeface="Open Sans"/>
            </a:endParaRPr>
          </a:p>
          <a:p>
            <a:pPr marL="12700" marR="434340">
              <a:lnSpc>
                <a:spcPct val="133900"/>
              </a:lnSpc>
            </a:pP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1</a:t>
            </a:r>
            <a:r>
              <a:rPr sz="1100" b="1" spc="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×</a:t>
            </a:r>
            <a:r>
              <a:rPr sz="1100" b="1" spc="-2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Final</a:t>
            </a:r>
            <a:r>
              <a:rPr sz="1100" b="1" spc="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Open Sans"/>
                <a:cs typeface="Open Sans"/>
              </a:rPr>
              <a:t>Review</a:t>
            </a:r>
            <a:r>
              <a:rPr sz="1100" b="1" spc="-11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Multimedia</a:t>
            </a:r>
            <a:r>
              <a:rPr sz="1100" b="1" spc="-10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Open Sans"/>
                <a:cs typeface="Open Sans"/>
              </a:rPr>
              <a:t>Presentation </a:t>
            </a: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1</a:t>
            </a:r>
            <a:r>
              <a:rPr sz="1100" b="1" spc="-1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×</a:t>
            </a:r>
            <a:r>
              <a:rPr sz="1100" b="1" spc="-4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Record</a:t>
            </a:r>
            <a:r>
              <a:rPr sz="1100" b="1" spc="-1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of</a:t>
            </a:r>
            <a:r>
              <a:rPr sz="1100" b="1" spc="-2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Training</a:t>
            </a:r>
            <a:r>
              <a:rPr sz="1100" b="1" spc="-10" dirty="0">
                <a:solidFill>
                  <a:srgbClr val="FFFFFF"/>
                </a:solidFill>
                <a:latin typeface="Open Sans"/>
                <a:cs typeface="Open Sans"/>
              </a:rPr>
              <a:t> Logbook</a:t>
            </a:r>
            <a:endParaRPr sz="1100">
              <a:latin typeface="Open Sans"/>
              <a:cs typeface="Open Sans"/>
            </a:endParaRPr>
          </a:p>
          <a:p>
            <a:pPr marL="12700" marR="5080">
              <a:lnSpc>
                <a:spcPct val="133900"/>
              </a:lnSpc>
            </a:pP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1</a:t>
            </a:r>
            <a:r>
              <a:rPr sz="1100" b="1" spc="-1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×</a:t>
            </a:r>
            <a:r>
              <a:rPr sz="1100" b="1" spc="-4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Trainer’s</a:t>
            </a:r>
            <a:r>
              <a:rPr sz="1100" b="1" spc="-1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Resource</a:t>
            </a:r>
            <a:r>
              <a:rPr sz="1100" b="1" spc="-1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(with</a:t>
            </a:r>
            <a:r>
              <a:rPr sz="1100" b="1" spc="-1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editable</a:t>
            </a:r>
            <a:r>
              <a:rPr sz="1100" b="1" spc="-10" dirty="0">
                <a:solidFill>
                  <a:srgbClr val="FFFFFF"/>
                </a:solidFill>
                <a:latin typeface="Open Sans"/>
                <a:cs typeface="Open Sans"/>
              </a:rPr>
              <a:t> resources) </a:t>
            </a: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1 ×</a:t>
            </a:r>
            <a:r>
              <a:rPr sz="1100" b="1" spc="-3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100" b="1" dirty="0">
                <a:solidFill>
                  <a:srgbClr val="FFFFFF"/>
                </a:solidFill>
                <a:latin typeface="Open Sans"/>
                <a:cs typeface="Open Sans"/>
              </a:rPr>
              <a:t>Learner </a:t>
            </a:r>
            <a:r>
              <a:rPr sz="1100" b="1" spc="-10" dirty="0">
                <a:solidFill>
                  <a:srgbClr val="FFFFFF"/>
                </a:solidFill>
                <a:latin typeface="Open Sans"/>
                <a:cs typeface="Open Sans"/>
              </a:rPr>
              <a:t>Workbook</a:t>
            </a:r>
            <a:endParaRPr sz="1100">
              <a:latin typeface="Open Sans"/>
              <a:cs typeface="Open San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80081" y="890439"/>
            <a:ext cx="1997075" cy="1742439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5240" marR="158750">
              <a:lnSpc>
                <a:spcPts val="1900"/>
              </a:lnSpc>
              <a:spcBef>
                <a:spcPts val="380"/>
              </a:spcBef>
            </a:pPr>
            <a:r>
              <a:rPr sz="1800" b="1" dirty="0">
                <a:solidFill>
                  <a:srgbClr val="001544"/>
                </a:solidFill>
                <a:latin typeface="Franklin Gothic Demi"/>
                <a:cs typeface="Franklin Gothic Demi"/>
              </a:rPr>
              <a:t>RII</a:t>
            </a:r>
            <a:r>
              <a:rPr sz="1800" b="1" spc="-40" dirty="0">
                <a:solidFill>
                  <a:srgbClr val="001544"/>
                </a:solidFill>
                <a:latin typeface="Franklin Gothic Demi"/>
                <a:cs typeface="Franklin Gothic Demi"/>
              </a:rPr>
              <a:t> </a:t>
            </a:r>
            <a:r>
              <a:rPr sz="1800" b="1" spc="-10" dirty="0">
                <a:solidFill>
                  <a:srgbClr val="001544"/>
                </a:solidFill>
                <a:latin typeface="Franklin Gothic Demi"/>
                <a:cs typeface="Franklin Gothic Demi"/>
              </a:rPr>
              <a:t>Earthmoving </a:t>
            </a:r>
            <a:r>
              <a:rPr sz="1800" b="1" spc="-20" dirty="0">
                <a:solidFill>
                  <a:srgbClr val="001544"/>
                </a:solidFill>
                <a:latin typeface="Franklin Gothic Demi"/>
                <a:cs typeface="Franklin Gothic Demi"/>
              </a:rPr>
              <a:t>Training</a:t>
            </a:r>
            <a:r>
              <a:rPr sz="1800" b="1" spc="-25" dirty="0">
                <a:solidFill>
                  <a:srgbClr val="001544"/>
                </a:solidFill>
                <a:latin typeface="Franklin Gothic Demi"/>
                <a:cs typeface="Franklin Gothic Demi"/>
              </a:rPr>
              <a:t> </a:t>
            </a:r>
            <a:r>
              <a:rPr sz="1800" b="1" spc="-10" dirty="0">
                <a:solidFill>
                  <a:srgbClr val="001544"/>
                </a:solidFill>
                <a:latin typeface="Franklin Gothic Demi"/>
                <a:cs typeface="Franklin Gothic Demi"/>
              </a:rPr>
              <a:t>Materials</a:t>
            </a:r>
            <a:endParaRPr sz="1800">
              <a:latin typeface="Franklin Gothic Demi"/>
              <a:cs typeface="Franklin Gothic Demi"/>
            </a:endParaRPr>
          </a:p>
          <a:p>
            <a:pPr marL="12700" marR="195580">
              <a:lnSpc>
                <a:spcPct val="138900"/>
              </a:lnSpc>
              <a:spcBef>
                <a:spcPts val="5"/>
              </a:spcBef>
            </a:pPr>
            <a:r>
              <a:rPr sz="1000" b="1" dirty="0">
                <a:solidFill>
                  <a:srgbClr val="001544"/>
                </a:solidFill>
                <a:latin typeface="Open Sans"/>
                <a:cs typeface="Open Sans"/>
              </a:rPr>
              <a:t>Each</a:t>
            </a:r>
            <a:r>
              <a:rPr sz="1000" b="1" spc="-5" dirty="0">
                <a:solidFill>
                  <a:srgbClr val="001544"/>
                </a:solidFill>
                <a:latin typeface="Open Sans"/>
                <a:cs typeface="Open Sans"/>
              </a:rPr>
              <a:t> </a:t>
            </a:r>
            <a:r>
              <a:rPr sz="1000" b="1" dirty="0">
                <a:solidFill>
                  <a:srgbClr val="001544"/>
                </a:solidFill>
                <a:latin typeface="Open Sans"/>
                <a:cs typeface="Open Sans"/>
              </a:rPr>
              <a:t>Start-up</a:t>
            </a:r>
            <a:r>
              <a:rPr sz="1000" b="1" spc="-5" dirty="0">
                <a:solidFill>
                  <a:srgbClr val="001544"/>
                </a:solidFill>
                <a:latin typeface="Open Sans"/>
                <a:cs typeface="Open Sans"/>
              </a:rPr>
              <a:t> </a:t>
            </a:r>
            <a:r>
              <a:rPr sz="1000" b="1" dirty="0">
                <a:solidFill>
                  <a:srgbClr val="001544"/>
                </a:solidFill>
                <a:latin typeface="Open Sans"/>
                <a:cs typeface="Open Sans"/>
              </a:rPr>
              <a:t>Pack</a:t>
            </a:r>
            <a:r>
              <a:rPr sz="1000" b="1" spc="-5" dirty="0">
                <a:solidFill>
                  <a:srgbClr val="001544"/>
                </a:solidFill>
                <a:latin typeface="Open Sans"/>
                <a:cs typeface="Open Sans"/>
              </a:rPr>
              <a:t> </a:t>
            </a:r>
            <a:r>
              <a:rPr sz="1000" b="1" spc="-10" dirty="0">
                <a:solidFill>
                  <a:srgbClr val="001544"/>
                </a:solidFill>
                <a:latin typeface="Open Sans"/>
                <a:cs typeface="Open Sans"/>
              </a:rPr>
              <a:t>includes: </a:t>
            </a:r>
            <a:r>
              <a:rPr sz="1000" b="1" dirty="0">
                <a:solidFill>
                  <a:srgbClr val="001544"/>
                </a:solidFill>
                <a:latin typeface="Open Sans"/>
                <a:cs typeface="Open Sans"/>
              </a:rPr>
              <a:t>1</a:t>
            </a:r>
            <a:r>
              <a:rPr sz="1000" b="1" spc="-15" dirty="0">
                <a:solidFill>
                  <a:srgbClr val="001544"/>
                </a:solidFill>
                <a:latin typeface="Open Sans"/>
                <a:cs typeface="Open Sans"/>
              </a:rPr>
              <a:t> </a:t>
            </a:r>
            <a:r>
              <a:rPr sz="1000" b="1" dirty="0">
                <a:solidFill>
                  <a:srgbClr val="001544"/>
                </a:solidFill>
                <a:latin typeface="Open Sans"/>
                <a:cs typeface="Open Sans"/>
              </a:rPr>
              <a:t>×</a:t>
            </a:r>
            <a:r>
              <a:rPr sz="1000" b="1" spc="215" dirty="0">
                <a:solidFill>
                  <a:srgbClr val="001544"/>
                </a:solidFill>
                <a:latin typeface="Open Sans"/>
                <a:cs typeface="Open Sans"/>
              </a:rPr>
              <a:t> </a:t>
            </a:r>
            <a:r>
              <a:rPr sz="1000" b="1" dirty="0">
                <a:solidFill>
                  <a:srgbClr val="001544"/>
                </a:solidFill>
                <a:latin typeface="Open Sans"/>
                <a:cs typeface="Open Sans"/>
              </a:rPr>
              <a:t>Trainer’s</a:t>
            </a:r>
            <a:r>
              <a:rPr sz="1000" b="1" spc="-10" dirty="0">
                <a:solidFill>
                  <a:srgbClr val="001544"/>
                </a:solidFill>
                <a:latin typeface="Open Sans"/>
                <a:cs typeface="Open Sans"/>
              </a:rPr>
              <a:t> Resource</a:t>
            </a:r>
            <a:endParaRPr sz="1000">
              <a:latin typeface="Open Sans"/>
              <a:cs typeface="Open Sans"/>
            </a:endParaRPr>
          </a:p>
          <a:p>
            <a:pPr marL="254000">
              <a:lnSpc>
                <a:spcPts val="1100"/>
              </a:lnSpc>
            </a:pPr>
            <a:r>
              <a:rPr sz="1000" b="1" dirty="0">
                <a:solidFill>
                  <a:srgbClr val="001544"/>
                </a:solidFill>
                <a:latin typeface="Open Sans"/>
                <a:cs typeface="Open Sans"/>
              </a:rPr>
              <a:t>(with editable </a:t>
            </a:r>
            <a:r>
              <a:rPr sz="1000" b="1" spc="-10" dirty="0">
                <a:solidFill>
                  <a:srgbClr val="001544"/>
                </a:solidFill>
                <a:latin typeface="Open Sans"/>
                <a:cs typeface="Open Sans"/>
              </a:rPr>
              <a:t>resources)</a:t>
            </a:r>
            <a:endParaRPr sz="10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1000" b="1" dirty="0">
                <a:solidFill>
                  <a:srgbClr val="001544"/>
                </a:solidFill>
                <a:latin typeface="Open Sans"/>
                <a:cs typeface="Open Sans"/>
              </a:rPr>
              <a:t>5 ×</a:t>
            </a:r>
            <a:r>
              <a:rPr sz="1000" b="1" spc="229" dirty="0">
                <a:solidFill>
                  <a:srgbClr val="001544"/>
                </a:solidFill>
                <a:latin typeface="Open Sans"/>
                <a:cs typeface="Open Sans"/>
              </a:rPr>
              <a:t> </a:t>
            </a:r>
            <a:r>
              <a:rPr sz="1000" b="1" dirty="0">
                <a:solidFill>
                  <a:srgbClr val="001544"/>
                </a:solidFill>
                <a:latin typeface="Open Sans"/>
                <a:cs typeface="Open Sans"/>
              </a:rPr>
              <a:t>Learner </a:t>
            </a:r>
            <a:r>
              <a:rPr sz="1000" b="1" spc="-10" dirty="0">
                <a:solidFill>
                  <a:srgbClr val="001544"/>
                </a:solidFill>
                <a:latin typeface="Open Sans"/>
                <a:cs typeface="Open Sans"/>
              </a:rPr>
              <a:t>Guides</a:t>
            </a:r>
            <a:endParaRPr sz="10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1000" b="1" dirty="0">
                <a:solidFill>
                  <a:srgbClr val="001544"/>
                </a:solidFill>
                <a:latin typeface="Open Sans"/>
                <a:cs typeface="Open Sans"/>
              </a:rPr>
              <a:t>1</a:t>
            </a:r>
            <a:r>
              <a:rPr sz="1000" b="1" spc="-10" dirty="0">
                <a:solidFill>
                  <a:srgbClr val="001544"/>
                </a:solidFill>
                <a:latin typeface="Open Sans"/>
                <a:cs typeface="Open Sans"/>
              </a:rPr>
              <a:t> </a:t>
            </a:r>
            <a:r>
              <a:rPr sz="1000" b="1" dirty="0">
                <a:solidFill>
                  <a:srgbClr val="001544"/>
                </a:solidFill>
                <a:latin typeface="Open Sans"/>
                <a:cs typeface="Open Sans"/>
              </a:rPr>
              <a:t>×</a:t>
            </a:r>
            <a:r>
              <a:rPr sz="1000" b="1" spc="229" dirty="0">
                <a:solidFill>
                  <a:srgbClr val="001544"/>
                </a:solidFill>
                <a:latin typeface="Open Sans"/>
                <a:cs typeface="Open Sans"/>
              </a:rPr>
              <a:t> </a:t>
            </a:r>
            <a:r>
              <a:rPr sz="1000" b="1" dirty="0">
                <a:solidFill>
                  <a:srgbClr val="001544"/>
                </a:solidFill>
                <a:latin typeface="Open Sans"/>
                <a:cs typeface="Open Sans"/>
              </a:rPr>
              <a:t>Multimedia </a:t>
            </a:r>
            <a:r>
              <a:rPr sz="1000" b="1" spc="-10" dirty="0">
                <a:solidFill>
                  <a:srgbClr val="001544"/>
                </a:solidFill>
                <a:latin typeface="Open Sans"/>
                <a:cs typeface="Open Sans"/>
              </a:rPr>
              <a:t>Presentation</a:t>
            </a:r>
            <a:endParaRPr sz="10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1000" b="1" dirty="0">
                <a:solidFill>
                  <a:srgbClr val="001544"/>
                </a:solidFill>
                <a:latin typeface="Open Sans"/>
                <a:cs typeface="Open Sans"/>
              </a:rPr>
              <a:t>1</a:t>
            </a:r>
            <a:r>
              <a:rPr sz="1000" b="1" spc="-25" dirty="0">
                <a:solidFill>
                  <a:srgbClr val="001544"/>
                </a:solidFill>
                <a:latin typeface="Open Sans"/>
                <a:cs typeface="Open Sans"/>
              </a:rPr>
              <a:t> </a:t>
            </a:r>
            <a:r>
              <a:rPr sz="1000" b="1" dirty="0">
                <a:solidFill>
                  <a:srgbClr val="001544"/>
                </a:solidFill>
                <a:latin typeface="Open Sans"/>
                <a:cs typeface="Open Sans"/>
              </a:rPr>
              <a:t>×</a:t>
            </a:r>
            <a:r>
              <a:rPr sz="1000" b="1" spc="210" dirty="0">
                <a:solidFill>
                  <a:srgbClr val="001544"/>
                </a:solidFill>
                <a:latin typeface="Open Sans"/>
                <a:cs typeface="Open Sans"/>
              </a:rPr>
              <a:t> </a:t>
            </a:r>
            <a:r>
              <a:rPr sz="1000" b="1" dirty="0">
                <a:solidFill>
                  <a:srgbClr val="001544"/>
                </a:solidFill>
                <a:latin typeface="Open Sans"/>
                <a:cs typeface="Open Sans"/>
              </a:rPr>
              <a:t>Record</a:t>
            </a:r>
            <a:r>
              <a:rPr sz="1000" b="1" spc="-15" dirty="0">
                <a:solidFill>
                  <a:srgbClr val="001544"/>
                </a:solidFill>
                <a:latin typeface="Open Sans"/>
                <a:cs typeface="Open Sans"/>
              </a:rPr>
              <a:t> </a:t>
            </a:r>
            <a:r>
              <a:rPr sz="1000" b="1" dirty="0">
                <a:solidFill>
                  <a:srgbClr val="001544"/>
                </a:solidFill>
                <a:latin typeface="Open Sans"/>
                <a:cs typeface="Open Sans"/>
              </a:rPr>
              <a:t>of</a:t>
            </a:r>
            <a:r>
              <a:rPr sz="1000" b="1" spc="-10" dirty="0">
                <a:solidFill>
                  <a:srgbClr val="001544"/>
                </a:solidFill>
                <a:latin typeface="Open Sans"/>
                <a:cs typeface="Open Sans"/>
              </a:rPr>
              <a:t> </a:t>
            </a:r>
            <a:r>
              <a:rPr sz="1000" b="1" dirty="0">
                <a:solidFill>
                  <a:srgbClr val="001544"/>
                </a:solidFill>
                <a:latin typeface="Open Sans"/>
                <a:cs typeface="Open Sans"/>
              </a:rPr>
              <a:t>Training</a:t>
            </a:r>
            <a:r>
              <a:rPr sz="1000" b="1" spc="-10" dirty="0">
                <a:solidFill>
                  <a:srgbClr val="001544"/>
                </a:solidFill>
                <a:latin typeface="Open Sans"/>
                <a:cs typeface="Open Sans"/>
              </a:rPr>
              <a:t> Logbook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469191" y="98272"/>
            <a:ext cx="1673860" cy="663575"/>
          </a:xfrm>
          <a:prstGeom prst="rect">
            <a:avLst/>
          </a:prstGeom>
        </p:spPr>
        <p:txBody>
          <a:bodyPr vert="horz" wrap="square" lIns="0" tIns="140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10"/>
              </a:spcBef>
            </a:pPr>
            <a:r>
              <a:rPr sz="1900" b="1" u="sng" spc="70" dirty="0">
                <a:solidFill>
                  <a:srgbClr val="001544"/>
                </a:solidFill>
                <a:uFill>
                  <a:solidFill>
                    <a:srgbClr val="F7941D"/>
                  </a:solidFill>
                </a:uFill>
                <a:latin typeface="Open Sans"/>
                <a:cs typeface="Open Sans"/>
              </a:rPr>
              <a:t>1300</a:t>
            </a:r>
            <a:r>
              <a:rPr sz="1900" b="1" u="sng" spc="195" dirty="0">
                <a:solidFill>
                  <a:srgbClr val="001544"/>
                </a:solidFill>
                <a:uFill>
                  <a:solidFill>
                    <a:srgbClr val="F7941D"/>
                  </a:solidFill>
                </a:uFill>
                <a:latin typeface="Open Sans"/>
                <a:cs typeface="Open Sans"/>
              </a:rPr>
              <a:t> </a:t>
            </a:r>
            <a:r>
              <a:rPr sz="1900" b="1" u="sng" spc="60" dirty="0">
                <a:solidFill>
                  <a:srgbClr val="001544"/>
                </a:solidFill>
                <a:uFill>
                  <a:solidFill>
                    <a:srgbClr val="F7941D"/>
                  </a:solidFill>
                </a:uFill>
                <a:latin typeface="Open Sans"/>
                <a:cs typeface="Open Sans"/>
              </a:rPr>
              <a:t>733</a:t>
            </a:r>
            <a:r>
              <a:rPr sz="1900" b="1" u="sng" spc="200" dirty="0">
                <a:solidFill>
                  <a:srgbClr val="001544"/>
                </a:solidFill>
                <a:uFill>
                  <a:solidFill>
                    <a:srgbClr val="F7941D"/>
                  </a:solidFill>
                </a:uFill>
                <a:latin typeface="Open Sans"/>
                <a:cs typeface="Open Sans"/>
              </a:rPr>
              <a:t> </a:t>
            </a:r>
            <a:r>
              <a:rPr sz="1900" b="1" u="sng" spc="70" dirty="0">
                <a:solidFill>
                  <a:srgbClr val="001544"/>
                </a:solidFill>
                <a:uFill>
                  <a:solidFill>
                    <a:srgbClr val="F7941D"/>
                  </a:solidFill>
                </a:uFill>
                <a:latin typeface="Open Sans"/>
                <a:cs typeface="Open Sans"/>
              </a:rPr>
              <a:t>220</a:t>
            </a:r>
            <a:endParaRPr sz="1900">
              <a:latin typeface="Open Sans"/>
              <a:cs typeface="Open Sans"/>
            </a:endParaRPr>
          </a:p>
          <a:p>
            <a:pPr marL="22860">
              <a:lnSpc>
                <a:spcPct val="100000"/>
              </a:lnSpc>
              <a:spcBef>
                <a:spcPts val="535"/>
              </a:spcBef>
            </a:pPr>
            <a:r>
              <a:rPr sz="1000" b="1" spc="-10" dirty="0">
                <a:solidFill>
                  <a:srgbClr val="00305E"/>
                </a:solidFill>
                <a:latin typeface="Open Sans"/>
                <a:cs typeface="Open Sans"/>
                <a:hlinkClick r:id="rId10"/>
              </a:rPr>
              <a:t>www.easyguides.com.au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471999" y="234272"/>
            <a:ext cx="1655445" cy="0"/>
          </a:xfrm>
          <a:custGeom>
            <a:avLst/>
            <a:gdLst/>
            <a:ahLst/>
            <a:cxnLst/>
            <a:rect l="l" t="t" r="r" b="b"/>
            <a:pathLst>
              <a:path w="1655445">
                <a:moveTo>
                  <a:pt x="0" y="0"/>
                </a:moveTo>
                <a:lnTo>
                  <a:pt x="1655203" y="0"/>
                </a:lnTo>
              </a:path>
            </a:pathLst>
          </a:custGeom>
          <a:ln w="12700">
            <a:solidFill>
              <a:srgbClr val="F7941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object 2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60356" y="172536"/>
            <a:ext cx="909867" cy="403666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1481300" y="579551"/>
            <a:ext cx="3856354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dirty="0">
                <a:solidFill>
                  <a:srgbClr val="00305E"/>
                </a:solidFill>
                <a:latin typeface="Open Sans Semibold"/>
                <a:cs typeface="Open Sans Semibold"/>
              </a:rPr>
              <a:t>A</a:t>
            </a:r>
            <a:r>
              <a:rPr sz="1050" b="1" spc="-40" dirty="0">
                <a:solidFill>
                  <a:srgbClr val="00305E"/>
                </a:solidFill>
                <a:latin typeface="Open Sans Semibold"/>
                <a:cs typeface="Open Sans Semibold"/>
              </a:rPr>
              <a:t> </a:t>
            </a:r>
            <a:r>
              <a:rPr sz="1050" b="1" dirty="0">
                <a:solidFill>
                  <a:srgbClr val="00305E"/>
                </a:solidFill>
                <a:latin typeface="Open Sans Semibold"/>
                <a:cs typeface="Open Sans Semibold"/>
              </a:rPr>
              <a:t>full</a:t>
            </a:r>
            <a:r>
              <a:rPr sz="1050" b="1" spc="-40" dirty="0">
                <a:solidFill>
                  <a:srgbClr val="00305E"/>
                </a:solidFill>
                <a:latin typeface="Open Sans Semibold"/>
                <a:cs typeface="Open Sans Semibold"/>
              </a:rPr>
              <a:t> </a:t>
            </a:r>
            <a:r>
              <a:rPr sz="1050" b="1" dirty="0">
                <a:solidFill>
                  <a:srgbClr val="00305E"/>
                </a:solidFill>
                <a:latin typeface="Open Sans Semibold"/>
                <a:cs typeface="Open Sans Semibold"/>
              </a:rPr>
              <a:t>set</a:t>
            </a:r>
            <a:r>
              <a:rPr sz="1050" b="1" spc="-40" dirty="0">
                <a:solidFill>
                  <a:srgbClr val="00305E"/>
                </a:solidFill>
                <a:latin typeface="Open Sans Semibold"/>
                <a:cs typeface="Open Sans Semibold"/>
              </a:rPr>
              <a:t> </a:t>
            </a:r>
            <a:r>
              <a:rPr sz="1050" b="1" dirty="0">
                <a:solidFill>
                  <a:srgbClr val="00305E"/>
                </a:solidFill>
                <a:latin typeface="Open Sans Semibold"/>
                <a:cs typeface="Open Sans Semibold"/>
              </a:rPr>
              <a:t>of</a:t>
            </a:r>
            <a:r>
              <a:rPr sz="1050" b="1" spc="-40" dirty="0">
                <a:solidFill>
                  <a:srgbClr val="00305E"/>
                </a:solidFill>
                <a:latin typeface="Open Sans Semibold"/>
                <a:cs typeface="Open Sans Semibold"/>
              </a:rPr>
              <a:t> </a:t>
            </a:r>
            <a:r>
              <a:rPr sz="1050" b="1" spc="-10" dirty="0">
                <a:solidFill>
                  <a:srgbClr val="00305E"/>
                </a:solidFill>
                <a:latin typeface="Open Sans Semibold"/>
                <a:cs typeface="Open Sans Semibold"/>
              </a:rPr>
              <a:t>training</a:t>
            </a:r>
            <a:r>
              <a:rPr sz="1050" b="1" spc="-40" dirty="0">
                <a:solidFill>
                  <a:srgbClr val="00305E"/>
                </a:solidFill>
                <a:latin typeface="Open Sans Semibold"/>
                <a:cs typeface="Open Sans Semibold"/>
              </a:rPr>
              <a:t> </a:t>
            </a:r>
            <a:r>
              <a:rPr sz="1050" b="1" spc="-20" dirty="0">
                <a:solidFill>
                  <a:srgbClr val="00305E"/>
                </a:solidFill>
                <a:latin typeface="Open Sans Semibold"/>
                <a:cs typeface="Open Sans Semibold"/>
              </a:rPr>
              <a:t>resources</a:t>
            </a:r>
            <a:r>
              <a:rPr sz="1050" b="1" spc="-40" dirty="0">
                <a:solidFill>
                  <a:srgbClr val="00305E"/>
                </a:solidFill>
                <a:latin typeface="Open Sans Semibold"/>
                <a:cs typeface="Open Sans Semibold"/>
              </a:rPr>
              <a:t> </a:t>
            </a:r>
            <a:r>
              <a:rPr sz="1050" b="1" dirty="0">
                <a:solidFill>
                  <a:srgbClr val="00305E"/>
                </a:solidFill>
                <a:latin typeface="Open Sans Semibold"/>
                <a:cs typeface="Open Sans Semibold"/>
              </a:rPr>
              <a:t>for</a:t>
            </a:r>
            <a:r>
              <a:rPr sz="1050" b="1" spc="-40" dirty="0">
                <a:solidFill>
                  <a:srgbClr val="00305E"/>
                </a:solidFill>
                <a:latin typeface="Open Sans Semibold"/>
                <a:cs typeface="Open Sans Semibold"/>
              </a:rPr>
              <a:t> </a:t>
            </a:r>
            <a:r>
              <a:rPr sz="1050" b="1" spc="-10" dirty="0">
                <a:solidFill>
                  <a:srgbClr val="00305E"/>
                </a:solidFill>
                <a:latin typeface="Open Sans Semibold"/>
                <a:cs typeface="Open Sans Semibold"/>
              </a:rPr>
              <a:t>each</a:t>
            </a:r>
            <a:r>
              <a:rPr sz="1050" b="1" spc="-40" dirty="0">
                <a:solidFill>
                  <a:srgbClr val="00305E"/>
                </a:solidFill>
                <a:latin typeface="Open Sans Semibold"/>
                <a:cs typeface="Open Sans Semibold"/>
              </a:rPr>
              <a:t> </a:t>
            </a:r>
            <a:r>
              <a:rPr sz="1050" b="1" spc="-10" dirty="0">
                <a:solidFill>
                  <a:srgbClr val="00305E"/>
                </a:solidFill>
                <a:latin typeface="Open Sans Semibold"/>
                <a:cs typeface="Open Sans Semibold"/>
              </a:rPr>
              <a:t>unit</a:t>
            </a:r>
            <a:r>
              <a:rPr sz="1050" b="1" spc="-40" dirty="0">
                <a:solidFill>
                  <a:srgbClr val="00305E"/>
                </a:solidFill>
                <a:latin typeface="Open Sans Semibold"/>
                <a:cs typeface="Open Sans Semibold"/>
              </a:rPr>
              <a:t> </a:t>
            </a:r>
            <a:r>
              <a:rPr sz="1050" b="1" dirty="0">
                <a:solidFill>
                  <a:srgbClr val="00305E"/>
                </a:solidFill>
                <a:latin typeface="Open Sans Semibold"/>
                <a:cs typeface="Open Sans Semibold"/>
              </a:rPr>
              <a:t>of</a:t>
            </a:r>
            <a:r>
              <a:rPr sz="1050" b="1" spc="-40" dirty="0">
                <a:solidFill>
                  <a:srgbClr val="00305E"/>
                </a:solidFill>
                <a:latin typeface="Open Sans Semibold"/>
                <a:cs typeface="Open Sans Semibold"/>
              </a:rPr>
              <a:t> </a:t>
            </a:r>
            <a:r>
              <a:rPr sz="1050" b="1" spc="-20" dirty="0">
                <a:solidFill>
                  <a:srgbClr val="00305E"/>
                </a:solidFill>
                <a:latin typeface="Open Sans Semibold"/>
                <a:cs typeface="Open Sans Semibold"/>
              </a:rPr>
              <a:t>competency</a:t>
            </a:r>
            <a:endParaRPr sz="1050" dirty="0">
              <a:latin typeface="Open Sans Semibold"/>
              <a:cs typeface="Open Sans Semibold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1481300" y="15530"/>
            <a:ext cx="33508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15" dirty="0">
                <a:solidFill>
                  <a:srgbClr val="001544"/>
                </a:solidFill>
                <a:latin typeface="Franklin Gothic Book"/>
                <a:cs typeface="Franklin Gothic Book"/>
              </a:rPr>
              <a:t>START-</a:t>
            </a:r>
            <a:r>
              <a:rPr sz="3600" b="0" spc="-635" dirty="0">
                <a:solidFill>
                  <a:srgbClr val="001544"/>
                </a:solidFill>
                <a:latin typeface="Franklin Gothic Book"/>
                <a:cs typeface="Franklin Gothic Book"/>
              </a:rPr>
              <a:t> </a:t>
            </a:r>
            <a:r>
              <a:rPr sz="3600" b="0" dirty="0">
                <a:solidFill>
                  <a:srgbClr val="001544"/>
                </a:solidFill>
                <a:latin typeface="Franklin Gothic Book"/>
                <a:cs typeface="Franklin Gothic Book"/>
              </a:rPr>
              <a:t>UP</a:t>
            </a:r>
            <a:r>
              <a:rPr sz="3600" b="0" spc="-145" dirty="0">
                <a:solidFill>
                  <a:srgbClr val="001544"/>
                </a:solidFill>
                <a:latin typeface="Franklin Gothic Book"/>
                <a:cs typeface="Franklin Gothic Book"/>
              </a:rPr>
              <a:t> </a:t>
            </a:r>
            <a:r>
              <a:rPr sz="3600" b="0" spc="-10" dirty="0">
                <a:solidFill>
                  <a:srgbClr val="3E6BA1"/>
                </a:solidFill>
                <a:latin typeface="Franklin Gothic Book"/>
                <a:cs typeface="Franklin Gothic Book"/>
              </a:rPr>
              <a:t>PACKS</a:t>
            </a:r>
            <a:endParaRPr sz="3600">
              <a:latin typeface="Franklin Gothic Book"/>
              <a:cs typeface="Franklin Gothic Book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47142" y="141378"/>
            <a:ext cx="2630170" cy="158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30"/>
              </a:lnSpc>
            </a:pP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IDENTIFY OHS</a:t>
            </a:r>
            <a:r>
              <a:rPr sz="1100" spc="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LEGISLATIVE</a:t>
            </a:r>
            <a:r>
              <a:rPr sz="1100" spc="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REQUIREMENTS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63597" y="144005"/>
            <a:ext cx="5396865" cy="153035"/>
          </a:xfrm>
          <a:custGeom>
            <a:avLst/>
            <a:gdLst/>
            <a:ahLst/>
            <a:cxnLst/>
            <a:rect l="l" t="t" r="r" b="b"/>
            <a:pathLst>
              <a:path w="5396865" h="153035">
                <a:moveTo>
                  <a:pt x="0" y="152996"/>
                </a:moveTo>
                <a:lnTo>
                  <a:pt x="5396407" y="152996"/>
                </a:lnTo>
                <a:lnTo>
                  <a:pt x="5396407" y="0"/>
                </a:lnTo>
                <a:lnTo>
                  <a:pt x="0" y="0"/>
                </a:lnTo>
                <a:lnTo>
                  <a:pt x="0" y="152996"/>
                </a:lnTo>
                <a:close/>
              </a:path>
            </a:pathLst>
          </a:custGeom>
          <a:solidFill>
            <a:srgbClr val="6C5B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948359" y="117014"/>
            <a:ext cx="941069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INTRODUCTION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85068" y="144006"/>
            <a:ext cx="229235" cy="153035"/>
          </a:xfrm>
          <a:custGeom>
            <a:avLst/>
            <a:gdLst/>
            <a:ahLst/>
            <a:cxnLst/>
            <a:rect l="l" t="t" r="r" b="b"/>
            <a:pathLst>
              <a:path w="229235" h="153035">
                <a:moveTo>
                  <a:pt x="228663" y="0"/>
                </a:moveTo>
                <a:lnTo>
                  <a:pt x="0" y="0"/>
                </a:lnTo>
                <a:lnTo>
                  <a:pt x="0" y="152996"/>
                </a:lnTo>
                <a:lnTo>
                  <a:pt x="75666" y="152996"/>
                </a:lnTo>
                <a:lnTo>
                  <a:pt x="22866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28232" y="1966458"/>
            <a:ext cx="3291396" cy="300983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/>
              <a:t>Induction</a:t>
            </a:r>
            <a:r>
              <a:rPr sz="1400" spc="-45" dirty="0"/>
              <a:t> </a:t>
            </a:r>
            <a:r>
              <a:rPr sz="1400" dirty="0"/>
              <a:t>training</a:t>
            </a:r>
            <a:r>
              <a:rPr sz="1400" spc="-45" dirty="0"/>
              <a:t> </a:t>
            </a:r>
            <a:r>
              <a:rPr sz="1400" dirty="0"/>
              <a:t>falls</a:t>
            </a:r>
            <a:r>
              <a:rPr sz="1400" spc="-45" dirty="0"/>
              <a:t> </a:t>
            </a:r>
            <a:r>
              <a:rPr sz="1400" dirty="0"/>
              <a:t>into</a:t>
            </a:r>
            <a:r>
              <a:rPr sz="1400" spc="-45" dirty="0"/>
              <a:t> </a:t>
            </a:r>
            <a:r>
              <a:rPr sz="1400" dirty="0"/>
              <a:t>three</a:t>
            </a:r>
            <a:r>
              <a:rPr sz="1400" spc="-45" dirty="0"/>
              <a:t> </a:t>
            </a:r>
            <a:r>
              <a:rPr sz="1400" spc="-10" dirty="0"/>
              <a:t>categories</a:t>
            </a:r>
            <a:endParaRPr sz="1400"/>
          </a:p>
        </p:txBody>
      </p:sp>
      <p:sp>
        <p:nvSpPr>
          <p:cNvPr id="8" name="object 8"/>
          <p:cNvSpPr txBox="1"/>
          <p:nvPr/>
        </p:nvSpPr>
        <p:spPr>
          <a:xfrm>
            <a:off x="527300" y="641201"/>
            <a:ext cx="6064250" cy="115633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89865" indent="-177165">
              <a:lnSpc>
                <a:spcPct val="100000"/>
              </a:lnSpc>
              <a:spcBef>
                <a:spcPts val="380"/>
              </a:spcBef>
              <a:buFont typeface="Open Sans"/>
              <a:buChar char="•"/>
              <a:tabLst>
                <a:tab pos="189865" algn="l"/>
                <a:tab pos="190500" algn="l"/>
              </a:tabLst>
            </a:pPr>
            <a:r>
              <a:rPr sz="1000" b="1" spc="-35" dirty="0">
                <a:solidFill>
                  <a:srgbClr val="231F20"/>
                </a:solidFill>
                <a:latin typeface="Open Sans"/>
                <a:cs typeface="Open Sans"/>
              </a:rPr>
              <a:t>General</a:t>
            </a:r>
            <a:r>
              <a:rPr sz="1000" b="1" spc="-10" dirty="0">
                <a:solidFill>
                  <a:srgbClr val="231F20"/>
                </a:solidFill>
                <a:latin typeface="Open Sans"/>
                <a:cs typeface="Open Sans"/>
              </a:rPr>
              <a:t> induction</a:t>
            </a:r>
            <a:endParaRPr sz="1000">
              <a:latin typeface="Open Sans"/>
              <a:cs typeface="Open Sans"/>
            </a:endParaRPr>
          </a:p>
          <a:p>
            <a:pPr marL="189865" indent="-177165">
              <a:lnSpc>
                <a:spcPct val="100000"/>
              </a:lnSpc>
              <a:spcBef>
                <a:spcPts val="285"/>
              </a:spcBef>
              <a:buFont typeface="Open Sans"/>
              <a:buChar char="•"/>
              <a:tabLst>
                <a:tab pos="189865" algn="l"/>
                <a:tab pos="190500" algn="l"/>
              </a:tabLst>
            </a:pPr>
            <a:r>
              <a:rPr sz="1000" b="1" spc="-25" dirty="0">
                <a:solidFill>
                  <a:srgbClr val="231F20"/>
                </a:solidFill>
                <a:latin typeface="Open Sans"/>
                <a:cs typeface="Open Sans"/>
              </a:rPr>
              <a:t>Site</a:t>
            </a:r>
            <a:r>
              <a:rPr sz="1000" b="1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b="1" spc="-35" dirty="0">
                <a:solidFill>
                  <a:srgbClr val="231F20"/>
                </a:solidFill>
                <a:latin typeface="Open Sans"/>
                <a:cs typeface="Open Sans"/>
              </a:rPr>
              <a:t>specific</a:t>
            </a:r>
            <a:r>
              <a:rPr sz="1000" b="1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Open Sans"/>
                <a:cs typeface="Open Sans"/>
              </a:rPr>
              <a:t>induction</a:t>
            </a:r>
            <a:endParaRPr sz="1000">
              <a:latin typeface="Open Sans"/>
              <a:cs typeface="Open Sans"/>
            </a:endParaRPr>
          </a:p>
          <a:p>
            <a:pPr marL="189865" indent="-177165">
              <a:lnSpc>
                <a:spcPct val="100000"/>
              </a:lnSpc>
              <a:spcBef>
                <a:spcPts val="285"/>
              </a:spcBef>
              <a:buFont typeface="Open Sans"/>
              <a:buChar char="•"/>
              <a:tabLst>
                <a:tab pos="189865" algn="l"/>
                <a:tab pos="190500" algn="l"/>
              </a:tabLst>
            </a:pPr>
            <a:r>
              <a:rPr sz="1000" b="1" spc="-40" dirty="0">
                <a:solidFill>
                  <a:srgbClr val="231F20"/>
                </a:solidFill>
                <a:latin typeface="Open Sans"/>
                <a:cs typeface="Open Sans"/>
              </a:rPr>
              <a:t>Task</a:t>
            </a:r>
            <a:r>
              <a:rPr sz="1000" b="1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b="1" spc="-35" dirty="0">
                <a:solidFill>
                  <a:srgbClr val="231F20"/>
                </a:solidFill>
                <a:latin typeface="Open Sans"/>
                <a:cs typeface="Open Sans"/>
              </a:rPr>
              <a:t>specific</a:t>
            </a:r>
            <a:r>
              <a:rPr sz="1000" b="1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Open Sans"/>
                <a:cs typeface="Open Sans"/>
              </a:rPr>
              <a:t>induction</a:t>
            </a:r>
            <a:endParaRPr sz="10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500">
              <a:latin typeface="Open Sans"/>
              <a:cs typeface="Open Sans"/>
            </a:endParaRPr>
          </a:p>
          <a:p>
            <a:pPr marL="12700" marR="5080">
              <a:lnSpc>
                <a:spcPct val="100000"/>
              </a:lnSpc>
            </a:pP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An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employer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has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b="1" spc="-30" dirty="0">
                <a:solidFill>
                  <a:srgbClr val="231F20"/>
                </a:solidFill>
                <a:latin typeface="Open Sans"/>
                <a:cs typeface="Open Sans"/>
              </a:rPr>
              <a:t>duty</a:t>
            </a:r>
            <a:r>
              <a:rPr sz="1000" b="1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b="1" spc="-20" dirty="0">
                <a:solidFill>
                  <a:srgbClr val="231F20"/>
                </a:solidFill>
                <a:latin typeface="Open Sans"/>
                <a:cs typeface="Open Sans"/>
              </a:rPr>
              <a:t>of </a:t>
            </a:r>
            <a:r>
              <a:rPr sz="1000" b="1" spc="-30" dirty="0">
                <a:solidFill>
                  <a:srgbClr val="231F20"/>
                </a:solidFill>
                <a:latin typeface="Open Sans"/>
                <a:cs typeface="Open Sans"/>
              </a:rPr>
              <a:t>care</a:t>
            </a:r>
            <a:r>
              <a:rPr sz="1000" b="1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under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WHS/OHS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Act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to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provide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employees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with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information,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instruction, training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supervision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as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is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necessary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to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perform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their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work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safely.</a:t>
            </a:r>
            <a:endParaRPr sz="1000">
              <a:latin typeface="Open Sans"/>
              <a:cs typeface="Open Sans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4355" y="2013641"/>
            <a:ext cx="1890161" cy="2962650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64135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4</a:t>
            </a:fld>
            <a:endParaRPr spc="-25" dirty="0"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Easy</a:t>
            </a:r>
            <a:r>
              <a:rPr spc="-10" dirty="0"/>
              <a:t> </a:t>
            </a:r>
            <a:r>
              <a:rPr dirty="0"/>
              <a:t>Guides</a:t>
            </a:r>
            <a:r>
              <a:rPr spc="-10" dirty="0"/>
              <a:t> </a:t>
            </a:r>
            <a:r>
              <a:rPr dirty="0"/>
              <a:t>Australia</a:t>
            </a:r>
            <a:r>
              <a:rPr spc="-10" dirty="0"/>
              <a:t> </a:t>
            </a:r>
            <a:r>
              <a:rPr dirty="0"/>
              <a:t>Pty.</a:t>
            </a:r>
            <a:r>
              <a:rPr spc="-5" dirty="0"/>
              <a:t> </a:t>
            </a:r>
            <a:r>
              <a:rPr spc="-20" dirty="0"/>
              <a:t>Ltd.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May</a:t>
            </a:r>
            <a:r>
              <a:rPr spc="-10" dirty="0"/>
              <a:t> </a:t>
            </a:r>
            <a:r>
              <a:rPr dirty="0"/>
              <a:t>not</a:t>
            </a:r>
            <a:r>
              <a:rPr spc="-10" dirty="0"/>
              <a:t> </a:t>
            </a:r>
            <a:r>
              <a:rPr dirty="0"/>
              <a:t>be</a:t>
            </a:r>
            <a:r>
              <a:rPr spc="-10" dirty="0"/>
              <a:t> reproduced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CB8F37-4C7B-9C1F-E897-7C76F87997A6}"/>
              </a:ext>
            </a:extLst>
          </p:cNvPr>
          <p:cNvSpPr/>
          <p:nvPr/>
        </p:nvSpPr>
        <p:spPr>
          <a:xfrm>
            <a:off x="654050" y="647491"/>
            <a:ext cx="4937934" cy="16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C4B759-805C-A99D-439B-FA9A1E6E0720}"/>
              </a:ext>
            </a:extLst>
          </p:cNvPr>
          <p:cNvSpPr/>
          <p:nvPr/>
        </p:nvSpPr>
        <p:spPr>
          <a:xfrm>
            <a:off x="651118" y="855109"/>
            <a:ext cx="4937934" cy="16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BCEA8C-F6A8-1BB3-2AA4-6EC59E3931E1}"/>
              </a:ext>
            </a:extLst>
          </p:cNvPr>
          <p:cNvSpPr/>
          <p:nvPr/>
        </p:nvSpPr>
        <p:spPr>
          <a:xfrm>
            <a:off x="648683" y="1081086"/>
            <a:ext cx="4937934" cy="164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727852F-3DB2-1099-C007-9579B52852DF}"/>
              </a:ext>
            </a:extLst>
          </p:cNvPr>
          <p:cNvSpPr/>
          <p:nvPr/>
        </p:nvSpPr>
        <p:spPr>
          <a:xfrm>
            <a:off x="534404" y="1385481"/>
            <a:ext cx="6385223" cy="3844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47142" y="141378"/>
            <a:ext cx="2630170" cy="158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30"/>
              </a:lnSpc>
            </a:pP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IDENTIFY OHS</a:t>
            </a:r>
            <a:r>
              <a:rPr sz="1100" spc="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LEGISLATIVE</a:t>
            </a:r>
            <a:r>
              <a:rPr sz="1100" spc="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REQUIREMENTS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63597" y="144005"/>
            <a:ext cx="5396865" cy="153035"/>
          </a:xfrm>
          <a:custGeom>
            <a:avLst/>
            <a:gdLst/>
            <a:ahLst/>
            <a:cxnLst/>
            <a:rect l="l" t="t" r="r" b="b"/>
            <a:pathLst>
              <a:path w="5396865" h="153035">
                <a:moveTo>
                  <a:pt x="0" y="152996"/>
                </a:moveTo>
                <a:lnTo>
                  <a:pt x="5396407" y="152996"/>
                </a:lnTo>
                <a:lnTo>
                  <a:pt x="5396407" y="0"/>
                </a:lnTo>
                <a:lnTo>
                  <a:pt x="0" y="0"/>
                </a:lnTo>
                <a:lnTo>
                  <a:pt x="0" y="152996"/>
                </a:lnTo>
                <a:close/>
              </a:path>
            </a:pathLst>
          </a:custGeom>
          <a:solidFill>
            <a:srgbClr val="6C5B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948359" y="117014"/>
            <a:ext cx="941069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INTRODUCTION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85068" y="144006"/>
            <a:ext cx="229235" cy="153035"/>
          </a:xfrm>
          <a:custGeom>
            <a:avLst/>
            <a:gdLst/>
            <a:ahLst/>
            <a:cxnLst/>
            <a:rect l="l" t="t" r="r" b="b"/>
            <a:pathLst>
              <a:path w="229235" h="153035">
                <a:moveTo>
                  <a:pt x="228663" y="0"/>
                </a:moveTo>
                <a:lnTo>
                  <a:pt x="0" y="0"/>
                </a:lnTo>
                <a:lnTo>
                  <a:pt x="0" y="152996"/>
                </a:lnTo>
                <a:lnTo>
                  <a:pt x="75666" y="152996"/>
                </a:lnTo>
                <a:lnTo>
                  <a:pt x="22866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540000" y="972006"/>
            <a:ext cx="6480175" cy="3996054"/>
            <a:chOff x="540000" y="972006"/>
            <a:chExt cx="6480175" cy="3996054"/>
          </a:xfrm>
        </p:grpSpPr>
        <p:sp>
          <p:nvSpPr>
            <p:cNvPr id="7" name="object 7"/>
            <p:cNvSpPr/>
            <p:nvPr/>
          </p:nvSpPr>
          <p:spPr>
            <a:xfrm>
              <a:off x="540000" y="975181"/>
              <a:ext cx="3240405" cy="0"/>
            </a:xfrm>
            <a:custGeom>
              <a:avLst/>
              <a:gdLst/>
              <a:ahLst/>
              <a:cxnLst/>
              <a:rect l="l" t="t" r="r" b="b"/>
              <a:pathLst>
                <a:path w="3240404">
                  <a:moveTo>
                    <a:pt x="0" y="0"/>
                  </a:moveTo>
                  <a:lnTo>
                    <a:pt x="3239998" y="0"/>
                  </a:lnTo>
                </a:path>
              </a:pathLst>
            </a:custGeom>
            <a:ln w="6350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43175" y="978350"/>
              <a:ext cx="0" cy="3983354"/>
            </a:xfrm>
            <a:custGeom>
              <a:avLst/>
              <a:gdLst/>
              <a:ahLst/>
              <a:cxnLst/>
              <a:rect l="l" t="t" r="r" b="b"/>
              <a:pathLst>
                <a:path h="3983354">
                  <a:moveTo>
                    <a:pt x="0" y="3983304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780000" y="975181"/>
              <a:ext cx="3240405" cy="0"/>
            </a:xfrm>
            <a:custGeom>
              <a:avLst/>
              <a:gdLst/>
              <a:ahLst/>
              <a:cxnLst/>
              <a:rect l="l" t="t" r="r" b="b"/>
              <a:pathLst>
                <a:path w="3240404">
                  <a:moveTo>
                    <a:pt x="0" y="0"/>
                  </a:moveTo>
                  <a:lnTo>
                    <a:pt x="3239998" y="0"/>
                  </a:lnTo>
                </a:path>
              </a:pathLst>
            </a:custGeom>
            <a:ln w="6350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780000" y="978350"/>
              <a:ext cx="0" cy="3983354"/>
            </a:xfrm>
            <a:custGeom>
              <a:avLst/>
              <a:gdLst/>
              <a:ahLst/>
              <a:cxnLst/>
              <a:rect l="l" t="t" r="r" b="b"/>
              <a:pathLst>
                <a:path h="3983354">
                  <a:moveTo>
                    <a:pt x="0" y="3983304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016824" y="978350"/>
              <a:ext cx="0" cy="3983354"/>
            </a:xfrm>
            <a:custGeom>
              <a:avLst/>
              <a:gdLst/>
              <a:ahLst/>
              <a:cxnLst/>
              <a:rect l="l" t="t" r="r" b="b"/>
              <a:pathLst>
                <a:path h="3983354">
                  <a:moveTo>
                    <a:pt x="0" y="3983304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40000" y="4964830"/>
              <a:ext cx="3240405" cy="0"/>
            </a:xfrm>
            <a:custGeom>
              <a:avLst/>
              <a:gdLst/>
              <a:ahLst/>
              <a:cxnLst/>
              <a:rect l="l" t="t" r="r" b="b"/>
              <a:pathLst>
                <a:path w="3240404">
                  <a:moveTo>
                    <a:pt x="0" y="0"/>
                  </a:moveTo>
                  <a:lnTo>
                    <a:pt x="3239998" y="0"/>
                  </a:lnTo>
                </a:path>
              </a:pathLst>
            </a:custGeom>
            <a:ln w="6350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780000" y="4964830"/>
              <a:ext cx="3240405" cy="0"/>
            </a:xfrm>
            <a:custGeom>
              <a:avLst/>
              <a:gdLst/>
              <a:ahLst/>
              <a:cxnLst/>
              <a:rect l="l" t="t" r="r" b="b"/>
              <a:pathLst>
                <a:path w="3240404">
                  <a:moveTo>
                    <a:pt x="0" y="0"/>
                  </a:moveTo>
                  <a:lnTo>
                    <a:pt x="3239998" y="0"/>
                  </a:lnTo>
                </a:path>
              </a:pathLst>
            </a:custGeom>
            <a:ln w="6350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45626" y="2850533"/>
              <a:ext cx="1900191" cy="206436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4707" y="2664002"/>
              <a:ext cx="2937784" cy="2250897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527300" y="414878"/>
            <a:ext cx="2797810" cy="4133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i="1" dirty="0">
                <a:solidFill>
                  <a:srgbClr val="231F20"/>
                </a:solidFill>
                <a:latin typeface="Franklin Gothic Book"/>
                <a:cs typeface="Franklin Gothic Book"/>
              </a:rPr>
              <a:t>Aims</a:t>
            </a:r>
            <a:r>
              <a:rPr sz="800" i="1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800" i="1" dirty="0">
                <a:solidFill>
                  <a:srgbClr val="231F20"/>
                </a:solidFill>
                <a:latin typeface="Franklin Gothic Book"/>
                <a:cs typeface="Franklin Gothic Book"/>
              </a:rPr>
              <a:t>of</a:t>
            </a:r>
            <a:r>
              <a:rPr sz="800" i="1" spc="-15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800" i="1" dirty="0">
                <a:solidFill>
                  <a:srgbClr val="231F20"/>
                </a:solidFill>
                <a:latin typeface="Franklin Gothic Book"/>
                <a:cs typeface="Franklin Gothic Book"/>
              </a:rPr>
              <a:t>general</a:t>
            </a:r>
            <a:r>
              <a:rPr sz="800" i="1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800" i="1" dirty="0">
                <a:solidFill>
                  <a:srgbClr val="231F20"/>
                </a:solidFill>
                <a:latin typeface="Franklin Gothic Book"/>
                <a:cs typeface="Franklin Gothic Book"/>
              </a:rPr>
              <a:t>induction</a:t>
            </a:r>
            <a:r>
              <a:rPr sz="800" i="1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800" i="1" dirty="0">
                <a:solidFill>
                  <a:srgbClr val="231F20"/>
                </a:solidFill>
                <a:latin typeface="Franklin Gothic Book"/>
                <a:cs typeface="Franklin Gothic Book"/>
              </a:rPr>
              <a:t>training</a:t>
            </a:r>
            <a:r>
              <a:rPr sz="800" i="1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 (continued)</a:t>
            </a:r>
            <a:endParaRPr sz="800"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750">
              <a:latin typeface="Franklin Gothic Book"/>
              <a:cs typeface="Franklin Gothic Book"/>
            </a:endParaRPr>
          </a:p>
          <a:p>
            <a:pPr marL="12700">
              <a:lnSpc>
                <a:spcPct val="100000"/>
              </a:lnSpc>
            </a:pPr>
            <a:r>
              <a:rPr sz="1000" b="1" spc="-35" dirty="0">
                <a:solidFill>
                  <a:srgbClr val="231F20"/>
                </a:solidFill>
                <a:latin typeface="Open Sans"/>
                <a:cs typeface="Open Sans"/>
              </a:rPr>
              <a:t>General</a:t>
            </a:r>
            <a:r>
              <a:rPr sz="1000" b="1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b="1" spc="-40" dirty="0">
                <a:solidFill>
                  <a:srgbClr val="231F20"/>
                </a:solidFill>
                <a:latin typeface="Open Sans"/>
                <a:cs typeface="Open Sans"/>
              </a:rPr>
              <a:t>induction</a:t>
            </a:r>
            <a:r>
              <a:rPr sz="1000" b="1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b="1" spc="-30" dirty="0">
                <a:solidFill>
                  <a:srgbClr val="231F20"/>
                </a:solidFill>
                <a:latin typeface="Open Sans"/>
                <a:cs typeface="Open Sans"/>
              </a:rPr>
              <a:t>training</a:t>
            </a:r>
            <a:r>
              <a:rPr sz="1000" b="1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is</a:t>
            </a:r>
            <a:r>
              <a:rPr sz="10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Open Sans"/>
                <a:cs typeface="Open Sans"/>
              </a:rPr>
              <a:t>recommended</a:t>
            </a:r>
            <a:r>
              <a:rPr sz="10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for: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64135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5</a:t>
            </a:fld>
            <a:endParaRPr spc="-25" dirty="0"/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Easy</a:t>
            </a:r>
            <a:r>
              <a:rPr spc="-10" dirty="0"/>
              <a:t> </a:t>
            </a:r>
            <a:r>
              <a:rPr dirty="0"/>
              <a:t>Guides</a:t>
            </a:r>
            <a:r>
              <a:rPr spc="-10" dirty="0"/>
              <a:t> </a:t>
            </a:r>
            <a:r>
              <a:rPr dirty="0"/>
              <a:t>Australia</a:t>
            </a:r>
            <a:r>
              <a:rPr spc="-10" dirty="0"/>
              <a:t> </a:t>
            </a:r>
            <a:r>
              <a:rPr dirty="0"/>
              <a:t>Pty.</a:t>
            </a:r>
            <a:r>
              <a:rPr spc="-5" dirty="0"/>
              <a:t> </a:t>
            </a:r>
            <a:r>
              <a:rPr spc="-20" dirty="0"/>
              <a:t>Ltd.</a:t>
            </a:r>
          </a:p>
        </p:txBody>
      </p:sp>
      <p:sp>
        <p:nvSpPr>
          <p:cNvPr id="21" name="object 21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May</a:t>
            </a:r>
            <a:r>
              <a:rPr spc="-10" dirty="0"/>
              <a:t> </a:t>
            </a:r>
            <a:r>
              <a:rPr dirty="0"/>
              <a:t>not</a:t>
            </a:r>
            <a:r>
              <a:rPr spc="-10" dirty="0"/>
              <a:t> </a:t>
            </a:r>
            <a:r>
              <a:rPr dirty="0"/>
              <a:t>be</a:t>
            </a:r>
            <a:r>
              <a:rPr spc="-10" dirty="0"/>
              <a:t> reproduced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635299" y="1073477"/>
            <a:ext cx="2964180" cy="1388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9865" marR="5080" indent="-177165">
              <a:lnSpc>
                <a:spcPct val="100000"/>
              </a:lnSpc>
              <a:spcBef>
                <a:spcPts val="100"/>
              </a:spcBef>
              <a:buChar char="•"/>
              <a:tabLst>
                <a:tab pos="189865" algn="l"/>
                <a:tab pos="190500" algn="l"/>
              </a:tabLst>
            </a:pP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Anybody</a:t>
            </a:r>
            <a:r>
              <a:rPr sz="10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carrying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out</a:t>
            </a:r>
            <a:r>
              <a:rPr sz="10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construction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work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including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site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managers,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supervisors,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surveyors,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labourers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trades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persons.</a:t>
            </a:r>
            <a:endParaRPr sz="1000">
              <a:latin typeface="Open Sans"/>
              <a:cs typeface="Open Sans"/>
            </a:endParaRPr>
          </a:p>
          <a:p>
            <a:pPr marL="190500" marR="66675" indent="-177800" algn="just">
              <a:lnSpc>
                <a:spcPct val="100000"/>
              </a:lnSpc>
              <a:spcBef>
                <a:spcPts val="565"/>
              </a:spcBef>
              <a:buChar char="•"/>
              <a:tabLst>
                <a:tab pos="190500" algn="l"/>
              </a:tabLst>
            </a:pP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Anybody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with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access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to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operational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construction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zones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unaccompanied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or</a:t>
            </a:r>
            <a:r>
              <a:rPr sz="10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not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directly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supervised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by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an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inducted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person.</a:t>
            </a:r>
            <a:endParaRPr sz="1000">
              <a:latin typeface="Open Sans"/>
              <a:cs typeface="Open Sans"/>
            </a:endParaRPr>
          </a:p>
          <a:p>
            <a:pPr marL="190500" marR="150495" indent="-177800" algn="just">
              <a:lnSpc>
                <a:spcPct val="100000"/>
              </a:lnSpc>
              <a:spcBef>
                <a:spcPts val="565"/>
              </a:spcBef>
              <a:buChar char="•"/>
              <a:tabLst>
                <a:tab pos="190500" algn="l"/>
              </a:tabLst>
            </a:pP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Anybody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whose</a:t>
            </a:r>
            <a:r>
              <a:rPr sz="10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employment</a:t>
            </a:r>
            <a:r>
              <a:rPr sz="10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causes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them</a:t>
            </a:r>
            <a:r>
              <a:rPr sz="10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to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routinely</a:t>
            </a:r>
            <a:r>
              <a:rPr sz="1000" spc="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enter</a:t>
            </a:r>
            <a:r>
              <a:rPr sz="1000" spc="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operational</a:t>
            </a:r>
            <a:r>
              <a:rPr sz="1000" spc="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construction</a:t>
            </a:r>
            <a:r>
              <a:rPr sz="1000" spc="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zones.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879800" y="1073477"/>
            <a:ext cx="3083560" cy="1541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9370">
              <a:lnSpc>
                <a:spcPct val="100000"/>
              </a:lnSpc>
              <a:spcBef>
                <a:spcPts val="100"/>
              </a:spcBef>
            </a:pP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General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induction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should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be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completed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upon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b="1" spc="-30" dirty="0">
                <a:solidFill>
                  <a:srgbClr val="231F20"/>
                </a:solidFill>
                <a:latin typeface="Open Sans"/>
                <a:cs typeface="Open Sans"/>
              </a:rPr>
              <a:t>entry</a:t>
            </a:r>
            <a:r>
              <a:rPr sz="1000" b="1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to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industry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before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commencing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construction</a:t>
            </a:r>
            <a:r>
              <a:rPr sz="1000" spc="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work.</a:t>
            </a:r>
            <a:endParaRPr sz="1000">
              <a:latin typeface="Open Sans"/>
              <a:cs typeface="Open Sans"/>
            </a:endParaRPr>
          </a:p>
          <a:p>
            <a:pPr marL="12700" marR="5080">
              <a:lnSpc>
                <a:spcPct val="100000"/>
              </a:lnSpc>
              <a:spcBef>
                <a:spcPts val="565"/>
              </a:spcBef>
            </a:pP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However,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general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induction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Open Sans"/>
                <a:cs typeface="Open Sans"/>
              </a:rPr>
              <a:t>may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be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repeated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when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the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person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with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control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of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construction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work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decides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that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there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is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need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for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additional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training.</a:t>
            </a:r>
            <a:endParaRPr sz="1000">
              <a:latin typeface="Open Sans"/>
              <a:cs typeface="Open Sans"/>
            </a:endParaRPr>
          </a:p>
          <a:p>
            <a:pPr marL="12700" marR="38100">
              <a:lnSpc>
                <a:spcPct val="100000"/>
              </a:lnSpc>
              <a:spcBef>
                <a:spcPts val="565"/>
              </a:spcBef>
            </a:pP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This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can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be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determined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through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supervision,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incidents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that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Open Sans"/>
                <a:cs typeface="Open Sans"/>
              </a:rPr>
              <a:t>may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occur,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risk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management,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or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when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person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re-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enters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industry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after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an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extended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absence;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for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example,</a:t>
            </a:r>
            <a:r>
              <a:rPr sz="1000" spc="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two</a:t>
            </a:r>
            <a:r>
              <a:rPr sz="1000" spc="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consecutive</a:t>
            </a:r>
            <a:r>
              <a:rPr sz="1000" spc="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years.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E0E53AD-703A-E8E9-947D-E56853361D06}"/>
              </a:ext>
            </a:extLst>
          </p:cNvPr>
          <p:cNvSpPr/>
          <p:nvPr/>
        </p:nvSpPr>
        <p:spPr>
          <a:xfrm>
            <a:off x="795841" y="1023547"/>
            <a:ext cx="2903437" cy="576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D56A9FD-5B1C-5B8F-6D41-2E40B14E39EF}"/>
              </a:ext>
            </a:extLst>
          </p:cNvPr>
          <p:cNvSpPr/>
          <p:nvPr/>
        </p:nvSpPr>
        <p:spPr>
          <a:xfrm>
            <a:off x="802808" y="1622207"/>
            <a:ext cx="2903437" cy="511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E247C6F-C2C1-A0D1-5BC7-D2305F1EEE66}"/>
              </a:ext>
            </a:extLst>
          </p:cNvPr>
          <p:cNvSpPr/>
          <p:nvPr/>
        </p:nvSpPr>
        <p:spPr>
          <a:xfrm>
            <a:off x="788165" y="2150814"/>
            <a:ext cx="2903437" cy="511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6BD61A5-E93D-4EFD-D0B8-1EE491BB737F}"/>
              </a:ext>
            </a:extLst>
          </p:cNvPr>
          <p:cNvSpPr/>
          <p:nvPr/>
        </p:nvSpPr>
        <p:spPr>
          <a:xfrm>
            <a:off x="3867761" y="1023546"/>
            <a:ext cx="3095598" cy="1623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04818" y="2976334"/>
            <a:ext cx="3358388" cy="20190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27300" y="3083212"/>
            <a:ext cx="3117215" cy="1559560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sz="900" b="1" spc="-25" dirty="0">
                <a:solidFill>
                  <a:srgbClr val="231F20"/>
                </a:solidFill>
                <a:latin typeface="Open Sans"/>
                <a:cs typeface="Open Sans"/>
              </a:rPr>
              <a:t>This</a:t>
            </a:r>
            <a:r>
              <a:rPr sz="900" b="1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b="1" spc="-35" dirty="0">
                <a:solidFill>
                  <a:srgbClr val="231F20"/>
                </a:solidFill>
                <a:latin typeface="Open Sans"/>
                <a:cs typeface="Open Sans"/>
              </a:rPr>
              <a:t>element</a:t>
            </a:r>
            <a:r>
              <a:rPr sz="900" b="1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b="1" spc="-30" dirty="0">
                <a:solidFill>
                  <a:srgbClr val="231F20"/>
                </a:solidFill>
                <a:latin typeface="Open Sans"/>
                <a:cs typeface="Open Sans"/>
              </a:rPr>
              <a:t>covers</a:t>
            </a:r>
            <a:r>
              <a:rPr sz="900" b="1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b="1" spc="-35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900" b="1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b="1" spc="-30" dirty="0">
                <a:solidFill>
                  <a:srgbClr val="231F20"/>
                </a:solidFill>
                <a:latin typeface="Open Sans"/>
                <a:cs typeface="Open Sans"/>
              </a:rPr>
              <a:t>following</a:t>
            </a:r>
            <a:r>
              <a:rPr sz="900" b="1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b="1" spc="-35" dirty="0">
                <a:solidFill>
                  <a:srgbClr val="231F20"/>
                </a:solidFill>
                <a:latin typeface="Open Sans"/>
                <a:cs typeface="Open Sans"/>
              </a:rPr>
              <a:t>performance</a:t>
            </a:r>
            <a:r>
              <a:rPr sz="900" b="1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b="1" spc="-10" dirty="0">
                <a:solidFill>
                  <a:srgbClr val="231F20"/>
                </a:solidFill>
                <a:latin typeface="Open Sans"/>
                <a:cs typeface="Open Sans"/>
              </a:rPr>
              <a:t>criteria:</a:t>
            </a:r>
            <a:endParaRPr sz="900">
              <a:latin typeface="Open Sans"/>
              <a:cs typeface="Open Sans"/>
            </a:endParaRPr>
          </a:p>
          <a:p>
            <a:pPr marL="279400" marR="414655" lvl="1" indent="-266700">
              <a:lnSpc>
                <a:spcPts val="900"/>
              </a:lnSpc>
              <a:spcBef>
                <a:spcPts val="570"/>
              </a:spcBef>
              <a:buAutoNum type="arabicPeriod"/>
              <a:tabLst>
                <a:tab pos="279400" algn="l"/>
              </a:tabLst>
            </a:pP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Identify,</a:t>
            </a:r>
            <a:r>
              <a:rPr sz="8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assess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report</a:t>
            </a:r>
            <a:r>
              <a:rPr sz="8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hazards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in </a:t>
            </a:r>
            <a:r>
              <a:rPr sz="800" spc="-20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8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5" dirty="0">
                <a:solidFill>
                  <a:srgbClr val="231F20"/>
                </a:solidFill>
                <a:latin typeface="Open Sans"/>
                <a:cs typeface="Open Sans"/>
              </a:rPr>
              <a:t>work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area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to</a:t>
            </a:r>
            <a:r>
              <a:rPr sz="800" spc="5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designated</a:t>
            </a:r>
            <a:r>
              <a:rPr sz="800" spc="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personnel.</a:t>
            </a:r>
            <a:endParaRPr sz="800">
              <a:latin typeface="Open Sans"/>
              <a:cs typeface="Open Sans"/>
            </a:endParaRPr>
          </a:p>
          <a:p>
            <a:pPr marL="279400" lvl="1" indent="-267335">
              <a:lnSpc>
                <a:spcPts val="930"/>
              </a:lnSpc>
              <a:spcBef>
                <a:spcPts val="484"/>
              </a:spcBef>
              <a:buAutoNum type="arabicPeriod"/>
              <a:tabLst>
                <a:tab pos="280035" algn="l"/>
              </a:tabLst>
            </a:pP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Report</a:t>
            </a:r>
            <a:r>
              <a:rPr sz="8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safety</a:t>
            </a:r>
            <a:r>
              <a:rPr sz="8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Open Sans"/>
                <a:cs typeface="Open Sans"/>
              </a:rPr>
              <a:t>risks</a:t>
            </a:r>
            <a:r>
              <a:rPr sz="8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in</a:t>
            </a:r>
            <a:r>
              <a:rPr sz="800" spc="-20" dirty="0">
                <a:solidFill>
                  <a:srgbClr val="231F20"/>
                </a:solidFill>
                <a:latin typeface="Open Sans"/>
                <a:cs typeface="Open Sans"/>
              </a:rPr>
              <a:t> the</a:t>
            </a:r>
            <a:r>
              <a:rPr sz="8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5" dirty="0">
                <a:solidFill>
                  <a:srgbClr val="231F20"/>
                </a:solidFill>
                <a:latin typeface="Open Sans"/>
                <a:cs typeface="Open Sans"/>
              </a:rPr>
              <a:t>work</a:t>
            </a:r>
            <a:r>
              <a:rPr sz="8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area</a:t>
            </a:r>
            <a:r>
              <a:rPr sz="8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based</a:t>
            </a:r>
            <a:r>
              <a:rPr sz="8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on</a:t>
            </a:r>
            <a:r>
              <a:rPr sz="8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identified</a:t>
            </a:r>
            <a:endParaRPr sz="800">
              <a:latin typeface="Open Sans"/>
              <a:cs typeface="Open Sans"/>
            </a:endParaRPr>
          </a:p>
          <a:p>
            <a:pPr marL="279400">
              <a:lnSpc>
                <a:spcPts val="930"/>
              </a:lnSpc>
            </a:pP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hazards,</a:t>
            </a:r>
            <a:r>
              <a:rPr sz="800" spc="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Open Sans"/>
                <a:cs typeface="Open Sans"/>
              </a:rPr>
              <a:t>to</a:t>
            </a:r>
            <a:r>
              <a:rPr sz="800" spc="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designated</a:t>
            </a:r>
            <a:r>
              <a:rPr sz="800" spc="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personnel.</a:t>
            </a:r>
            <a:endParaRPr sz="800">
              <a:latin typeface="Open Sans"/>
              <a:cs typeface="Open Sans"/>
            </a:endParaRPr>
          </a:p>
          <a:p>
            <a:pPr marL="279400" marR="49530" lvl="1" indent="-266700">
              <a:lnSpc>
                <a:spcPts val="900"/>
              </a:lnSpc>
              <a:spcBef>
                <a:spcPts val="585"/>
              </a:spcBef>
              <a:buAutoNum type="arabicPeriod" startAt="3"/>
              <a:tabLst>
                <a:tab pos="279400" algn="l"/>
              </a:tabLst>
            </a:pP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Follow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safe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5" dirty="0">
                <a:solidFill>
                  <a:srgbClr val="231F20"/>
                </a:solidFill>
                <a:latin typeface="Open Sans"/>
                <a:cs typeface="Open Sans"/>
              </a:rPr>
              <a:t>work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practices,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duty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Open Sans"/>
                <a:cs typeface="Open Sans"/>
              </a:rPr>
              <a:t>of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care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requirements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Open Sans"/>
                <a:cs typeface="Open Sans"/>
              </a:rPr>
              <a:t>safe</a:t>
            </a:r>
            <a:r>
              <a:rPr sz="800" spc="5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5" dirty="0">
                <a:solidFill>
                  <a:srgbClr val="231F20"/>
                </a:solidFill>
                <a:latin typeface="Open Sans"/>
                <a:cs typeface="Open Sans"/>
              </a:rPr>
              <a:t>work</a:t>
            </a:r>
            <a:r>
              <a:rPr sz="800" spc="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instructions</a:t>
            </a:r>
            <a:r>
              <a:rPr sz="800" spc="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Open Sans"/>
                <a:cs typeface="Open Sans"/>
              </a:rPr>
              <a:t>for</a:t>
            </a:r>
            <a:r>
              <a:rPr sz="800" spc="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controlling</a:t>
            </a:r>
            <a:r>
              <a:rPr sz="800" spc="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risks.</a:t>
            </a:r>
            <a:endParaRPr sz="800">
              <a:latin typeface="Open Sans"/>
              <a:cs typeface="Open Sans"/>
            </a:endParaRPr>
          </a:p>
          <a:p>
            <a:pPr marL="279400" marR="5080" lvl="1" indent="-266700">
              <a:lnSpc>
                <a:spcPct val="99000"/>
              </a:lnSpc>
              <a:spcBef>
                <a:spcPts val="500"/>
              </a:spcBef>
              <a:buAutoNum type="arabicPeriod" startAt="3"/>
              <a:tabLst>
                <a:tab pos="279400" algn="l"/>
              </a:tabLst>
            </a:pP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Contribute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Open Sans"/>
                <a:cs typeface="Open Sans"/>
              </a:rPr>
              <a:t>to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WHS,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hazard,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accident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Open Sans"/>
                <a:cs typeface="Open Sans"/>
              </a:rPr>
              <a:t>or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incident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reports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in</a:t>
            </a:r>
            <a:r>
              <a:rPr sz="800" spc="5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accordance</a:t>
            </a:r>
            <a:r>
              <a:rPr sz="800" spc="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with</a:t>
            </a:r>
            <a:r>
              <a:rPr sz="800" spc="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workplace</a:t>
            </a:r>
            <a:r>
              <a:rPr sz="800" spc="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procedures,</a:t>
            </a:r>
            <a:r>
              <a:rPr sz="800" spc="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Australian</a:t>
            </a:r>
            <a:r>
              <a:rPr sz="800" spc="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Open Sans"/>
                <a:cs typeface="Open Sans"/>
              </a:rPr>
              <a:t>government</a:t>
            </a:r>
            <a:r>
              <a:rPr sz="800" spc="50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state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Open Sans"/>
                <a:cs typeface="Open Sans"/>
              </a:rPr>
              <a:t>or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territory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40" dirty="0">
                <a:solidFill>
                  <a:srgbClr val="231F20"/>
                </a:solidFill>
                <a:latin typeface="Open Sans"/>
                <a:cs typeface="Open Sans"/>
              </a:rPr>
              <a:t>WHS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legislation,</a:t>
            </a:r>
            <a:r>
              <a:rPr sz="8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Open Sans"/>
                <a:cs typeface="Open Sans"/>
              </a:rPr>
              <a:t>relevant</a:t>
            </a:r>
            <a:r>
              <a:rPr sz="8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Open Sans"/>
                <a:cs typeface="Open Sans"/>
              </a:rPr>
              <a:t>information.</a:t>
            </a:r>
            <a:endParaRPr sz="800">
              <a:latin typeface="Open Sans"/>
              <a:cs typeface="Open San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2"/>
            <a:ext cx="7560309" cy="3194685"/>
          </a:xfrm>
          <a:custGeom>
            <a:avLst/>
            <a:gdLst/>
            <a:ahLst/>
            <a:cxnLst/>
            <a:rect l="l" t="t" r="r" b="b"/>
            <a:pathLst>
              <a:path w="7560309" h="3194685">
                <a:moveTo>
                  <a:pt x="7559992" y="0"/>
                </a:moveTo>
                <a:lnTo>
                  <a:pt x="0" y="0"/>
                </a:lnTo>
                <a:lnTo>
                  <a:pt x="0" y="3194596"/>
                </a:lnTo>
                <a:lnTo>
                  <a:pt x="7559992" y="16116"/>
                </a:lnTo>
                <a:lnTo>
                  <a:pt x="7559992" y="0"/>
                </a:lnTo>
                <a:close/>
              </a:path>
            </a:pathLst>
          </a:custGeom>
          <a:solidFill>
            <a:srgbClr val="72BF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0" y="540004"/>
            <a:ext cx="7243445" cy="1325245"/>
          </a:xfrm>
          <a:prstGeom prst="rect">
            <a:avLst/>
          </a:prstGeom>
          <a:solidFill>
            <a:srgbClr val="00305E"/>
          </a:solidFill>
        </p:spPr>
        <p:txBody>
          <a:bodyPr vert="horz" wrap="square" lIns="0" tIns="210820" rIns="0" bIns="0" rtlCol="0">
            <a:spAutoFit/>
          </a:bodyPr>
          <a:lstStyle/>
          <a:p>
            <a:pPr marR="172085" algn="r">
              <a:lnSpc>
                <a:spcPts val="3500"/>
              </a:lnSpc>
              <a:spcBef>
                <a:spcPts val="1660"/>
              </a:spcBef>
            </a:pPr>
            <a:r>
              <a:rPr sz="3000" b="1" dirty="0">
                <a:solidFill>
                  <a:srgbClr val="FFFFFF"/>
                </a:solidFill>
                <a:latin typeface="Open Sans"/>
                <a:cs typeface="Open Sans"/>
              </a:rPr>
              <a:t>Element</a:t>
            </a:r>
            <a:r>
              <a:rPr sz="3000" b="1" spc="-1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3000" b="1" dirty="0">
                <a:solidFill>
                  <a:srgbClr val="FFFFFF"/>
                </a:solidFill>
                <a:latin typeface="Open Sans"/>
                <a:cs typeface="Open Sans"/>
              </a:rPr>
              <a:t>1</a:t>
            </a:r>
            <a:r>
              <a:rPr sz="3000" b="1" spc="-1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3900" b="1" spc="-75" baseline="6410" dirty="0">
                <a:solidFill>
                  <a:srgbClr val="FFFFFF"/>
                </a:solidFill>
                <a:latin typeface="Open Sans"/>
                <a:cs typeface="Open Sans"/>
              </a:rPr>
              <a:t>-</a:t>
            </a:r>
            <a:endParaRPr sz="3900" baseline="6410">
              <a:latin typeface="Open Sans"/>
              <a:cs typeface="Open Sans"/>
            </a:endParaRPr>
          </a:p>
          <a:p>
            <a:pPr marR="172085" algn="r">
              <a:lnSpc>
                <a:spcPts val="3500"/>
              </a:lnSpc>
            </a:pPr>
            <a:r>
              <a:rPr sz="3000" b="1" dirty="0">
                <a:solidFill>
                  <a:srgbClr val="FFFFFF"/>
                </a:solidFill>
                <a:latin typeface="Open Sans"/>
                <a:cs typeface="Open Sans"/>
              </a:rPr>
              <a:t>Identify</a:t>
            </a:r>
            <a:r>
              <a:rPr sz="3000" b="1" spc="-1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3000" b="1" dirty="0">
                <a:solidFill>
                  <a:srgbClr val="FFFFFF"/>
                </a:solidFill>
                <a:latin typeface="Open Sans"/>
                <a:cs typeface="Open Sans"/>
              </a:rPr>
              <a:t>and</a:t>
            </a:r>
            <a:r>
              <a:rPr sz="3000" b="1" spc="-1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3000" b="1" dirty="0">
                <a:solidFill>
                  <a:srgbClr val="FFFFFF"/>
                </a:solidFill>
                <a:latin typeface="Open Sans"/>
                <a:cs typeface="Open Sans"/>
              </a:rPr>
              <a:t>assess</a:t>
            </a:r>
            <a:r>
              <a:rPr sz="3000" b="1" spc="-10" dirty="0">
                <a:solidFill>
                  <a:srgbClr val="FFFFFF"/>
                </a:solidFill>
                <a:latin typeface="Open Sans"/>
                <a:cs typeface="Open Sans"/>
              </a:rPr>
              <a:t> risks</a:t>
            </a:r>
            <a:endParaRPr sz="3000">
              <a:latin typeface="Open Sans"/>
              <a:cs typeface="Open San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64135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6</a:t>
            </a:fld>
            <a:endParaRPr spc="-25" dirty="0"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Easy</a:t>
            </a:r>
            <a:r>
              <a:rPr spc="-10" dirty="0"/>
              <a:t> </a:t>
            </a:r>
            <a:r>
              <a:rPr dirty="0"/>
              <a:t>Guides</a:t>
            </a:r>
            <a:r>
              <a:rPr spc="-10" dirty="0"/>
              <a:t> </a:t>
            </a:r>
            <a:r>
              <a:rPr dirty="0"/>
              <a:t>Australia</a:t>
            </a:r>
            <a:r>
              <a:rPr spc="-10" dirty="0"/>
              <a:t> </a:t>
            </a:r>
            <a:r>
              <a:rPr dirty="0"/>
              <a:t>Pty.</a:t>
            </a:r>
            <a:r>
              <a:rPr spc="-5" dirty="0"/>
              <a:t> </a:t>
            </a:r>
            <a:r>
              <a:rPr spc="-20" dirty="0"/>
              <a:t>Ltd.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May</a:t>
            </a:r>
            <a:r>
              <a:rPr spc="-10" dirty="0"/>
              <a:t> </a:t>
            </a:r>
            <a:r>
              <a:rPr dirty="0"/>
              <a:t>not</a:t>
            </a:r>
            <a:r>
              <a:rPr spc="-10" dirty="0"/>
              <a:t> </a:t>
            </a:r>
            <a:r>
              <a:rPr dirty="0"/>
              <a:t>be</a:t>
            </a:r>
            <a:r>
              <a:rPr spc="-10" dirty="0"/>
              <a:t> reproduced</a:t>
            </a: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47142" y="141378"/>
            <a:ext cx="2630170" cy="158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30"/>
              </a:lnSpc>
            </a:pP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IDENTIFY OHS</a:t>
            </a:r>
            <a:r>
              <a:rPr sz="1100" spc="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LEGISLATIVE</a:t>
            </a:r>
            <a:r>
              <a:rPr sz="1100" spc="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REQUIREMENTS</a:t>
            </a:r>
            <a:endParaRPr sz="1100">
              <a:latin typeface="Franklin Gothic Medium"/>
              <a:cs typeface="Franklin Gothic Medium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085068" y="144005"/>
            <a:ext cx="5474970" cy="153035"/>
            <a:chOff x="2085068" y="144005"/>
            <a:chExt cx="5474970" cy="153035"/>
          </a:xfrm>
        </p:grpSpPr>
        <p:sp>
          <p:nvSpPr>
            <p:cNvPr id="4" name="object 4"/>
            <p:cNvSpPr/>
            <p:nvPr/>
          </p:nvSpPr>
          <p:spPr>
            <a:xfrm>
              <a:off x="2163597" y="144005"/>
              <a:ext cx="5396865" cy="153035"/>
            </a:xfrm>
            <a:custGeom>
              <a:avLst/>
              <a:gdLst/>
              <a:ahLst/>
              <a:cxnLst/>
              <a:rect l="l" t="t" r="r" b="b"/>
              <a:pathLst>
                <a:path w="5396865" h="153035">
                  <a:moveTo>
                    <a:pt x="0" y="152996"/>
                  </a:moveTo>
                  <a:lnTo>
                    <a:pt x="5396407" y="152996"/>
                  </a:lnTo>
                  <a:lnTo>
                    <a:pt x="5396407" y="0"/>
                  </a:lnTo>
                  <a:lnTo>
                    <a:pt x="0" y="0"/>
                  </a:lnTo>
                  <a:lnTo>
                    <a:pt x="0" y="152996"/>
                  </a:lnTo>
                  <a:close/>
                </a:path>
              </a:pathLst>
            </a:custGeom>
            <a:solidFill>
              <a:srgbClr val="72BF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085068" y="144006"/>
              <a:ext cx="229235" cy="153035"/>
            </a:xfrm>
            <a:custGeom>
              <a:avLst/>
              <a:gdLst/>
              <a:ahLst/>
              <a:cxnLst/>
              <a:rect l="l" t="t" r="r" b="b"/>
              <a:pathLst>
                <a:path w="229235" h="153035">
                  <a:moveTo>
                    <a:pt x="228663" y="0"/>
                  </a:moveTo>
                  <a:lnTo>
                    <a:pt x="0" y="0"/>
                  </a:lnTo>
                  <a:lnTo>
                    <a:pt x="0" y="152996"/>
                  </a:lnTo>
                  <a:lnTo>
                    <a:pt x="75666" y="152996"/>
                  </a:lnTo>
                  <a:lnTo>
                    <a:pt x="22866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27300" y="117014"/>
            <a:ext cx="636270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80255" algn="l"/>
              </a:tabLst>
            </a:pPr>
            <a:r>
              <a:rPr sz="1100" i="1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PC</a:t>
            </a:r>
            <a:r>
              <a:rPr sz="1100" i="1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i="1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1.1</a:t>
            </a:r>
            <a:r>
              <a:rPr sz="1100" i="1" dirty="0">
                <a:solidFill>
                  <a:srgbClr val="FFFFFF"/>
                </a:solidFill>
                <a:latin typeface="Franklin Gothic Medium"/>
                <a:cs typeface="Franklin Gothic Medium"/>
              </a:rPr>
              <a:t>	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IDENTIFY</a:t>
            </a:r>
            <a:r>
              <a:rPr sz="11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AND</a:t>
            </a:r>
            <a:r>
              <a:rPr sz="1100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ASSESS</a:t>
            </a:r>
            <a:r>
              <a:rPr sz="1100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RISKS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40004" y="421576"/>
            <a:ext cx="6480175" cy="349885"/>
          </a:xfrm>
          <a:custGeom>
            <a:avLst/>
            <a:gdLst/>
            <a:ahLst/>
            <a:cxnLst/>
            <a:rect l="l" t="t" r="r" b="b"/>
            <a:pathLst>
              <a:path w="6480175" h="349884">
                <a:moveTo>
                  <a:pt x="6479997" y="0"/>
                </a:moveTo>
                <a:lnTo>
                  <a:pt x="0" y="0"/>
                </a:lnTo>
                <a:lnTo>
                  <a:pt x="0" y="349389"/>
                </a:lnTo>
                <a:lnTo>
                  <a:pt x="6479997" y="349389"/>
                </a:lnTo>
                <a:lnTo>
                  <a:pt x="6479997" y="0"/>
                </a:lnTo>
                <a:close/>
              </a:path>
            </a:pathLst>
          </a:custGeom>
          <a:solidFill>
            <a:srgbClr val="FFC6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40004" y="421576"/>
            <a:ext cx="6480175" cy="34988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400"/>
              </a:spcBef>
              <a:tabLst>
                <a:tab pos="564515" algn="l"/>
                <a:tab pos="1021715" algn="l"/>
              </a:tabLst>
            </a:pPr>
            <a:r>
              <a:rPr sz="1500" spc="-25" dirty="0">
                <a:solidFill>
                  <a:srgbClr val="231F20"/>
                </a:solidFill>
              </a:rPr>
              <a:t>2.1</a:t>
            </a:r>
            <a:r>
              <a:rPr sz="1500" dirty="0">
                <a:solidFill>
                  <a:srgbClr val="231F20"/>
                </a:solidFill>
              </a:rPr>
              <a:t>	</a:t>
            </a:r>
            <a:r>
              <a:rPr sz="1500" spc="-25" dirty="0">
                <a:solidFill>
                  <a:srgbClr val="231F20"/>
                </a:solidFill>
              </a:rPr>
              <a:t>1.1</a:t>
            </a:r>
            <a:r>
              <a:rPr sz="1500" dirty="0">
                <a:solidFill>
                  <a:srgbClr val="231F20"/>
                </a:solidFill>
              </a:rPr>
              <a:t>	</a:t>
            </a:r>
            <a:r>
              <a:rPr sz="1500" spc="-10" dirty="0">
                <a:solidFill>
                  <a:srgbClr val="231F20"/>
                </a:solidFill>
              </a:rPr>
              <a:t>Identify,</a:t>
            </a:r>
            <a:r>
              <a:rPr sz="1500" spc="-35" dirty="0">
                <a:solidFill>
                  <a:srgbClr val="231F20"/>
                </a:solidFill>
              </a:rPr>
              <a:t> </a:t>
            </a:r>
            <a:r>
              <a:rPr sz="1500" dirty="0">
                <a:solidFill>
                  <a:srgbClr val="231F20"/>
                </a:solidFill>
              </a:rPr>
              <a:t>assess</a:t>
            </a:r>
            <a:r>
              <a:rPr sz="1500" spc="-30" dirty="0">
                <a:solidFill>
                  <a:srgbClr val="231F20"/>
                </a:solidFill>
              </a:rPr>
              <a:t> </a:t>
            </a:r>
            <a:r>
              <a:rPr sz="1500" dirty="0">
                <a:solidFill>
                  <a:srgbClr val="231F20"/>
                </a:solidFill>
              </a:rPr>
              <a:t>and</a:t>
            </a:r>
            <a:r>
              <a:rPr sz="1500" spc="-25" dirty="0">
                <a:solidFill>
                  <a:srgbClr val="231F20"/>
                </a:solidFill>
              </a:rPr>
              <a:t> </a:t>
            </a:r>
            <a:r>
              <a:rPr sz="1500" dirty="0">
                <a:solidFill>
                  <a:srgbClr val="231F20"/>
                </a:solidFill>
              </a:rPr>
              <a:t>report</a:t>
            </a:r>
            <a:r>
              <a:rPr sz="1500" spc="-30" dirty="0">
                <a:solidFill>
                  <a:srgbClr val="231F20"/>
                </a:solidFill>
              </a:rPr>
              <a:t> </a:t>
            </a:r>
            <a:r>
              <a:rPr sz="1500" spc="-10" dirty="0">
                <a:solidFill>
                  <a:srgbClr val="231F20"/>
                </a:solidFill>
              </a:rPr>
              <a:t>hazards</a:t>
            </a:r>
            <a:endParaRPr sz="1500"/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0354" y="387019"/>
            <a:ext cx="440004" cy="43999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6928" y="2372762"/>
            <a:ext cx="1065071" cy="2626516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527300" y="1073477"/>
            <a:ext cx="2635885" cy="1164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70815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hazard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is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anything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that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can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harm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you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or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others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while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you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are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working.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first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thing you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need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to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do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is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to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identify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these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hazards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before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you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start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work.</a:t>
            </a:r>
            <a:endParaRPr sz="1000">
              <a:latin typeface="Open Sans"/>
              <a:cs typeface="Open Sans"/>
            </a:endParaRPr>
          </a:p>
          <a:p>
            <a:pPr marL="12700" marR="5080">
              <a:lnSpc>
                <a:spcPct val="100000"/>
              </a:lnSpc>
              <a:spcBef>
                <a:spcPts val="565"/>
              </a:spcBef>
            </a:pP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Take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a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good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look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at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your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workplace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decide </a:t>
            </a:r>
            <a:r>
              <a:rPr sz="1000" dirty="0">
                <a:solidFill>
                  <a:srgbClr val="231F20"/>
                </a:solidFill>
                <a:latin typeface="Open Sans"/>
                <a:cs typeface="Open Sans"/>
              </a:rPr>
              <a:t>if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anything could possibly cause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injury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to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you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or</a:t>
            </a:r>
            <a:r>
              <a:rPr sz="1000" spc="-4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anyone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else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in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area.</a:t>
            </a:r>
            <a:endParaRPr sz="1000">
              <a:latin typeface="Open Sans"/>
              <a:cs typeface="Open San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223000" y="1314007"/>
            <a:ext cx="2013585" cy="1732914"/>
            <a:chOff x="2223000" y="1314007"/>
            <a:chExt cx="2013585" cy="1732914"/>
          </a:xfrm>
        </p:grpSpPr>
        <p:sp>
          <p:nvSpPr>
            <p:cNvPr id="13" name="object 13"/>
            <p:cNvSpPr/>
            <p:nvPr/>
          </p:nvSpPr>
          <p:spPr>
            <a:xfrm>
              <a:off x="2285999" y="1314007"/>
              <a:ext cx="1950085" cy="1638300"/>
            </a:xfrm>
            <a:custGeom>
              <a:avLst/>
              <a:gdLst/>
              <a:ahLst/>
              <a:cxnLst/>
              <a:rect l="l" t="t" r="r" b="b"/>
              <a:pathLst>
                <a:path w="1950085" h="1638300">
                  <a:moveTo>
                    <a:pt x="1949996" y="0"/>
                  </a:moveTo>
                  <a:lnTo>
                    <a:pt x="0" y="1638007"/>
                  </a:lnTo>
                  <a:lnTo>
                    <a:pt x="1949996" y="378002"/>
                  </a:lnTo>
                  <a:lnTo>
                    <a:pt x="1949996" y="0"/>
                  </a:lnTo>
                  <a:close/>
                </a:path>
              </a:pathLst>
            </a:custGeom>
            <a:solidFill>
              <a:srgbClr val="D5D8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223000" y="2712599"/>
              <a:ext cx="1593215" cy="334010"/>
            </a:xfrm>
            <a:custGeom>
              <a:avLst/>
              <a:gdLst/>
              <a:ahLst/>
              <a:cxnLst/>
              <a:rect l="l" t="t" r="r" b="b"/>
              <a:pathLst>
                <a:path w="1593214" h="334010">
                  <a:moveTo>
                    <a:pt x="1592999" y="0"/>
                  </a:moveTo>
                  <a:lnTo>
                    <a:pt x="0" y="333921"/>
                  </a:lnTo>
                  <a:lnTo>
                    <a:pt x="1592999" y="279006"/>
                  </a:lnTo>
                  <a:lnTo>
                    <a:pt x="1592999" y="0"/>
                  </a:lnTo>
                  <a:close/>
                </a:path>
              </a:pathLst>
            </a:custGeom>
            <a:solidFill>
              <a:srgbClr val="EAF4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2276999" y="3136511"/>
            <a:ext cx="1179195" cy="1353185"/>
          </a:xfrm>
          <a:custGeom>
            <a:avLst/>
            <a:gdLst/>
            <a:ahLst/>
            <a:cxnLst/>
            <a:rect l="l" t="t" r="r" b="b"/>
            <a:pathLst>
              <a:path w="1179195" h="1353185">
                <a:moveTo>
                  <a:pt x="0" y="0"/>
                </a:moveTo>
                <a:lnTo>
                  <a:pt x="1179004" y="1352702"/>
                </a:lnTo>
                <a:lnTo>
                  <a:pt x="1143000" y="902690"/>
                </a:lnTo>
                <a:lnTo>
                  <a:pt x="0" y="0"/>
                </a:lnTo>
                <a:close/>
              </a:path>
            </a:pathLst>
          </a:custGeom>
          <a:solidFill>
            <a:srgbClr val="F8E5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173448" y="972007"/>
            <a:ext cx="2846705" cy="1296670"/>
          </a:xfrm>
          <a:prstGeom prst="rect">
            <a:avLst/>
          </a:prstGeom>
          <a:solidFill>
            <a:srgbClr val="D5D8E4"/>
          </a:solidFill>
        </p:spPr>
        <p:txBody>
          <a:bodyPr vert="horz" wrap="square" lIns="0" tIns="62230" rIns="0" bIns="0" rtlCol="0">
            <a:spAutoFit/>
          </a:bodyPr>
          <a:lstStyle/>
          <a:p>
            <a:pPr marL="143510">
              <a:lnSpc>
                <a:spcPct val="100000"/>
              </a:lnSpc>
              <a:spcBef>
                <a:spcPts val="490"/>
              </a:spcBef>
            </a:pPr>
            <a:r>
              <a:rPr sz="1200" b="1" spc="-60" dirty="0">
                <a:solidFill>
                  <a:srgbClr val="231F20"/>
                </a:solidFill>
                <a:latin typeface="Franklin Gothic Demi"/>
                <a:cs typeface="Franklin Gothic Demi"/>
              </a:rPr>
              <a:t>Above</a:t>
            </a:r>
            <a:r>
              <a:rPr sz="1200" b="1" spc="10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200" b="1" spc="-55" dirty="0">
                <a:solidFill>
                  <a:srgbClr val="231F20"/>
                </a:solidFill>
                <a:latin typeface="Franklin Gothic Demi"/>
                <a:cs typeface="Franklin Gothic Demi"/>
              </a:rPr>
              <a:t>head</a:t>
            </a:r>
            <a:r>
              <a:rPr sz="1200" b="1" spc="10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200" b="1" spc="-10" dirty="0">
                <a:solidFill>
                  <a:srgbClr val="231F20"/>
                </a:solidFill>
                <a:latin typeface="Franklin Gothic Demi"/>
                <a:cs typeface="Franklin Gothic Demi"/>
              </a:rPr>
              <a:t>height</a:t>
            </a:r>
            <a:endParaRPr sz="1200">
              <a:latin typeface="Franklin Gothic Demi"/>
              <a:cs typeface="Franklin Gothic Demi"/>
            </a:endParaRPr>
          </a:p>
          <a:p>
            <a:pPr marL="143510">
              <a:lnSpc>
                <a:spcPct val="100000"/>
              </a:lnSpc>
              <a:spcBef>
                <a:spcPts val="325"/>
              </a:spcBef>
            </a:pPr>
            <a:r>
              <a:rPr sz="900" spc="-35" dirty="0">
                <a:solidFill>
                  <a:srgbClr val="231F20"/>
                </a:solidFill>
                <a:latin typeface="Open Sans"/>
                <a:cs typeface="Open Sans"/>
              </a:rPr>
              <a:t>You</a:t>
            </a:r>
            <a:r>
              <a:rPr sz="9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Open Sans"/>
                <a:cs typeface="Open Sans"/>
              </a:rPr>
              <a:t>should</a:t>
            </a:r>
            <a:r>
              <a:rPr sz="9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Open Sans"/>
                <a:cs typeface="Open Sans"/>
              </a:rPr>
              <a:t>check</a:t>
            </a:r>
            <a:r>
              <a:rPr sz="9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Open Sans"/>
                <a:cs typeface="Open Sans"/>
              </a:rPr>
              <a:t>above</a:t>
            </a:r>
            <a:r>
              <a:rPr sz="9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Open Sans"/>
                <a:cs typeface="Open Sans"/>
              </a:rPr>
              <a:t>eye</a:t>
            </a:r>
            <a:r>
              <a:rPr sz="9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Open Sans"/>
                <a:cs typeface="Open Sans"/>
              </a:rPr>
              <a:t>level</a:t>
            </a:r>
            <a:r>
              <a:rPr sz="9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Open Sans"/>
                <a:cs typeface="Open Sans"/>
              </a:rPr>
              <a:t>for:</a:t>
            </a:r>
            <a:endParaRPr sz="900">
              <a:latin typeface="Open Sans"/>
              <a:cs typeface="Open Sans"/>
            </a:endParaRPr>
          </a:p>
          <a:p>
            <a:pPr marL="321310" indent="-178435">
              <a:lnSpc>
                <a:spcPct val="100000"/>
              </a:lnSpc>
              <a:spcBef>
                <a:spcPts val="390"/>
              </a:spcBef>
              <a:buChar char="•"/>
              <a:tabLst>
                <a:tab pos="321310" algn="l"/>
                <a:tab pos="321945" algn="l"/>
              </a:tabLst>
            </a:pPr>
            <a:r>
              <a:rPr sz="900" spc="-10" dirty="0">
                <a:solidFill>
                  <a:srgbClr val="231F20"/>
                </a:solidFill>
                <a:latin typeface="Open Sans"/>
                <a:cs typeface="Open Sans"/>
              </a:rPr>
              <a:t>Powerlines</a:t>
            </a:r>
            <a:endParaRPr sz="900">
              <a:latin typeface="Open Sans"/>
              <a:cs typeface="Open Sans"/>
            </a:endParaRPr>
          </a:p>
          <a:p>
            <a:pPr marL="321310" indent="-178435">
              <a:lnSpc>
                <a:spcPct val="100000"/>
              </a:lnSpc>
              <a:spcBef>
                <a:spcPts val="100"/>
              </a:spcBef>
              <a:buChar char="•"/>
              <a:tabLst>
                <a:tab pos="321310" algn="l"/>
                <a:tab pos="321945" algn="l"/>
              </a:tabLst>
            </a:pPr>
            <a:r>
              <a:rPr sz="900" spc="-10" dirty="0">
                <a:solidFill>
                  <a:srgbClr val="231F20"/>
                </a:solidFill>
                <a:latin typeface="Open Sans"/>
                <a:cs typeface="Open Sans"/>
              </a:rPr>
              <a:t>Buildings</a:t>
            </a:r>
            <a:endParaRPr sz="900">
              <a:latin typeface="Open Sans"/>
              <a:cs typeface="Open Sans"/>
            </a:endParaRPr>
          </a:p>
          <a:p>
            <a:pPr marL="321310" indent="-178435">
              <a:lnSpc>
                <a:spcPct val="100000"/>
              </a:lnSpc>
              <a:spcBef>
                <a:spcPts val="105"/>
              </a:spcBef>
              <a:buChar char="•"/>
              <a:tabLst>
                <a:tab pos="321310" algn="l"/>
                <a:tab pos="321945" algn="l"/>
              </a:tabLst>
            </a:pPr>
            <a:r>
              <a:rPr sz="900" spc="-10" dirty="0">
                <a:solidFill>
                  <a:srgbClr val="231F20"/>
                </a:solidFill>
                <a:latin typeface="Open Sans"/>
                <a:cs typeface="Open Sans"/>
              </a:rPr>
              <a:t>Trees</a:t>
            </a:r>
            <a:endParaRPr sz="900">
              <a:latin typeface="Open Sans"/>
              <a:cs typeface="Open Sans"/>
            </a:endParaRPr>
          </a:p>
          <a:p>
            <a:pPr marL="321310" indent="-178435">
              <a:lnSpc>
                <a:spcPct val="100000"/>
              </a:lnSpc>
              <a:spcBef>
                <a:spcPts val="105"/>
              </a:spcBef>
              <a:buChar char="•"/>
              <a:tabLst>
                <a:tab pos="321310" algn="l"/>
                <a:tab pos="321945" algn="l"/>
              </a:tabLst>
            </a:pPr>
            <a:r>
              <a:rPr sz="900" spc="-30" dirty="0">
                <a:solidFill>
                  <a:srgbClr val="231F20"/>
                </a:solidFill>
                <a:latin typeface="Open Sans"/>
                <a:cs typeface="Open Sans"/>
              </a:rPr>
              <a:t>Other</a:t>
            </a:r>
            <a:r>
              <a:rPr sz="9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Open Sans"/>
                <a:cs typeface="Open Sans"/>
              </a:rPr>
              <a:t>obstructions</a:t>
            </a:r>
            <a:endParaRPr sz="900">
              <a:latin typeface="Open Sans"/>
              <a:cs typeface="Open Sans"/>
            </a:endParaRPr>
          </a:p>
          <a:p>
            <a:pPr marL="321310" indent="-178435">
              <a:lnSpc>
                <a:spcPct val="100000"/>
              </a:lnSpc>
              <a:spcBef>
                <a:spcPts val="100"/>
              </a:spcBef>
              <a:buChar char="•"/>
              <a:tabLst>
                <a:tab pos="321310" algn="l"/>
                <a:tab pos="321945" algn="l"/>
              </a:tabLst>
            </a:pPr>
            <a:r>
              <a:rPr sz="900" spc="-30" dirty="0">
                <a:solidFill>
                  <a:srgbClr val="231F20"/>
                </a:solidFill>
                <a:latin typeface="Open Sans"/>
                <a:cs typeface="Open Sans"/>
              </a:rPr>
              <a:t>Objects</a:t>
            </a:r>
            <a:r>
              <a:rPr sz="9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Open Sans"/>
                <a:cs typeface="Open Sans"/>
              </a:rPr>
              <a:t>that</a:t>
            </a:r>
            <a:r>
              <a:rPr sz="9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Open Sans"/>
                <a:cs typeface="Open Sans"/>
              </a:rPr>
              <a:t>could</a:t>
            </a:r>
            <a:r>
              <a:rPr sz="9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Open Sans"/>
                <a:cs typeface="Open Sans"/>
              </a:rPr>
              <a:t>fall</a:t>
            </a:r>
            <a:r>
              <a:rPr sz="9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Open Sans"/>
                <a:cs typeface="Open Sans"/>
              </a:rPr>
              <a:t>from</a:t>
            </a:r>
            <a:r>
              <a:rPr sz="9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Open Sans"/>
                <a:cs typeface="Open Sans"/>
              </a:rPr>
              <a:t>height.</a:t>
            </a:r>
            <a:endParaRPr sz="900">
              <a:latin typeface="Open Sans"/>
              <a:cs typeface="Open Sans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64135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7</a:t>
            </a:fld>
            <a:endParaRPr spc="-25" dirty="0"/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Easy</a:t>
            </a:r>
            <a:r>
              <a:rPr spc="-10" dirty="0"/>
              <a:t> </a:t>
            </a:r>
            <a:r>
              <a:rPr dirty="0"/>
              <a:t>Guides</a:t>
            </a:r>
            <a:r>
              <a:rPr spc="-10" dirty="0"/>
              <a:t> </a:t>
            </a:r>
            <a:r>
              <a:rPr dirty="0"/>
              <a:t>Australia</a:t>
            </a:r>
            <a:r>
              <a:rPr spc="-10" dirty="0"/>
              <a:t> </a:t>
            </a:r>
            <a:r>
              <a:rPr dirty="0"/>
              <a:t>Pty.</a:t>
            </a:r>
            <a:r>
              <a:rPr spc="-5" dirty="0"/>
              <a:t> </a:t>
            </a:r>
            <a:r>
              <a:rPr spc="-20" dirty="0"/>
              <a:t>Ltd.</a:t>
            </a:r>
          </a:p>
        </p:txBody>
      </p:sp>
      <p:sp>
        <p:nvSpPr>
          <p:cNvPr id="21" name="object 21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May</a:t>
            </a:r>
            <a:r>
              <a:rPr spc="-10" dirty="0"/>
              <a:t> </a:t>
            </a:r>
            <a:r>
              <a:rPr dirty="0"/>
              <a:t>not</a:t>
            </a:r>
            <a:r>
              <a:rPr spc="-10" dirty="0"/>
              <a:t> </a:t>
            </a:r>
            <a:r>
              <a:rPr dirty="0"/>
              <a:t>be</a:t>
            </a:r>
            <a:r>
              <a:rPr spc="-10" dirty="0"/>
              <a:t> reproduced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780002" y="2389136"/>
            <a:ext cx="3240405" cy="998855"/>
          </a:xfrm>
          <a:prstGeom prst="rect">
            <a:avLst/>
          </a:prstGeom>
          <a:solidFill>
            <a:srgbClr val="EAF4E2"/>
          </a:solidFill>
        </p:spPr>
        <p:txBody>
          <a:bodyPr vert="horz" wrap="square" lIns="0" tIns="62230" rIns="0" bIns="0" rtlCol="0">
            <a:spAutoFit/>
          </a:bodyPr>
          <a:lstStyle/>
          <a:p>
            <a:pPr marL="143510">
              <a:lnSpc>
                <a:spcPct val="100000"/>
              </a:lnSpc>
              <a:spcBef>
                <a:spcPts val="490"/>
              </a:spcBef>
            </a:pPr>
            <a:r>
              <a:rPr sz="1200" b="1" spc="-55" dirty="0">
                <a:solidFill>
                  <a:srgbClr val="231F20"/>
                </a:solidFill>
                <a:latin typeface="Franklin Gothic Demi"/>
                <a:cs typeface="Franklin Gothic Demi"/>
              </a:rPr>
              <a:t>Ground</a:t>
            </a:r>
            <a:r>
              <a:rPr sz="1200" b="1" spc="-1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200" b="1" spc="-35" dirty="0">
                <a:solidFill>
                  <a:srgbClr val="231F20"/>
                </a:solidFill>
                <a:latin typeface="Franklin Gothic Demi"/>
                <a:cs typeface="Franklin Gothic Demi"/>
              </a:rPr>
              <a:t>to</a:t>
            </a:r>
            <a:r>
              <a:rPr sz="1200" b="1" spc="-10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200" b="1" spc="-55" dirty="0">
                <a:solidFill>
                  <a:srgbClr val="231F20"/>
                </a:solidFill>
                <a:latin typeface="Franklin Gothic Demi"/>
                <a:cs typeface="Franklin Gothic Demi"/>
              </a:rPr>
              <a:t>eye</a:t>
            </a:r>
            <a:r>
              <a:rPr sz="1200" b="1" spc="-1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200" b="1" spc="-10" dirty="0">
                <a:solidFill>
                  <a:srgbClr val="231F20"/>
                </a:solidFill>
                <a:latin typeface="Franklin Gothic Demi"/>
                <a:cs typeface="Franklin Gothic Demi"/>
              </a:rPr>
              <a:t>height</a:t>
            </a:r>
            <a:endParaRPr sz="1200">
              <a:latin typeface="Franklin Gothic Demi"/>
              <a:cs typeface="Franklin Gothic Demi"/>
            </a:endParaRPr>
          </a:p>
          <a:p>
            <a:pPr marL="143510">
              <a:lnSpc>
                <a:spcPct val="100000"/>
              </a:lnSpc>
              <a:spcBef>
                <a:spcPts val="325"/>
              </a:spcBef>
            </a:pPr>
            <a:r>
              <a:rPr sz="900" spc="-35" dirty="0">
                <a:solidFill>
                  <a:srgbClr val="231F20"/>
                </a:solidFill>
                <a:latin typeface="Open Sans"/>
                <a:cs typeface="Open Sans"/>
              </a:rPr>
              <a:t>You</a:t>
            </a:r>
            <a:r>
              <a:rPr sz="9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Open Sans"/>
                <a:cs typeface="Open Sans"/>
              </a:rPr>
              <a:t>should</a:t>
            </a:r>
            <a:r>
              <a:rPr sz="9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Open Sans"/>
                <a:cs typeface="Open Sans"/>
              </a:rPr>
              <a:t>check</a:t>
            </a:r>
            <a:r>
              <a:rPr sz="9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Open Sans"/>
                <a:cs typeface="Open Sans"/>
              </a:rPr>
              <a:t>around</a:t>
            </a:r>
            <a:r>
              <a:rPr sz="9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Open Sans"/>
                <a:cs typeface="Open Sans"/>
              </a:rPr>
              <a:t>eye height</a:t>
            </a:r>
            <a:r>
              <a:rPr sz="9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Open Sans"/>
                <a:cs typeface="Open Sans"/>
              </a:rPr>
              <a:t>for:</a:t>
            </a:r>
            <a:endParaRPr sz="900">
              <a:latin typeface="Open Sans"/>
              <a:cs typeface="Open Sans"/>
            </a:endParaRPr>
          </a:p>
          <a:p>
            <a:pPr marL="321310" indent="-178435">
              <a:lnSpc>
                <a:spcPct val="100000"/>
              </a:lnSpc>
              <a:spcBef>
                <a:spcPts val="390"/>
              </a:spcBef>
              <a:buChar char="•"/>
              <a:tabLst>
                <a:tab pos="321310" algn="l"/>
                <a:tab pos="321945" algn="l"/>
                <a:tab pos="1413510" algn="l"/>
              </a:tabLst>
            </a:pPr>
            <a:r>
              <a:rPr sz="900" spc="-30" dirty="0">
                <a:solidFill>
                  <a:srgbClr val="231F20"/>
                </a:solidFill>
                <a:latin typeface="Open Sans"/>
                <a:cs typeface="Open Sans"/>
              </a:rPr>
              <a:t>Other</a:t>
            </a:r>
            <a:r>
              <a:rPr sz="9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Open Sans"/>
                <a:cs typeface="Open Sans"/>
              </a:rPr>
              <a:t>equipment</a:t>
            </a:r>
            <a:r>
              <a:rPr sz="900" dirty="0">
                <a:solidFill>
                  <a:srgbClr val="231F20"/>
                </a:solidFill>
                <a:latin typeface="Open Sans"/>
                <a:cs typeface="Open Sans"/>
              </a:rPr>
              <a:t>	•</a:t>
            </a:r>
            <a:r>
              <a:rPr sz="900" spc="240" dirty="0">
                <a:solidFill>
                  <a:srgbClr val="231F20"/>
                </a:solidFill>
                <a:latin typeface="Open Sans"/>
                <a:cs typeface="Open Sans"/>
              </a:rPr>
              <a:t>  </a:t>
            </a:r>
            <a:r>
              <a:rPr sz="900" spc="-10" dirty="0">
                <a:solidFill>
                  <a:srgbClr val="231F20"/>
                </a:solidFill>
                <a:latin typeface="Open Sans"/>
                <a:cs typeface="Open Sans"/>
              </a:rPr>
              <a:t>Pedestrians</a:t>
            </a:r>
            <a:endParaRPr sz="900">
              <a:latin typeface="Open Sans"/>
              <a:cs typeface="Open Sans"/>
            </a:endParaRPr>
          </a:p>
          <a:p>
            <a:pPr marL="321310" indent="-178435">
              <a:lnSpc>
                <a:spcPct val="100000"/>
              </a:lnSpc>
              <a:spcBef>
                <a:spcPts val="100"/>
              </a:spcBef>
              <a:buChar char="•"/>
              <a:tabLst>
                <a:tab pos="321310" algn="l"/>
                <a:tab pos="321945" algn="l"/>
                <a:tab pos="1413510" algn="l"/>
              </a:tabLst>
            </a:pPr>
            <a:r>
              <a:rPr sz="900" spc="-10" dirty="0">
                <a:solidFill>
                  <a:srgbClr val="231F20"/>
                </a:solidFill>
                <a:latin typeface="Open Sans"/>
                <a:cs typeface="Open Sans"/>
              </a:rPr>
              <a:t>Machinery</a:t>
            </a:r>
            <a:r>
              <a:rPr sz="900" dirty="0">
                <a:solidFill>
                  <a:srgbClr val="231F20"/>
                </a:solidFill>
                <a:latin typeface="Open Sans"/>
                <a:cs typeface="Open Sans"/>
              </a:rPr>
              <a:t>	•</a:t>
            </a:r>
            <a:r>
              <a:rPr sz="900" spc="235" dirty="0">
                <a:solidFill>
                  <a:srgbClr val="231F20"/>
                </a:solidFill>
                <a:latin typeface="Open Sans"/>
                <a:cs typeface="Open Sans"/>
              </a:rPr>
              <a:t>  </a:t>
            </a:r>
            <a:r>
              <a:rPr sz="900" spc="-30" dirty="0">
                <a:solidFill>
                  <a:srgbClr val="231F20"/>
                </a:solidFill>
                <a:latin typeface="Open Sans"/>
                <a:cs typeface="Open Sans"/>
              </a:rPr>
              <a:t>Things </a:t>
            </a:r>
            <a:r>
              <a:rPr sz="900" spc="-10" dirty="0">
                <a:solidFill>
                  <a:srgbClr val="231F20"/>
                </a:solidFill>
                <a:latin typeface="Open Sans"/>
                <a:cs typeface="Open Sans"/>
              </a:rPr>
              <a:t>in</a:t>
            </a:r>
            <a:r>
              <a:rPr sz="900" spc="-25" dirty="0">
                <a:solidFill>
                  <a:srgbClr val="231F20"/>
                </a:solidFill>
                <a:latin typeface="Open Sans"/>
                <a:cs typeface="Open Sans"/>
              </a:rPr>
              <a:t> the</a:t>
            </a:r>
            <a:r>
              <a:rPr sz="900" spc="-3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Open Sans"/>
                <a:cs typeface="Open Sans"/>
              </a:rPr>
              <a:t>path </a:t>
            </a:r>
            <a:r>
              <a:rPr sz="900" spc="-10" dirty="0">
                <a:solidFill>
                  <a:srgbClr val="231F20"/>
                </a:solidFill>
                <a:latin typeface="Open Sans"/>
                <a:cs typeface="Open Sans"/>
              </a:rPr>
              <a:t>of</a:t>
            </a:r>
            <a:r>
              <a:rPr sz="9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Open Sans"/>
                <a:cs typeface="Open Sans"/>
              </a:rPr>
              <a:t>travel</a:t>
            </a:r>
            <a:endParaRPr sz="900">
              <a:latin typeface="Open Sans"/>
              <a:cs typeface="Open Sans"/>
            </a:endParaRPr>
          </a:p>
          <a:p>
            <a:pPr marL="321310" indent="-178435">
              <a:lnSpc>
                <a:spcPct val="100000"/>
              </a:lnSpc>
              <a:spcBef>
                <a:spcPts val="105"/>
              </a:spcBef>
              <a:buChar char="•"/>
              <a:tabLst>
                <a:tab pos="321310" algn="l"/>
                <a:tab pos="321945" algn="l"/>
                <a:tab pos="1413510" algn="l"/>
              </a:tabLst>
            </a:pPr>
            <a:r>
              <a:rPr sz="900" spc="-10" dirty="0">
                <a:solidFill>
                  <a:srgbClr val="231F20"/>
                </a:solidFill>
                <a:latin typeface="Open Sans"/>
                <a:cs typeface="Open Sans"/>
              </a:rPr>
              <a:t>People</a:t>
            </a:r>
            <a:r>
              <a:rPr sz="900" dirty="0">
                <a:solidFill>
                  <a:srgbClr val="231F20"/>
                </a:solidFill>
                <a:latin typeface="Open Sans"/>
                <a:cs typeface="Open Sans"/>
              </a:rPr>
              <a:t>	•</a:t>
            </a:r>
            <a:r>
              <a:rPr sz="900" spc="245" dirty="0">
                <a:solidFill>
                  <a:srgbClr val="231F20"/>
                </a:solidFill>
                <a:latin typeface="Open Sans"/>
                <a:cs typeface="Open Sans"/>
              </a:rPr>
              <a:t>  </a:t>
            </a:r>
            <a:r>
              <a:rPr sz="900" spc="-30" dirty="0">
                <a:solidFill>
                  <a:srgbClr val="231F20"/>
                </a:solidFill>
                <a:latin typeface="Open Sans"/>
                <a:cs typeface="Open Sans"/>
              </a:rPr>
              <a:t>Other</a:t>
            </a:r>
            <a:r>
              <a:rPr sz="9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Open Sans"/>
                <a:cs typeface="Open Sans"/>
              </a:rPr>
              <a:t>obstructions.</a:t>
            </a:r>
            <a:endParaRPr sz="900">
              <a:latin typeface="Open Sans"/>
              <a:cs typeface="Open San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484005" y="3521202"/>
            <a:ext cx="4536440" cy="1447165"/>
          </a:xfrm>
          <a:prstGeom prst="rect">
            <a:avLst/>
          </a:prstGeom>
          <a:solidFill>
            <a:srgbClr val="F8E5DC"/>
          </a:solidFill>
        </p:spPr>
        <p:txBody>
          <a:bodyPr vert="horz" wrap="square" lIns="0" tIns="62230" rIns="0" bIns="0" rtlCol="0">
            <a:spAutoFit/>
          </a:bodyPr>
          <a:lstStyle/>
          <a:p>
            <a:pPr marL="143510">
              <a:lnSpc>
                <a:spcPct val="100000"/>
              </a:lnSpc>
              <a:spcBef>
                <a:spcPts val="490"/>
              </a:spcBef>
            </a:pPr>
            <a:r>
              <a:rPr sz="1200" b="1" spc="-55" dirty="0">
                <a:solidFill>
                  <a:srgbClr val="231F20"/>
                </a:solidFill>
                <a:latin typeface="Franklin Gothic Demi"/>
                <a:cs typeface="Franklin Gothic Demi"/>
              </a:rPr>
              <a:t>Ground</a:t>
            </a:r>
            <a:r>
              <a:rPr sz="1200" b="1" spc="-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200" b="1" spc="-40" dirty="0">
                <a:solidFill>
                  <a:srgbClr val="231F20"/>
                </a:solidFill>
                <a:latin typeface="Franklin Gothic Demi"/>
                <a:cs typeface="Franklin Gothic Demi"/>
              </a:rPr>
              <a:t>level</a:t>
            </a:r>
            <a:r>
              <a:rPr sz="1200" b="1" spc="-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200" b="1" spc="-50" dirty="0">
                <a:solidFill>
                  <a:srgbClr val="231F20"/>
                </a:solidFill>
                <a:latin typeface="Franklin Gothic Demi"/>
                <a:cs typeface="Franklin Gothic Demi"/>
              </a:rPr>
              <a:t>(and</a:t>
            </a:r>
            <a:r>
              <a:rPr sz="12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200" b="1" spc="-10" dirty="0">
                <a:solidFill>
                  <a:srgbClr val="231F20"/>
                </a:solidFill>
                <a:latin typeface="Franklin Gothic Demi"/>
                <a:cs typeface="Franklin Gothic Demi"/>
              </a:rPr>
              <a:t>below)</a:t>
            </a:r>
            <a:endParaRPr sz="1200">
              <a:latin typeface="Franklin Gothic Demi"/>
              <a:cs typeface="Franklin Gothic Demi"/>
            </a:endParaRPr>
          </a:p>
          <a:p>
            <a:pPr marL="143510">
              <a:lnSpc>
                <a:spcPct val="100000"/>
              </a:lnSpc>
              <a:spcBef>
                <a:spcPts val="325"/>
              </a:spcBef>
            </a:pPr>
            <a:r>
              <a:rPr sz="900" spc="-35" dirty="0">
                <a:solidFill>
                  <a:srgbClr val="231F20"/>
                </a:solidFill>
                <a:latin typeface="Open Sans"/>
                <a:cs typeface="Open Sans"/>
              </a:rPr>
              <a:t>You</a:t>
            </a:r>
            <a:r>
              <a:rPr sz="9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Open Sans"/>
                <a:cs typeface="Open Sans"/>
              </a:rPr>
              <a:t>should</a:t>
            </a:r>
            <a:r>
              <a:rPr sz="9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Open Sans"/>
                <a:cs typeface="Open Sans"/>
              </a:rPr>
              <a:t>check</a:t>
            </a:r>
            <a:r>
              <a:rPr sz="9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9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Open Sans"/>
                <a:cs typeface="Open Sans"/>
              </a:rPr>
              <a:t>ground</a:t>
            </a:r>
            <a:r>
              <a:rPr sz="9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Open Sans"/>
                <a:cs typeface="Open Sans"/>
              </a:rPr>
              <a:t>to see:</a:t>
            </a:r>
            <a:endParaRPr sz="900">
              <a:latin typeface="Open Sans"/>
              <a:cs typeface="Open Sans"/>
            </a:endParaRPr>
          </a:p>
          <a:p>
            <a:pPr marL="321310" indent="-178435">
              <a:lnSpc>
                <a:spcPct val="100000"/>
              </a:lnSpc>
              <a:spcBef>
                <a:spcPts val="390"/>
              </a:spcBef>
              <a:buChar char="•"/>
              <a:tabLst>
                <a:tab pos="321310" algn="l"/>
                <a:tab pos="321945" algn="l"/>
              </a:tabLst>
            </a:pPr>
            <a:r>
              <a:rPr sz="900" dirty="0">
                <a:solidFill>
                  <a:srgbClr val="231F20"/>
                </a:solidFill>
                <a:latin typeface="Open Sans"/>
                <a:cs typeface="Open Sans"/>
              </a:rPr>
              <a:t>If</a:t>
            </a:r>
            <a:r>
              <a:rPr sz="900" spc="-3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900" spc="-3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Open Sans"/>
                <a:cs typeface="Open Sans"/>
              </a:rPr>
              <a:t>surface</a:t>
            </a:r>
            <a:r>
              <a:rPr sz="9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dirty="0">
                <a:solidFill>
                  <a:srgbClr val="231F20"/>
                </a:solidFill>
                <a:latin typeface="Open Sans"/>
                <a:cs typeface="Open Sans"/>
              </a:rPr>
              <a:t>is</a:t>
            </a:r>
            <a:r>
              <a:rPr sz="900" spc="-25" dirty="0">
                <a:solidFill>
                  <a:srgbClr val="231F20"/>
                </a:solidFill>
                <a:latin typeface="Open Sans"/>
                <a:cs typeface="Open Sans"/>
              </a:rPr>
              <a:t> stable</a:t>
            </a:r>
            <a:r>
              <a:rPr sz="900" spc="-35" dirty="0">
                <a:solidFill>
                  <a:srgbClr val="231F20"/>
                </a:solidFill>
                <a:latin typeface="Open Sans"/>
                <a:cs typeface="Open Sans"/>
              </a:rPr>
              <a:t> and</a:t>
            </a:r>
            <a:r>
              <a:rPr sz="900" spc="-2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Open Sans"/>
                <a:cs typeface="Open Sans"/>
              </a:rPr>
              <a:t>level</a:t>
            </a:r>
            <a:endParaRPr sz="900">
              <a:latin typeface="Open Sans"/>
              <a:cs typeface="Open Sans"/>
            </a:endParaRPr>
          </a:p>
          <a:p>
            <a:pPr marL="321310" indent="-178435">
              <a:lnSpc>
                <a:spcPct val="100000"/>
              </a:lnSpc>
              <a:spcBef>
                <a:spcPts val="100"/>
              </a:spcBef>
              <a:buChar char="•"/>
              <a:tabLst>
                <a:tab pos="321310" algn="l"/>
                <a:tab pos="321945" algn="l"/>
              </a:tabLst>
            </a:pPr>
            <a:r>
              <a:rPr sz="900" dirty="0">
                <a:solidFill>
                  <a:srgbClr val="231F20"/>
                </a:solidFill>
                <a:latin typeface="Open Sans"/>
                <a:cs typeface="Open Sans"/>
              </a:rPr>
              <a:t>If</a:t>
            </a:r>
            <a:r>
              <a:rPr sz="9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Open Sans"/>
                <a:cs typeface="Open Sans"/>
              </a:rPr>
              <a:t>there</a:t>
            </a:r>
            <a:r>
              <a:rPr sz="9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Open Sans"/>
                <a:cs typeface="Open Sans"/>
              </a:rPr>
              <a:t>are</a:t>
            </a:r>
            <a:r>
              <a:rPr sz="900" spc="-3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Open Sans"/>
                <a:cs typeface="Open Sans"/>
              </a:rPr>
              <a:t>spills</a:t>
            </a:r>
            <a:r>
              <a:rPr sz="9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Open Sans"/>
                <a:cs typeface="Open Sans"/>
              </a:rPr>
              <a:t>or</a:t>
            </a:r>
            <a:r>
              <a:rPr sz="9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Open Sans"/>
                <a:cs typeface="Open Sans"/>
              </a:rPr>
              <a:t>wet</a:t>
            </a:r>
            <a:r>
              <a:rPr sz="9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Open Sans"/>
                <a:cs typeface="Open Sans"/>
              </a:rPr>
              <a:t>surfaces</a:t>
            </a:r>
            <a:endParaRPr sz="900">
              <a:latin typeface="Open Sans"/>
              <a:cs typeface="Open Sans"/>
            </a:endParaRPr>
          </a:p>
          <a:p>
            <a:pPr marL="321310" indent="-178435">
              <a:lnSpc>
                <a:spcPct val="100000"/>
              </a:lnSpc>
              <a:spcBef>
                <a:spcPts val="105"/>
              </a:spcBef>
              <a:buChar char="•"/>
              <a:tabLst>
                <a:tab pos="321310" algn="l"/>
                <a:tab pos="321945" algn="l"/>
              </a:tabLst>
            </a:pPr>
            <a:r>
              <a:rPr sz="900" spc="-10" dirty="0">
                <a:solidFill>
                  <a:srgbClr val="231F20"/>
                </a:solidFill>
                <a:latin typeface="Open Sans"/>
                <a:cs typeface="Open Sans"/>
              </a:rPr>
              <a:t>Is</a:t>
            </a:r>
            <a:r>
              <a:rPr sz="900" spc="-4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Open Sans"/>
                <a:cs typeface="Open Sans"/>
              </a:rPr>
              <a:t>there</a:t>
            </a:r>
            <a:r>
              <a:rPr sz="900" spc="-3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Open Sans"/>
                <a:cs typeface="Open Sans"/>
              </a:rPr>
              <a:t>debris/rubbish</a:t>
            </a:r>
            <a:endParaRPr sz="900">
              <a:latin typeface="Open Sans"/>
              <a:cs typeface="Open Sans"/>
            </a:endParaRPr>
          </a:p>
          <a:p>
            <a:pPr marL="321310" indent="-178435">
              <a:lnSpc>
                <a:spcPct val="100000"/>
              </a:lnSpc>
              <a:spcBef>
                <a:spcPts val="105"/>
              </a:spcBef>
              <a:buChar char="•"/>
              <a:tabLst>
                <a:tab pos="321310" algn="l"/>
                <a:tab pos="321945" algn="l"/>
              </a:tabLst>
            </a:pPr>
            <a:r>
              <a:rPr sz="900" spc="-10" dirty="0">
                <a:solidFill>
                  <a:srgbClr val="231F20"/>
                </a:solidFill>
                <a:latin typeface="Open Sans"/>
                <a:cs typeface="Open Sans"/>
              </a:rPr>
              <a:t>Is</a:t>
            </a:r>
            <a:r>
              <a:rPr sz="9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9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Open Sans"/>
                <a:cs typeface="Open Sans"/>
              </a:rPr>
              <a:t>surface</a:t>
            </a:r>
            <a:r>
              <a:rPr sz="9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Open Sans"/>
                <a:cs typeface="Open Sans"/>
              </a:rPr>
              <a:t>strong</a:t>
            </a:r>
            <a:r>
              <a:rPr sz="9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Open Sans"/>
                <a:cs typeface="Open Sans"/>
              </a:rPr>
              <a:t>enough</a:t>
            </a:r>
            <a:r>
              <a:rPr sz="9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Open Sans"/>
                <a:cs typeface="Open Sans"/>
              </a:rPr>
              <a:t>to </a:t>
            </a:r>
            <a:r>
              <a:rPr sz="900" spc="-30" dirty="0">
                <a:solidFill>
                  <a:srgbClr val="231F20"/>
                </a:solidFill>
                <a:latin typeface="Open Sans"/>
                <a:cs typeface="Open Sans"/>
              </a:rPr>
              <a:t>support</a:t>
            </a:r>
            <a:r>
              <a:rPr sz="9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9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Open Sans"/>
                <a:cs typeface="Open Sans"/>
              </a:rPr>
              <a:t>weight</a:t>
            </a:r>
            <a:r>
              <a:rPr sz="9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Open Sans"/>
                <a:cs typeface="Open Sans"/>
              </a:rPr>
              <a:t>of </a:t>
            </a:r>
            <a:r>
              <a:rPr sz="900" spc="-35" dirty="0">
                <a:solidFill>
                  <a:srgbClr val="231F20"/>
                </a:solidFill>
                <a:latin typeface="Open Sans"/>
                <a:cs typeface="Open Sans"/>
              </a:rPr>
              <a:t>any</a:t>
            </a:r>
            <a:r>
              <a:rPr sz="9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Open Sans"/>
                <a:cs typeface="Open Sans"/>
              </a:rPr>
              <a:t>equipment</a:t>
            </a:r>
            <a:r>
              <a:rPr sz="900" spc="-20" dirty="0">
                <a:solidFill>
                  <a:srgbClr val="231F20"/>
                </a:solidFill>
                <a:latin typeface="Open Sans"/>
                <a:cs typeface="Open Sans"/>
              </a:rPr>
              <a:t> or</a:t>
            </a:r>
            <a:r>
              <a:rPr sz="900" spc="-10" dirty="0">
                <a:solidFill>
                  <a:srgbClr val="231F20"/>
                </a:solidFill>
                <a:latin typeface="Open Sans"/>
                <a:cs typeface="Open Sans"/>
              </a:rPr>
              <a:t> materials</a:t>
            </a:r>
            <a:endParaRPr sz="900">
              <a:latin typeface="Open Sans"/>
              <a:cs typeface="Open Sans"/>
            </a:endParaRPr>
          </a:p>
          <a:p>
            <a:pPr marL="321310" indent="-178435">
              <a:lnSpc>
                <a:spcPct val="100000"/>
              </a:lnSpc>
              <a:spcBef>
                <a:spcPts val="100"/>
              </a:spcBef>
              <a:buChar char="•"/>
              <a:tabLst>
                <a:tab pos="321310" algn="l"/>
                <a:tab pos="321945" algn="l"/>
              </a:tabLst>
            </a:pPr>
            <a:r>
              <a:rPr sz="900" spc="-30" dirty="0">
                <a:solidFill>
                  <a:srgbClr val="231F20"/>
                </a:solidFill>
                <a:latin typeface="Open Sans"/>
                <a:cs typeface="Open Sans"/>
              </a:rPr>
              <a:t>Are</a:t>
            </a:r>
            <a:r>
              <a:rPr sz="9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Open Sans"/>
                <a:cs typeface="Open Sans"/>
              </a:rPr>
              <a:t>there</a:t>
            </a:r>
            <a:r>
              <a:rPr sz="9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Open Sans"/>
                <a:cs typeface="Open Sans"/>
              </a:rPr>
              <a:t>trenches</a:t>
            </a:r>
            <a:r>
              <a:rPr sz="9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Open Sans"/>
                <a:cs typeface="Open Sans"/>
              </a:rPr>
              <a:t>or</a:t>
            </a:r>
            <a:r>
              <a:rPr sz="9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Open Sans"/>
                <a:cs typeface="Open Sans"/>
              </a:rPr>
              <a:t>recently</a:t>
            </a:r>
            <a:r>
              <a:rPr sz="9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Open Sans"/>
                <a:cs typeface="Open Sans"/>
              </a:rPr>
              <a:t>backfilled</a:t>
            </a:r>
            <a:r>
              <a:rPr sz="9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Open Sans"/>
                <a:cs typeface="Open Sans"/>
              </a:rPr>
              <a:t>trenches</a:t>
            </a:r>
            <a:endParaRPr sz="900">
              <a:latin typeface="Open Sans"/>
              <a:cs typeface="Open Sans"/>
            </a:endParaRPr>
          </a:p>
          <a:p>
            <a:pPr marL="321310" indent="-178435">
              <a:lnSpc>
                <a:spcPct val="100000"/>
              </a:lnSpc>
              <a:spcBef>
                <a:spcPts val="105"/>
              </a:spcBef>
              <a:buChar char="•"/>
              <a:tabLst>
                <a:tab pos="321310" algn="l"/>
                <a:tab pos="321945" algn="l"/>
              </a:tabLst>
            </a:pPr>
            <a:r>
              <a:rPr sz="900" spc="-10" dirty="0">
                <a:solidFill>
                  <a:srgbClr val="231F20"/>
                </a:solidFill>
                <a:latin typeface="Open Sans"/>
                <a:cs typeface="Open Sans"/>
              </a:rPr>
              <a:t>Is</a:t>
            </a:r>
            <a:r>
              <a:rPr sz="900" spc="-3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Open Sans"/>
                <a:cs typeface="Open Sans"/>
              </a:rPr>
              <a:t>the</a:t>
            </a:r>
            <a:r>
              <a:rPr sz="900" spc="-30" dirty="0">
                <a:solidFill>
                  <a:srgbClr val="231F20"/>
                </a:solidFill>
                <a:latin typeface="Open Sans"/>
                <a:cs typeface="Open Sans"/>
              </a:rPr>
              <a:t> ground </a:t>
            </a:r>
            <a:r>
              <a:rPr sz="900" spc="-10" dirty="0">
                <a:solidFill>
                  <a:srgbClr val="231F20"/>
                </a:solidFill>
                <a:latin typeface="Open Sans"/>
                <a:cs typeface="Open Sans"/>
              </a:rPr>
              <a:t>unstable.</a:t>
            </a:r>
            <a:endParaRPr sz="900">
              <a:latin typeface="Open Sans"/>
              <a:cs typeface="Open San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681049-A283-194A-9891-605B6D17743C}"/>
              </a:ext>
            </a:extLst>
          </p:cNvPr>
          <p:cNvSpPr/>
          <p:nvPr/>
        </p:nvSpPr>
        <p:spPr>
          <a:xfrm>
            <a:off x="476447" y="1107393"/>
            <a:ext cx="2686738" cy="5882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3B027A9-EBE5-60D0-53B9-5C8C74F86416}"/>
              </a:ext>
            </a:extLst>
          </p:cNvPr>
          <p:cNvSpPr/>
          <p:nvPr/>
        </p:nvSpPr>
        <p:spPr>
          <a:xfrm>
            <a:off x="476447" y="1728009"/>
            <a:ext cx="2686738" cy="505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E42EBF5-1A58-75B1-814B-B0826000F2D8}"/>
              </a:ext>
            </a:extLst>
          </p:cNvPr>
          <p:cNvSpPr/>
          <p:nvPr/>
        </p:nvSpPr>
        <p:spPr>
          <a:xfrm>
            <a:off x="4284749" y="1230819"/>
            <a:ext cx="2686738" cy="1003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0C72675-BAED-1B10-2CD9-BB35D60FA4DA}"/>
              </a:ext>
            </a:extLst>
          </p:cNvPr>
          <p:cNvSpPr/>
          <p:nvPr/>
        </p:nvSpPr>
        <p:spPr>
          <a:xfrm>
            <a:off x="3887215" y="2652883"/>
            <a:ext cx="3084271" cy="684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9A3E5F-66E0-5DD2-4543-1FA42942CADC}"/>
              </a:ext>
            </a:extLst>
          </p:cNvPr>
          <p:cNvSpPr/>
          <p:nvPr/>
        </p:nvSpPr>
        <p:spPr>
          <a:xfrm>
            <a:off x="2595004" y="3809061"/>
            <a:ext cx="4376481" cy="1110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47142" y="141378"/>
            <a:ext cx="2630170" cy="158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30"/>
              </a:lnSpc>
            </a:pP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IDENTIFY OHS</a:t>
            </a:r>
            <a:r>
              <a:rPr sz="1100" spc="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LEGISLATIVE</a:t>
            </a:r>
            <a:r>
              <a:rPr sz="1100" spc="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REQUIREMENTS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63597" y="144005"/>
            <a:ext cx="5396865" cy="153035"/>
          </a:xfrm>
          <a:custGeom>
            <a:avLst/>
            <a:gdLst/>
            <a:ahLst/>
            <a:cxnLst/>
            <a:rect l="l" t="t" r="r" b="b"/>
            <a:pathLst>
              <a:path w="5396865" h="153035">
                <a:moveTo>
                  <a:pt x="0" y="152996"/>
                </a:moveTo>
                <a:lnTo>
                  <a:pt x="5396407" y="152996"/>
                </a:lnTo>
                <a:lnTo>
                  <a:pt x="5396407" y="0"/>
                </a:lnTo>
                <a:lnTo>
                  <a:pt x="0" y="0"/>
                </a:lnTo>
                <a:lnTo>
                  <a:pt x="0" y="152996"/>
                </a:lnTo>
                <a:close/>
              </a:path>
            </a:pathLst>
          </a:custGeom>
          <a:solidFill>
            <a:srgbClr val="72BF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163597" y="144005"/>
            <a:ext cx="5396865" cy="153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3860">
              <a:lnSpc>
                <a:spcPts val="1205"/>
              </a:lnSpc>
            </a:pP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IDENTIFY</a:t>
            </a:r>
            <a:r>
              <a:rPr sz="1100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AND</a:t>
            </a:r>
            <a:r>
              <a:rPr sz="1100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ASSESS</a:t>
            </a:r>
            <a:r>
              <a:rPr sz="1100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RISKS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85068" y="144006"/>
            <a:ext cx="229235" cy="153035"/>
          </a:xfrm>
          <a:custGeom>
            <a:avLst/>
            <a:gdLst/>
            <a:ahLst/>
            <a:cxnLst/>
            <a:rect l="l" t="t" r="r" b="b"/>
            <a:pathLst>
              <a:path w="229235" h="153035">
                <a:moveTo>
                  <a:pt x="228663" y="0"/>
                </a:moveTo>
                <a:lnTo>
                  <a:pt x="0" y="0"/>
                </a:lnTo>
                <a:lnTo>
                  <a:pt x="0" y="152996"/>
                </a:lnTo>
                <a:lnTo>
                  <a:pt x="75666" y="152996"/>
                </a:lnTo>
                <a:lnTo>
                  <a:pt x="22866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43179" y="727811"/>
            <a:ext cx="6473825" cy="753745"/>
          </a:xfrm>
          <a:prstGeom prst="rect">
            <a:avLst/>
          </a:prstGeom>
          <a:solidFill>
            <a:srgbClr val="D5D8E4"/>
          </a:solidFill>
          <a:ln w="6350">
            <a:solidFill>
              <a:srgbClr val="687A9E"/>
            </a:solidFill>
          </a:ln>
        </p:spPr>
        <p:txBody>
          <a:bodyPr vert="horz" wrap="square" lIns="0" tIns="88900" rIns="0" bIns="0" rtlCol="0">
            <a:spAutoFit/>
          </a:bodyPr>
          <a:lstStyle/>
          <a:p>
            <a:pPr marL="74930">
              <a:lnSpc>
                <a:spcPct val="100000"/>
              </a:lnSpc>
              <a:spcBef>
                <a:spcPts val="700"/>
              </a:spcBef>
            </a:pPr>
            <a:r>
              <a:rPr sz="1200" b="1" spc="-55" dirty="0">
                <a:solidFill>
                  <a:srgbClr val="231F20"/>
                </a:solidFill>
                <a:latin typeface="Franklin Gothic Demi"/>
                <a:cs typeface="Franklin Gothic Demi"/>
              </a:rPr>
              <a:t>What</a:t>
            </a:r>
            <a:r>
              <a:rPr sz="1200" b="1" spc="-40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200" b="1" spc="-20" dirty="0">
                <a:solidFill>
                  <a:srgbClr val="231F20"/>
                </a:solidFill>
                <a:latin typeface="Franklin Gothic Demi"/>
                <a:cs typeface="Franklin Gothic Demi"/>
              </a:rPr>
              <a:t>is</a:t>
            </a:r>
            <a:r>
              <a:rPr sz="1200" b="1" spc="-30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200" b="1" dirty="0">
                <a:solidFill>
                  <a:srgbClr val="231F20"/>
                </a:solidFill>
                <a:latin typeface="Franklin Gothic Demi"/>
                <a:cs typeface="Franklin Gothic Demi"/>
              </a:rPr>
              <a:t>a</a:t>
            </a:r>
            <a:r>
              <a:rPr sz="1200" b="1" spc="-2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200" b="1" spc="-55" dirty="0">
                <a:solidFill>
                  <a:srgbClr val="231F20"/>
                </a:solidFill>
                <a:latin typeface="Franklin Gothic Demi"/>
                <a:cs typeface="Franklin Gothic Demi"/>
              </a:rPr>
              <a:t>work</a:t>
            </a:r>
            <a:r>
              <a:rPr sz="1200" b="1" spc="-30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200" b="1" spc="-50" dirty="0">
                <a:solidFill>
                  <a:srgbClr val="231F20"/>
                </a:solidFill>
                <a:latin typeface="Franklin Gothic Demi"/>
                <a:cs typeface="Franklin Gothic Demi"/>
              </a:rPr>
              <a:t>area</a:t>
            </a:r>
            <a:r>
              <a:rPr sz="1200" b="1" spc="-25" dirty="0">
                <a:solidFill>
                  <a:srgbClr val="231F20"/>
                </a:solidFill>
                <a:latin typeface="Franklin Gothic Demi"/>
                <a:cs typeface="Franklin Gothic Demi"/>
              </a:rPr>
              <a:t> </a:t>
            </a:r>
            <a:r>
              <a:rPr sz="1200" b="1" spc="-10" dirty="0">
                <a:solidFill>
                  <a:srgbClr val="231F20"/>
                </a:solidFill>
                <a:latin typeface="Franklin Gothic Demi"/>
                <a:cs typeface="Franklin Gothic Demi"/>
              </a:rPr>
              <a:t>hazard?</a:t>
            </a:r>
            <a:endParaRPr sz="1200">
              <a:latin typeface="Franklin Gothic Demi"/>
              <a:cs typeface="Franklin Gothic Demi"/>
            </a:endParaRPr>
          </a:p>
          <a:p>
            <a:pPr marL="74930" marR="290195">
              <a:lnSpc>
                <a:spcPct val="100000"/>
              </a:lnSpc>
              <a:spcBef>
                <a:spcPts val="530"/>
              </a:spcBef>
            </a:pP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Construction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work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is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done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in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lots of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different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work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environments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such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as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on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building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sites,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in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confined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spaces,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in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trenches,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on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rooftops,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or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inside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buildings.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These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different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work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environments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often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have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different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hazards.</a:t>
            </a:r>
            <a:endParaRPr sz="1000">
              <a:latin typeface="Open Sans"/>
              <a:cs typeface="Open Sans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53603" y="1659991"/>
            <a:ext cx="4458322" cy="3213163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552355" y="2649131"/>
            <a:ext cx="1274445" cy="254000"/>
          </a:xfrm>
          <a:prstGeom prst="rect">
            <a:avLst/>
          </a:prstGeom>
          <a:solidFill>
            <a:srgbClr val="FFFFFF"/>
          </a:solidFill>
          <a:ln w="12700">
            <a:solidFill>
              <a:srgbClr val="687A9E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marL="120650">
              <a:lnSpc>
                <a:spcPct val="100000"/>
              </a:lnSpc>
              <a:spcBef>
                <a:spcPts val="380"/>
              </a:spcBef>
            </a:pP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Working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at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heights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431950" y="3165970"/>
            <a:ext cx="1661795" cy="254000"/>
          </a:xfrm>
          <a:custGeom>
            <a:avLst/>
            <a:gdLst/>
            <a:ahLst/>
            <a:cxnLst/>
            <a:rect l="l" t="t" r="r" b="b"/>
            <a:pathLst>
              <a:path w="1661795" h="254000">
                <a:moveTo>
                  <a:pt x="1661579" y="0"/>
                </a:moveTo>
                <a:lnTo>
                  <a:pt x="0" y="0"/>
                </a:lnTo>
                <a:lnTo>
                  <a:pt x="0" y="253873"/>
                </a:lnTo>
                <a:lnTo>
                  <a:pt x="1661579" y="253873"/>
                </a:lnTo>
                <a:lnTo>
                  <a:pt x="16615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431950" y="3165970"/>
            <a:ext cx="1661795" cy="254000"/>
          </a:xfrm>
          <a:prstGeom prst="rect">
            <a:avLst/>
          </a:prstGeom>
          <a:ln w="12700">
            <a:solidFill>
              <a:srgbClr val="687A9E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marL="98425">
              <a:lnSpc>
                <a:spcPct val="100000"/>
              </a:lnSpc>
              <a:spcBef>
                <a:spcPts val="380"/>
              </a:spcBef>
            </a:pP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Cold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working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environment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349438" y="2479840"/>
            <a:ext cx="1053465" cy="254000"/>
          </a:xfrm>
          <a:custGeom>
            <a:avLst/>
            <a:gdLst/>
            <a:ahLst/>
            <a:cxnLst/>
            <a:rect l="l" t="t" r="r" b="b"/>
            <a:pathLst>
              <a:path w="1053464" h="254000">
                <a:moveTo>
                  <a:pt x="1053198" y="0"/>
                </a:moveTo>
                <a:lnTo>
                  <a:pt x="0" y="0"/>
                </a:lnTo>
                <a:lnTo>
                  <a:pt x="0" y="253873"/>
                </a:lnTo>
                <a:lnTo>
                  <a:pt x="1053198" y="253873"/>
                </a:lnTo>
                <a:lnTo>
                  <a:pt x="10531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349438" y="2479840"/>
            <a:ext cx="1053465" cy="254000"/>
          </a:xfrm>
          <a:prstGeom prst="rect">
            <a:avLst/>
          </a:prstGeom>
          <a:ln w="12700">
            <a:solidFill>
              <a:srgbClr val="687A9E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marL="101600">
              <a:lnSpc>
                <a:spcPct val="100000"/>
              </a:lnSpc>
              <a:spcBef>
                <a:spcPts val="380"/>
              </a:spcBef>
            </a:pP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Electrical</a:t>
            </a:r>
            <a:r>
              <a:rPr sz="1000" spc="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safety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24694" y="3259061"/>
            <a:ext cx="863600" cy="406400"/>
          </a:xfrm>
          <a:prstGeom prst="rect">
            <a:avLst/>
          </a:prstGeom>
          <a:solidFill>
            <a:srgbClr val="FFFFFF"/>
          </a:solidFill>
          <a:ln w="12700">
            <a:solidFill>
              <a:srgbClr val="687A9E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marL="207010" marR="118110" indent="-82550">
              <a:lnSpc>
                <a:spcPct val="100000"/>
              </a:lnSpc>
              <a:spcBef>
                <a:spcPts val="380"/>
              </a:spcBef>
            </a:pPr>
            <a:r>
              <a:rPr sz="1000" spc="-50" dirty="0">
                <a:solidFill>
                  <a:srgbClr val="231F20"/>
                </a:solidFill>
                <a:latin typeface="Open Sans"/>
                <a:cs typeface="Open Sans"/>
              </a:rPr>
              <a:t>Unplanned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collapse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203181" y="4501388"/>
            <a:ext cx="1435100" cy="406400"/>
          </a:xfrm>
          <a:custGeom>
            <a:avLst/>
            <a:gdLst/>
            <a:ahLst/>
            <a:cxnLst/>
            <a:rect l="l" t="t" r="r" b="b"/>
            <a:pathLst>
              <a:path w="1435100" h="406400">
                <a:moveTo>
                  <a:pt x="1434477" y="0"/>
                </a:moveTo>
                <a:lnTo>
                  <a:pt x="0" y="0"/>
                </a:lnTo>
                <a:lnTo>
                  <a:pt x="0" y="406272"/>
                </a:lnTo>
                <a:lnTo>
                  <a:pt x="1434477" y="406272"/>
                </a:lnTo>
                <a:lnTo>
                  <a:pt x="14344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203181" y="4501388"/>
            <a:ext cx="1435100" cy="20256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8260" rIns="0" bIns="0" rtlCol="0">
            <a:spAutoFit/>
          </a:bodyPr>
          <a:lstStyle/>
          <a:p>
            <a:pPr marL="93980">
              <a:lnSpc>
                <a:spcPct val="100000"/>
              </a:lnSpc>
              <a:spcBef>
                <a:spcPts val="380"/>
              </a:spcBef>
            </a:pP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Hazardous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substances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203181" y="4703837"/>
            <a:ext cx="1435100" cy="20383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116205">
              <a:lnSpc>
                <a:spcPts val="1190"/>
              </a:lnSpc>
            </a:pPr>
            <a:r>
              <a:rPr sz="1000" spc="-4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dangerous</a:t>
            </a:r>
            <a:r>
              <a:rPr sz="10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goods</a:t>
            </a:r>
            <a:endParaRPr sz="1000">
              <a:latin typeface="Open Sans"/>
              <a:cs typeface="Open Sans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050353" y="3544735"/>
            <a:ext cx="3594100" cy="1369695"/>
            <a:chOff x="1050353" y="3544735"/>
            <a:chExt cx="3594100" cy="1369695"/>
          </a:xfrm>
        </p:grpSpPr>
        <p:sp>
          <p:nvSpPr>
            <p:cNvPr id="18" name="object 18"/>
            <p:cNvSpPr/>
            <p:nvPr/>
          </p:nvSpPr>
          <p:spPr>
            <a:xfrm>
              <a:off x="3203181" y="4501388"/>
              <a:ext cx="1435100" cy="406400"/>
            </a:xfrm>
            <a:custGeom>
              <a:avLst/>
              <a:gdLst/>
              <a:ahLst/>
              <a:cxnLst/>
              <a:rect l="l" t="t" r="r" b="b"/>
              <a:pathLst>
                <a:path w="1435100" h="406400">
                  <a:moveTo>
                    <a:pt x="0" y="406272"/>
                  </a:moveTo>
                  <a:lnTo>
                    <a:pt x="1434477" y="406272"/>
                  </a:lnTo>
                  <a:lnTo>
                    <a:pt x="1434477" y="0"/>
                  </a:lnTo>
                  <a:lnTo>
                    <a:pt x="0" y="0"/>
                  </a:lnTo>
                  <a:lnTo>
                    <a:pt x="0" y="406272"/>
                  </a:lnTo>
                  <a:close/>
                </a:path>
              </a:pathLst>
            </a:custGeom>
            <a:ln w="12700">
              <a:solidFill>
                <a:srgbClr val="687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50353" y="3544735"/>
              <a:ext cx="1651635" cy="254000"/>
            </a:xfrm>
            <a:custGeom>
              <a:avLst/>
              <a:gdLst/>
              <a:ahLst/>
              <a:cxnLst/>
              <a:rect l="l" t="t" r="r" b="b"/>
              <a:pathLst>
                <a:path w="1651635" h="254000">
                  <a:moveTo>
                    <a:pt x="1651355" y="0"/>
                  </a:moveTo>
                  <a:lnTo>
                    <a:pt x="0" y="0"/>
                  </a:lnTo>
                  <a:lnTo>
                    <a:pt x="0" y="253872"/>
                  </a:lnTo>
                  <a:lnTo>
                    <a:pt x="1651355" y="253872"/>
                  </a:lnTo>
                  <a:lnTo>
                    <a:pt x="16513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050353" y="3544735"/>
            <a:ext cx="1651635" cy="254000"/>
          </a:xfrm>
          <a:prstGeom prst="rect">
            <a:avLst/>
          </a:prstGeom>
          <a:ln w="12700">
            <a:solidFill>
              <a:srgbClr val="687A9E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marL="168910">
              <a:lnSpc>
                <a:spcPct val="100000"/>
              </a:lnSpc>
              <a:spcBef>
                <a:spcPts val="380"/>
              </a:spcBef>
            </a:pPr>
            <a:r>
              <a:rPr sz="1000" spc="-30" dirty="0">
                <a:solidFill>
                  <a:srgbClr val="231F20"/>
                </a:solidFill>
                <a:latin typeface="Open Sans"/>
                <a:cs typeface="Open Sans"/>
              </a:rPr>
              <a:t>Traffic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mobile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plant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46354" y="4416679"/>
            <a:ext cx="1093470" cy="406400"/>
          </a:xfrm>
          <a:custGeom>
            <a:avLst/>
            <a:gdLst/>
            <a:ahLst/>
            <a:cxnLst/>
            <a:rect l="l" t="t" r="r" b="b"/>
            <a:pathLst>
              <a:path w="1093470" h="406400">
                <a:moveTo>
                  <a:pt x="1093076" y="0"/>
                </a:moveTo>
                <a:lnTo>
                  <a:pt x="0" y="0"/>
                </a:lnTo>
                <a:lnTo>
                  <a:pt x="0" y="406272"/>
                </a:lnTo>
                <a:lnTo>
                  <a:pt x="1093076" y="406272"/>
                </a:lnTo>
                <a:lnTo>
                  <a:pt x="10930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46354" y="4416679"/>
            <a:ext cx="1093470" cy="406400"/>
          </a:xfrm>
          <a:prstGeom prst="rect">
            <a:avLst/>
          </a:prstGeom>
          <a:ln w="12700">
            <a:solidFill>
              <a:srgbClr val="687A9E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marL="242570" marR="236220" indent="41275">
              <a:lnSpc>
                <a:spcPct val="100000"/>
              </a:lnSpc>
              <a:spcBef>
                <a:spcPts val="380"/>
              </a:spcBef>
            </a:pP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Plant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Open Sans"/>
                <a:cs typeface="Open Sans"/>
              </a:rPr>
              <a:t>and </a:t>
            </a:r>
            <a:r>
              <a:rPr sz="1000" spc="-50" dirty="0">
                <a:solidFill>
                  <a:srgbClr val="231F20"/>
                </a:solidFill>
                <a:latin typeface="Open Sans"/>
                <a:cs typeface="Open Sans"/>
              </a:rPr>
              <a:t>equipment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040130" y="3966248"/>
            <a:ext cx="660400" cy="254000"/>
          </a:xfrm>
          <a:custGeom>
            <a:avLst/>
            <a:gdLst/>
            <a:ahLst/>
            <a:cxnLst/>
            <a:rect l="l" t="t" r="r" b="b"/>
            <a:pathLst>
              <a:path w="660400" h="254000">
                <a:moveTo>
                  <a:pt x="659930" y="0"/>
                </a:moveTo>
                <a:lnTo>
                  <a:pt x="0" y="0"/>
                </a:lnTo>
                <a:lnTo>
                  <a:pt x="0" y="253873"/>
                </a:lnTo>
                <a:lnTo>
                  <a:pt x="659930" y="253873"/>
                </a:lnTo>
                <a:lnTo>
                  <a:pt x="6599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040130" y="3966248"/>
            <a:ext cx="660400" cy="254000"/>
          </a:xfrm>
          <a:prstGeom prst="rect">
            <a:avLst/>
          </a:prstGeom>
          <a:ln w="12700">
            <a:solidFill>
              <a:srgbClr val="687A9E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marL="172085">
              <a:lnSpc>
                <a:spcPct val="100000"/>
              </a:lnSpc>
              <a:spcBef>
                <a:spcPts val="380"/>
              </a:spcBef>
            </a:pP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Noise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050353" y="1752358"/>
            <a:ext cx="1569720" cy="406400"/>
          </a:xfrm>
          <a:custGeom>
            <a:avLst/>
            <a:gdLst/>
            <a:ahLst/>
            <a:cxnLst/>
            <a:rect l="l" t="t" r="r" b="b"/>
            <a:pathLst>
              <a:path w="1569720" h="406400">
                <a:moveTo>
                  <a:pt x="1569148" y="0"/>
                </a:moveTo>
                <a:lnTo>
                  <a:pt x="0" y="0"/>
                </a:lnTo>
                <a:lnTo>
                  <a:pt x="0" y="406272"/>
                </a:lnTo>
                <a:lnTo>
                  <a:pt x="1569148" y="406272"/>
                </a:lnTo>
                <a:lnTo>
                  <a:pt x="15691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050353" y="1752358"/>
            <a:ext cx="1569720" cy="406400"/>
          </a:xfrm>
          <a:prstGeom prst="rect">
            <a:avLst/>
          </a:prstGeom>
          <a:ln w="12700">
            <a:solidFill>
              <a:srgbClr val="687A9E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marL="114300" marR="71120" indent="-36830">
              <a:lnSpc>
                <a:spcPct val="100000"/>
              </a:lnSpc>
              <a:spcBef>
                <a:spcPts val="380"/>
              </a:spcBef>
            </a:pP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Hot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working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Open Sans"/>
                <a:cs typeface="Open Sans"/>
              </a:rPr>
              <a:t>environment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ultraviolet</a:t>
            </a:r>
            <a:r>
              <a:rPr sz="1000" spc="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(UV)</a:t>
            </a:r>
            <a:r>
              <a:rPr sz="1000" spc="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radiation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503811" y="3678021"/>
            <a:ext cx="1195705" cy="254000"/>
          </a:xfrm>
          <a:custGeom>
            <a:avLst/>
            <a:gdLst/>
            <a:ahLst/>
            <a:cxnLst/>
            <a:rect l="l" t="t" r="r" b="b"/>
            <a:pathLst>
              <a:path w="1195704" h="254000">
                <a:moveTo>
                  <a:pt x="1195209" y="0"/>
                </a:moveTo>
                <a:lnTo>
                  <a:pt x="0" y="0"/>
                </a:lnTo>
                <a:lnTo>
                  <a:pt x="0" y="253873"/>
                </a:lnTo>
                <a:lnTo>
                  <a:pt x="1195209" y="253873"/>
                </a:lnTo>
                <a:lnTo>
                  <a:pt x="11952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5503811" y="3678021"/>
            <a:ext cx="1195705" cy="254000"/>
          </a:xfrm>
          <a:prstGeom prst="rect">
            <a:avLst/>
          </a:prstGeom>
          <a:ln w="12700">
            <a:solidFill>
              <a:srgbClr val="687A9E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marL="133985">
              <a:lnSpc>
                <a:spcPct val="100000"/>
              </a:lnSpc>
              <a:spcBef>
                <a:spcPts val="380"/>
              </a:spcBef>
            </a:pP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Manual</a:t>
            </a:r>
            <a:r>
              <a:rPr sz="1000" spc="-20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handling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818441" y="4191355"/>
            <a:ext cx="1195705" cy="406400"/>
          </a:xfrm>
          <a:custGeom>
            <a:avLst/>
            <a:gdLst/>
            <a:ahLst/>
            <a:cxnLst/>
            <a:rect l="l" t="t" r="r" b="b"/>
            <a:pathLst>
              <a:path w="1195704" h="406400">
                <a:moveTo>
                  <a:pt x="1195209" y="0"/>
                </a:moveTo>
                <a:lnTo>
                  <a:pt x="0" y="0"/>
                </a:lnTo>
                <a:lnTo>
                  <a:pt x="0" y="406273"/>
                </a:lnTo>
                <a:lnTo>
                  <a:pt x="1195209" y="406273"/>
                </a:lnTo>
                <a:lnTo>
                  <a:pt x="11952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5818441" y="4191355"/>
            <a:ext cx="1195705" cy="406400"/>
          </a:xfrm>
          <a:prstGeom prst="rect">
            <a:avLst/>
          </a:prstGeom>
          <a:ln w="12700">
            <a:solidFill>
              <a:srgbClr val="687A9E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marL="78740" marR="71755" indent="136525">
              <a:lnSpc>
                <a:spcPct val="100000"/>
              </a:lnSpc>
              <a:spcBef>
                <a:spcPts val="380"/>
              </a:spcBef>
            </a:pPr>
            <a:r>
              <a:rPr sz="1000" spc="-40" dirty="0">
                <a:solidFill>
                  <a:srgbClr val="231F20"/>
                </a:solidFill>
                <a:latin typeface="Open Sans"/>
                <a:cs typeface="Open Sans"/>
              </a:rPr>
              <a:t>HIV</a:t>
            </a:r>
            <a:r>
              <a:rPr sz="1000" spc="-1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Open Sans"/>
                <a:cs typeface="Open Sans"/>
              </a:rPr>
              <a:t>and</a:t>
            </a:r>
            <a:r>
              <a:rPr sz="1000" spc="-10" dirty="0">
                <a:solidFill>
                  <a:srgbClr val="231F20"/>
                </a:solidFill>
                <a:latin typeface="Open Sans"/>
                <a:cs typeface="Open Sans"/>
              </a:rPr>
              <a:t> other </a:t>
            </a:r>
            <a:r>
              <a:rPr sz="1000" spc="-35" dirty="0">
                <a:solidFill>
                  <a:srgbClr val="231F20"/>
                </a:solidFill>
                <a:latin typeface="Open Sans"/>
                <a:cs typeface="Open Sans"/>
              </a:rPr>
              <a:t>infectious</a:t>
            </a:r>
            <a:r>
              <a:rPr sz="1000" spc="-5" dirty="0">
                <a:solidFill>
                  <a:srgbClr val="231F20"/>
                </a:solidFill>
                <a:latin typeface="Open Sans"/>
                <a:cs typeface="Open Sans"/>
              </a:rPr>
              <a:t> </a:t>
            </a:r>
            <a:r>
              <a:rPr sz="1000" spc="-45" dirty="0">
                <a:solidFill>
                  <a:srgbClr val="231F20"/>
                </a:solidFill>
                <a:latin typeface="Open Sans"/>
                <a:cs typeface="Open Sans"/>
              </a:rPr>
              <a:t>diseases</a:t>
            </a:r>
            <a:endParaRPr sz="1000">
              <a:latin typeface="Open Sans"/>
              <a:cs typeface="Open Sans"/>
            </a:endParaRPr>
          </a:p>
        </p:txBody>
      </p:sp>
      <p:sp>
        <p:nvSpPr>
          <p:cNvPr id="33" name="object 3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64135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8</a:t>
            </a:fld>
            <a:endParaRPr spc="-25" dirty="0"/>
          </a:p>
        </p:txBody>
      </p:sp>
      <p:sp>
        <p:nvSpPr>
          <p:cNvPr id="34" name="object 3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Easy</a:t>
            </a:r>
            <a:r>
              <a:rPr spc="-10" dirty="0"/>
              <a:t> </a:t>
            </a:r>
            <a:r>
              <a:rPr dirty="0"/>
              <a:t>Guides</a:t>
            </a:r>
            <a:r>
              <a:rPr spc="-10" dirty="0"/>
              <a:t> </a:t>
            </a:r>
            <a:r>
              <a:rPr dirty="0"/>
              <a:t>Australia</a:t>
            </a:r>
            <a:r>
              <a:rPr spc="-10" dirty="0"/>
              <a:t> </a:t>
            </a:r>
            <a:r>
              <a:rPr dirty="0"/>
              <a:t>Pty.</a:t>
            </a:r>
            <a:r>
              <a:rPr spc="-5" dirty="0"/>
              <a:t> </a:t>
            </a:r>
            <a:r>
              <a:rPr spc="-20" dirty="0"/>
              <a:t>Ltd.</a:t>
            </a:r>
          </a:p>
        </p:txBody>
      </p:sp>
      <p:sp>
        <p:nvSpPr>
          <p:cNvPr id="35" name="object 35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May</a:t>
            </a:r>
            <a:r>
              <a:rPr spc="-10" dirty="0"/>
              <a:t> </a:t>
            </a:r>
            <a:r>
              <a:rPr dirty="0"/>
              <a:t>not</a:t>
            </a:r>
            <a:r>
              <a:rPr spc="-10" dirty="0"/>
              <a:t> </a:t>
            </a:r>
            <a:r>
              <a:rPr dirty="0"/>
              <a:t>be</a:t>
            </a:r>
            <a:r>
              <a:rPr spc="-10" dirty="0"/>
              <a:t> reproduced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527300" y="375752"/>
            <a:ext cx="23983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00305E"/>
                </a:solidFill>
                <a:latin typeface="Franklin Gothic Demi"/>
                <a:cs typeface="Franklin Gothic Demi"/>
              </a:rPr>
              <a:t>Common</a:t>
            </a:r>
            <a:r>
              <a:rPr sz="1400" b="1" spc="-80" dirty="0">
                <a:solidFill>
                  <a:srgbClr val="00305E"/>
                </a:solidFill>
                <a:latin typeface="Franklin Gothic Demi"/>
                <a:cs typeface="Franklin Gothic Demi"/>
              </a:rPr>
              <a:t> </a:t>
            </a:r>
            <a:r>
              <a:rPr sz="1400" b="1" dirty="0">
                <a:solidFill>
                  <a:srgbClr val="00305E"/>
                </a:solidFill>
                <a:latin typeface="Franklin Gothic Demi"/>
                <a:cs typeface="Franklin Gothic Demi"/>
              </a:rPr>
              <a:t>construction</a:t>
            </a:r>
            <a:r>
              <a:rPr sz="1400" b="1" spc="-75" dirty="0">
                <a:solidFill>
                  <a:srgbClr val="00305E"/>
                </a:solidFill>
                <a:latin typeface="Franklin Gothic Demi"/>
                <a:cs typeface="Franklin Gothic Demi"/>
              </a:rPr>
              <a:t> </a:t>
            </a:r>
            <a:r>
              <a:rPr sz="1400" b="1" spc="-10" dirty="0">
                <a:solidFill>
                  <a:srgbClr val="00305E"/>
                </a:solidFill>
                <a:latin typeface="Franklin Gothic Demi"/>
                <a:cs typeface="Franklin Gothic Demi"/>
              </a:rPr>
              <a:t>hazards</a:t>
            </a:r>
            <a:endParaRPr sz="1400">
              <a:latin typeface="Franklin Gothic Demi"/>
              <a:cs typeface="Franklin Gothic Dem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27300" y="117014"/>
            <a:ext cx="4210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PC</a:t>
            </a:r>
            <a:r>
              <a:rPr sz="1100" i="1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i="1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1.1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D6CC4CC-D884-38F8-70CD-DFD6FB43BDCF}"/>
              </a:ext>
            </a:extLst>
          </p:cNvPr>
          <p:cNvSpPr/>
          <p:nvPr/>
        </p:nvSpPr>
        <p:spPr>
          <a:xfrm>
            <a:off x="1093089" y="1754967"/>
            <a:ext cx="1465961" cy="349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BD5D8DD-1B92-564A-0FEC-0025374DAEB9}"/>
              </a:ext>
            </a:extLst>
          </p:cNvPr>
          <p:cNvSpPr/>
          <p:nvPr/>
        </p:nvSpPr>
        <p:spPr>
          <a:xfrm>
            <a:off x="1396907" y="2514600"/>
            <a:ext cx="970324" cy="178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EC98608-84D6-C56B-6EB5-7C080F8CA548}"/>
              </a:ext>
            </a:extLst>
          </p:cNvPr>
          <p:cNvSpPr/>
          <p:nvPr/>
        </p:nvSpPr>
        <p:spPr>
          <a:xfrm>
            <a:off x="3667956" y="2711083"/>
            <a:ext cx="1100893" cy="178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C62FE9F-419D-8AF4-7463-D383927E768F}"/>
              </a:ext>
            </a:extLst>
          </p:cNvPr>
          <p:cNvSpPr/>
          <p:nvPr/>
        </p:nvSpPr>
        <p:spPr>
          <a:xfrm>
            <a:off x="1523670" y="3184359"/>
            <a:ext cx="1570075" cy="192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7D16D0E-2C34-1415-2BE5-065B8E4461C0}"/>
              </a:ext>
            </a:extLst>
          </p:cNvPr>
          <p:cNvSpPr/>
          <p:nvPr/>
        </p:nvSpPr>
        <p:spPr>
          <a:xfrm>
            <a:off x="3905300" y="3273238"/>
            <a:ext cx="732981" cy="337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47E1C86-5961-FE28-339C-723E1FC2733E}"/>
              </a:ext>
            </a:extLst>
          </p:cNvPr>
          <p:cNvSpPr/>
          <p:nvPr/>
        </p:nvSpPr>
        <p:spPr>
          <a:xfrm>
            <a:off x="1110207" y="3595955"/>
            <a:ext cx="1509865" cy="178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7903DCD-3046-77C3-A9DF-35B1AE14DD23}"/>
              </a:ext>
            </a:extLst>
          </p:cNvPr>
          <p:cNvSpPr/>
          <p:nvPr/>
        </p:nvSpPr>
        <p:spPr>
          <a:xfrm>
            <a:off x="5599956" y="3702197"/>
            <a:ext cx="1052240" cy="178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B936482-660F-4685-7B79-EF2A52BBE8FC}"/>
              </a:ext>
            </a:extLst>
          </p:cNvPr>
          <p:cNvSpPr/>
          <p:nvPr/>
        </p:nvSpPr>
        <p:spPr>
          <a:xfrm>
            <a:off x="1141852" y="4004850"/>
            <a:ext cx="497972" cy="178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EDD5169-36C4-C001-A85D-72428E571A6A}"/>
              </a:ext>
            </a:extLst>
          </p:cNvPr>
          <p:cNvSpPr/>
          <p:nvPr/>
        </p:nvSpPr>
        <p:spPr>
          <a:xfrm>
            <a:off x="5840548" y="4216236"/>
            <a:ext cx="1138101" cy="355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7A0D984-E36B-938B-34B8-098890B6590F}"/>
              </a:ext>
            </a:extLst>
          </p:cNvPr>
          <p:cNvSpPr/>
          <p:nvPr/>
        </p:nvSpPr>
        <p:spPr>
          <a:xfrm>
            <a:off x="651945" y="4426725"/>
            <a:ext cx="970324" cy="336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BE2BC15-82E8-6998-34FC-0B189638533B}"/>
              </a:ext>
            </a:extLst>
          </p:cNvPr>
          <p:cNvSpPr/>
          <p:nvPr/>
        </p:nvSpPr>
        <p:spPr>
          <a:xfrm>
            <a:off x="3294598" y="4521076"/>
            <a:ext cx="1321852" cy="3520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47142" y="141378"/>
            <a:ext cx="2630170" cy="158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30"/>
              </a:lnSpc>
            </a:pP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IDENTIFY OHS</a:t>
            </a:r>
            <a:r>
              <a:rPr sz="1100" spc="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LEGISLATIVE</a:t>
            </a:r>
            <a:r>
              <a:rPr sz="1100" spc="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REQUIREMENTS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63597" y="144005"/>
            <a:ext cx="5396865" cy="153035"/>
          </a:xfrm>
          <a:custGeom>
            <a:avLst/>
            <a:gdLst/>
            <a:ahLst/>
            <a:cxnLst/>
            <a:rect l="l" t="t" r="r" b="b"/>
            <a:pathLst>
              <a:path w="5396865" h="153035">
                <a:moveTo>
                  <a:pt x="0" y="152996"/>
                </a:moveTo>
                <a:lnTo>
                  <a:pt x="5396407" y="152996"/>
                </a:lnTo>
                <a:lnTo>
                  <a:pt x="5396407" y="0"/>
                </a:lnTo>
                <a:lnTo>
                  <a:pt x="0" y="0"/>
                </a:lnTo>
                <a:lnTo>
                  <a:pt x="0" y="152996"/>
                </a:lnTo>
                <a:close/>
              </a:path>
            </a:pathLst>
          </a:custGeom>
          <a:solidFill>
            <a:srgbClr val="72BF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095085" y="117014"/>
            <a:ext cx="179514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IDENTIFY</a:t>
            </a:r>
            <a:r>
              <a:rPr sz="1100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AND</a:t>
            </a:r>
            <a:r>
              <a:rPr sz="1100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ASSESS</a:t>
            </a:r>
            <a:r>
              <a:rPr sz="1100" spc="-1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RISKS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85068" y="144006"/>
            <a:ext cx="229235" cy="153035"/>
          </a:xfrm>
          <a:custGeom>
            <a:avLst/>
            <a:gdLst/>
            <a:ahLst/>
            <a:cxnLst/>
            <a:rect l="l" t="t" r="r" b="b"/>
            <a:pathLst>
              <a:path w="229235" h="153035">
                <a:moveTo>
                  <a:pt x="228663" y="0"/>
                </a:moveTo>
                <a:lnTo>
                  <a:pt x="0" y="0"/>
                </a:lnTo>
                <a:lnTo>
                  <a:pt x="0" y="152996"/>
                </a:lnTo>
                <a:lnTo>
                  <a:pt x="75666" y="152996"/>
                </a:lnTo>
                <a:lnTo>
                  <a:pt x="22866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27300" y="388846"/>
            <a:ext cx="185293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i="1" dirty="0">
                <a:solidFill>
                  <a:srgbClr val="231F20"/>
                </a:solidFill>
                <a:latin typeface="Franklin Gothic Book"/>
                <a:cs typeface="Franklin Gothic Book"/>
              </a:rPr>
              <a:t>Common</a:t>
            </a:r>
            <a:r>
              <a:rPr sz="800" i="1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800" i="1" dirty="0">
                <a:solidFill>
                  <a:srgbClr val="231F20"/>
                </a:solidFill>
                <a:latin typeface="Franklin Gothic Book"/>
                <a:cs typeface="Franklin Gothic Book"/>
              </a:rPr>
              <a:t>construction</a:t>
            </a:r>
            <a:r>
              <a:rPr sz="800" i="1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800" i="1" dirty="0">
                <a:solidFill>
                  <a:srgbClr val="231F20"/>
                </a:solidFill>
                <a:latin typeface="Franklin Gothic Book"/>
                <a:cs typeface="Franklin Gothic Book"/>
              </a:rPr>
              <a:t>hazards</a:t>
            </a:r>
            <a:r>
              <a:rPr sz="800" i="1" spc="-20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800" i="1" spc="-10" dirty="0">
                <a:solidFill>
                  <a:srgbClr val="231F20"/>
                </a:solidFill>
                <a:latin typeface="Franklin Gothic Book"/>
                <a:cs typeface="Franklin Gothic Book"/>
              </a:rPr>
              <a:t>(continued)</a:t>
            </a:r>
            <a:endParaRPr sz="800">
              <a:latin typeface="Franklin Gothic Book"/>
              <a:cs typeface="Franklin Gothic Book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29104" y="3126638"/>
            <a:ext cx="1836244" cy="1744395"/>
          </a:xfrm>
          <a:prstGeom prst="rect">
            <a:avLst/>
          </a:prstGeom>
        </p:spPr>
      </p:pic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540000" y="709285"/>
          <a:ext cx="6473190" cy="4251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36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65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25980">
                <a:tc rowSpan="2">
                  <a:txBody>
                    <a:bodyPr/>
                    <a:lstStyle/>
                    <a:p>
                      <a:pPr marL="104775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1200" b="1" spc="-45" dirty="0">
                          <a:solidFill>
                            <a:srgbClr val="231F20"/>
                          </a:solidFill>
                          <a:latin typeface="Franklin Gothic Demi"/>
                          <a:cs typeface="Franklin Gothic Demi"/>
                        </a:rPr>
                        <a:t>Confined</a:t>
                      </a:r>
                      <a:r>
                        <a:rPr sz="1200" b="1" spc="-25" dirty="0">
                          <a:solidFill>
                            <a:srgbClr val="231F20"/>
                          </a:solidFill>
                          <a:latin typeface="Franklin Gothic Demi"/>
                          <a:cs typeface="Franklin Gothic Demi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231F20"/>
                          </a:solidFill>
                          <a:latin typeface="Franklin Gothic Demi"/>
                          <a:cs typeface="Franklin Gothic Demi"/>
                        </a:rPr>
                        <a:t>spaces</a:t>
                      </a:r>
                      <a:endParaRPr sz="1200">
                        <a:latin typeface="Franklin Gothic Demi"/>
                        <a:cs typeface="Franklin Gothic Demi"/>
                      </a:endParaRPr>
                    </a:p>
                    <a:p>
                      <a:pPr marL="104775" marR="589915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Working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in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confined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spaces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requires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special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training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and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permits.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Do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not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4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work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in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4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confined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spaces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unless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you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are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properly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trained.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59055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1200" b="1" spc="-60" dirty="0">
                          <a:solidFill>
                            <a:srgbClr val="231F20"/>
                          </a:solidFill>
                          <a:latin typeface="Franklin Gothic Demi"/>
                          <a:cs typeface="Franklin Gothic Demi"/>
                        </a:rPr>
                        <a:t>Working</a:t>
                      </a:r>
                      <a:r>
                        <a:rPr sz="1200" b="1" spc="-5" dirty="0">
                          <a:solidFill>
                            <a:srgbClr val="231F20"/>
                          </a:solidFill>
                          <a:latin typeface="Franklin Gothic Demi"/>
                          <a:cs typeface="Franklin Gothic Demi"/>
                        </a:rPr>
                        <a:t> </a:t>
                      </a:r>
                      <a:r>
                        <a:rPr sz="1200" b="1" spc="-30" dirty="0">
                          <a:solidFill>
                            <a:srgbClr val="231F20"/>
                          </a:solidFill>
                          <a:latin typeface="Franklin Gothic Demi"/>
                          <a:cs typeface="Franklin Gothic Demi"/>
                        </a:rPr>
                        <a:t>at</a:t>
                      </a:r>
                      <a:r>
                        <a:rPr sz="1200" b="1" spc="-5" dirty="0">
                          <a:solidFill>
                            <a:srgbClr val="231F20"/>
                          </a:solidFill>
                          <a:latin typeface="Franklin Gothic Demi"/>
                          <a:cs typeface="Franklin Gothic Demi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231F20"/>
                          </a:solidFill>
                          <a:latin typeface="Franklin Gothic Demi"/>
                          <a:cs typeface="Franklin Gothic Demi"/>
                        </a:rPr>
                        <a:t>heights</a:t>
                      </a:r>
                      <a:endParaRPr sz="1200">
                        <a:latin typeface="Franklin Gothic Demi"/>
                        <a:cs typeface="Franklin Gothic Demi"/>
                      </a:endParaRPr>
                    </a:p>
                    <a:p>
                      <a:pPr marL="112395" marR="1606550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Always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4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make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sure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you</a:t>
                      </a:r>
                      <a:r>
                        <a:rPr sz="1000" spc="-1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use the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right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safety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4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equipment.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59055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598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9055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1200" b="1" spc="-10" dirty="0">
                          <a:solidFill>
                            <a:srgbClr val="231F20"/>
                          </a:solidFill>
                          <a:latin typeface="Franklin Gothic Demi"/>
                          <a:cs typeface="Franklin Gothic Demi"/>
                        </a:rPr>
                        <a:t>Chemicals</a:t>
                      </a:r>
                      <a:endParaRPr sz="1200">
                        <a:latin typeface="Franklin Gothic Demi"/>
                        <a:cs typeface="Franklin Gothic Demi"/>
                      </a:endParaRPr>
                    </a:p>
                    <a:p>
                      <a:pPr marL="112395" marR="1788160" algn="just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Always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check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the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Safety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Data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Sheet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(SDS)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4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before 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handling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any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 </a:t>
                      </a:r>
                      <a:r>
                        <a:rPr sz="1000" spc="-40" dirty="0">
                          <a:solidFill>
                            <a:srgbClr val="231F20"/>
                          </a:solidFill>
                          <a:latin typeface="Open Sans"/>
                          <a:cs typeface="Open Sans"/>
                        </a:rPr>
                        <a:t>chemicals.</a:t>
                      </a:r>
                      <a:endParaRPr sz="1000">
                        <a:latin typeface="Open Sans"/>
                        <a:cs typeface="Open Sans"/>
                      </a:endParaRPr>
                    </a:p>
                  </a:txBody>
                  <a:tcPr marL="0" marR="0" marT="56515" marB="0">
                    <a:lnL w="6350">
                      <a:solidFill>
                        <a:srgbClr val="687A9E"/>
                      </a:solidFill>
                      <a:prstDash val="solid"/>
                    </a:lnL>
                    <a:lnR w="6350">
                      <a:solidFill>
                        <a:srgbClr val="687A9E"/>
                      </a:solidFill>
                      <a:prstDash val="solid"/>
                    </a:lnR>
                    <a:lnT w="6350">
                      <a:solidFill>
                        <a:srgbClr val="687A9E"/>
                      </a:solidFill>
                      <a:prstDash val="solid"/>
                    </a:lnT>
                    <a:lnB w="6350">
                      <a:solidFill>
                        <a:srgbClr val="687A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65595" y="1608559"/>
            <a:ext cx="1478526" cy="114791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601601" y="890518"/>
            <a:ext cx="1306499" cy="187095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00378" y="2046108"/>
            <a:ext cx="3123158" cy="2215052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527300" y="117014"/>
            <a:ext cx="4210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dirty="0">
                <a:solidFill>
                  <a:srgbClr val="FFFFFF"/>
                </a:solidFill>
                <a:latin typeface="Franklin Gothic Medium"/>
                <a:cs typeface="Franklin Gothic Medium"/>
              </a:rPr>
              <a:t>PC</a:t>
            </a:r>
            <a:r>
              <a:rPr sz="1100" i="1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sz="1100" i="1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1.1</a:t>
            </a:r>
            <a:endParaRPr sz="1100">
              <a:latin typeface="Franklin Gothic Medium"/>
              <a:cs typeface="Franklin Gothic Medium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64135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9</a:t>
            </a:fld>
            <a:endParaRPr spc="-25" dirty="0"/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Easy</a:t>
            </a:r>
            <a:r>
              <a:rPr spc="-10" dirty="0"/>
              <a:t> </a:t>
            </a:r>
            <a:r>
              <a:rPr dirty="0"/>
              <a:t>Guides</a:t>
            </a:r>
            <a:r>
              <a:rPr spc="-10" dirty="0"/>
              <a:t> </a:t>
            </a:r>
            <a:r>
              <a:rPr dirty="0"/>
              <a:t>Australia</a:t>
            </a:r>
            <a:r>
              <a:rPr spc="-10" dirty="0"/>
              <a:t> </a:t>
            </a:r>
            <a:r>
              <a:rPr dirty="0"/>
              <a:t>Pty.</a:t>
            </a:r>
            <a:r>
              <a:rPr spc="-5" dirty="0"/>
              <a:t> </a:t>
            </a:r>
            <a:r>
              <a:rPr spc="-20" dirty="0"/>
              <a:t>Ltd.</a:t>
            </a:r>
          </a:p>
        </p:txBody>
      </p:sp>
      <p:sp>
        <p:nvSpPr>
          <p:cNvPr id="15" name="object 15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/>
              <a:t>May</a:t>
            </a:r>
            <a:r>
              <a:rPr spc="-10" dirty="0"/>
              <a:t> </a:t>
            </a:r>
            <a:r>
              <a:rPr dirty="0"/>
              <a:t>not</a:t>
            </a:r>
            <a:r>
              <a:rPr spc="-10" dirty="0"/>
              <a:t> </a:t>
            </a:r>
            <a:r>
              <a:rPr dirty="0"/>
              <a:t>be</a:t>
            </a:r>
            <a:r>
              <a:rPr spc="-10" dirty="0"/>
              <a:t> reproduced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BBC496-D368-02CC-0FF0-B39C81C0CF55}"/>
              </a:ext>
            </a:extLst>
          </p:cNvPr>
          <p:cNvSpPr/>
          <p:nvPr/>
        </p:nvSpPr>
        <p:spPr>
          <a:xfrm>
            <a:off x="600378" y="990804"/>
            <a:ext cx="2904071" cy="533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EE81F3-7F95-E28F-5DBB-EF6B32F832EC}"/>
              </a:ext>
            </a:extLst>
          </p:cNvPr>
          <p:cNvSpPr/>
          <p:nvPr/>
        </p:nvSpPr>
        <p:spPr>
          <a:xfrm>
            <a:off x="3854450" y="1009854"/>
            <a:ext cx="1642061" cy="361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A9FF63-6368-678E-BC1F-A3F3970CA547}"/>
              </a:ext>
            </a:extLst>
          </p:cNvPr>
          <p:cNvSpPr/>
          <p:nvPr/>
        </p:nvSpPr>
        <p:spPr>
          <a:xfrm>
            <a:off x="3854450" y="3126638"/>
            <a:ext cx="1478526" cy="53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83"/>
  <p:tag name="ARTICULATE_SLIDE_THUMBNAIL_REFRESH" val="1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374</TotalTime>
  <Words>5149</Words>
  <Application>Microsoft Office PowerPoint</Application>
  <PresentationFormat>Custom</PresentationFormat>
  <Paragraphs>662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Bebas Neue Bold</vt:lpstr>
      <vt:lpstr>Bradley Hand ITC</vt:lpstr>
      <vt:lpstr>Franklin Gothic Book</vt:lpstr>
      <vt:lpstr>Franklin Gothic Demi</vt:lpstr>
      <vt:lpstr>Franklin Gothic Medium</vt:lpstr>
      <vt:lpstr>Open Sans</vt:lpstr>
      <vt:lpstr>Open Sans Extrabold</vt:lpstr>
      <vt:lpstr>Open Sans Semibold</vt:lpstr>
      <vt:lpstr>Times New Roman</vt:lpstr>
      <vt:lpstr>Office Theme</vt:lpstr>
      <vt:lpstr>LEARNER GUIDE</vt:lpstr>
      <vt:lpstr>Contents</vt:lpstr>
      <vt:lpstr>Introduction</vt:lpstr>
      <vt:lpstr>Induction training falls into three categories</vt:lpstr>
      <vt:lpstr>PowerPoint Presentation</vt:lpstr>
      <vt:lpstr>PowerPoint Presentation</vt:lpstr>
      <vt:lpstr>2.1 1.1 Identify, assess and report hazards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Element 2 - Identify hazardous materials and other hazards on work sites</vt:lpstr>
      <vt:lpstr>PowerPoint Presentation</vt:lpstr>
      <vt:lpstr>PowerPoint Presentation</vt:lpstr>
      <vt:lpstr>PowerPoint Presentation</vt:lpstr>
      <vt:lpstr>PowerPoint Presentation</vt:lpstr>
      <vt:lpstr>Element 3 - Plan and prepare for safe work practices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START- UP PACKS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LEARNER GUIDE</dc:title>
  <cp:lastModifiedBy>James Tennant</cp:lastModifiedBy>
  <cp:revision>72</cp:revision>
  <dcterms:created xsi:type="dcterms:W3CDTF">2022-11-15T23:47:36Z</dcterms:created>
  <dcterms:modified xsi:type="dcterms:W3CDTF">2024-10-29T03:26:54Z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2022-11-16T00:00:00Z</vt:filetime>
  </property>
  <property fmtid="{D5CDD505-2E9C-101B-9397-08002B2CF9AE}" pid="3" name="Creator">
    <vt:lpwstr>Adobe InDesign 17.4 (Windows)</vt:lpwstr>
  </property>
  <property fmtid="{D5CDD505-2E9C-101B-9397-08002B2CF9AE}" pid="4" name="LastSaved">
    <vt:filetime>2022-11-15T00:00:00Z</vt:filetime>
  </property>
  <property fmtid="{D5CDD505-2E9C-101B-9397-08002B2CF9AE}" pid="5" name="Producer">
    <vt:lpwstr>Adobe PDF Library 16.0.7</vt:lpwstr>
  </property>
  <property fmtid="{D5CDD505-2E9C-101B-9397-08002B2CF9AE}" pid="6" name="ArticulateGUID">
    <vt:lpwstr>4FC9D306-07DA-42E4-8639-E6C825E40E41</vt:lpwstr>
  </property>
  <property fmtid="{D5CDD505-2E9C-101B-9397-08002B2CF9AE}" pid="7" name="ArticulatePath">
    <vt:lpwstr>CPCCWHS2001 Applying Safe Work Practices in Construction_Learner Guide Answers.v.1.3</vt:lpwstr>
  </property>
</Properties>
</file>