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8" r:id="rId6"/>
    <p:sldId id="269" r:id="rId7"/>
    <p:sldId id="270" r:id="rId8"/>
    <p:sldId id="275" r:id="rId9"/>
    <p:sldId id="276" r:id="rId10"/>
    <p:sldId id="294" r:id="rId11"/>
    <p:sldId id="296" r:id="rId12"/>
    <p:sldId id="297" r:id="rId13"/>
    <p:sldId id="298" r:id="rId14"/>
    <p:sldId id="299" r:id="rId15"/>
    <p:sldId id="300" r:id="rId16"/>
    <p:sldId id="305" r:id="rId17"/>
    <p:sldId id="307" r:id="rId18"/>
    <p:sldId id="310" r:id="rId19"/>
    <p:sldId id="311" r:id="rId20"/>
    <p:sldId id="312" r:id="rId21"/>
    <p:sldId id="313" r:id="rId22"/>
    <p:sldId id="314" r:id="rId23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9859" y="952189"/>
            <a:ext cx="650313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myChalk"/>
                <a:cs typeface="ArmyChal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7560309" cy="3194685"/>
          </a:xfrm>
          <a:custGeom>
            <a:avLst/>
            <a:gdLst/>
            <a:ahLst/>
            <a:cxnLst/>
            <a:rect l="l" t="t" r="r" b="b"/>
            <a:pathLst>
              <a:path w="7560309" h="3194685">
                <a:moveTo>
                  <a:pt x="7559992" y="0"/>
                </a:moveTo>
                <a:lnTo>
                  <a:pt x="0" y="0"/>
                </a:lnTo>
                <a:lnTo>
                  <a:pt x="0" y="3194456"/>
                </a:lnTo>
                <a:lnTo>
                  <a:pt x="7559992" y="5880"/>
                </a:lnTo>
                <a:lnTo>
                  <a:pt x="755999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3299" y="102235"/>
            <a:ext cx="28067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0948" y="1742572"/>
            <a:ext cx="5260975" cy="3034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31" y="5093439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06423" y="5083075"/>
            <a:ext cx="15684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.png"/><Relationship Id="rId7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6963" y="2016008"/>
            <a:ext cx="768639" cy="47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2037" y="2345930"/>
            <a:ext cx="771711" cy="47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"/>
            <a:ext cx="7533640" cy="3184525"/>
          </a:xfrm>
          <a:custGeom>
            <a:avLst/>
            <a:gdLst/>
            <a:ahLst/>
            <a:cxnLst/>
            <a:rect l="l" t="t" r="r" b="b"/>
            <a:pathLst>
              <a:path w="7533640" h="3184525">
                <a:moveTo>
                  <a:pt x="7533106" y="0"/>
                </a:moveTo>
                <a:lnTo>
                  <a:pt x="0" y="0"/>
                </a:lnTo>
                <a:lnTo>
                  <a:pt x="0" y="3184461"/>
                </a:lnTo>
                <a:lnTo>
                  <a:pt x="7533106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00899" y="1626353"/>
            <a:ext cx="2730151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800" spc="75" baseline="-9615" dirty="0">
                <a:solidFill>
                  <a:srgbClr val="231F20"/>
                </a:solidFill>
                <a:latin typeface="ArmyChalk"/>
                <a:cs typeface="ArmyChalk"/>
              </a:rPr>
              <a:t>Ro</a:t>
            </a:r>
            <a:r>
              <a:rPr sz="7800" spc="277" baseline="-9615" dirty="0">
                <a:solidFill>
                  <a:srgbClr val="231F20"/>
                </a:solidFill>
                <a:latin typeface="ArmyChalk"/>
                <a:cs typeface="ArmyChalk"/>
              </a:rPr>
              <a:t>l</a:t>
            </a:r>
            <a:r>
              <a:rPr sz="7800" spc="75" baseline="-9615" dirty="0">
                <a:solidFill>
                  <a:srgbClr val="231F20"/>
                </a:solidFill>
                <a:latin typeface="ArmyChalk"/>
                <a:cs typeface="ArmyChalk"/>
              </a:rPr>
              <a:t>le</a:t>
            </a:r>
            <a:r>
              <a:rPr sz="7800" spc="644" baseline="-9615" dirty="0">
                <a:solidFill>
                  <a:srgbClr val="231F20"/>
                </a:solidFill>
                <a:latin typeface="ArmyChalk"/>
                <a:cs typeface="ArmyChalk"/>
              </a:rPr>
              <a:t>r</a:t>
            </a:r>
            <a:r>
              <a:rPr sz="1950" dirty="0">
                <a:solidFill>
                  <a:srgbClr val="802B28"/>
                </a:solidFill>
                <a:latin typeface="ArmyChalk"/>
                <a:cs typeface="ArmyChalk"/>
              </a:rPr>
              <a:t>TICKET</a:t>
            </a:r>
          </a:p>
        </p:txBody>
      </p:sp>
      <p:sp>
        <p:nvSpPr>
          <p:cNvPr id="23" name="object 23"/>
          <p:cNvSpPr/>
          <p:nvPr/>
        </p:nvSpPr>
        <p:spPr>
          <a:xfrm>
            <a:off x="900391" y="1158103"/>
            <a:ext cx="2954060" cy="223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464" y="4042800"/>
            <a:ext cx="1582210" cy="700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Title 23"/>
          <p:cNvSpPr>
            <a:spLocks noGrp="1"/>
          </p:cNvSpPr>
          <p:nvPr>
            <p:ph type="title"/>
          </p:nvPr>
        </p:nvSpPr>
        <p:spPr>
          <a:xfrm>
            <a:off x="551808" y="228600"/>
            <a:ext cx="4472146" cy="615553"/>
          </a:xfrm>
        </p:spPr>
        <p:txBody>
          <a:bodyPr/>
          <a:lstStyle/>
          <a:p>
            <a:r>
              <a:rPr lang="en-AU" sz="4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LEARNER</a:t>
            </a:r>
            <a:r>
              <a:rPr lang="en-AU" sz="4000" dirty="0">
                <a:latin typeface="Franklin Gothic Heavy" panose="020B0903020102020204" pitchFamily="34" charset="0"/>
              </a:rPr>
              <a:t> </a:t>
            </a:r>
            <a:r>
              <a:rPr lang="en-AU" sz="40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GUIDE</a:t>
            </a:r>
          </a:p>
        </p:txBody>
      </p:sp>
      <p:sp>
        <p:nvSpPr>
          <p:cNvPr id="33" name="Action Button: Custom 32">
            <a:hlinkClick r:id="rId6" action="ppaction://hlinksldjump" highlightClick="1"/>
          </p:cNvPr>
          <p:cNvSpPr/>
          <p:nvPr/>
        </p:nvSpPr>
        <p:spPr>
          <a:xfrm>
            <a:off x="2593870" y="3244800"/>
            <a:ext cx="1143000" cy="381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Introduction to roller</a:t>
            </a:r>
          </a:p>
        </p:txBody>
      </p:sp>
      <p:sp>
        <p:nvSpPr>
          <p:cNvPr id="35" name="Action Button: Custom 34">
            <a:hlinkClick r:id="rId7" action="ppaction://hlinksldjump" highlightClick="1"/>
          </p:cNvPr>
          <p:cNvSpPr/>
          <p:nvPr/>
        </p:nvSpPr>
        <p:spPr>
          <a:xfrm>
            <a:off x="3808239" y="3244800"/>
            <a:ext cx="1143000" cy="381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General Information</a:t>
            </a:r>
          </a:p>
        </p:txBody>
      </p:sp>
      <p:sp>
        <p:nvSpPr>
          <p:cNvPr id="36" name="Action Button: Custom 35">
            <a:hlinkClick r:id="" action="ppaction://noaction" highlightClick="1"/>
          </p:cNvPr>
          <p:cNvSpPr/>
          <p:nvPr/>
        </p:nvSpPr>
        <p:spPr>
          <a:xfrm>
            <a:off x="5020871" y="3705150"/>
            <a:ext cx="1147865" cy="381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5. Shutdown and store equipment</a:t>
            </a:r>
          </a:p>
        </p:txBody>
      </p:sp>
      <p:sp>
        <p:nvSpPr>
          <p:cNvPr id="37" name="Action Button: Custom 36">
            <a:hlinkClick r:id="" action="ppaction://noaction" highlightClick="1"/>
          </p:cNvPr>
          <p:cNvSpPr/>
          <p:nvPr/>
        </p:nvSpPr>
        <p:spPr>
          <a:xfrm>
            <a:off x="6236963" y="3244800"/>
            <a:ext cx="1132855" cy="381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2. Identify and control hazards</a:t>
            </a:r>
          </a:p>
        </p:txBody>
      </p:sp>
      <p:sp>
        <p:nvSpPr>
          <p:cNvPr id="38" name="Action Button: Custom 37">
            <a:hlinkClick r:id="" action="ppaction://noaction" highlightClick="1"/>
          </p:cNvPr>
          <p:cNvSpPr/>
          <p:nvPr/>
        </p:nvSpPr>
        <p:spPr>
          <a:xfrm>
            <a:off x="2600670" y="3705150"/>
            <a:ext cx="1143000" cy="381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3. Check and monitor equipment</a:t>
            </a:r>
          </a:p>
        </p:txBody>
      </p:sp>
      <p:sp>
        <p:nvSpPr>
          <p:cNvPr id="39" name="Action Button: Custom 38">
            <a:hlinkClick r:id="" action="ppaction://noaction" highlightClick="1"/>
          </p:cNvPr>
          <p:cNvSpPr/>
          <p:nvPr/>
        </p:nvSpPr>
        <p:spPr>
          <a:xfrm>
            <a:off x="6236963" y="3705150"/>
            <a:ext cx="1132855" cy="381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6. Maintain equipment</a:t>
            </a:r>
          </a:p>
        </p:txBody>
      </p:sp>
      <p:sp>
        <p:nvSpPr>
          <p:cNvPr id="40" name="Action Button: Custom 39">
            <a:hlinkClick r:id="" action="ppaction://noaction" highlightClick="1"/>
          </p:cNvPr>
          <p:cNvSpPr/>
          <p:nvPr/>
        </p:nvSpPr>
        <p:spPr>
          <a:xfrm>
            <a:off x="3208650" y="4154475"/>
            <a:ext cx="1141500" cy="381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7. Housekeeping</a:t>
            </a:r>
          </a:p>
        </p:txBody>
      </p:sp>
      <p:sp>
        <p:nvSpPr>
          <p:cNvPr id="41" name="Action Button: Custom 40">
            <a:hlinkClick r:id="" action="ppaction://noaction" highlightClick="1"/>
          </p:cNvPr>
          <p:cNvSpPr/>
          <p:nvPr/>
        </p:nvSpPr>
        <p:spPr>
          <a:xfrm>
            <a:off x="3806980" y="3705150"/>
            <a:ext cx="1145517" cy="381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4. Opreate /use equipment</a:t>
            </a:r>
          </a:p>
        </p:txBody>
      </p:sp>
      <p:sp>
        <p:nvSpPr>
          <p:cNvPr id="42" name="Action Button: Custom 41">
            <a:hlinkClick r:id="rId8" action="ppaction://hlinksldjump" highlightClick="1"/>
          </p:cNvPr>
          <p:cNvSpPr/>
          <p:nvPr/>
        </p:nvSpPr>
        <p:spPr>
          <a:xfrm>
            <a:off x="5020872" y="3244800"/>
            <a:ext cx="1147865" cy="381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1. Plan and prepare for work</a:t>
            </a:r>
          </a:p>
        </p:txBody>
      </p:sp>
      <p:sp>
        <p:nvSpPr>
          <p:cNvPr id="43" name="Action Button: Custom 42">
            <a:hlinkClick r:id="" action="ppaction://noaction" highlightClick="1"/>
          </p:cNvPr>
          <p:cNvSpPr/>
          <p:nvPr/>
        </p:nvSpPr>
        <p:spPr>
          <a:xfrm>
            <a:off x="4413430" y="4154475"/>
            <a:ext cx="1145517" cy="381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8. Record keeping</a:t>
            </a:r>
          </a:p>
        </p:txBody>
      </p:sp>
      <p:sp>
        <p:nvSpPr>
          <p:cNvPr id="44" name="Action Button: Custom 43">
            <a:hlinkClick r:id="" action="ppaction://noaction" highlightClick="1"/>
          </p:cNvPr>
          <p:cNvSpPr/>
          <p:nvPr/>
        </p:nvSpPr>
        <p:spPr>
          <a:xfrm>
            <a:off x="5628353" y="4154475"/>
            <a:ext cx="1147865" cy="381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9. Relocate equipment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73650" y="925740"/>
            <a:ext cx="2459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510">
              <a:spcBef>
                <a:spcPts val="600"/>
              </a:spcBef>
              <a:spcAft>
                <a:spcPts val="600"/>
              </a:spcAft>
            </a:pPr>
            <a:r>
              <a:rPr lang="en-AU" sz="1200" b="1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RIIMPO317F</a:t>
            </a:r>
            <a:r>
              <a:rPr lang="en-AU" sz="1200" b="1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</a:t>
            </a:r>
            <a:r>
              <a:rPr lang="en-AU" sz="12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</a:t>
            </a:r>
            <a:r>
              <a:rPr lang="en-AU" sz="1200" b="1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</a:t>
            </a:r>
            <a:r>
              <a:rPr lang="en-AU" sz="1200" b="1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roller operations</a:t>
            </a:r>
            <a:endParaRPr lang="en-A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653" y="2278902"/>
            <a:ext cx="3167780" cy="2473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63650" y="952189"/>
            <a:ext cx="576951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and </a:t>
            </a:r>
            <a:r>
              <a:rPr sz="3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sz="3600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360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8800" y="1995321"/>
            <a:ext cx="7937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Chapter</a:t>
            </a:r>
            <a:r>
              <a:rPr sz="1400" spc="-6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1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7006538" y="4886285"/>
            <a:ext cx="3810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977821"/>
              </p:ext>
            </p:extLst>
          </p:nvPr>
        </p:nvGraphicFramePr>
        <p:xfrm>
          <a:off x="536829" y="432005"/>
          <a:ext cx="6477634" cy="4529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263"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2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68580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1915" marR="64769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 you must meet when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doing earthmoving work.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satisfy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customer.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 to follow Codes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Practice, regulations, national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</a:t>
                      </a:r>
                      <a:r>
                        <a:rPr sz="1000" spc="114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etc.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454684" y="1134983"/>
            <a:ext cx="1435989" cy="2181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0726" y="1150531"/>
            <a:ext cx="3071180" cy="371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0724" y="1150518"/>
            <a:ext cx="3071495" cy="3710940"/>
          </a:xfrm>
          <a:custGeom>
            <a:avLst/>
            <a:gdLst/>
            <a:ahLst/>
            <a:cxnLst/>
            <a:rect l="l" t="t" r="r" b="b"/>
            <a:pathLst>
              <a:path w="3071495" h="3710940">
                <a:moveTo>
                  <a:pt x="0" y="3710470"/>
                </a:moveTo>
                <a:lnTo>
                  <a:pt x="3071177" y="3710470"/>
                </a:lnTo>
                <a:lnTo>
                  <a:pt x="3071177" y="0"/>
                </a:lnTo>
                <a:lnTo>
                  <a:pt x="0" y="0"/>
                </a:lnTo>
                <a:lnTo>
                  <a:pt x="0" y="3710470"/>
                </a:lnTo>
                <a:close/>
              </a:path>
            </a:pathLst>
          </a:custGeom>
          <a:ln w="61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2018" y="457200"/>
            <a:ext cx="4789666" cy="448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5474" y="906665"/>
            <a:ext cx="2948521" cy="1664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264216"/>
              </p:ext>
            </p:extLst>
          </p:nvPr>
        </p:nvGraphicFramePr>
        <p:xfrm>
          <a:off x="536829" y="432000"/>
          <a:ext cx="6477000" cy="45296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00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1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3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184785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kinds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information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before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starting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67970" marR="2144395" indent="-165100">
                        <a:lnSpc>
                          <a:spcPts val="1140"/>
                        </a:lnSpc>
                        <a:spcBef>
                          <a:spcPts val="894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Plans –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Drawings and sketches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what  you need to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100">
                        <a:lnSpc>
                          <a:spcPct val="100000"/>
                        </a:lnSpc>
                        <a:spcBef>
                          <a:spcPts val="48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Specifications – rules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details about the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1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Operational details –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the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7970" marR="2226310" indent="-165100">
                        <a:lnSpc>
                          <a:spcPts val="1140"/>
                        </a:lnSpc>
                        <a:spcBef>
                          <a:spcPts val="59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job –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 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expected to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meet.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1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4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225425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planning 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job,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know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other people are  doing on site?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67970" marR="2974340" indent="-165100">
                        <a:lnSpc>
                          <a:spcPts val="1140"/>
                        </a:lnSpc>
                        <a:spcBef>
                          <a:spcPts val="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 get in  the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jobs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being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7970" marR="2981325" indent="-165100">
                        <a:lnSpc>
                          <a:spcPts val="1140"/>
                        </a:lnSpc>
                        <a:spcBef>
                          <a:spcPts val="56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know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others are doing near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where you  must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work.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104004" y="2834995"/>
            <a:ext cx="2841980" cy="2061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692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1.2,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1.8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8983" y="457200"/>
            <a:ext cx="4795011" cy="2202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188983" y="2758203"/>
            <a:ext cx="4795012" cy="213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71075" y="552449"/>
            <a:ext cx="1724488" cy="2039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81074"/>
              </p:ext>
            </p:extLst>
          </p:nvPr>
        </p:nvGraphicFramePr>
        <p:xfrm>
          <a:off x="536829" y="432000"/>
          <a:ext cx="6477000" cy="45296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00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5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20955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examples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documentation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read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doing  earthmoving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work?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71780" indent="-165100">
                        <a:lnSpc>
                          <a:spcPct val="100000"/>
                        </a:lnSpc>
                        <a:spcBef>
                          <a:spcPts val="525"/>
                        </a:spcBef>
                        <a:buChar char="•"/>
                        <a:tabLst>
                          <a:tab pos="27241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Health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Safety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Acts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Regulations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1780" indent="-1651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241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Codes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Practice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1780" indent="-165100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7241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(Eg: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2958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Earthmoving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machinery)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1780" indent="-1651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241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Manufacturer’s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specifications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1780" indent="-1651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241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1780" indent="-165100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7241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 requirements and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procedures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1780" indent="-1651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241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1780" indent="-165100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7241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Drawings and sketches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1780" marR="1865630" indent="-165100">
                        <a:lnSpc>
                          <a:spcPts val="1140"/>
                        </a:lnSpc>
                        <a:spcBef>
                          <a:spcPts val="595"/>
                        </a:spcBef>
                        <a:buChar char="•"/>
                        <a:tabLst>
                          <a:tab pos="27241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Company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policies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procedures for Employment and  workplace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relations,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Equal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opportunity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disability.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6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197485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 the operator’s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 before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using earthmoving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2410460">
                        <a:lnSpc>
                          <a:spcPts val="1140"/>
                        </a:lnSpc>
                        <a:spcBef>
                          <a:spcPts val="96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operate  your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machine.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6680" marR="2482215">
                        <a:lnSpc>
                          <a:spcPts val="1140"/>
                        </a:lnSpc>
                        <a:spcBef>
                          <a:spcPts val="7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about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maintenance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machine working</a:t>
                      </a:r>
                      <a:r>
                        <a:rPr sz="1000" spc="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well).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255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277437" y="2842834"/>
            <a:ext cx="1603045" cy="2017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688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1.1,</a:t>
            </a:r>
            <a:r>
              <a:rPr sz="1100" i="1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8984" y="521422"/>
            <a:ext cx="4789666" cy="213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188984" y="2782520"/>
            <a:ext cx="4789666" cy="213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77486" y="509932"/>
            <a:ext cx="1317750" cy="2085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77601" y="2815196"/>
            <a:ext cx="2502420" cy="2066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7601" y="2815196"/>
            <a:ext cx="2502535" cy="2066925"/>
          </a:xfrm>
          <a:custGeom>
            <a:avLst/>
            <a:gdLst/>
            <a:ahLst/>
            <a:cxnLst/>
            <a:rect l="l" t="t" r="r" b="b"/>
            <a:pathLst>
              <a:path w="2502534" h="2066925">
                <a:moveTo>
                  <a:pt x="0" y="2066404"/>
                </a:moveTo>
                <a:lnTo>
                  <a:pt x="2502420" y="2066404"/>
                </a:lnTo>
                <a:lnTo>
                  <a:pt x="2502420" y="0"/>
                </a:lnTo>
                <a:lnTo>
                  <a:pt x="0" y="0"/>
                </a:lnTo>
                <a:lnTo>
                  <a:pt x="0" y="2066404"/>
                </a:lnTo>
                <a:close/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0" y="2694182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28114" y="525230"/>
            <a:ext cx="2680970" cy="13716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7239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are practical guidelines on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 comply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legislation/laws.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74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traffic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management code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tell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all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a traffic controller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follow. For example,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traffic controller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zero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percent blood/  alcohol concentration/reading while performing  traffic control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duties.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8114" y="2829264"/>
            <a:ext cx="1987550" cy="16065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8001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guidelines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 accepted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 hazard process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product.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  <a:p>
            <a:pPr marL="12700" marR="135255">
              <a:lnSpc>
                <a:spcPct val="154100"/>
              </a:lnSpc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AS2550.1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— Powerline distances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distances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2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safely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 poles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towers.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004" y="432003"/>
            <a:ext cx="1597660" cy="657231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7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60706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of  practice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004" y="2736012"/>
            <a:ext cx="1597660" cy="65659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8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517525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Australian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36599" y="435175"/>
            <a:ext cx="4880610" cy="4530090"/>
          </a:xfrm>
          <a:custGeom>
            <a:avLst/>
            <a:gdLst/>
            <a:ahLst/>
            <a:cxnLst/>
            <a:rect l="l" t="t" r="r" b="b"/>
            <a:pathLst>
              <a:path w="4880609" h="4530090">
                <a:moveTo>
                  <a:pt x="0" y="4529658"/>
                </a:moveTo>
                <a:lnTo>
                  <a:pt x="4880229" y="4529658"/>
                </a:lnTo>
                <a:lnTo>
                  <a:pt x="4880229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88984" y="509932"/>
            <a:ext cx="4789666" cy="21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2182071" y="2736012"/>
            <a:ext cx="4789666" cy="219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57146" y="801826"/>
            <a:ext cx="1997779" cy="1687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54799" y="1471166"/>
            <a:ext cx="2291926" cy="838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2804" y="3176478"/>
            <a:ext cx="1875599" cy="15685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8639" y="3007302"/>
            <a:ext cx="1961712" cy="17784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0905" y="432003"/>
            <a:ext cx="1597660" cy="798295"/>
          </a:xfrm>
          <a:prstGeom prst="rect">
            <a:avLst/>
          </a:prstGeom>
          <a:noFill/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9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34950">
              <a:lnSpc>
                <a:spcPts val="1140"/>
              </a:lnSpc>
              <a:spcBef>
                <a:spcPts val="79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ask about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540918"/>
              </p:ext>
            </p:extLst>
          </p:nvPr>
        </p:nvGraphicFramePr>
        <p:xfrm>
          <a:off x="2134325" y="432005"/>
          <a:ext cx="4880610" cy="453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632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supervisor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23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83185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Call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'Dial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Before </a:t>
                      </a:r>
                      <a:r>
                        <a:rPr sz="1000" b="0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You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Dig'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1100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guide  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services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location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only.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Ask 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specialist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consultant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325">
                <a:tc>
                  <a:txBody>
                    <a:bodyPr/>
                    <a:lstStyle/>
                    <a:p>
                      <a:pPr marL="72390" marR="213995">
                        <a:lnSpc>
                          <a:spcPts val="1140"/>
                        </a:lnSpc>
                        <a:spcBef>
                          <a:spcPts val="919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Ask 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local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supply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authority (for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example,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electricity,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gas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company).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6839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council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maps for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1.8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88984" y="509932"/>
            <a:ext cx="2351265" cy="21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4622691" y="509932"/>
            <a:ext cx="2351265" cy="21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2175234" y="2794730"/>
            <a:ext cx="2351265" cy="21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4595460" y="2759330"/>
            <a:ext cx="2351265" cy="21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6599" y="43518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6825" y="438359"/>
            <a:ext cx="0" cy="4523740"/>
          </a:xfrm>
          <a:custGeom>
            <a:avLst/>
            <a:gdLst/>
            <a:ahLst/>
            <a:cxnLst/>
            <a:rect l="l" t="t" r="r" b="b"/>
            <a:pathLst>
              <a:path h="4523740">
                <a:moveTo>
                  <a:pt x="0" y="452329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6599" y="496483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0004" y="432016"/>
            <a:ext cx="1597660" cy="938719"/>
          </a:xfrm>
          <a:prstGeom prst="rect">
            <a:avLst/>
          </a:prstGeom>
          <a:noFill/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10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29870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the National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(WHS) and  Occupational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Safety (OHS)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20978" y="1906218"/>
            <a:ext cx="2920739" cy="2044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24899" y="525230"/>
            <a:ext cx="4403090" cy="90106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10922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 explain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workplace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safe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healthy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 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 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meet 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earthmoving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won’t put yourself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risk.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earthmoving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according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08778" y="4321416"/>
            <a:ext cx="4145138" cy="230832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114300">
              <a:lnSpc>
                <a:spcPts val="1170"/>
              </a:lnSpc>
              <a:spcBef>
                <a:spcPts val="60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Note:</a:t>
            </a:r>
            <a:r>
              <a:rPr lang="en-AU" sz="1000" dirty="0"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Check your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state requirements as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Acts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vary from state to</a:t>
            </a:r>
            <a:r>
              <a:rPr sz="1000" spc="6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state</a:t>
            </a:r>
            <a:endParaRPr lang="en-AU" sz="1000" dirty="0">
              <a:latin typeface="Franklin Gothic Demi"/>
              <a:cs typeface="Franklin Gothic Dem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88984" y="509932"/>
            <a:ext cx="4699882" cy="421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8114" y="525230"/>
            <a:ext cx="1315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9604" y="1356003"/>
            <a:ext cx="4706034" cy="2919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58395" y="851992"/>
            <a:ext cx="105537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5053" y="851992"/>
            <a:ext cx="98742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7155" y="4395546"/>
            <a:ext cx="921385" cy="56388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42240" algn="just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finish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4648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7937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7142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303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94648" y="851992"/>
            <a:ext cx="1564640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6002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do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unexpected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situations like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bad</a:t>
            </a:r>
            <a:r>
              <a:rPr sz="10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weather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84661" y="4391901"/>
            <a:ext cx="921385" cy="5505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0489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0004" y="432016"/>
            <a:ext cx="1597660" cy="656590"/>
          </a:xfrm>
          <a:prstGeom prst="rect">
            <a:avLst/>
          </a:prstGeom>
          <a:noFill/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11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334645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job’s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88984" y="509932"/>
            <a:ext cx="5094466" cy="446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6599" y="832621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6825" y="835793"/>
            <a:ext cx="0" cy="3958590"/>
          </a:xfrm>
          <a:custGeom>
            <a:avLst/>
            <a:gdLst/>
            <a:ahLst/>
            <a:cxnLst/>
            <a:rect l="l" t="t" r="r" b="b"/>
            <a:pathLst>
              <a:path h="3958590">
                <a:moveTo>
                  <a:pt x="0" y="0"/>
                </a:moveTo>
                <a:lnTo>
                  <a:pt x="0" y="3958202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6599" y="4964830"/>
            <a:ext cx="2927985" cy="0"/>
          </a:xfrm>
          <a:custGeom>
            <a:avLst/>
            <a:gdLst/>
            <a:ahLst/>
            <a:cxnLst/>
            <a:rect l="l" t="t" r="r" b="b"/>
            <a:pathLst>
              <a:path w="2927985">
                <a:moveTo>
                  <a:pt x="0" y="0"/>
                </a:moveTo>
                <a:lnTo>
                  <a:pt x="292741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4" y="432016"/>
            <a:ext cx="1597660" cy="4536440"/>
          </a:xfrm>
          <a:custGeom>
            <a:avLst/>
            <a:gdLst/>
            <a:ahLst/>
            <a:cxnLst/>
            <a:rect l="l" t="t" r="r" b="b"/>
            <a:pathLst>
              <a:path w="1597660" h="4536440">
                <a:moveTo>
                  <a:pt x="0" y="4535995"/>
                </a:moveTo>
                <a:lnTo>
                  <a:pt x="1597494" y="4535995"/>
                </a:lnTo>
                <a:lnTo>
                  <a:pt x="1597494" y="0"/>
                </a:lnTo>
                <a:lnTo>
                  <a:pt x="0" y="0"/>
                </a:lnTo>
                <a:lnTo>
                  <a:pt x="0" y="453599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5299" y="422854"/>
            <a:ext cx="1331595" cy="67881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 </a:t>
            </a:r>
            <a:r>
              <a:rPr sz="11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12</a:t>
            </a:r>
            <a:endParaRPr sz="11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5907" y="525178"/>
            <a:ext cx="44602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intends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meet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rules.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08593" y="1360484"/>
            <a:ext cx="4741798" cy="2998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95899" y="922670"/>
            <a:ext cx="25444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protective equipment (PPE) to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wear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64010" y="4793996"/>
            <a:ext cx="2496185" cy="174625"/>
          </a:xfrm>
          <a:custGeom>
            <a:avLst/>
            <a:gdLst/>
            <a:ahLst/>
            <a:cxnLst/>
            <a:rect l="l" t="t" r="r" b="b"/>
            <a:pathLst>
              <a:path w="2496184" h="174625">
                <a:moveTo>
                  <a:pt x="0" y="174015"/>
                </a:moveTo>
                <a:lnTo>
                  <a:pt x="2495994" y="174015"/>
                </a:lnTo>
                <a:lnTo>
                  <a:pt x="2495994" y="0"/>
                </a:lnTo>
                <a:lnTo>
                  <a:pt x="0" y="0"/>
                </a:lnTo>
                <a:lnTo>
                  <a:pt x="0" y="174015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22416" y="4804849"/>
            <a:ext cx="13100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...CONTINUES ON NEXT</a:t>
            </a:r>
            <a:r>
              <a:rPr sz="800" i="1" spc="-5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i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 dirty="0">
              <a:latin typeface="Franklin Gothic Demi"/>
              <a:cs typeface="Franklin Gothic Dem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88984" y="509932"/>
            <a:ext cx="5094466" cy="252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2188984" y="922670"/>
            <a:ext cx="4761407" cy="3801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17585" y="3024932"/>
            <a:ext cx="2276703" cy="1778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6343" y="768533"/>
            <a:ext cx="2094435" cy="1837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004" y="432016"/>
            <a:ext cx="1597660" cy="4536440"/>
          </a:xfrm>
          <a:custGeom>
            <a:avLst/>
            <a:gdLst/>
            <a:ahLst/>
            <a:cxnLst/>
            <a:rect l="l" t="t" r="r" b="b"/>
            <a:pathLst>
              <a:path w="1597660" h="4536440">
                <a:moveTo>
                  <a:pt x="0" y="4535995"/>
                </a:moveTo>
                <a:lnTo>
                  <a:pt x="1597494" y="4535995"/>
                </a:lnTo>
                <a:lnTo>
                  <a:pt x="1597494" y="0"/>
                </a:lnTo>
                <a:lnTo>
                  <a:pt x="0" y="0"/>
                </a:lnTo>
                <a:lnTo>
                  <a:pt x="0" y="453599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0004" y="432016"/>
            <a:ext cx="1597660" cy="271869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12</a:t>
            </a:r>
            <a:endParaRPr sz="1100" dirty="0">
              <a:latin typeface="Franklin Gothic Demi"/>
              <a:cs typeface="Franklin Gothic Dem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004" y="1009447"/>
            <a:ext cx="1597660" cy="395859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900">
              <a:latin typeface="Times New Roman"/>
              <a:cs typeface="Times New Roman"/>
            </a:endParaRPr>
          </a:p>
          <a:p>
            <a:pPr marL="107950" marR="175895">
              <a:lnSpc>
                <a:spcPts val="114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829462"/>
            <a:ext cx="2009139" cy="180340"/>
          </a:xfrm>
          <a:custGeom>
            <a:avLst/>
            <a:gdLst/>
            <a:ahLst/>
            <a:cxnLst/>
            <a:rect l="l" t="t" r="r" b="b"/>
            <a:pathLst>
              <a:path w="2009139" h="180340">
                <a:moveTo>
                  <a:pt x="0" y="179984"/>
                </a:moveTo>
                <a:lnTo>
                  <a:pt x="2008797" y="179984"/>
                </a:lnTo>
                <a:lnTo>
                  <a:pt x="2008797" y="0"/>
                </a:lnTo>
                <a:lnTo>
                  <a:pt x="0" y="0"/>
                </a:lnTo>
                <a:lnTo>
                  <a:pt x="0" y="179984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0" y="829462"/>
            <a:ext cx="540385" cy="1468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349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85"/>
              </a:spcBef>
            </a:pPr>
            <a:r>
              <a:rPr sz="800" i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</a:t>
            </a:r>
            <a:endParaRPr sz="800" dirty="0">
              <a:latin typeface="Franklin Gothic Demi"/>
              <a:cs typeface="Franklin Gothic Dem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004" y="829462"/>
            <a:ext cx="1469390" cy="1468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34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"/>
              </a:spcBef>
            </a:pPr>
            <a:r>
              <a:rPr sz="800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NUED FROM PREVIOUS</a:t>
            </a:r>
            <a:r>
              <a:rPr sz="800" i="1" spc="-3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i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 dirty="0">
              <a:latin typeface="Franklin Gothic Demi"/>
              <a:cs typeface="Franklin Gothic Dem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133424" y="432005"/>
          <a:ext cx="4880610" cy="4529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82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tools, plant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equipment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safely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Emergency procedures and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exits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4824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park safely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where to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park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hazards and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risks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2239065" y="1053424"/>
            <a:ext cx="2193492" cy="1552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0295" y="3035300"/>
            <a:ext cx="2286698" cy="17707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88984" y="509932"/>
            <a:ext cx="2305304" cy="209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4631688" y="492502"/>
            <a:ext cx="2334524" cy="211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2203284" y="2765408"/>
            <a:ext cx="2305304" cy="209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4631688" y="2757008"/>
            <a:ext cx="2334523" cy="2104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6209" y="1989435"/>
            <a:ext cx="3996679" cy="3049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7552690" cy="3194685"/>
          </a:xfrm>
          <a:custGeom>
            <a:avLst/>
            <a:gdLst/>
            <a:ahLst/>
            <a:cxnLst/>
            <a:rect l="l" t="t" r="r" b="b"/>
            <a:pathLst>
              <a:path w="7552690" h="3194685">
                <a:moveTo>
                  <a:pt x="7552080" y="0"/>
                </a:moveTo>
                <a:lnTo>
                  <a:pt x="0" y="0"/>
                </a:lnTo>
                <a:lnTo>
                  <a:pt x="0" y="3194316"/>
                </a:lnTo>
                <a:lnTo>
                  <a:pt x="7552080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4251" y="952189"/>
            <a:ext cx="4876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b="1" spc="-2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Roller</a:t>
            </a:r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7006538" y="4886285"/>
            <a:ext cx="3810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1996" y="406585"/>
            <a:ext cx="3288004" cy="2069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6874" y="366000"/>
            <a:ext cx="3224530" cy="2887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Risks of using a roller near infrastructure</a:t>
            </a:r>
            <a:endParaRPr sz="1400" dirty="0">
              <a:latin typeface="Franklin Gothic Demi"/>
              <a:cs typeface="Franklin Gothic Demi"/>
            </a:endParaRPr>
          </a:p>
          <a:p>
            <a:pPr marL="22860" marR="605155">
              <a:lnSpc>
                <a:spcPts val="1140"/>
              </a:lnSpc>
              <a:spcBef>
                <a:spcPts val="94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roller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passing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beside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infrastructure 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 damage,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immediately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visible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problem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until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sometime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after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 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complete.</a:t>
            </a:r>
            <a:endParaRPr sz="1000" dirty="0">
              <a:latin typeface="Franklin Gothic Book"/>
              <a:cs typeface="Franklin Gothic Book"/>
            </a:endParaRPr>
          </a:p>
          <a:p>
            <a:pPr marL="22860" marR="461009">
              <a:lnSpc>
                <a:spcPts val="1140"/>
              </a:lnSpc>
              <a:spcBef>
                <a:spcPts val="7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cracking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water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pipe which leaks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water erodes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away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soil supporting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road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foot path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causing a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cave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in.</a:t>
            </a:r>
            <a:endParaRPr sz="1000" dirty="0">
              <a:latin typeface="Franklin Gothic Book"/>
              <a:cs typeface="Franklin Gothic Book"/>
            </a:endParaRPr>
          </a:p>
          <a:p>
            <a:pPr marL="22860" marR="649605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vibrating effect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roller greatly increases the  tremor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soil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surrounding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roller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drum.</a:t>
            </a:r>
            <a:endParaRPr sz="1000" dirty="0">
              <a:latin typeface="Franklin Gothic Book"/>
              <a:cs typeface="Franklin Gothic Book"/>
            </a:endParaRPr>
          </a:p>
          <a:p>
            <a:pPr marL="22860" marR="467359" algn="just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ground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tremor 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 underground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water and gas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pipes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collapsing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trenches etc.</a:t>
            </a:r>
            <a:endParaRPr sz="1000" dirty="0">
              <a:latin typeface="Franklin Gothic Book"/>
              <a:cs typeface="Franklin Gothic Book"/>
            </a:endParaRPr>
          </a:p>
          <a:p>
            <a:pPr marL="22860" marR="596265">
              <a:lnSpc>
                <a:spcPts val="1140"/>
              </a:lnSpc>
              <a:spcBef>
                <a:spcPts val="71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Ask the site engineer about the distance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roller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away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the  vibrating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system.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61184" y="2610997"/>
            <a:ext cx="3265816" cy="1045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3795103"/>
            <a:ext cx="280733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markers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such as pegs,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barriers 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distance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  remind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59999" y="3792016"/>
            <a:ext cx="2843999" cy="11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4538852"/>
            <a:ext cx="6440170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authorities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inspector to come and examine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site.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leave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site as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unless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to;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people, help an injured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worker,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site safe,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incidents happening.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inspector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tell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when you can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continue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normally.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300778"/>
            <a:ext cx="5984240" cy="229997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First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aid and</a:t>
            </a: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emergencies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Employers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there are trained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aiders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first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aid kits</a:t>
            </a:r>
            <a:r>
              <a:rPr sz="1000" spc="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available.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employer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sure:</a:t>
            </a:r>
            <a:endParaRPr sz="1000" dirty="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64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first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aid kits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checked,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maintained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kept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clean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</a:t>
            </a:r>
            <a:r>
              <a:rPr sz="1000" spc="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place</a:t>
            </a:r>
            <a:endParaRPr sz="1000" dirty="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clear signs indicating the location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aid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kits</a:t>
            </a:r>
            <a:endParaRPr sz="1000" dirty="0">
              <a:latin typeface="Franklin Gothic Book"/>
              <a:cs typeface="Franklin Gothic Book"/>
            </a:endParaRPr>
          </a:p>
          <a:p>
            <a:pPr marL="164465" marR="1598930" indent="-151765">
              <a:lnSpc>
                <a:spcPts val="1140"/>
              </a:lnSpc>
              <a:spcBef>
                <a:spcPts val="310"/>
              </a:spcBef>
              <a:buChar char="•"/>
              <a:tabLst>
                <a:tab pos="1651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have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recorded and displayed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numbers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location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emergency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local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doctors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hospitals).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Reporting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incidents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PCBU,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self-employed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report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serious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incidents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SafeWork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authority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give a written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report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48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hours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following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happen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a 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1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controlling:</a:t>
            </a:r>
            <a:endParaRPr sz="1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0000" y="2664005"/>
          <a:ext cx="6471919" cy="17922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7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9225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death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7950" marB="0">
                    <a:lnL w="9525">
                      <a:solidFill>
                        <a:srgbClr val="687A9E"/>
                      </a:solidFill>
                      <a:prstDash val="solid"/>
                    </a:lnL>
                    <a:lnR w="9525">
                      <a:solidFill>
                        <a:srgbClr val="687A9E"/>
                      </a:solidFill>
                      <a:prstDash val="solid"/>
                    </a:lnR>
                    <a:lnT w="9525">
                      <a:solidFill>
                        <a:srgbClr val="687A9E"/>
                      </a:solidFill>
                      <a:prstDash val="solid"/>
                    </a:lnT>
                    <a:lnB w="9525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434340">
                        <a:lnSpc>
                          <a:spcPts val="1140"/>
                        </a:lnSpc>
                        <a:spcBef>
                          <a:spcPts val="94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injury that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requires  medical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treatment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9380" marB="0">
                    <a:lnL w="9525">
                      <a:solidFill>
                        <a:srgbClr val="687A9E"/>
                      </a:solidFill>
                      <a:prstDash val="solid"/>
                    </a:lnL>
                    <a:lnR w="9525">
                      <a:solidFill>
                        <a:srgbClr val="687A9E"/>
                      </a:solidFill>
                      <a:prstDash val="solid"/>
                    </a:lnR>
                    <a:lnT w="9525">
                      <a:solidFill>
                        <a:srgbClr val="687A9E"/>
                      </a:solidFill>
                      <a:prstDash val="solid"/>
                    </a:lnT>
                    <a:lnB w="9525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889000" algn="just">
                        <a:lnSpc>
                          <a:spcPts val="1140"/>
                        </a:lnSpc>
                        <a:spcBef>
                          <a:spcPts val="94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Exposure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substance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000" spc="-10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requires  treatment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9380" marB="0">
                    <a:lnL w="9525">
                      <a:solidFill>
                        <a:srgbClr val="687A9E"/>
                      </a:solidFill>
                      <a:prstDash val="solid"/>
                    </a:lnL>
                    <a:lnR w="9525">
                      <a:solidFill>
                        <a:srgbClr val="687A9E"/>
                      </a:solidFill>
                      <a:prstDash val="solid"/>
                    </a:lnR>
                    <a:lnT w="9525">
                      <a:solidFill>
                        <a:srgbClr val="687A9E"/>
                      </a:solidFill>
                      <a:prstDash val="solid"/>
                    </a:lnT>
                    <a:lnB w="9525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marR="381635">
                        <a:lnSpc>
                          <a:spcPts val="1140"/>
                        </a:lnSpc>
                        <a:spcBef>
                          <a:spcPts val="94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injuries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health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issues caused 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workplace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incident.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9380" marB="0">
                    <a:lnL w="9525">
                      <a:solidFill>
                        <a:srgbClr val="687A9E"/>
                      </a:solidFill>
                      <a:prstDash val="solid"/>
                    </a:lnL>
                    <a:lnR w="9525">
                      <a:solidFill>
                        <a:srgbClr val="687A9E"/>
                      </a:solidFill>
                      <a:prstDash val="solid"/>
                    </a:lnR>
                    <a:lnT w="9525">
                      <a:solidFill>
                        <a:srgbClr val="687A9E"/>
                      </a:solidFill>
                      <a:prstDash val="solid"/>
                    </a:lnT>
                    <a:lnB w="9525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329796" y="389178"/>
            <a:ext cx="1727847" cy="1499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13338" y="3027910"/>
            <a:ext cx="838868" cy="1385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93331" y="3165192"/>
            <a:ext cx="1314511" cy="1248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6023" y="3266836"/>
            <a:ext cx="1012774" cy="1114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8906" y="2992956"/>
            <a:ext cx="1154224" cy="13897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1.7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/>
        </p:nvSpPr>
        <p:spPr>
          <a:xfrm>
            <a:off x="540004" y="432016"/>
            <a:ext cx="1597660" cy="4536440"/>
          </a:xfrm>
          <a:custGeom>
            <a:avLst/>
            <a:gdLst/>
            <a:ahLst/>
            <a:cxnLst/>
            <a:rect l="l" t="t" r="r" b="b"/>
            <a:pathLst>
              <a:path w="1597660" h="4536440">
                <a:moveTo>
                  <a:pt x="0" y="4535995"/>
                </a:moveTo>
                <a:lnTo>
                  <a:pt x="1597494" y="4535995"/>
                </a:lnTo>
                <a:lnTo>
                  <a:pt x="1597494" y="0"/>
                </a:lnTo>
                <a:lnTo>
                  <a:pt x="0" y="0"/>
                </a:lnTo>
                <a:lnTo>
                  <a:pt x="0" y="453599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4" y="432016"/>
            <a:ext cx="1597660" cy="797654"/>
          </a:xfrm>
          <a:prstGeom prst="rect">
            <a:avLst/>
          </a:prstGeom>
          <a:noFill/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13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22250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equipment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 be on 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deal with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  emergency?</a:t>
            </a:r>
            <a:endParaRPr sz="1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33424" y="432005"/>
          <a:ext cx="4880610" cy="4529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82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Telephone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23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Fire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extinguishers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4824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First aid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kit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541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Incident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reporting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form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964462" y="562092"/>
            <a:ext cx="1457040" cy="2073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58401" y="2988018"/>
            <a:ext cx="1479600" cy="1880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42357" y="756501"/>
            <a:ext cx="1785594" cy="18786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32152" y="3115484"/>
            <a:ext cx="1275916" cy="1688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51107" y="3097568"/>
            <a:ext cx="1172591" cy="16088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1.7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88984" y="454817"/>
            <a:ext cx="2351266" cy="2203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4641075" y="474017"/>
            <a:ext cx="2351266" cy="2203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2188984" y="2743663"/>
            <a:ext cx="2351266" cy="2203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4628525" y="2714277"/>
            <a:ext cx="2351266" cy="2203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0583" y="117014"/>
            <a:ext cx="16497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ROLLER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2980" y="366000"/>
            <a:ext cx="17265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An </a:t>
            </a: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example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of a</a:t>
            </a:r>
            <a:r>
              <a:rPr sz="1400" spc="-1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roller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45652" y="1318068"/>
            <a:ext cx="4455004" cy="3271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3879" y="1283901"/>
            <a:ext cx="868680" cy="170815"/>
          </a:xfrm>
          <a:custGeom>
            <a:avLst/>
            <a:gdLst/>
            <a:ahLst/>
            <a:cxnLst/>
            <a:rect l="l" t="t" r="r" b="b"/>
            <a:pathLst>
              <a:path w="868679" h="170815">
                <a:moveTo>
                  <a:pt x="0" y="170307"/>
                </a:moveTo>
                <a:lnTo>
                  <a:pt x="86826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3670" y="143377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1625" y="5843"/>
                </a:moveTo>
                <a:lnTo>
                  <a:pt x="32757" y="1015"/>
                </a:lnTo>
                <a:lnTo>
                  <a:pt x="23072" y="0"/>
                </a:lnTo>
                <a:lnTo>
                  <a:pt x="13724" y="2687"/>
                </a:lnTo>
                <a:lnTo>
                  <a:pt x="5862" y="8967"/>
                </a:lnTo>
                <a:lnTo>
                  <a:pt x="1026" y="17852"/>
                </a:lnTo>
                <a:lnTo>
                  <a:pt x="0" y="27527"/>
                </a:lnTo>
                <a:lnTo>
                  <a:pt x="2685" y="36865"/>
                </a:lnTo>
                <a:lnTo>
                  <a:pt x="8986" y="44743"/>
                </a:lnTo>
                <a:lnTo>
                  <a:pt x="17843" y="49579"/>
                </a:lnTo>
                <a:lnTo>
                  <a:pt x="27516" y="50614"/>
                </a:lnTo>
                <a:lnTo>
                  <a:pt x="36865" y="47929"/>
                </a:lnTo>
                <a:lnTo>
                  <a:pt x="44750" y="41606"/>
                </a:lnTo>
                <a:lnTo>
                  <a:pt x="49564" y="32771"/>
                </a:lnTo>
                <a:lnTo>
                  <a:pt x="50593" y="23096"/>
                </a:lnTo>
                <a:lnTo>
                  <a:pt x="47920" y="13735"/>
                </a:lnTo>
                <a:lnTo>
                  <a:pt x="41625" y="584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7711" y="1087831"/>
            <a:ext cx="1134110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8590" marR="97155" indent="-4381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Rollover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protective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structure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(ROPS)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13604" y="2092236"/>
            <a:ext cx="61531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Cab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49203" y="2015041"/>
            <a:ext cx="562610" cy="208915"/>
          </a:xfrm>
          <a:custGeom>
            <a:avLst/>
            <a:gdLst/>
            <a:ahLst/>
            <a:cxnLst/>
            <a:rect l="l" t="t" r="r" b="b"/>
            <a:pathLst>
              <a:path w="562610" h="208914">
                <a:moveTo>
                  <a:pt x="0" y="0"/>
                </a:moveTo>
                <a:lnTo>
                  <a:pt x="562317" y="208559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00207" y="198098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7883" y="47202"/>
                </a:moveTo>
                <a:lnTo>
                  <a:pt x="28321" y="50408"/>
                </a:lnTo>
                <a:lnTo>
                  <a:pt x="18609" y="49730"/>
                </a:lnTo>
                <a:lnTo>
                  <a:pt x="9867" y="45470"/>
                </a:lnTo>
                <a:lnTo>
                  <a:pt x="3212" y="37931"/>
                </a:lnTo>
                <a:lnTo>
                  <a:pt x="0" y="28377"/>
                </a:lnTo>
                <a:lnTo>
                  <a:pt x="666" y="18645"/>
                </a:lnTo>
                <a:lnTo>
                  <a:pt x="4923" y="9873"/>
                </a:lnTo>
                <a:lnTo>
                  <a:pt x="12483" y="3197"/>
                </a:lnTo>
                <a:lnTo>
                  <a:pt x="22054" y="0"/>
                </a:lnTo>
                <a:lnTo>
                  <a:pt x="31782" y="697"/>
                </a:lnTo>
                <a:lnTo>
                  <a:pt x="40542" y="4978"/>
                </a:lnTo>
                <a:lnTo>
                  <a:pt x="47205" y="12531"/>
                </a:lnTo>
                <a:lnTo>
                  <a:pt x="50410" y="22071"/>
                </a:lnTo>
                <a:lnTo>
                  <a:pt x="49726" y="31781"/>
                </a:lnTo>
                <a:lnTo>
                  <a:pt x="45451" y="40535"/>
                </a:lnTo>
                <a:lnTo>
                  <a:pt x="37883" y="47202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11775" y="3017640"/>
            <a:ext cx="815975" cy="40640"/>
          </a:xfrm>
          <a:custGeom>
            <a:avLst/>
            <a:gdLst/>
            <a:ahLst/>
            <a:cxnLst/>
            <a:rect l="l" t="t" r="r" b="b"/>
            <a:pathLst>
              <a:path w="815975" h="40639">
                <a:moveTo>
                  <a:pt x="0" y="40487"/>
                </a:moveTo>
                <a:lnTo>
                  <a:pt x="81547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61197" y="303418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7926" y="47210"/>
                </a:moveTo>
                <a:lnTo>
                  <a:pt x="28363" y="50428"/>
                </a:lnTo>
                <a:lnTo>
                  <a:pt x="18646" y="49770"/>
                </a:lnTo>
                <a:lnTo>
                  <a:pt x="9889" y="45515"/>
                </a:lnTo>
                <a:lnTo>
                  <a:pt x="3204" y="37939"/>
                </a:lnTo>
                <a:lnTo>
                  <a:pt x="0" y="28368"/>
                </a:lnTo>
                <a:lnTo>
                  <a:pt x="683" y="18638"/>
                </a:lnTo>
                <a:lnTo>
                  <a:pt x="4958" y="9874"/>
                </a:lnTo>
                <a:lnTo>
                  <a:pt x="12526" y="3204"/>
                </a:lnTo>
                <a:lnTo>
                  <a:pt x="22089" y="0"/>
                </a:lnTo>
                <a:lnTo>
                  <a:pt x="31800" y="685"/>
                </a:lnTo>
                <a:lnTo>
                  <a:pt x="40542" y="4963"/>
                </a:lnTo>
                <a:lnTo>
                  <a:pt x="47197" y="12539"/>
                </a:lnTo>
                <a:lnTo>
                  <a:pt x="50431" y="22115"/>
                </a:lnTo>
                <a:lnTo>
                  <a:pt x="49762" y="31822"/>
                </a:lnTo>
                <a:lnTo>
                  <a:pt x="45493" y="40555"/>
                </a:lnTo>
                <a:lnTo>
                  <a:pt x="37926" y="4721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33896" y="2895358"/>
            <a:ext cx="60642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Drum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07347" y="2446741"/>
            <a:ext cx="562610" cy="208915"/>
          </a:xfrm>
          <a:custGeom>
            <a:avLst/>
            <a:gdLst/>
            <a:ahLst/>
            <a:cxnLst/>
            <a:rect l="l" t="t" r="r" b="b"/>
            <a:pathLst>
              <a:path w="562610" h="208914">
                <a:moveTo>
                  <a:pt x="562317" y="208559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68251" y="263894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2526" y="3205"/>
                </a:moveTo>
                <a:lnTo>
                  <a:pt x="22089" y="0"/>
                </a:lnTo>
                <a:lnTo>
                  <a:pt x="31800" y="678"/>
                </a:lnTo>
                <a:lnTo>
                  <a:pt x="40542" y="4937"/>
                </a:lnTo>
                <a:lnTo>
                  <a:pt x="47197" y="12476"/>
                </a:lnTo>
                <a:lnTo>
                  <a:pt x="50410" y="22031"/>
                </a:lnTo>
                <a:lnTo>
                  <a:pt x="49743" y="31763"/>
                </a:lnTo>
                <a:lnTo>
                  <a:pt x="45486" y="40535"/>
                </a:lnTo>
                <a:lnTo>
                  <a:pt x="37926" y="47211"/>
                </a:lnTo>
                <a:lnTo>
                  <a:pt x="28356" y="50408"/>
                </a:lnTo>
                <a:lnTo>
                  <a:pt x="18627" y="49711"/>
                </a:lnTo>
                <a:lnTo>
                  <a:pt x="9867" y="45430"/>
                </a:lnTo>
                <a:lnTo>
                  <a:pt x="3204" y="37876"/>
                </a:lnTo>
                <a:lnTo>
                  <a:pt x="0" y="28337"/>
                </a:lnTo>
                <a:lnTo>
                  <a:pt x="683" y="18626"/>
                </a:lnTo>
                <a:lnTo>
                  <a:pt x="4958" y="9873"/>
                </a:lnTo>
                <a:lnTo>
                  <a:pt x="12526" y="320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78344" y="2320836"/>
            <a:ext cx="62928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Engine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23351" y="4580636"/>
            <a:ext cx="120650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Vibratory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hydraulics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27289" y="3898561"/>
            <a:ext cx="739775" cy="813435"/>
          </a:xfrm>
          <a:custGeom>
            <a:avLst/>
            <a:gdLst/>
            <a:ahLst/>
            <a:cxnLst/>
            <a:rect l="l" t="t" r="r" b="b"/>
            <a:pathLst>
              <a:path w="739775" h="813435">
                <a:moveTo>
                  <a:pt x="739178" y="0"/>
                </a:moveTo>
                <a:lnTo>
                  <a:pt x="0" y="813295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58610" y="385483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19664" y="49781"/>
                </a:moveTo>
                <a:lnTo>
                  <a:pt x="49889" y="20107"/>
                </a:lnTo>
                <a:lnTo>
                  <a:pt x="46244" y="11084"/>
                </a:lnTo>
                <a:lnTo>
                  <a:pt x="39482" y="4070"/>
                </a:lnTo>
                <a:lnTo>
                  <a:pt x="30231" y="73"/>
                </a:lnTo>
                <a:lnTo>
                  <a:pt x="20139" y="0"/>
                </a:lnTo>
                <a:lnTo>
                  <a:pt x="11106" y="3668"/>
                </a:lnTo>
                <a:lnTo>
                  <a:pt x="4104" y="10426"/>
                </a:lnTo>
                <a:lnTo>
                  <a:pt x="106" y="19618"/>
                </a:lnTo>
                <a:lnTo>
                  <a:pt x="0" y="29701"/>
                </a:lnTo>
                <a:lnTo>
                  <a:pt x="3642" y="38752"/>
                </a:lnTo>
                <a:lnTo>
                  <a:pt x="10406" y="45777"/>
                </a:lnTo>
                <a:lnTo>
                  <a:pt x="19664" y="4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" y="1444867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3175" y="1448047"/>
            <a:ext cx="0" cy="3514090"/>
          </a:xfrm>
          <a:custGeom>
            <a:avLst/>
            <a:gdLst/>
            <a:ahLst/>
            <a:cxnLst/>
            <a:rect l="l" t="t" r="r" b="b"/>
            <a:pathLst>
              <a:path h="3514090">
                <a:moveTo>
                  <a:pt x="0" y="351360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79999" y="1444867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999" y="1448047"/>
            <a:ext cx="0" cy="3514090"/>
          </a:xfrm>
          <a:custGeom>
            <a:avLst/>
            <a:gdLst/>
            <a:ahLst/>
            <a:cxnLst/>
            <a:rect l="l" t="t" r="r" b="b"/>
            <a:pathLst>
              <a:path h="3514090">
                <a:moveTo>
                  <a:pt x="0" y="351360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6825" y="1448047"/>
            <a:ext cx="0" cy="3514090"/>
          </a:xfrm>
          <a:custGeom>
            <a:avLst/>
            <a:gdLst/>
            <a:ahLst/>
            <a:cxnLst/>
            <a:rect l="l" t="t" r="r" b="b"/>
            <a:pathLst>
              <a:path h="3514090">
                <a:moveTo>
                  <a:pt x="0" y="351360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000" y="496483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9999" y="496483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22072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802B28"/>
                </a:solidFill>
                <a:latin typeface="Franklin Gothic Demi"/>
                <a:cs typeface="Franklin Gothic Demi"/>
              </a:rPr>
              <a:t>Types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of</a:t>
            </a:r>
            <a:r>
              <a:rPr sz="1400" spc="-4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rollers/compactors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298" y="587809"/>
            <a:ext cx="6366510" cy="7264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Self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propelled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rollers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rollers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their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own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engine,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steering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drive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system.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many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available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range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tasks.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280" y="1539450"/>
            <a:ext cx="27597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Two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sets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rubber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tyres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 plain steel roller</a:t>
            </a:r>
            <a:r>
              <a:rPr sz="1000" spc="8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drum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9998" y="2519120"/>
            <a:ext cx="2990189" cy="2265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82974" y="1539418"/>
            <a:ext cx="30784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Two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sets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rubber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tyres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sheepsfoot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steel roller</a:t>
            </a:r>
            <a:r>
              <a:rPr lang="en-AU" sz="1000" spc="10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drum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70007" y="2651045"/>
            <a:ext cx="3077997" cy="2165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7300" y="117014"/>
            <a:ext cx="63633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2567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1.6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ROLLER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0583" y="117014"/>
            <a:ext cx="16497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ROLLER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61518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5" y="618356"/>
            <a:ext cx="0" cy="2168525"/>
          </a:xfrm>
          <a:custGeom>
            <a:avLst/>
            <a:gdLst/>
            <a:ahLst/>
            <a:cxnLst/>
            <a:rect l="l" t="t" r="r" b="b"/>
            <a:pathLst>
              <a:path h="2168525">
                <a:moveTo>
                  <a:pt x="0" y="2168474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999" y="61518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9999" y="618356"/>
            <a:ext cx="0" cy="2168525"/>
          </a:xfrm>
          <a:custGeom>
            <a:avLst/>
            <a:gdLst/>
            <a:ahLst/>
            <a:cxnLst/>
            <a:rect l="l" t="t" r="r" b="b"/>
            <a:pathLst>
              <a:path h="2168525">
                <a:moveTo>
                  <a:pt x="0" y="2168474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6825" y="618356"/>
            <a:ext cx="0" cy="2171700"/>
          </a:xfrm>
          <a:custGeom>
            <a:avLst/>
            <a:gdLst/>
            <a:ahLst/>
            <a:cxnLst/>
            <a:rect l="l" t="t" r="r" b="b"/>
            <a:pathLst>
              <a:path h="2171700">
                <a:moveTo>
                  <a:pt x="0" y="217164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0" y="2790006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175" y="2793181"/>
            <a:ext cx="0" cy="2168525"/>
          </a:xfrm>
          <a:custGeom>
            <a:avLst/>
            <a:gdLst/>
            <a:ahLst/>
            <a:cxnLst/>
            <a:rect l="l" t="t" r="r" b="b"/>
            <a:pathLst>
              <a:path h="2168525">
                <a:moveTo>
                  <a:pt x="0" y="2168474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9999" y="2793181"/>
            <a:ext cx="0" cy="2168525"/>
          </a:xfrm>
          <a:custGeom>
            <a:avLst/>
            <a:gdLst/>
            <a:ahLst/>
            <a:cxnLst/>
            <a:rect l="l" t="t" r="r" b="b"/>
            <a:pathLst>
              <a:path h="2168525">
                <a:moveTo>
                  <a:pt x="0" y="2168474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16825" y="2790006"/>
            <a:ext cx="0" cy="2171700"/>
          </a:xfrm>
          <a:custGeom>
            <a:avLst/>
            <a:gdLst/>
            <a:ahLst/>
            <a:cxnLst/>
            <a:rect l="l" t="t" r="r" b="b"/>
            <a:pathLst>
              <a:path h="2171700">
                <a:moveTo>
                  <a:pt x="0" y="217164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0000" y="496483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79999" y="496483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9252" y="3013494"/>
            <a:ext cx="2773219" cy="1874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7300" y="388846"/>
            <a:ext cx="1427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Self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propelled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rollers</a:t>
            </a:r>
            <a:r>
              <a:rPr sz="800" i="1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5299" y="705231"/>
            <a:ext cx="14490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Multi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wheel and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steel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drum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82956" y="705231"/>
            <a:ext cx="11576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Two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plain steel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drums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49997" y="612005"/>
            <a:ext cx="2337803" cy="20781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43583" y="1890005"/>
            <a:ext cx="2338439" cy="2795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5299" y="2895210"/>
            <a:ext cx="14763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Two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sheepsfoot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steel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drums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1.6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0583" y="117014"/>
            <a:ext cx="16497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ROLLER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61518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5" y="618356"/>
            <a:ext cx="0" cy="4343400"/>
          </a:xfrm>
          <a:custGeom>
            <a:avLst/>
            <a:gdLst/>
            <a:ahLst/>
            <a:cxnLst/>
            <a:rect l="l" t="t" r="r" b="b"/>
            <a:pathLst>
              <a:path h="4343400">
                <a:moveTo>
                  <a:pt x="0" y="434329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999" y="61518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9999" y="618356"/>
            <a:ext cx="0" cy="4343400"/>
          </a:xfrm>
          <a:custGeom>
            <a:avLst/>
            <a:gdLst/>
            <a:ahLst/>
            <a:cxnLst/>
            <a:rect l="l" t="t" r="r" b="b"/>
            <a:pathLst>
              <a:path h="4343400">
                <a:moveTo>
                  <a:pt x="0" y="434329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6825" y="618356"/>
            <a:ext cx="0" cy="4343400"/>
          </a:xfrm>
          <a:custGeom>
            <a:avLst/>
            <a:gdLst/>
            <a:ahLst/>
            <a:cxnLst/>
            <a:rect l="l" t="t" r="r" b="b"/>
            <a:pathLst>
              <a:path h="4343400">
                <a:moveTo>
                  <a:pt x="0" y="434329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0" y="496483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9999" y="496483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388846"/>
            <a:ext cx="1427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Self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propelled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rollers</a:t>
            </a:r>
            <a:r>
              <a:rPr sz="800" i="1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75299" y="705231"/>
            <a:ext cx="17919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Multi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wheeled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rubber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tyred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rollers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68797" y="1729093"/>
            <a:ext cx="2898579" cy="2558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1043" y="1888127"/>
            <a:ext cx="3068067" cy="2284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5299" y="705231"/>
            <a:ext cx="30473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Four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wheel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(steel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drum)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articulated roller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with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dozer</a:t>
            </a:r>
            <a:r>
              <a:rPr sz="1000" spc="7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blade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1.6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0583" y="117014"/>
            <a:ext cx="16497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ROLLER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692528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5" y="695699"/>
            <a:ext cx="0" cy="2218055"/>
          </a:xfrm>
          <a:custGeom>
            <a:avLst/>
            <a:gdLst/>
            <a:ahLst/>
            <a:cxnLst/>
            <a:rect l="l" t="t" r="r" b="b"/>
            <a:pathLst>
              <a:path h="2218055">
                <a:moveTo>
                  <a:pt x="0" y="221797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999" y="692528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9999" y="695699"/>
            <a:ext cx="0" cy="2218055"/>
          </a:xfrm>
          <a:custGeom>
            <a:avLst/>
            <a:gdLst/>
            <a:ahLst/>
            <a:cxnLst/>
            <a:rect l="l" t="t" r="r" b="b"/>
            <a:pathLst>
              <a:path h="2218055">
                <a:moveTo>
                  <a:pt x="0" y="221797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6825" y="695699"/>
            <a:ext cx="0" cy="2218055"/>
          </a:xfrm>
          <a:custGeom>
            <a:avLst/>
            <a:gdLst/>
            <a:ahLst/>
            <a:cxnLst/>
            <a:rect l="l" t="t" r="r" b="b"/>
            <a:pathLst>
              <a:path h="2218055">
                <a:moveTo>
                  <a:pt x="0" y="221797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0" y="2916853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9999" y="2916853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3082615"/>
            <a:ext cx="4305935" cy="1431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Combination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towed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rollers</a:t>
            </a:r>
            <a:endParaRPr sz="12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also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many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combination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towed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 rollers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</a:t>
            </a:r>
            <a:r>
              <a:rPr sz="1000" spc="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as:</a:t>
            </a:r>
            <a:endParaRPr sz="1000" dirty="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650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Multi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single axle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single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steel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drum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towed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combination</a:t>
            </a:r>
            <a:r>
              <a:rPr sz="1000" spc="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roller</a:t>
            </a:r>
            <a:endParaRPr sz="1000" dirty="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Multi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single axle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single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sheepsfoot drum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towed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combination</a:t>
            </a:r>
            <a:r>
              <a:rPr sz="1000" spc="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roller</a:t>
            </a:r>
            <a:endParaRPr sz="1000" dirty="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Multi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two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axle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single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steel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drum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towed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combination</a:t>
            </a:r>
            <a:r>
              <a:rPr sz="1000" spc="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roller</a:t>
            </a:r>
            <a:endParaRPr sz="1000" dirty="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Multi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wheeled two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axle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single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sheepsfoot drum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towed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combination</a:t>
            </a:r>
            <a:r>
              <a:rPr sz="1000" spc="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roller.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300" y="373616"/>
            <a:ext cx="8534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Franklin Gothic Demi"/>
                <a:cs typeface="Franklin Gothic Demi"/>
              </a:rPr>
              <a:t>Towed</a:t>
            </a:r>
            <a:r>
              <a:rPr sz="1200" spc="-7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rollers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7999" y="795230"/>
            <a:ext cx="12299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Single plain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drum</a:t>
            </a:r>
            <a:r>
              <a:rPr sz="1000" spc="-6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roller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95656" y="795230"/>
            <a:ext cx="1549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Single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sheepsfoot drum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roller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4832" y="1350005"/>
            <a:ext cx="3076034" cy="1218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3649" y="1350010"/>
            <a:ext cx="3123846" cy="1292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1.6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2803" y="429006"/>
            <a:ext cx="1597660" cy="657872"/>
          </a:xfrm>
          <a:prstGeom prst="rect">
            <a:avLst/>
          </a:prstGeom>
          <a:noFill/>
        </p:spPr>
        <p:txBody>
          <a:bodyPr vert="horz" wrap="square" lIns="0" tIns="10287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81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</a:t>
            </a:r>
            <a:endParaRPr sz="1100" dirty="0">
              <a:latin typeface="Franklin Gothic Demi"/>
              <a:cs typeface="Franklin Gothic Demi"/>
            </a:endParaRPr>
          </a:p>
          <a:p>
            <a:pPr marL="114935" marR="443230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kinds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rollers  are there?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40583" y="117014"/>
            <a:ext cx="16497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ROLLER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10036" y="1134207"/>
            <a:ext cx="2354757" cy="1604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7500" y="1378085"/>
            <a:ext cx="2311294" cy="2046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66919" y="3691805"/>
            <a:ext cx="2293284" cy="951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4010" y="4793996"/>
            <a:ext cx="2496185" cy="174625"/>
          </a:xfrm>
          <a:custGeom>
            <a:avLst/>
            <a:gdLst/>
            <a:ahLst/>
            <a:cxnLst/>
            <a:rect l="l" t="t" r="r" b="b"/>
            <a:pathLst>
              <a:path w="2496184" h="174625">
                <a:moveTo>
                  <a:pt x="0" y="174015"/>
                </a:moveTo>
                <a:lnTo>
                  <a:pt x="2495994" y="174015"/>
                </a:lnTo>
                <a:lnTo>
                  <a:pt x="2495994" y="0"/>
                </a:lnTo>
                <a:lnTo>
                  <a:pt x="0" y="0"/>
                </a:lnTo>
                <a:lnTo>
                  <a:pt x="0" y="174015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803648"/>
              </p:ext>
            </p:extLst>
          </p:nvPr>
        </p:nvGraphicFramePr>
        <p:xfrm>
          <a:off x="2126225" y="429006"/>
          <a:ext cx="4899025" cy="4532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1823">
                <a:tc rowSpan="3"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Multi-rubber-tyred roller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1206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Sheeps foot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padded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roller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9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155575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roller can be self-propelled,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towed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attached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another kind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 such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loader.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Towed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rollers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include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grid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rollers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sheepsfoot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rollers.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6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8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52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0" i="1" spc="-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...CONTINUES ON NEXT</a:t>
                      </a:r>
                      <a:r>
                        <a:rPr sz="800" b="0" i="1" spc="-6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0" i="1" spc="-1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PAGE</a:t>
                      </a:r>
                      <a:endParaRPr sz="8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23495" marB="0">
                    <a:lnL w="6350">
                      <a:solidFill>
                        <a:srgbClr val="687A9E"/>
                      </a:solidFill>
                      <a:prstDash val="solid"/>
                    </a:lnL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1.6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82244" y="533399"/>
            <a:ext cx="2346549" cy="3158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4610036" y="514246"/>
            <a:ext cx="2354757" cy="2224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4605446" y="2895600"/>
            <a:ext cx="2359347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0583" y="117014"/>
            <a:ext cx="16497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ROLLER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6599" y="43518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6825" y="438352"/>
            <a:ext cx="0" cy="2258695"/>
          </a:xfrm>
          <a:custGeom>
            <a:avLst/>
            <a:gdLst/>
            <a:ahLst/>
            <a:cxnLst/>
            <a:rect l="l" t="t" r="r" b="b"/>
            <a:pathLst>
              <a:path h="2258695">
                <a:moveTo>
                  <a:pt x="0" y="225847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6599" y="2700006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6825" y="2703176"/>
            <a:ext cx="0" cy="2258695"/>
          </a:xfrm>
          <a:custGeom>
            <a:avLst/>
            <a:gdLst/>
            <a:ahLst/>
            <a:cxnLst/>
            <a:rect l="l" t="t" r="r" b="b"/>
            <a:pathLst>
              <a:path h="2258695">
                <a:moveTo>
                  <a:pt x="0" y="225847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6599" y="496483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12005" y="538829"/>
            <a:ext cx="2459710" cy="2096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12005" y="2880778"/>
            <a:ext cx="2419972" cy="1979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95899" y="525230"/>
            <a:ext cx="7562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Vibrating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roller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0004" y="432016"/>
            <a:ext cx="1597660" cy="4536440"/>
          </a:xfrm>
          <a:custGeom>
            <a:avLst/>
            <a:gdLst/>
            <a:ahLst/>
            <a:cxnLst/>
            <a:rect l="l" t="t" r="r" b="b"/>
            <a:pathLst>
              <a:path w="1597660" h="4536440">
                <a:moveTo>
                  <a:pt x="0" y="4535995"/>
                </a:moveTo>
                <a:lnTo>
                  <a:pt x="1597494" y="4535995"/>
                </a:lnTo>
                <a:lnTo>
                  <a:pt x="1597494" y="0"/>
                </a:lnTo>
                <a:lnTo>
                  <a:pt x="0" y="0"/>
                </a:lnTo>
                <a:lnTo>
                  <a:pt x="0" y="453599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95899" y="2811230"/>
            <a:ext cx="10287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Static/smooth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roller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826452"/>
            <a:ext cx="2059305" cy="180340"/>
          </a:xfrm>
          <a:custGeom>
            <a:avLst/>
            <a:gdLst/>
            <a:ahLst/>
            <a:cxnLst/>
            <a:rect l="l" t="t" r="r" b="b"/>
            <a:pathLst>
              <a:path w="2059305" h="180340">
                <a:moveTo>
                  <a:pt x="0" y="180124"/>
                </a:moveTo>
                <a:lnTo>
                  <a:pt x="2059190" y="180124"/>
                </a:lnTo>
                <a:lnTo>
                  <a:pt x="2059190" y="0"/>
                </a:lnTo>
                <a:lnTo>
                  <a:pt x="0" y="0"/>
                </a:lnTo>
                <a:lnTo>
                  <a:pt x="0" y="180124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7300" y="837290"/>
            <a:ext cx="1683385" cy="58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...CONTINUED FROM PREVIOUS</a:t>
            </a:r>
            <a:r>
              <a:rPr sz="800" i="1" spc="-7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i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298450" marR="345440">
              <a:lnSpc>
                <a:spcPts val="114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kinds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rollers  are there?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3500" y="521422"/>
            <a:ext cx="7289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9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1</a:t>
            </a:r>
            <a:endParaRPr sz="1100" dirty="0">
              <a:latin typeface="Franklin Gothic Demi"/>
              <a:cs typeface="Franklin Gothic Dem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1.6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88984" y="521422"/>
            <a:ext cx="4637266" cy="213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2195898" y="2763624"/>
            <a:ext cx="4782751" cy="213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1554</Words>
  <Application>Microsoft Office PowerPoint</Application>
  <PresentationFormat>Custom</PresentationFormat>
  <Paragraphs>207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ArmyChalk</vt:lpstr>
      <vt:lpstr>Calibri</vt:lpstr>
      <vt:lpstr>Franklin Gothic Book</vt:lpstr>
      <vt:lpstr>Franklin Gothic Demi</vt:lpstr>
      <vt:lpstr>Franklin Gothic Heavy</vt:lpstr>
      <vt:lpstr>Franklin Gothic Medium</vt:lpstr>
      <vt:lpstr>Times New Roman</vt:lpstr>
      <vt:lpstr>Office Theme</vt:lpstr>
      <vt:lpstr>LEARNER GUIDE</vt:lpstr>
      <vt:lpstr>Introduction to Roller</vt:lpstr>
      <vt:lpstr>An example of a roller</vt:lpstr>
      <vt:lpstr>Types of rollers/compactors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cp:lastModifiedBy>qk663</cp:lastModifiedBy>
  <cp:revision>194</cp:revision>
  <dcterms:created xsi:type="dcterms:W3CDTF">2019-08-13T02:19:34Z</dcterms:created>
  <dcterms:modified xsi:type="dcterms:W3CDTF">2020-05-07T04:54:14Z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2019-08-13T00:00:00Z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2019-08-13T00:00:00Z</vt:filetime>
  </property>
</Properties>
</file>