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4" r:id="rId5"/>
    <p:sldId id="268" r:id="rId6"/>
    <p:sldId id="278" r:id="rId7"/>
    <p:sldId id="284" r:id="rId8"/>
    <p:sldId id="287" r:id="rId9"/>
    <p:sldId id="290" r:id="rId10"/>
    <p:sldId id="294" r:id="rId11"/>
    <p:sldId id="295" r:id="rId12"/>
    <p:sldId id="302" r:id="rId13"/>
    <p:sldId id="305" r:id="rId14"/>
    <p:sldId id="308" r:id="rId15"/>
    <p:sldId id="314" r:id="rId16"/>
    <p:sldId id="315" r:id="rId17"/>
    <p:sldId id="322" r:id="rId18"/>
    <p:sldId id="323" r:id="rId19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544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544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799" y="389401"/>
            <a:ext cx="649925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300" y="1543471"/>
            <a:ext cx="6069965" cy="341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544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4005" y="5083075"/>
            <a:ext cx="19393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7559992" y="0"/>
                </a:moveTo>
                <a:lnTo>
                  <a:pt x="0" y="0"/>
                </a:lnTo>
                <a:lnTo>
                  <a:pt x="0" y="1476006"/>
                </a:lnTo>
                <a:lnTo>
                  <a:pt x="7559992" y="1476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1383" y="4098757"/>
            <a:ext cx="1532308" cy="6737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73685" y="3753242"/>
            <a:ext cx="808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1934" y="1673546"/>
            <a:ext cx="274066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231F20"/>
                </a:solidFill>
                <a:latin typeface="Open Sans Condensed"/>
                <a:cs typeface="Open Sans Condensed"/>
              </a:rPr>
              <a:t>Training</a:t>
            </a:r>
            <a:r>
              <a:rPr sz="14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Open Sans Condensed"/>
                <a:cs typeface="Open Sans Condensed"/>
              </a:rPr>
              <a:t>support</a:t>
            </a:r>
            <a:r>
              <a:rPr sz="14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Open Sans Condensed"/>
                <a:cs typeface="Open Sans Condensed"/>
              </a:rPr>
              <a:t>material</a:t>
            </a:r>
            <a:r>
              <a:rPr sz="14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400" b="1" spc="30" dirty="0">
                <a:solidFill>
                  <a:srgbClr val="231F20"/>
                </a:solidFill>
                <a:latin typeface="Open Sans Condensed"/>
                <a:cs typeface="Open Sans Condensed"/>
              </a:rPr>
              <a:t>for:</a:t>
            </a:r>
            <a:endParaRPr sz="1400">
              <a:latin typeface="Open Sans Condensed"/>
              <a:cs typeface="Open Sans Condense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Open Sans Condensed"/>
              <a:cs typeface="Open Sans Condensed"/>
            </a:endParaRPr>
          </a:p>
          <a:p>
            <a:pPr marL="984250">
              <a:lnSpc>
                <a:spcPct val="100000"/>
              </a:lnSpc>
            </a:pPr>
            <a:r>
              <a:rPr sz="2500" b="1" spc="-75" dirty="0">
                <a:solidFill>
                  <a:srgbClr val="231F20"/>
                </a:solidFill>
                <a:latin typeface="Open Sans"/>
                <a:cs typeface="Open Sans"/>
              </a:rPr>
              <a:t>RIISAM204E</a:t>
            </a:r>
            <a:endParaRPr sz="2500">
              <a:latin typeface="Open Sans"/>
              <a:cs typeface="Open Sans"/>
            </a:endParaRPr>
          </a:p>
          <a:p>
            <a:pPr marL="586740" marR="5080" indent="-574675">
              <a:lnSpc>
                <a:spcPts val="3270"/>
              </a:lnSpc>
              <a:spcBef>
                <a:spcPts val="75"/>
              </a:spcBef>
            </a:pPr>
            <a:r>
              <a:rPr sz="2400" b="1" spc="210" dirty="0">
                <a:solidFill>
                  <a:srgbClr val="231F20"/>
                </a:solidFill>
                <a:latin typeface="Open Sans Condensed"/>
                <a:cs typeface="Open Sans Condensed"/>
              </a:rPr>
              <a:t>Operate</a:t>
            </a:r>
            <a:r>
              <a:rPr sz="2400" b="1" spc="-22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2400" b="1" spc="170" dirty="0">
                <a:solidFill>
                  <a:srgbClr val="231F20"/>
                </a:solidFill>
                <a:latin typeface="Open Sans Condensed"/>
                <a:cs typeface="Open Sans Condensed"/>
              </a:rPr>
              <a:t>small</a:t>
            </a:r>
            <a:r>
              <a:rPr sz="2400" b="1" spc="-22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2400" b="1" spc="150" dirty="0">
                <a:solidFill>
                  <a:srgbClr val="231F20"/>
                </a:solidFill>
                <a:latin typeface="Open Sans Condensed"/>
                <a:cs typeface="Open Sans Condensed"/>
              </a:rPr>
              <a:t>plant </a:t>
            </a:r>
            <a:r>
              <a:rPr sz="2400" b="1" spc="204" dirty="0">
                <a:solidFill>
                  <a:srgbClr val="231F20"/>
                </a:solidFill>
                <a:latin typeface="Open Sans Condensed"/>
                <a:cs typeface="Open Sans Condensed"/>
              </a:rPr>
              <a:t>and</a:t>
            </a:r>
            <a:r>
              <a:rPr sz="24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2400" b="1" spc="175" dirty="0">
                <a:solidFill>
                  <a:srgbClr val="231F20"/>
                </a:solidFill>
                <a:latin typeface="Open Sans Condensed"/>
                <a:cs typeface="Open Sans Condensed"/>
              </a:rPr>
              <a:t>equipment</a:t>
            </a:r>
            <a:endParaRPr sz="2400">
              <a:latin typeface="Open Sans Condensed"/>
              <a:cs typeface="Open Sans Condense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4241" y="191438"/>
            <a:ext cx="3767454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b="1" spc="50" dirty="0">
                <a:solidFill>
                  <a:srgbClr val="FFFFFF"/>
                </a:solidFill>
                <a:latin typeface="Bebas Neue Bold"/>
                <a:cs typeface="Bebas Neue Bold"/>
              </a:rPr>
              <a:t>LEARNER</a:t>
            </a:r>
            <a:r>
              <a:rPr sz="6200" b="1" spc="13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6200" b="1" spc="50" dirty="0">
                <a:solidFill>
                  <a:srgbClr val="FFFFFF"/>
                </a:solidFill>
                <a:latin typeface="Bebas Neue Bold"/>
                <a:cs typeface="Bebas Neue Bold"/>
              </a:rPr>
              <a:t>GUIDE</a:t>
            </a:r>
            <a:endParaRPr sz="6200">
              <a:latin typeface="Bebas Neue Bold"/>
              <a:cs typeface="Bebas Neue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0899" y="4796606"/>
            <a:ext cx="272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Picture</a:t>
            </a:r>
            <a:r>
              <a:rPr sz="1200" spc="250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based.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Plain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English.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Learning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made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Bebas Neue"/>
                <a:cs typeface="Bebas Neue"/>
              </a:rPr>
              <a:t>easy.</a:t>
            </a:r>
            <a:endParaRPr sz="1200">
              <a:latin typeface="Bebas Neue"/>
              <a:cs typeface="Bebas Neu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99" y="1890005"/>
            <a:ext cx="3671492" cy="2700151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A2C0C4EA-0DB8-8D5A-5EF5-11C7A34306D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7345" y="205575"/>
            <a:ext cx="1153831" cy="10364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3254" y="141378"/>
            <a:ext cx="22821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PRE-OPERATIONAL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1046480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conduct</a:t>
            </a:r>
            <a:r>
              <a:rPr sz="4200" b="1" spc="-8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pre-operational</a:t>
            </a:r>
            <a:r>
              <a:rPr sz="4200" b="1" spc="-8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checks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611" y="2144330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Element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40" dirty="0">
                <a:solidFill>
                  <a:srgbClr val="00305E"/>
                </a:solidFill>
                <a:latin typeface="Open Sans Condensed"/>
                <a:cs typeface="Open Sans Condensed"/>
              </a:rPr>
              <a:t>2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900" y="2090788"/>
            <a:ext cx="3624207" cy="25836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5929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PRE-OPERATIONAL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0" y="796634"/>
            <a:ext cx="456565" cy="173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99" y="432003"/>
            <a:ext cx="6480175" cy="56007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14.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Verdana"/>
                <a:cs typeface="Verdana"/>
              </a:rPr>
              <a:t>fuel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lubricants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might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use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operate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small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equipment?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802" y="1029290"/>
            <a:ext cx="4028440" cy="320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22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Fuel: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Fuel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fuels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small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plants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petrol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diesel.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Petrol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often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smaller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engines,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like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those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found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lawnmowers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chainsaws.</a:t>
            </a:r>
            <a:endParaRPr sz="1000">
              <a:latin typeface="Open Sans"/>
              <a:cs typeface="Open Sans"/>
            </a:endParaRPr>
          </a:p>
          <a:p>
            <a:pPr marL="12700" marR="54610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Diesel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fuel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larger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equipment,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generators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machinery.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fuels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flammable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liquids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burn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inside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engine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produce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energy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function.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Open Sans"/>
              <a:cs typeface="Open Sans"/>
            </a:endParaRPr>
          </a:p>
          <a:p>
            <a:pPr marL="12700" marR="210185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Lubricants: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Lubricants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substances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reduce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friction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between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moving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parts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components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smoothly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prevent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overheating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getting damaged.</a:t>
            </a:r>
            <a:endParaRPr sz="1000">
              <a:latin typeface="Open Sans"/>
              <a:cs typeface="Open Sans"/>
            </a:endParaRPr>
          </a:p>
          <a:p>
            <a:pPr marL="12700" marR="280035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specific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lubricants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depend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type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equipment,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but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motor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oil,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grease,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hydraulic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fluids.</a:t>
            </a:r>
            <a:endParaRPr sz="1000">
              <a:latin typeface="Open Sans"/>
              <a:cs typeface="Open Sans"/>
            </a:endParaRPr>
          </a:p>
          <a:p>
            <a:pPr marL="12700" marR="43815">
              <a:lnSpc>
                <a:spcPct val="10000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Motor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oil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engines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lubricate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internal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parts.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Grease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thicker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lubricant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applied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joints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bearings.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Hydraulic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fluids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hydraulic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systems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transmit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force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lubrication.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8724" y="1083326"/>
            <a:ext cx="1159053" cy="17542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9655" y="2959205"/>
            <a:ext cx="613563" cy="19452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E0331-F4A5-3D26-7279-BB0F86331AAC}"/>
              </a:ext>
            </a:extLst>
          </p:cNvPr>
          <p:cNvSpPr/>
          <p:nvPr/>
        </p:nvSpPr>
        <p:spPr>
          <a:xfrm>
            <a:off x="521404" y="1029290"/>
            <a:ext cx="4171245" cy="148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AF4C0-C669-038D-02B7-5F2D7158997C}"/>
              </a:ext>
            </a:extLst>
          </p:cNvPr>
          <p:cNvSpPr/>
          <p:nvPr/>
        </p:nvSpPr>
        <p:spPr>
          <a:xfrm>
            <a:off x="453399" y="2606770"/>
            <a:ext cx="4171245" cy="1754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8009" y="2413270"/>
            <a:ext cx="2424818" cy="240477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1510030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uSe small plant and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equipment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611" y="2144330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Element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40" dirty="0">
                <a:solidFill>
                  <a:srgbClr val="00305E"/>
                </a:solidFill>
                <a:latin typeface="Open Sans Condensed"/>
                <a:cs typeface="Open Sans Condensed"/>
              </a:rPr>
              <a:t>3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1504" y="2474570"/>
            <a:ext cx="2169480" cy="21572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70662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SMALL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0" y="796634"/>
            <a:ext cx="456565" cy="173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99" y="432003"/>
            <a:ext cx="6480175" cy="56007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20.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can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identify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 operating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small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equipment?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799" y="1056214"/>
            <a:ext cx="3978275" cy="3751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Familiarise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yourself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operating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procedures: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Understand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standard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(SOPs)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you’re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using.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recognize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deviations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gaps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control measures.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Open Sans"/>
              <a:cs typeface="Open Sans"/>
            </a:endParaRPr>
          </a:p>
          <a:p>
            <a:pPr marL="12700" marR="95885">
              <a:lnSpc>
                <a:spcPct val="100000"/>
              </a:lnSpc>
              <a:spcBef>
                <a:spcPts val="5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effectiveness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controls: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Evaluate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existing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emergency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stops,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guards,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interlocks.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functional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maintained..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Open Sans"/>
              <a:cs typeface="Open Sans"/>
            </a:endParaRPr>
          </a:p>
          <a:p>
            <a:pPr marL="12700" marR="19685">
              <a:lnSpc>
                <a:spcPct val="100000"/>
              </a:lnSpc>
              <a:spcBef>
                <a:spcPts val="5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Evaluate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operator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competency: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Determine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operators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received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adequate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its safe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operation.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Consider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inspection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routines: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Review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inspection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protocols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consistently.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Inadequate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increase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failures.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Open Sans"/>
              <a:cs typeface="Open Sans"/>
            </a:endParaRPr>
          </a:p>
          <a:p>
            <a:pPr marL="12700" marR="102870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Assess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availability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adequacy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labels: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appropriate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labels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communicate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potential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required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precautions.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Ensure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visible,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legible,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located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areas.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109" y="4777187"/>
            <a:ext cx="136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next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page...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2865" y="991806"/>
            <a:ext cx="1976848" cy="15895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558" y="2627583"/>
            <a:ext cx="1412882" cy="208188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E26D3-C4AC-9ADA-6DC6-EA5CACF2573D}"/>
              </a:ext>
            </a:extLst>
          </p:cNvPr>
          <p:cNvSpPr/>
          <p:nvPr/>
        </p:nvSpPr>
        <p:spPr>
          <a:xfrm>
            <a:off x="540000" y="1063822"/>
            <a:ext cx="4000250" cy="66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3061C-1448-DF36-6FAB-5A0EE5007130}"/>
              </a:ext>
            </a:extLst>
          </p:cNvPr>
          <p:cNvSpPr/>
          <p:nvPr/>
        </p:nvSpPr>
        <p:spPr>
          <a:xfrm>
            <a:off x="425450" y="1732936"/>
            <a:ext cx="4000250" cy="66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3AB73-D38C-0606-D405-18F028A69616}"/>
              </a:ext>
            </a:extLst>
          </p:cNvPr>
          <p:cNvSpPr/>
          <p:nvPr/>
        </p:nvSpPr>
        <p:spPr>
          <a:xfrm>
            <a:off x="481893" y="2484502"/>
            <a:ext cx="4000250" cy="59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D5695-D019-CF2A-3787-CD967276083C}"/>
              </a:ext>
            </a:extLst>
          </p:cNvPr>
          <p:cNvSpPr/>
          <p:nvPr/>
        </p:nvSpPr>
        <p:spPr>
          <a:xfrm>
            <a:off x="481893" y="3217970"/>
            <a:ext cx="4078087" cy="66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D88AAE-9CB5-A007-6B1B-AEDDC73C8E2E}"/>
              </a:ext>
            </a:extLst>
          </p:cNvPr>
          <p:cNvSpPr/>
          <p:nvPr/>
        </p:nvSpPr>
        <p:spPr>
          <a:xfrm>
            <a:off x="520811" y="4044122"/>
            <a:ext cx="4000250" cy="66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70662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SMALL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428140"/>
            <a:ext cx="3912235" cy="403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...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previous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Open Sans"/>
                <a:cs typeface="Open Sans"/>
              </a:rPr>
              <a:t>page</a:t>
            </a:r>
            <a:endParaRPr sz="1000">
              <a:latin typeface="Open Sans"/>
              <a:cs typeface="Open Sans"/>
            </a:endParaRPr>
          </a:p>
          <a:p>
            <a:pPr marL="12700" marR="93980">
              <a:lnSpc>
                <a:spcPct val="100000"/>
              </a:lnSpc>
              <a:spcBef>
                <a:spcPts val="1065"/>
              </a:spcBef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Implement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quality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measures: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quality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checks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production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process.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Inspect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samples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conduct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tests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verify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output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meets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specified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tolerances.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fix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deviations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once.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Train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operators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effectively: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operators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correct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understand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specified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tolerances,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impact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actions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output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quality,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necessary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adjustments.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Open Sans"/>
              <a:cs typeface="Open Sans"/>
            </a:endParaRPr>
          </a:p>
          <a:p>
            <a:pPr marL="12700" marR="358775">
              <a:lnSpc>
                <a:spcPct val="100000"/>
              </a:lnSpc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Document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analyse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performance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data: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Keep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records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equipment’s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performance,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including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output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measurements,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adjustments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made,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deviations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specified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tolerances.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Open Sans"/>
              <a:cs typeface="Open Sans"/>
            </a:endParaRPr>
          </a:p>
          <a:p>
            <a:pPr marL="12700" marR="15240">
              <a:lnSpc>
                <a:spcPct val="100000"/>
              </a:lnSpc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Communicate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collaborate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stakeholders: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Maintain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open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communication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supervisors,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quality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personnel,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stakeholders.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Share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feedback,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discuss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challenges,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together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optimise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output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staying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within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specified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tolerances.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Open Sans"/>
              <a:cs typeface="Open Sans"/>
            </a:endParaRPr>
          </a:p>
          <a:p>
            <a:pPr marL="12700" marR="13144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guidelines,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maximise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output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small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plant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final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results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meet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specified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tolerances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quality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requirements.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0310" y="756005"/>
            <a:ext cx="2258788" cy="16413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0926" y="2664005"/>
            <a:ext cx="2259073" cy="231678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A04C5-8793-E554-6259-F72C8CC63607}"/>
              </a:ext>
            </a:extLst>
          </p:cNvPr>
          <p:cNvSpPr/>
          <p:nvPr/>
        </p:nvSpPr>
        <p:spPr>
          <a:xfrm>
            <a:off x="371798" y="725879"/>
            <a:ext cx="4089150" cy="67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7BEEA-42C0-87AE-A94A-F9F9EA063953}"/>
              </a:ext>
            </a:extLst>
          </p:cNvPr>
          <p:cNvSpPr/>
          <p:nvPr/>
        </p:nvSpPr>
        <p:spPr>
          <a:xfrm>
            <a:off x="510773" y="1554013"/>
            <a:ext cx="4089150" cy="73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A27F0-0F19-D71D-94B7-498EF7384A68}"/>
              </a:ext>
            </a:extLst>
          </p:cNvPr>
          <p:cNvSpPr/>
          <p:nvPr/>
        </p:nvSpPr>
        <p:spPr>
          <a:xfrm>
            <a:off x="482567" y="2278707"/>
            <a:ext cx="4089150" cy="64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83FB4-0689-FA5E-11CD-7C5D0C1D3354}"/>
              </a:ext>
            </a:extLst>
          </p:cNvPr>
          <p:cNvSpPr/>
          <p:nvPr/>
        </p:nvSpPr>
        <p:spPr>
          <a:xfrm>
            <a:off x="543286" y="3031820"/>
            <a:ext cx="4089150" cy="73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DE1722-123A-C5B3-842E-2A4C57B54E00}"/>
              </a:ext>
            </a:extLst>
          </p:cNvPr>
          <p:cNvSpPr/>
          <p:nvPr/>
        </p:nvSpPr>
        <p:spPr>
          <a:xfrm>
            <a:off x="510921" y="3799563"/>
            <a:ext cx="4089150" cy="67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605" y="141378"/>
            <a:ext cx="231203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MAINTENANCE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966469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CARRY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OUT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OPERATOR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MAINTENANCE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096" y="2161832"/>
            <a:ext cx="3690004" cy="271377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5643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MAINTENANCE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0" y="796634"/>
            <a:ext cx="456565" cy="173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99" y="432003"/>
            <a:ext cx="6480175" cy="56007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24.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can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Verdana"/>
                <a:cs typeface="Verdana"/>
              </a:rPr>
              <a:t>get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small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equipment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ready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maintenance?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802" y="1029290"/>
            <a:ext cx="4017645" cy="319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Notify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Personnel: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Inform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team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personnel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scheduled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Communicate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date,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time,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duration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activity.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2700" marR="80645" algn="just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Schedule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Downtime: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Choose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suitable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time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perform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 when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use.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prevents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disruptions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regular operations.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2700" marR="24511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Secure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Necessary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Resources: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Gather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tools,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equipment,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tasks.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Open Sans"/>
              <a:cs typeface="Open Sans"/>
            </a:endParaRPr>
          </a:p>
          <a:p>
            <a:pPr marL="12700" marR="37465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Arrange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Spare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Parts: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necessary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spare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parts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available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case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components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replacement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during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maintenance.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Prepare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Area: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Clear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around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create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organized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workspace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team.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802" y="4492580"/>
            <a:ext cx="3721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Isolate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Equipment: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possible,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disconnect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source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connected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systems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during maintenance.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0988" y="4777187"/>
            <a:ext cx="136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next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page...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389" y="3460699"/>
            <a:ext cx="1895175" cy="12487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2638" y="1187436"/>
            <a:ext cx="1879555" cy="178860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496CC-CC0A-AA5B-918B-26CF39207A5F}"/>
              </a:ext>
            </a:extLst>
          </p:cNvPr>
          <p:cNvSpPr/>
          <p:nvPr/>
        </p:nvSpPr>
        <p:spPr>
          <a:xfrm>
            <a:off x="519633" y="1007206"/>
            <a:ext cx="408915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A077E-F5D8-E444-2E7C-EEEE0A1615B4}"/>
              </a:ext>
            </a:extLst>
          </p:cNvPr>
          <p:cNvSpPr/>
          <p:nvPr/>
        </p:nvSpPr>
        <p:spPr>
          <a:xfrm>
            <a:off x="489049" y="1649642"/>
            <a:ext cx="408915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5C941-AA46-B98F-ED71-BBE9374CC3D0}"/>
              </a:ext>
            </a:extLst>
          </p:cNvPr>
          <p:cNvSpPr/>
          <p:nvPr/>
        </p:nvSpPr>
        <p:spPr>
          <a:xfrm>
            <a:off x="540000" y="2327520"/>
            <a:ext cx="408915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E914B-C6B1-3F7F-E4B8-B907B110D2BB}"/>
              </a:ext>
            </a:extLst>
          </p:cNvPr>
          <p:cNvSpPr/>
          <p:nvPr/>
        </p:nvSpPr>
        <p:spPr>
          <a:xfrm>
            <a:off x="496649" y="2946835"/>
            <a:ext cx="408915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6F5EAE-2A64-5C33-964D-0D7E6B28379B}"/>
              </a:ext>
            </a:extLst>
          </p:cNvPr>
          <p:cNvSpPr/>
          <p:nvPr/>
        </p:nvSpPr>
        <p:spPr>
          <a:xfrm>
            <a:off x="516236" y="3642982"/>
            <a:ext cx="408915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A8F94E-CAB8-6CA8-A463-D95D00785A6A}"/>
              </a:ext>
            </a:extLst>
          </p:cNvPr>
          <p:cNvSpPr/>
          <p:nvPr/>
        </p:nvSpPr>
        <p:spPr>
          <a:xfrm>
            <a:off x="340777" y="4497152"/>
            <a:ext cx="408915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7975" y="141378"/>
            <a:ext cx="224726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ACTIVITIES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1085850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CoNDUCT HOUSEKEEPING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ACTIVITIES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9827" y="2211280"/>
            <a:ext cx="2465496" cy="258364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278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ACTIVITIES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0" y="796634"/>
            <a:ext cx="456565" cy="173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99" y="432003"/>
            <a:ext cx="6480175" cy="56007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27.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clear</a:t>
            </a:r>
            <a:r>
              <a:rPr sz="10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work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area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Verdana"/>
                <a:cs typeface="Verdana"/>
              </a:rPr>
              <a:t>dispose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0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materials?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389" y="1067009"/>
            <a:ext cx="3999229" cy="304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31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Put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Away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Equipment: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After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small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plant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equipment,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put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away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designated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storage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areas.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prevents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accidents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keeps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workspace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tidy.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Clean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Debris: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Remove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debris,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waste,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leftover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from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area.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broom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vacuum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sweep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floor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ensure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clean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2700" marR="147955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Collect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Sort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Waste: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Separate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waste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generated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process.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Sort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containers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bags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based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type,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recyclables,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waste,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hazardous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materials.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Open Sans"/>
              <a:cs typeface="Open Sans"/>
            </a:endParaRPr>
          </a:p>
          <a:p>
            <a:pPr marL="12700" marR="7620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Local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Regulations: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local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authorities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waste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guidelines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dispose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collected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waste.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Adhere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specific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recycling,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disposal,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handling.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389" y="4386281"/>
            <a:ext cx="3904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Dispose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Waste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Responsibly: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sorted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waste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appropriate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disposal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facilities,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recycling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centers,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collection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points.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materials,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handled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according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regulations.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1109" y="4777060"/>
            <a:ext cx="136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next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page...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517" y="1058405"/>
            <a:ext cx="2230609" cy="1592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00" y="2755580"/>
            <a:ext cx="2031347" cy="19826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456531-571F-A53C-F57E-AD10CA140660}"/>
              </a:ext>
            </a:extLst>
          </p:cNvPr>
          <p:cNvSpPr/>
          <p:nvPr/>
        </p:nvSpPr>
        <p:spPr>
          <a:xfrm>
            <a:off x="372403" y="1036883"/>
            <a:ext cx="4204585" cy="56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41847-2BF6-CC44-E8D6-9CA6A63F7D07}"/>
              </a:ext>
            </a:extLst>
          </p:cNvPr>
          <p:cNvSpPr/>
          <p:nvPr/>
        </p:nvSpPr>
        <p:spPr>
          <a:xfrm>
            <a:off x="393816" y="1658748"/>
            <a:ext cx="4204585" cy="56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95181-6E33-504B-253B-3439B25C38E3}"/>
              </a:ext>
            </a:extLst>
          </p:cNvPr>
          <p:cNvSpPr/>
          <p:nvPr/>
        </p:nvSpPr>
        <p:spPr>
          <a:xfrm>
            <a:off x="372403" y="2455321"/>
            <a:ext cx="4204585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ECF7E-8701-3D88-E62B-55CB3CD030A2}"/>
              </a:ext>
            </a:extLst>
          </p:cNvPr>
          <p:cNvSpPr/>
          <p:nvPr/>
        </p:nvSpPr>
        <p:spPr>
          <a:xfrm>
            <a:off x="522389" y="3313688"/>
            <a:ext cx="4204585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1663A1-739D-7584-E449-A8A12FA06098}"/>
              </a:ext>
            </a:extLst>
          </p:cNvPr>
          <p:cNvSpPr/>
          <p:nvPr/>
        </p:nvSpPr>
        <p:spPr>
          <a:xfrm>
            <a:off x="438917" y="4408186"/>
            <a:ext cx="4204585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70231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3020" rIns="0" bIns="0" rtlCol="0">
            <a:spAutoFit/>
          </a:bodyPr>
          <a:lstStyle/>
          <a:p>
            <a:pPr marR="158750" algn="r">
              <a:lnSpc>
                <a:spcPct val="100000"/>
              </a:lnSpc>
              <a:spcBef>
                <a:spcPts val="260"/>
              </a:spcBef>
            </a:pPr>
            <a:r>
              <a:rPr sz="4000" b="1" spc="70" dirty="0">
                <a:solidFill>
                  <a:srgbClr val="FFFFFF"/>
                </a:solidFill>
                <a:latin typeface="Bebas Neue Bold"/>
                <a:cs typeface="Bebas Neue Bold"/>
              </a:rPr>
              <a:t>CONTENTS</a:t>
            </a:r>
            <a:endParaRPr sz="4000">
              <a:latin typeface="Bebas Neue Bold"/>
              <a:cs typeface="Bebas Neue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2000" y="1623208"/>
            <a:ext cx="3168015" cy="7620"/>
            <a:chOff x="612000" y="1623208"/>
            <a:chExt cx="3168015" cy="7620"/>
          </a:xfrm>
        </p:grpSpPr>
        <p:sp>
          <p:nvSpPr>
            <p:cNvPr id="4" name="object 4"/>
            <p:cNvSpPr/>
            <p:nvPr/>
          </p:nvSpPr>
          <p:spPr>
            <a:xfrm>
              <a:off x="638521" y="1626993"/>
              <a:ext cx="3126740" cy="0"/>
            </a:xfrm>
            <a:custGeom>
              <a:avLst/>
              <a:gdLst/>
              <a:ahLst/>
              <a:cxnLst/>
              <a:rect l="l" t="t" r="r" b="b"/>
              <a:pathLst>
                <a:path w="3126740">
                  <a:moveTo>
                    <a:pt x="0" y="0"/>
                  </a:moveTo>
                  <a:lnTo>
                    <a:pt x="3126320" y="0"/>
                  </a:lnTo>
                </a:path>
              </a:pathLst>
            </a:custGeom>
            <a:ln w="756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000" y="1623212"/>
              <a:ext cx="3168015" cy="7620"/>
            </a:xfrm>
            <a:custGeom>
              <a:avLst/>
              <a:gdLst/>
              <a:ahLst/>
              <a:cxnLst/>
              <a:rect l="l" t="t" r="r" b="b"/>
              <a:pathLst>
                <a:path w="3168015" h="7619">
                  <a:moveTo>
                    <a:pt x="7569" y="3784"/>
                  </a:moveTo>
                  <a:lnTo>
                    <a:pt x="6451" y="1104"/>
                  </a:lnTo>
                  <a:lnTo>
                    <a:pt x="3784" y="0"/>
                  </a:lnTo>
                  <a:lnTo>
                    <a:pt x="1104" y="1104"/>
                  </a:lnTo>
                  <a:lnTo>
                    <a:pt x="0" y="3784"/>
                  </a:lnTo>
                  <a:lnTo>
                    <a:pt x="1104" y="6464"/>
                  </a:lnTo>
                  <a:lnTo>
                    <a:pt x="3784" y="7569"/>
                  </a:lnTo>
                  <a:lnTo>
                    <a:pt x="6451" y="6464"/>
                  </a:lnTo>
                  <a:lnTo>
                    <a:pt x="7569" y="3784"/>
                  </a:lnTo>
                  <a:close/>
                </a:path>
                <a:path w="3168015" h="7619">
                  <a:moveTo>
                    <a:pt x="3168002" y="3784"/>
                  </a:moveTo>
                  <a:lnTo>
                    <a:pt x="3166884" y="1104"/>
                  </a:lnTo>
                  <a:lnTo>
                    <a:pt x="3164217" y="0"/>
                  </a:lnTo>
                  <a:lnTo>
                    <a:pt x="3161538" y="1104"/>
                  </a:lnTo>
                  <a:lnTo>
                    <a:pt x="3160433" y="3784"/>
                  </a:lnTo>
                  <a:lnTo>
                    <a:pt x="3161538" y="6464"/>
                  </a:lnTo>
                  <a:lnTo>
                    <a:pt x="3164217" y="7569"/>
                  </a:lnTo>
                  <a:lnTo>
                    <a:pt x="3166884" y="6464"/>
                  </a:lnTo>
                  <a:lnTo>
                    <a:pt x="3168002" y="37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2000" y="1784108"/>
            <a:ext cx="3168015" cy="7620"/>
            <a:chOff x="612000" y="1784108"/>
            <a:chExt cx="3168015" cy="7620"/>
          </a:xfrm>
        </p:grpSpPr>
        <p:sp>
          <p:nvSpPr>
            <p:cNvPr id="7" name="object 7"/>
            <p:cNvSpPr/>
            <p:nvPr/>
          </p:nvSpPr>
          <p:spPr>
            <a:xfrm>
              <a:off x="638521" y="1787893"/>
              <a:ext cx="3126740" cy="0"/>
            </a:xfrm>
            <a:custGeom>
              <a:avLst/>
              <a:gdLst/>
              <a:ahLst/>
              <a:cxnLst/>
              <a:rect l="l" t="t" r="r" b="b"/>
              <a:pathLst>
                <a:path w="3126740">
                  <a:moveTo>
                    <a:pt x="0" y="0"/>
                  </a:moveTo>
                  <a:lnTo>
                    <a:pt x="3126320" y="0"/>
                  </a:lnTo>
                </a:path>
              </a:pathLst>
            </a:custGeom>
            <a:ln w="756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1784108"/>
              <a:ext cx="3168015" cy="7620"/>
            </a:xfrm>
            <a:custGeom>
              <a:avLst/>
              <a:gdLst/>
              <a:ahLst/>
              <a:cxnLst/>
              <a:rect l="l" t="t" r="r" b="b"/>
              <a:pathLst>
                <a:path w="3168015" h="7619">
                  <a:moveTo>
                    <a:pt x="7569" y="3784"/>
                  </a:moveTo>
                  <a:lnTo>
                    <a:pt x="6451" y="1117"/>
                  </a:lnTo>
                  <a:lnTo>
                    <a:pt x="3784" y="0"/>
                  </a:lnTo>
                  <a:lnTo>
                    <a:pt x="1104" y="1117"/>
                  </a:lnTo>
                  <a:lnTo>
                    <a:pt x="0" y="3784"/>
                  </a:lnTo>
                  <a:lnTo>
                    <a:pt x="1104" y="6464"/>
                  </a:lnTo>
                  <a:lnTo>
                    <a:pt x="3784" y="7569"/>
                  </a:lnTo>
                  <a:lnTo>
                    <a:pt x="6451" y="6464"/>
                  </a:lnTo>
                  <a:lnTo>
                    <a:pt x="7569" y="3784"/>
                  </a:lnTo>
                  <a:close/>
                </a:path>
                <a:path w="3168015" h="7619">
                  <a:moveTo>
                    <a:pt x="3168002" y="3784"/>
                  </a:moveTo>
                  <a:lnTo>
                    <a:pt x="3166884" y="1117"/>
                  </a:lnTo>
                  <a:lnTo>
                    <a:pt x="3164217" y="0"/>
                  </a:lnTo>
                  <a:lnTo>
                    <a:pt x="3161538" y="1117"/>
                  </a:lnTo>
                  <a:lnTo>
                    <a:pt x="3160433" y="3784"/>
                  </a:lnTo>
                  <a:lnTo>
                    <a:pt x="3161538" y="6464"/>
                  </a:lnTo>
                  <a:lnTo>
                    <a:pt x="3164217" y="7569"/>
                  </a:lnTo>
                  <a:lnTo>
                    <a:pt x="3166884" y="6464"/>
                  </a:lnTo>
                  <a:lnTo>
                    <a:pt x="3168002" y="37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2000" y="1945008"/>
            <a:ext cx="3168015" cy="7620"/>
            <a:chOff x="612000" y="1945008"/>
            <a:chExt cx="3168015" cy="7620"/>
          </a:xfrm>
        </p:grpSpPr>
        <p:sp>
          <p:nvSpPr>
            <p:cNvPr id="10" name="object 10"/>
            <p:cNvSpPr/>
            <p:nvPr/>
          </p:nvSpPr>
          <p:spPr>
            <a:xfrm>
              <a:off x="638521" y="1948793"/>
              <a:ext cx="3126740" cy="0"/>
            </a:xfrm>
            <a:custGeom>
              <a:avLst/>
              <a:gdLst/>
              <a:ahLst/>
              <a:cxnLst/>
              <a:rect l="l" t="t" r="r" b="b"/>
              <a:pathLst>
                <a:path w="3126740">
                  <a:moveTo>
                    <a:pt x="0" y="0"/>
                  </a:moveTo>
                  <a:lnTo>
                    <a:pt x="3126320" y="0"/>
                  </a:lnTo>
                </a:path>
              </a:pathLst>
            </a:custGeom>
            <a:ln w="756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1945017"/>
              <a:ext cx="3168015" cy="7620"/>
            </a:xfrm>
            <a:custGeom>
              <a:avLst/>
              <a:gdLst/>
              <a:ahLst/>
              <a:cxnLst/>
              <a:rect l="l" t="t" r="r" b="b"/>
              <a:pathLst>
                <a:path w="3168015" h="7619">
                  <a:moveTo>
                    <a:pt x="7569" y="3784"/>
                  </a:moveTo>
                  <a:lnTo>
                    <a:pt x="6451" y="1104"/>
                  </a:lnTo>
                  <a:lnTo>
                    <a:pt x="3784" y="0"/>
                  </a:lnTo>
                  <a:lnTo>
                    <a:pt x="1104" y="1104"/>
                  </a:lnTo>
                  <a:lnTo>
                    <a:pt x="0" y="3784"/>
                  </a:lnTo>
                  <a:lnTo>
                    <a:pt x="1104" y="6464"/>
                  </a:lnTo>
                  <a:lnTo>
                    <a:pt x="3784" y="7569"/>
                  </a:lnTo>
                  <a:lnTo>
                    <a:pt x="6451" y="6464"/>
                  </a:lnTo>
                  <a:lnTo>
                    <a:pt x="7569" y="3784"/>
                  </a:lnTo>
                  <a:close/>
                </a:path>
                <a:path w="3168015" h="7619">
                  <a:moveTo>
                    <a:pt x="3168002" y="3784"/>
                  </a:moveTo>
                  <a:lnTo>
                    <a:pt x="3166884" y="1104"/>
                  </a:lnTo>
                  <a:lnTo>
                    <a:pt x="3164217" y="0"/>
                  </a:lnTo>
                  <a:lnTo>
                    <a:pt x="3161538" y="1104"/>
                  </a:lnTo>
                  <a:lnTo>
                    <a:pt x="3160433" y="3784"/>
                  </a:lnTo>
                  <a:lnTo>
                    <a:pt x="3161538" y="6464"/>
                  </a:lnTo>
                  <a:lnTo>
                    <a:pt x="3164217" y="7569"/>
                  </a:lnTo>
                  <a:lnTo>
                    <a:pt x="3166884" y="6464"/>
                  </a:lnTo>
                  <a:lnTo>
                    <a:pt x="3168002" y="37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9300" y="1491077"/>
            <a:ext cx="935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guide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8316" y="1491077"/>
            <a:ext cx="94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4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00" y="1651987"/>
            <a:ext cx="2131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Language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Literacy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Numeracy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(LLN)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8316" y="1651987"/>
            <a:ext cx="94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5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300" y="1812895"/>
            <a:ext cx="206311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LLN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skills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customising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8316" y="1812895"/>
            <a:ext cx="94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6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2257037"/>
            <a:ext cx="3263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9920" algn="l"/>
              </a:tabLst>
            </a:pPr>
            <a:r>
              <a:rPr sz="12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Prepare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operating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small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plant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	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7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230" y="2690615"/>
            <a:ext cx="20281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Conduct</a:t>
            </a:r>
            <a:r>
              <a:rPr sz="1200" spc="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pre-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operational</a:t>
            </a:r>
            <a:r>
              <a:rPr sz="1200" spc="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9616" y="2690615"/>
            <a:ext cx="193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39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230" y="3124193"/>
            <a:ext cx="1972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small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plant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9616" y="3124193"/>
            <a:ext cx="187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47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230" y="3557771"/>
            <a:ext cx="20288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Carry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out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operator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maintenance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3526" y="3557771"/>
            <a:ext cx="193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59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230" y="3991349"/>
            <a:ext cx="2073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Conduct</a:t>
            </a:r>
            <a:r>
              <a:rPr sz="12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housekeeping</a:t>
            </a:r>
            <a:r>
              <a:rPr sz="1200" spc="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activities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4145" y="3991349"/>
            <a:ext cx="193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67</a:t>
            </a:r>
            <a:endParaRPr sz="12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493" y="141378"/>
            <a:ext cx="33553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74930" rIns="0" bIns="0" rtlCol="0">
            <a:spAutoFit/>
          </a:bodyPr>
          <a:lstStyle/>
          <a:p>
            <a:pPr marR="172085" algn="r">
              <a:lnSpc>
                <a:spcPts val="4520"/>
              </a:lnSpc>
              <a:spcBef>
                <a:spcPts val="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operating</a:t>
            </a:r>
            <a:r>
              <a:rPr sz="4200" b="1" spc="-5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small</a:t>
            </a:r>
            <a:r>
              <a:rPr sz="4200" b="1" spc="-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plant</a:t>
            </a:r>
            <a:endParaRPr sz="4200">
              <a:latin typeface="Bebas Neue Bold"/>
              <a:cs typeface="Bebas Neue Bold"/>
            </a:endParaRPr>
          </a:p>
          <a:p>
            <a:pPr marR="172085" algn="r">
              <a:lnSpc>
                <a:spcPts val="4520"/>
              </a:lnSpc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and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equipment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611" y="2142022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Element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40" dirty="0">
                <a:solidFill>
                  <a:srgbClr val="00305E"/>
                </a:solidFill>
                <a:latin typeface="Open Sans Condensed"/>
                <a:cs typeface="Open Sans Condensed"/>
              </a:rPr>
              <a:t>1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9133" y="2437221"/>
            <a:ext cx="2403330" cy="23351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35089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SMALL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99" y="432003"/>
            <a:ext cx="6480175" cy="56007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What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types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small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equipment 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competency?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994278"/>
            <a:ext cx="64382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Generally,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2-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3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pieces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small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plant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training.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On-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customised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items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small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plant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include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but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limited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to: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95" y="3494477"/>
            <a:ext cx="31419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saws: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saws,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also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known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concrete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saws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asphalt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saws,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powerful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cutting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machines</a:t>
            </a:r>
            <a:endParaRPr sz="1000">
              <a:latin typeface="Open Sans"/>
              <a:cs typeface="Open Sans"/>
            </a:endParaRPr>
          </a:p>
          <a:p>
            <a:pPr marL="12700" marR="21844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maintenance.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typically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equipped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large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circular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blade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diamond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abrasive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teeth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designed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cut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through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concrete,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asphalt,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surfaces.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saws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employed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create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expansion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joints,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remove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damaged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sections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pavement,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cut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trenches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installing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utility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lines.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1626" y="2990478"/>
            <a:ext cx="3087370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Brick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masonry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saws: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Brick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masonry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saws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specialized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cutting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precision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cutting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bricks,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blocks,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tiles,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masonry materials.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saws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typically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diamond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blade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specifically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cutting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through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like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concrete,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stone,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ceramics.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They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construction,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masonry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work,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tile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installation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achieve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accurate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cuts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fitting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bricks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blocks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various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applications.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Brick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masonry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saws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come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sizes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configurations,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including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handheld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models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larger,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stationary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saws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heavy-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duty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cutting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tasks.</a:t>
            </a:r>
            <a:endParaRPr sz="1000">
              <a:latin typeface="Open Sans"/>
              <a:cs typeface="Open Sans"/>
            </a:endParaRPr>
          </a:p>
          <a:p>
            <a:pPr marL="1816100">
              <a:lnSpc>
                <a:spcPct val="100000"/>
              </a:lnSpc>
              <a:spcBef>
                <a:spcPts val="195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Continued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page...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924" y="1371865"/>
            <a:ext cx="2788798" cy="20908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1000" y="1371866"/>
            <a:ext cx="2541023" cy="160975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6FC97A-C8A2-4BD2-ECCB-EF32D82EB7A0}"/>
              </a:ext>
            </a:extLst>
          </p:cNvPr>
          <p:cNvSpPr/>
          <p:nvPr/>
        </p:nvSpPr>
        <p:spPr>
          <a:xfrm>
            <a:off x="527295" y="985425"/>
            <a:ext cx="6504650" cy="37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74D0B-1EE8-307C-3BAC-C80AA9EEF907}"/>
              </a:ext>
            </a:extLst>
          </p:cNvPr>
          <p:cNvSpPr/>
          <p:nvPr/>
        </p:nvSpPr>
        <p:spPr>
          <a:xfrm>
            <a:off x="460915" y="3487618"/>
            <a:ext cx="3317335" cy="153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9AF526-38A1-1241-D34F-0AEBDE74E3C9}"/>
              </a:ext>
            </a:extLst>
          </p:cNvPr>
          <p:cNvSpPr/>
          <p:nvPr/>
        </p:nvSpPr>
        <p:spPr>
          <a:xfrm>
            <a:off x="3790972" y="3012558"/>
            <a:ext cx="3317335" cy="1864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35089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SMALL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7149" y="3474678"/>
            <a:ext cx="30359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231F20"/>
                </a:solidFill>
                <a:latin typeface="Verdana"/>
                <a:cs typeface="Verdana"/>
              </a:rPr>
              <a:t>Generators:</a:t>
            </a:r>
            <a:r>
              <a:rPr sz="1000" b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generator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device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converts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mechanical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energy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electrical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energy.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produce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electricity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reliable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source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unavailable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backup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supply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case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outages.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Generators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widely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various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applications,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including residential,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commercial,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industrial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settings.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077" y="384795"/>
            <a:ext cx="1537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(Continued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last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page...)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045" y="3474704"/>
            <a:ext cx="31261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Verdana"/>
                <a:cs typeface="Verdana"/>
              </a:rPr>
              <a:t>Compressors: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compressor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device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machine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increase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pressure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gas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air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reducing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volume.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various industries,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including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manufacturing,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refrigeration,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air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conditioning,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 power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generation.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Compressors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essential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components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systems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compression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gases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required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different purposes.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324" y="830938"/>
            <a:ext cx="2487495" cy="23180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665" y="759612"/>
            <a:ext cx="2865042" cy="25714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65558" y="4811472"/>
            <a:ext cx="12268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Continued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page...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52601-98B5-18B2-3782-978A3A6CE404}"/>
              </a:ext>
            </a:extLst>
          </p:cNvPr>
          <p:cNvSpPr/>
          <p:nvPr/>
        </p:nvSpPr>
        <p:spPr>
          <a:xfrm>
            <a:off x="467691" y="3311265"/>
            <a:ext cx="3185695" cy="177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7E90E2-8DA0-F4EE-B467-9ACC6601A482}"/>
              </a:ext>
            </a:extLst>
          </p:cNvPr>
          <p:cNvSpPr/>
          <p:nvPr/>
        </p:nvSpPr>
        <p:spPr>
          <a:xfrm>
            <a:off x="3850760" y="3442125"/>
            <a:ext cx="3185695" cy="125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35089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SMALL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100" y="384765"/>
            <a:ext cx="3854450" cy="456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(Continued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last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page...)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Gravel: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Vibratory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Plate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Compactor</a:t>
            </a:r>
            <a:endParaRPr sz="1000">
              <a:latin typeface="Open Sans"/>
              <a:cs typeface="Open Sans"/>
            </a:endParaRPr>
          </a:p>
          <a:p>
            <a:pPr marL="19685" marR="16510">
              <a:lnSpc>
                <a:spcPct val="100000"/>
              </a:lnSpc>
              <a:spcBef>
                <a:spcPts val="57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vibratory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plate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compactor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small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compact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gravel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granular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materials,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creating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stable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solid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surface.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It’s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construction,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landscaping,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applications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compacted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gravel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needed.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9685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Mud: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Mud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Mixer</a:t>
            </a:r>
            <a:endParaRPr sz="1000">
              <a:latin typeface="Open Sans"/>
              <a:cs typeface="Open Sans"/>
            </a:endParaRPr>
          </a:p>
          <a:p>
            <a:pPr marL="19685" marR="206375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mud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mixer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small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device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used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mix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mud,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typically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consists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soil,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water,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sometimes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additives,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create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slurry-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like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substance.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mixture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various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applications,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including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construction,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drilling,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agricultural practices.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Open Sans"/>
              <a:cs typeface="Open Sans"/>
            </a:endParaRPr>
          </a:p>
          <a:p>
            <a:pPr marL="19685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Rock: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Rock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Drill</a:t>
            </a:r>
            <a:endParaRPr sz="1000">
              <a:latin typeface="Open Sans"/>
              <a:cs typeface="Open Sans"/>
            </a:endParaRPr>
          </a:p>
          <a:p>
            <a:pPr marL="19685" marR="508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handheld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rock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drill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small,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portable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drilling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 drilling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holes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rock,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mining,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quarrying,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geological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exploration.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It’s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essential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rock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surfaces.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Open Sans"/>
              <a:cs typeface="Open Sans"/>
            </a:endParaRPr>
          </a:p>
          <a:p>
            <a:pPr marL="19685" algn="just">
              <a:lnSpc>
                <a:spcPct val="10000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Topsoil: Topsoil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Screener</a:t>
            </a:r>
            <a:endParaRPr sz="1000">
              <a:latin typeface="Open Sans"/>
              <a:cs typeface="Open Sans"/>
            </a:endParaRPr>
          </a:p>
          <a:p>
            <a:pPr marL="19685" marR="121285" algn="just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topsoil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screener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small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sift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separate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topsoil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larger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debris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like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rocks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sticks.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It’s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used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landscaping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topsoil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planting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free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unwanted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materials.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702" y="703328"/>
            <a:ext cx="1730297" cy="1327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000" y="2124005"/>
            <a:ext cx="1108612" cy="1268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9509" y="3486213"/>
            <a:ext cx="2220478" cy="14746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B3D53-4A49-D225-80BC-A7D0D7971C64}"/>
              </a:ext>
            </a:extLst>
          </p:cNvPr>
          <p:cNvSpPr/>
          <p:nvPr/>
        </p:nvSpPr>
        <p:spPr>
          <a:xfrm>
            <a:off x="520100" y="703328"/>
            <a:ext cx="3940232" cy="93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21ABB-CB65-581A-E7D1-643E6A425882}"/>
              </a:ext>
            </a:extLst>
          </p:cNvPr>
          <p:cNvSpPr/>
          <p:nvPr/>
        </p:nvSpPr>
        <p:spPr>
          <a:xfrm>
            <a:off x="477209" y="1788666"/>
            <a:ext cx="3940232" cy="1030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EBF6B-0B57-BB2A-7963-D716B6B91D6E}"/>
              </a:ext>
            </a:extLst>
          </p:cNvPr>
          <p:cNvSpPr/>
          <p:nvPr/>
        </p:nvSpPr>
        <p:spPr>
          <a:xfrm>
            <a:off x="322998" y="2970044"/>
            <a:ext cx="4051552" cy="775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9BBAF-642E-E0D2-3DEA-68D2C336FBF0}"/>
              </a:ext>
            </a:extLst>
          </p:cNvPr>
          <p:cNvSpPr/>
          <p:nvPr/>
        </p:nvSpPr>
        <p:spPr>
          <a:xfrm>
            <a:off x="360360" y="3896352"/>
            <a:ext cx="3940232" cy="93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210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0861" y="2385009"/>
            <a:ext cx="1745976" cy="212019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control</a:t>
            </a:r>
            <a:r>
              <a:rPr spc="-10" dirty="0"/>
              <a:t> </a:t>
            </a:r>
            <a:r>
              <a:rPr dirty="0"/>
              <a:t>risks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hazards</a:t>
            </a:r>
            <a:r>
              <a:rPr spc="-15" dirty="0"/>
              <a:t> </a:t>
            </a:r>
            <a:r>
              <a:rPr spc="-10" dirty="0"/>
              <a:t>(continued...)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395" y="779102"/>
            <a:ext cx="6309360" cy="419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147320" algn="l"/>
              </a:tabLst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Hazard: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Struck-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Pinch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Points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(accidental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contact)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Open Sans"/>
              <a:buAutoNum type="arabicPeriod" startAt="3"/>
            </a:pP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Measures: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800" dirty="0">
              <a:latin typeface="Open Sans"/>
              <a:cs typeface="Open Sans"/>
            </a:endParaRPr>
          </a:p>
          <a:p>
            <a:pPr marL="12700" marR="1857375">
              <a:lnSpc>
                <a:spcPts val="11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Maintain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clear work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area: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Keep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free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clutter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obstructions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could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cause tripping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create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hazards.</a:t>
            </a:r>
            <a:endParaRPr sz="1000" dirty="0">
              <a:latin typeface="Open Sans"/>
              <a:cs typeface="Open Sans"/>
            </a:endParaRPr>
          </a:p>
          <a:p>
            <a:pPr marL="12700" marR="1823720">
              <a:lnSpc>
                <a:spcPts val="1100"/>
              </a:lnSpc>
              <a:spcBef>
                <a:spcPts val="110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with safety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features: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built-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mechanisms,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retractable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blades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guards,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minimize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of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pinch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points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accidental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contact.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ts val="1150"/>
              </a:lnSpc>
              <a:spcBef>
                <a:spcPts val="9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handling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techniques: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placement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keeping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fingers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ts val="115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away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from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potential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pinch points.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Avoid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excessive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endParaRPr sz="1000" dirty="0">
              <a:latin typeface="Open Sans"/>
              <a:cs typeface="Open Sans"/>
            </a:endParaRPr>
          </a:p>
          <a:p>
            <a:pPr marL="39370" marR="4707255" indent="132080">
              <a:lnSpc>
                <a:spcPct val="147200"/>
              </a:lnSpc>
              <a:spcBef>
                <a:spcPts val="395"/>
              </a:spcBef>
              <a:buAutoNum type="arabicPeriod" startAt="4"/>
              <a:tabLst>
                <a:tab pos="171450" algn="l"/>
              </a:tabLst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Hazard: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Electrical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Shock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Measures:</a:t>
            </a:r>
            <a:endParaRPr sz="1000" dirty="0">
              <a:latin typeface="Open Sans"/>
              <a:cs typeface="Open Sans"/>
            </a:endParaRPr>
          </a:p>
          <a:p>
            <a:pPr marL="39370" marR="1830070" algn="just">
              <a:lnSpc>
                <a:spcPts val="1100"/>
              </a:lnSpc>
              <a:spcBef>
                <a:spcPts val="59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Grounding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electrical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safety: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grounded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double-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insulated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minimise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electrical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shock.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Inspect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cords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damage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each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replace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frayed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cords.</a:t>
            </a:r>
            <a:endParaRPr sz="1000" dirty="0">
              <a:latin typeface="Open Sans"/>
              <a:cs typeface="Open Sans"/>
            </a:endParaRPr>
          </a:p>
          <a:p>
            <a:pPr marL="39370" marR="1790700">
              <a:lnSpc>
                <a:spcPts val="11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GFCI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(Ground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Fault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Circuit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Interrupter):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Utilise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GFCI-protected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outlets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portable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GFCI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devices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wet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damp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environments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quickly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interrupt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electrical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current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fault.</a:t>
            </a:r>
            <a:endParaRPr sz="1000" dirty="0">
              <a:latin typeface="Open Sans"/>
              <a:cs typeface="Open Sans"/>
            </a:endParaRPr>
          </a:p>
          <a:p>
            <a:pPr marL="39370" marR="1760855">
              <a:lnSpc>
                <a:spcPts val="11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qualification: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Ensure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adequately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tools,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including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electrical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practices,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only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qualified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individuals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tools.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Continued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next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 page...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6499" y="824405"/>
            <a:ext cx="1722637" cy="11835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67A34-D56D-970F-035D-A192BE068AE8}"/>
              </a:ext>
            </a:extLst>
          </p:cNvPr>
          <p:cNvSpPr/>
          <p:nvPr/>
        </p:nvSpPr>
        <p:spPr>
          <a:xfrm>
            <a:off x="500395" y="750226"/>
            <a:ext cx="4586723" cy="191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EE931-6296-7186-3C91-ABDA1F226184}"/>
              </a:ext>
            </a:extLst>
          </p:cNvPr>
          <p:cNvSpPr/>
          <p:nvPr/>
        </p:nvSpPr>
        <p:spPr>
          <a:xfrm>
            <a:off x="425450" y="2676043"/>
            <a:ext cx="4636030" cy="191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210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2628" y="3881894"/>
            <a:ext cx="388559" cy="828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3747" y="3698485"/>
            <a:ext cx="1313574" cy="991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4012" y="1479170"/>
            <a:ext cx="1234557" cy="323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9828" y="1922627"/>
            <a:ext cx="951499" cy="86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400" y="3566175"/>
            <a:ext cx="945489" cy="11295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9416" y="1683443"/>
            <a:ext cx="959087" cy="10157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326" y="2051009"/>
            <a:ext cx="1153757" cy="9351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1301" y="1881009"/>
            <a:ext cx="1001863" cy="123977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2654" y="1731619"/>
            <a:ext cx="67818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hat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7654" y="2753550"/>
            <a:ext cx="94361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3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gloves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1651" y="1652651"/>
            <a:ext cx="80772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vest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3503" y="3236658"/>
            <a:ext cx="1142365" cy="389255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73685" marR="61594" indent="-204470">
              <a:lnSpc>
                <a:spcPts val="1100"/>
              </a:lnSpc>
              <a:spcBef>
                <a:spcPts val="420"/>
              </a:spcBef>
            </a:pP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Bootsthatcoverthe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whole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foot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648" y="3252965"/>
            <a:ext cx="74485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muffs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5498" y="2705201"/>
            <a:ext cx="768350" cy="389255"/>
          </a:xfrm>
          <a:prstGeom prst="rect">
            <a:avLst/>
          </a:prstGeom>
          <a:ln w="11302">
            <a:solidFill>
              <a:srgbClr val="19325D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3500" marR="56515" indent="182880">
              <a:lnSpc>
                <a:spcPts val="1100"/>
              </a:lnSpc>
              <a:spcBef>
                <a:spcPts val="47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sleeved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top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5653" y="4397654"/>
            <a:ext cx="72707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Sunscreen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4430" y="3256508"/>
            <a:ext cx="1514475" cy="389255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0215" marR="115570" indent="-328295">
              <a:lnSpc>
                <a:spcPct val="100000"/>
              </a:lnSpc>
              <a:spcBef>
                <a:spcPts val="3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glasses/goggles,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Sunglasses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8644" y="1680870"/>
            <a:ext cx="77787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Dust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mask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07495" y="3445103"/>
            <a:ext cx="768350" cy="236854"/>
          </a:xfrm>
          <a:custGeom>
            <a:avLst/>
            <a:gdLst/>
            <a:ahLst/>
            <a:cxnLst/>
            <a:rect l="l" t="t" r="r" b="b"/>
            <a:pathLst>
              <a:path w="768350" h="236854">
                <a:moveTo>
                  <a:pt x="768299" y="0"/>
                </a:moveTo>
                <a:lnTo>
                  <a:pt x="0" y="0"/>
                </a:lnTo>
                <a:lnTo>
                  <a:pt x="0" y="236639"/>
                </a:lnTo>
                <a:lnTo>
                  <a:pt x="768299" y="236639"/>
                </a:lnTo>
                <a:lnTo>
                  <a:pt x="7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07495" y="3445103"/>
            <a:ext cx="768350" cy="236854"/>
          </a:xfrm>
          <a:prstGeom prst="rect">
            <a:avLst/>
          </a:prstGeom>
          <a:ln w="11302">
            <a:solidFill>
              <a:srgbClr val="19325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30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Long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pants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28670" y="3704793"/>
            <a:ext cx="1566424" cy="504090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wear</a:t>
            </a:r>
            <a:r>
              <a:rPr spc="-25" dirty="0"/>
              <a:t> </a:t>
            </a:r>
            <a:r>
              <a:rPr dirty="0"/>
              <a:t>personal</a:t>
            </a:r>
            <a:r>
              <a:rPr spc="-20" dirty="0"/>
              <a:t> </a:t>
            </a:r>
            <a:r>
              <a:rPr dirty="0"/>
              <a:t>protective</a:t>
            </a:r>
            <a:r>
              <a:rPr spc="-30" dirty="0"/>
              <a:t> </a:t>
            </a:r>
            <a:r>
              <a:rPr dirty="0"/>
              <a:t>equipment</a:t>
            </a:r>
            <a:r>
              <a:rPr spc="-25" dirty="0"/>
              <a:t> </a:t>
            </a:r>
            <a:r>
              <a:rPr spc="-10" dirty="0"/>
              <a:t>(PPE)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2249" y="791649"/>
            <a:ext cx="5825490" cy="47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important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wear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correct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PPE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keep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safe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protected.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Here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examples: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typical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need.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0914BD-B000-038D-6A48-734DF82C6507}"/>
              </a:ext>
            </a:extLst>
          </p:cNvPr>
          <p:cNvSpPr/>
          <p:nvPr/>
        </p:nvSpPr>
        <p:spPr>
          <a:xfrm>
            <a:off x="571595" y="799123"/>
            <a:ext cx="5949855" cy="51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6BF6E-175B-2926-DE04-C9C3DBD51C25}"/>
              </a:ext>
            </a:extLst>
          </p:cNvPr>
          <p:cNvSpPr/>
          <p:nvPr/>
        </p:nvSpPr>
        <p:spPr>
          <a:xfrm>
            <a:off x="788568" y="1699026"/>
            <a:ext cx="1233450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0A06DD-0F1E-11CA-7EFE-DB22E0570364}"/>
              </a:ext>
            </a:extLst>
          </p:cNvPr>
          <p:cNvSpPr/>
          <p:nvPr/>
        </p:nvSpPr>
        <p:spPr>
          <a:xfrm>
            <a:off x="1977333" y="2737366"/>
            <a:ext cx="1233450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1A4579-BA35-9E72-FB86-0F0595974899}"/>
              </a:ext>
            </a:extLst>
          </p:cNvPr>
          <p:cNvSpPr/>
          <p:nvPr/>
        </p:nvSpPr>
        <p:spPr>
          <a:xfrm>
            <a:off x="3230477" y="1622126"/>
            <a:ext cx="1267522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EF6587-5DE8-A80A-1800-A76724072461}"/>
              </a:ext>
            </a:extLst>
          </p:cNvPr>
          <p:cNvSpPr/>
          <p:nvPr/>
        </p:nvSpPr>
        <p:spPr>
          <a:xfrm>
            <a:off x="4463513" y="1652011"/>
            <a:ext cx="1027443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C79917-0BA6-7137-A170-E32797797F81}"/>
              </a:ext>
            </a:extLst>
          </p:cNvPr>
          <p:cNvSpPr/>
          <p:nvPr/>
        </p:nvSpPr>
        <p:spPr>
          <a:xfrm>
            <a:off x="5182082" y="2673546"/>
            <a:ext cx="835830" cy="46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3DF97B-E88D-4D1F-CC61-7C25DCCBA572}"/>
              </a:ext>
            </a:extLst>
          </p:cNvPr>
          <p:cNvSpPr/>
          <p:nvPr/>
        </p:nvSpPr>
        <p:spPr>
          <a:xfrm>
            <a:off x="5235497" y="3426555"/>
            <a:ext cx="863223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F8D75A-603D-CD1C-212F-0DD34AAE6C27}"/>
              </a:ext>
            </a:extLst>
          </p:cNvPr>
          <p:cNvSpPr/>
          <p:nvPr/>
        </p:nvSpPr>
        <p:spPr>
          <a:xfrm>
            <a:off x="3358693" y="3192478"/>
            <a:ext cx="1604035" cy="47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4EDC79-B312-7C09-1DBB-532E279FAC3A}"/>
              </a:ext>
            </a:extLst>
          </p:cNvPr>
          <p:cNvSpPr/>
          <p:nvPr/>
        </p:nvSpPr>
        <p:spPr>
          <a:xfrm>
            <a:off x="4159250" y="4378134"/>
            <a:ext cx="865172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10CC4C-FC26-74DB-4087-63EC627F9C5B}"/>
              </a:ext>
            </a:extLst>
          </p:cNvPr>
          <p:cNvSpPr/>
          <p:nvPr/>
        </p:nvSpPr>
        <p:spPr>
          <a:xfrm>
            <a:off x="1855906" y="3206021"/>
            <a:ext cx="1233450" cy="46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458E39-FAFF-538B-7BAD-C1904D2C7785}"/>
              </a:ext>
            </a:extLst>
          </p:cNvPr>
          <p:cNvSpPr/>
          <p:nvPr/>
        </p:nvSpPr>
        <p:spPr>
          <a:xfrm>
            <a:off x="637648" y="3236658"/>
            <a:ext cx="945489" cy="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210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99" y="432003"/>
            <a:ext cx="6480175" cy="56007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12.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make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sure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you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right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equipment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activity?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35" y="1211535"/>
            <a:ext cx="3934460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Understand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clearly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done.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Open Sans"/>
              <a:cs typeface="Open San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Look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see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can’t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like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power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needs,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hold,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big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is,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fast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is,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precise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is,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features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35" y="2464771"/>
            <a:ext cx="3994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Find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compare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options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well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efficient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reliable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durable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suitable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task.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35" y="3167589"/>
            <a:ext cx="400621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much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money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spend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affect</a:t>
            </a:r>
            <a:r>
              <a:rPr sz="10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budget.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Balance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benefits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long-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term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value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give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possible,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try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job.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find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problems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limits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affect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task.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Open Sans"/>
              <a:cs typeface="Open Sans"/>
            </a:endParaRPr>
          </a:p>
          <a:p>
            <a:pPr marL="12700" marR="131445">
              <a:lnSpc>
                <a:spcPct val="100000"/>
              </a:lnSpc>
              <a:spcBef>
                <a:spcPts val="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will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know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right,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everyone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safe.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0138" y="2781531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1442" y="1050399"/>
            <a:ext cx="1836604" cy="16136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3912" y="3250819"/>
            <a:ext cx="1870651" cy="171718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39CCC-42E4-87E6-6DA1-D2DF4AE92A5F}"/>
              </a:ext>
            </a:extLst>
          </p:cNvPr>
          <p:cNvSpPr/>
          <p:nvPr/>
        </p:nvSpPr>
        <p:spPr>
          <a:xfrm>
            <a:off x="501092" y="1064576"/>
            <a:ext cx="3960703" cy="38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D08966-BC7B-CE69-4119-17A2D53C5D6D}"/>
              </a:ext>
            </a:extLst>
          </p:cNvPr>
          <p:cNvSpPr/>
          <p:nvPr/>
        </p:nvSpPr>
        <p:spPr>
          <a:xfrm>
            <a:off x="467570" y="1565244"/>
            <a:ext cx="4065980" cy="6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023C89-CE0D-4517-110C-E3D98FB8A869}"/>
              </a:ext>
            </a:extLst>
          </p:cNvPr>
          <p:cNvSpPr/>
          <p:nvPr/>
        </p:nvSpPr>
        <p:spPr>
          <a:xfrm>
            <a:off x="478684" y="2297279"/>
            <a:ext cx="4137766" cy="6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53A12-FF02-77E7-1F5F-CE55452A21D7}"/>
              </a:ext>
            </a:extLst>
          </p:cNvPr>
          <p:cNvSpPr/>
          <p:nvPr/>
        </p:nvSpPr>
        <p:spPr>
          <a:xfrm>
            <a:off x="501092" y="3145761"/>
            <a:ext cx="4032458" cy="51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02C4D-BAE5-67D5-9A9D-DB72E596F6E6}"/>
              </a:ext>
            </a:extLst>
          </p:cNvPr>
          <p:cNvSpPr/>
          <p:nvPr/>
        </p:nvSpPr>
        <p:spPr>
          <a:xfrm>
            <a:off x="429337" y="3772641"/>
            <a:ext cx="4187113" cy="41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23B722-7E77-E739-FC6A-B2830B1B6451}"/>
              </a:ext>
            </a:extLst>
          </p:cNvPr>
          <p:cNvSpPr/>
          <p:nvPr/>
        </p:nvSpPr>
        <p:spPr>
          <a:xfrm>
            <a:off x="478336" y="4252577"/>
            <a:ext cx="4032458" cy="51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2396</Words>
  <Application>Microsoft Office PowerPoint</Application>
  <PresentationFormat>Custom</PresentationFormat>
  <Paragraphs>223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Bebas Neue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Open Sans Condensed</vt:lpstr>
      <vt:lpstr>Times New Roman</vt:lpstr>
      <vt:lpstr>Verdana</vt:lpstr>
      <vt:lpstr>Office Theme</vt:lpstr>
      <vt:lpstr>LEARNER GUIDE</vt:lpstr>
      <vt:lpstr>CONTENTS</vt:lpstr>
      <vt:lpstr>PowerPoint Presentation</vt:lpstr>
      <vt:lpstr>PowerPoint Presentation</vt:lpstr>
      <vt:lpstr>PowerPoint Presentation</vt:lpstr>
      <vt:lpstr>PowerPoint Presentation</vt:lpstr>
      <vt:lpstr>Identify and control risks and hazards (continued...)</vt:lpstr>
      <vt:lpstr>Choose and wear personal protective equipment (PPE)</vt:lpstr>
      <vt:lpstr>PowerPoint Presentation</vt:lpstr>
      <vt:lpstr>conduct pre-operational checks</vt:lpstr>
      <vt:lpstr>PowerPoint Presentation</vt:lpstr>
      <vt:lpstr>uSe small plant and equipment</vt:lpstr>
      <vt:lpstr>PowerPoint Presentation</vt:lpstr>
      <vt:lpstr>PowerPoint Presentation</vt:lpstr>
      <vt:lpstr>CARRY OUT OPERATOR MAINTENANCE</vt:lpstr>
      <vt:lpstr>PowerPoint Presentation</vt:lpstr>
      <vt:lpstr>CoNDUCT HOUSEKEEPING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8</cp:revision>
  <dcterms:created xsi:type="dcterms:W3CDTF">2023-08-18T02:11:32Z</dcterms:created>
  <dcterms:modified xsi:type="dcterms:W3CDTF">2023-08-21T00:35:21Z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2023-08-18T00:00:00Z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2023-08-18T00:00:00Z</vt:filetime>
  </property>
  <property fmtid="{D5CDD505-2E9C-101B-9397-08002B2CF9AE}" pid="5" name="Producer">
    <vt:lpwstr>Adobe PDF Library 17.0</vt:lpwstr>
  </property>
</Properties>
</file>