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2" r:id="rId4"/>
    <p:sldId id="263" r:id="rId5"/>
    <p:sldId id="276" r:id="rId6"/>
    <p:sldId id="277" r:id="rId7"/>
    <p:sldId id="280" r:id="rId8"/>
    <p:sldId id="292" r:id="rId9"/>
    <p:sldId id="293" r:id="rId10"/>
    <p:sldId id="310" r:id="rId11"/>
    <p:sldId id="311" r:id="rId12"/>
  </p:sldIdLst>
  <p:sldSz cx="7556500" cy="5334000"/>
  <p:notesSz cx="7556500" cy="533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159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231F20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31F20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5049" y="366000"/>
            <a:ext cx="6512750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7300" y="2347060"/>
            <a:ext cx="6618605" cy="2599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231F20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33144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45" y="5093441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93723" y="5083075"/>
            <a:ext cx="194310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476375"/>
            <a:chOff x="0" y="0"/>
            <a:chExt cx="7560309" cy="14763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0309" cy="1476375"/>
            </a:xfrm>
            <a:custGeom>
              <a:avLst/>
              <a:gdLst/>
              <a:ahLst/>
              <a:cxnLst/>
              <a:rect l="l" t="t" r="r" b="b"/>
              <a:pathLst>
                <a:path w="7560309" h="1476375">
                  <a:moveTo>
                    <a:pt x="7559992" y="0"/>
                  </a:moveTo>
                  <a:lnTo>
                    <a:pt x="0" y="0"/>
                  </a:lnTo>
                  <a:lnTo>
                    <a:pt x="0" y="1476006"/>
                  </a:lnTo>
                  <a:lnTo>
                    <a:pt x="7559992" y="1476006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B5B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3453" y="391988"/>
              <a:ext cx="723546" cy="73122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1383" y="4098757"/>
            <a:ext cx="1532308" cy="67374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273685" y="3753242"/>
            <a:ext cx="8089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Produced</a:t>
            </a:r>
            <a:r>
              <a:rPr sz="1000" b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by: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63530" y="2066769"/>
            <a:ext cx="1769745" cy="12827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500" b="1" spc="-75" dirty="0">
                <a:solidFill>
                  <a:srgbClr val="231F20"/>
                </a:solidFill>
                <a:latin typeface="Open Sans"/>
                <a:cs typeface="Open Sans"/>
              </a:rPr>
              <a:t>RIISAM203E</a:t>
            </a:r>
            <a:endParaRPr sz="2500">
              <a:latin typeface="Open Sans"/>
              <a:cs typeface="Open Sans"/>
            </a:endParaRPr>
          </a:p>
          <a:p>
            <a:pPr marL="328295" marR="5080" indent="-227965">
              <a:lnSpc>
                <a:spcPts val="3270"/>
              </a:lnSpc>
              <a:spcBef>
                <a:spcPts val="75"/>
              </a:spcBef>
            </a:pPr>
            <a:r>
              <a:rPr sz="2400" spc="-125" dirty="0">
                <a:solidFill>
                  <a:srgbClr val="231F20"/>
                </a:solidFill>
                <a:latin typeface="Trebuchet MS"/>
                <a:cs typeface="Trebuchet MS"/>
              </a:rPr>
              <a:t>Use</a:t>
            </a:r>
            <a:r>
              <a:rPr sz="2400" spc="-2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231F20"/>
                </a:solidFill>
                <a:latin typeface="Trebuchet MS"/>
                <a:cs typeface="Trebuchet MS"/>
              </a:rPr>
              <a:t>hand</a:t>
            </a:r>
            <a:r>
              <a:rPr sz="2400" spc="-2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2400" spc="-130" dirty="0">
                <a:solidFill>
                  <a:srgbClr val="231F20"/>
                </a:solidFill>
                <a:latin typeface="Trebuchet MS"/>
                <a:cs typeface="Trebuchet MS"/>
              </a:rPr>
              <a:t>power</a:t>
            </a:r>
            <a:r>
              <a:rPr sz="2400" spc="-2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231F20"/>
                </a:solidFill>
                <a:latin typeface="Trebuchet MS"/>
                <a:cs typeface="Trebuchet MS"/>
              </a:rPr>
              <a:t>tools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81768" y="1673546"/>
            <a:ext cx="20510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Training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support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material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for: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4241" y="191438"/>
            <a:ext cx="3767454" cy="97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200" b="1" spc="50" dirty="0">
                <a:solidFill>
                  <a:srgbClr val="231F20"/>
                </a:solidFill>
                <a:latin typeface="Bebas Neue Bold"/>
                <a:cs typeface="Bebas Neue Bold"/>
              </a:rPr>
              <a:t>LEARNER</a:t>
            </a:r>
            <a:r>
              <a:rPr sz="6200" b="1" spc="130" dirty="0">
                <a:solidFill>
                  <a:srgbClr val="231F20"/>
                </a:solidFill>
                <a:latin typeface="Bebas Neue Bold"/>
                <a:cs typeface="Bebas Neue Bold"/>
              </a:rPr>
              <a:t> </a:t>
            </a:r>
            <a:r>
              <a:rPr sz="6200" b="1" spc="50" dirty="0">
                <a:solidFill>
                  <a:srgbClr val="231F20"/>
                </a:solidFill>
                <a:latin typeface="Bebas Neue Bold"/>
                <a:cs typeface="Bebas Neue Bold"/>
              </a:rPr>
              <a:t>GUIDE</a:t>
            </a:r>
            <a:endParaRPr sz="6200">
              <a:latin typeface="Bebas Neue Bold"/>
              <a:cs typeface="Bebas Neue 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10899" y="4796606"/>
            <a:ext cx="2729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05E"/>
                </a:solidFill>
                <a:latin typeface="Bebas Neue"/>
                <a:cs typeface="Bebas Neue"/>
              </a:rPr>
              <a:t>Picture</a:t>
            </a:r>
            <a:r>
              <a:rPr sz="1200" spc="250" dirty="0">
                <a:solidFill>
                  <a:srgbClr val="00305E"/>
                </a:solidFill>
                <a:latin typeface="Bebas Neue"/>
                <a:cs typeface="Bebas Neue"/>
              </a:rPr>
              <a:t> </a:t>
            </a:r>
            <a:r>
              <a:rPr sz="1200" dirty="0">
                <a:solidFill>
                  <a:srgbClr val="00305E"/>
                </a:solidFill>
                <a:latin typeface="Bebas Neue"/>
                <a:cs typeface="Bebas Neue"/>
              </a:rPr>
              <a:t>based.</a:t>
            </a:r>
            <a:r>
              <a:rPr sz="1200" spc="254" dirty="0">
                <a:solidFill>
                  <a:srgbClr val="00305E"/>
                </a:solidFill>
                <a:latin typeface="Bebas Neue"/>
                <a:cs typeface="Bebas Neue"/>
              </a:rPr>
              <a:t> </a:t>
            </a:r>
            <a:r>
              <a:rPr sz="1200" dirty="0">
                <a:solidFill>
                  <a:srgbClr val="00305E"/>
                </a:solidFill>
                <a:latin typeface="Bebas Neue"/>
                <a:cs typeface="Bebas Neue"/>
              </a:rPr>
              <a:t>Plain</a:t>
            </a:r>
            <a:r>
              <a:rPr sz="1200" spc="254" dirty="0">
                <a:solidFill>
                  <a:srgbClr val="00305E"/>
                </a:solidFill>
                <a:latin typeface="Bebas Neue"/>
                <a:cs typeface="Bebas Neue"/>
              </a:rPr>
              <a:t> </a:t>
            </a:r>
            <a:r>
              <a:rPr sz="1200" dirty="0">
                <a:solidFill>
                  <a:srgbClr val="00305E"/>
                </a:solidFill>
                <a:latin typeface="Bebas Neue"/>
                <a:cs typeface="Bebas Neue"/>
              </a:rPr>
              <a:t>English.</a:t>
            </a:r>
            <a:r>
              <a:rPr sz="1200" spc="254" dirty="0">
                <a:solidFill>
                  <a:srgbClr val="00305E"/>
                </a:solidFill>
                <a:latin typeface="Bebas Neue"/>
                <a:cs typeface="Bebas Neue"/>
              </a:rPr>
              <a:t> </a:t>
            </a:r>
            <a:r>
              <a:rPr sz="1200" dirty="0">
                <a:solidFill>
                  <a:srgbClr val="00305E"/>
                </a:solidFill>
                <a:latin typeface="Bebas Neue"/>
                <a:cs typeface="Bebas Neue"/>
              </a:rPr>
              <a:t>Learning</a:t>
            </a:r>
            <a:r>
              <a:rPr sz="1200" spc="254" dirty="0">
                <a:solidFill>
                  <a:srgbClr val="00305E"/>
                </a:solidFill>
                <a:latin typeface="Bebas Neue"/>
                <a:cs typeface="Bebas Neue"/>
              </a:rPr>
              <a:t> </a:t>
            </a:r>
            <a:r>
              <a:rPr sz="1200" dirty="0">
                <a:solidFill>
                  <a:srgbClr val="00305E"/>
                </a:solidFill>
                <a:latin typeface="Bebas Neue"/>
                <a:cs typeface="Bebas Neue"/>
              </a:rPr>
              <a:t>made</a:t>
            </a:r>
            <a:r>
              <a:rPr sz="1200" spc="254" dirty="0">
                <a:solidFill>
                  <a:srgbClr val="00305E"/>
                </a:solidFill>
                <a:latin typeface="Bebas Neue"/>
                <a:cs typeface="Bebas Neue"/>
              </a:rPr>
              <a:t> </a:t>
            </a:r>
            <a:r>
              <a:rPr sz="1200" spc="-10" dirty="0">
                <a:solidFill>
                  <a:srgbClr val="00305E"/>
                </a:solidFill>
                <a:latin typeface="Bebas Neue"/>
                <a:cs typeface="Bebas Neue"/>
              </a:rPr>
              <a:t>easy.</a:t>
            </a:r>
            <a:endParaRPr sz="1200">
              <a:latin typeface="Bebas Neue"/>
              <a:cs typeface="Bebas Neue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4697" y="1684302"/>
            <a:ext cx="3070495" cy="320582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48010" y="4021940"/>
            <a:ext cx="1119244" cy="754017"/>
          </a:xfrm>
          <a:prstGeom prst="rect">
            <a:avLst/>
          </a:prstGeom>
        </p:spPr>
      </p:pic>
      <p:pic>
        <p:nvPicPr>
          <p:cNvPr id="14" name="Picture 13" descr="A picture containing red, graphics, symbol, font&#10;&#10;Description automatically generated">
            <a:extLst>
              <a:ext uri="{FF2B5EF4-FFF2-40B4-BE49-F238E27FC236}">
                <a16:creationId xmlns:a16="http://schemas.microsoft.com/office/drawing/2014/main" id="{D0AD77A0-DEA9-9679-2A1B-50295D47F6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58" y="244463"/>
            <a:ext cx="1119244" cy="11037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7975" y="141378"/>
            <a:ext cx="2247265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CONDUCT</a:t>
            </a:r>
            <a:r>
              <a:rPr sz="11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HOUSEKEEPING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ACTIVITIES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60309" cy="1977389"/>
            <a:chOff x="0" y="0"/>
            <a:chExt cx="7560309" cy="197738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560309" cy="1977389"/>
            </a:xfrm>
            <a:custGeom>
              <a:avLst/>
              <a:gdLst/>
              <a:ahLst/>
              <a:cxnLst/>
              <a:rect l="l" t="t" r="r" b="b"/>
              <a:pathLst>
                <a:path w="7560309" h="1977389">
                  <a:moveTo>
                    <a:pt x="7559992" y="0"/>
                  </a:moveTo>
                  <a:lnTo>
                    <a:pt x="0" y="0"/>
                  </a:lnTo>
                  <a:lnTo>
                    <a:pt x="0" y="1976793"/>
                  </a:lnTo>
                  <a:lnTo>
                    <a:pt x="7559992" y="1976793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B5B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06933"/>
              <a:ext cx="7328534" cy="1477010"/>
            </a:xfrm>
            <a:custGeom>
              <a:avLst/>
              <a:gdLst/>
              <a:ahLst/>
              <a:cxnLst/>
              <a:rect l="l" t="t" r="r" b="b"/>
              <a:pathLst>
                <a:path w="7328534" h="1477010">
                  <a:moveTo>
                    <a:pt x="0" y="0"/>
                  </a:moveTo>
                  <a:lnTo>
                    <a:pt x="7328433" y="0"/>
                  </a:lnTo>
                  <a:lnTo>
                    <a:pt x="7328433" y="1476755"/>
                  </a:lnTo>
                  <a:lnTo>
                    <a:pt x="0" y="14767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28930" rIns="0" bIns="0" rtlCol="0">
            <a:spAutoFit/>
          </a:bodyPr>
          <a:lstStyle/>
          <a:p>
            <a:pPr marL="1085850" algn="ctr">
              <a:lnSpc>
                <a:spcPct val="100000"/>
              </a:lnSpc>
              <a:spcBef>
                <a:spcPts val="2590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CoNDUCT HOUSEKEEPING 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ACTIVITIES</a:t>
            </a:r>
            <a:endParaRPr sz="4200">
              <a:latin typeface="Bebas Neue Bold"/>
              <a:cs typeface="Bebas Neue Bold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8856" y="2211280"/>
            <a:ext cx="2388449" cy="258364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62788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4.1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CONDUCT</a:t>
            </a:r>
            <a:r>
              <a:rPr sz="11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HOUSEKEEPING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ACTIVITIES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/>
              <a:t>Clear</a:t>
            </a:r>
            <a:r>
              <a:rPr spc="-15" dirty="0"/>
              <a:t> </a:t>
            </a:r>
            <a:r>
              <a:rPr dirty="0"/>
              <a:t>work</a:t>
            </a:r>
            <a:r>
              <a:rPr spc="-10" dirty="0"/>
              <a:t> </a:t>
            </a:r>
            <a:r>
              <a:rPr dirty="0"/>
              <a:t>area</a:t>
            </a:r>
            <a:r>
              <a:rPr spc="-10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dispose</a:t>
            </a:r>
            <a:r>
              <a:rPr spc="-10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spc="-10" dirty="0"/>
              <a:t>materials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1835" y="788167"/>
            <a:ext cx="6463665" cy="34189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After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completing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with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Open Sans"/>
                <a:cs typeface="Open Sans"/>
              </a:rPr>
              <a:t>hand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power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tools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is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important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to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perform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various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housekeeping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duties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maintain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safe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organized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environment.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Here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Open Sans"/>
                <a:cs typeface="Open Sans"/>
              </a:rPr>
              <a:t>some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housekeeping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tasks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consider:</a:t>
            </a:r>
            <a:endParaRPr sz="1000" dirty="0">
              <a:latin typeface="Open Sans"/>
              <a:cs typeface="Open Sans"/>
            </a:endParaRPr>
          </a:p>
          <a:p>
            <a:pPr marL="38100">
              <a:lnSpc>
                <a:spcPct val="100000"/>
              </a:lnSpc>
              <a:spcBef>
                <a:spcPts val="750"/>
              </a:spcBef>
            </a:pP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Remove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any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unused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materials,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debris,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waste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generated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during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the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work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process.</a:t>
            </a:r>
            <a:endParaRPr sz="1000" dirty="0">
              <a:latin typeface="Trebuchet MS"/>
              <a:cs typeface="Trebuchet MS"/>
            </a:endParaRPr>
          </a:p>
          <a:p>
            <a:pPr marL="38100" marR="2712085">
              <a:lnSpc>
                <a:spcPct val="100000"/>
              </a:lnSpc>
              <a:spcBef>
                <a:spcPts val="850"/>
              </a:spcBef>
            </a:pP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Dispose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of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waste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materials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designated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containers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 or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follow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proper </a:t>
            </a:r>
            <a:r>
              <a:rPr sz="1000" spc="-30" dirty="0">
                <a:solidFill>
                  <a:srgbClr val="231F20"/>
                </a:solidFill>
                <a:latin typeface="Trebuchet MS"/>
                <a:cs typeface="Trebuchet MS"/>
              </a:rPr>
              <a:t>waste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management</a:t>
            </a:r>
            <a:r>
              <a:rPr sz="10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protocols.</a:t>
            </a:r>
            <a:endParaRPr sz="1000" dirty="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855"/>
              </a:spcBef>
            </a:pP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Sweep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vacuum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work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 area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remove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dust,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dirt,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other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particles.</a:t>
            </a:r>
            <a:endParaRPr sz="1000" dirty="0">
              <a:latin typeface="Trebuchet MS"/>
              <a:cs typeface="Trebuchet MS"/>
            </a:endParaRPr>
          </a:p>
          <a:p>
            <a:pPr marL="38100" marR="2379980">
              <a:lnSpc>
                <a:spcPct val="100000"/>
              </a:lnSpc>
              <a:spcBef>
                <a:spcPts val="850"/>
              </a:spcBef>
            </a:pP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Securely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store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hazardous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materials,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chemicals,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flammable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substances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Trebuchet MS"/>
                <a:cs typeface="Trebuchet MS"/>
              </a:rPr>
              <a:t>following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safety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protocols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guidelines.</a:t>
            </a:r>
            <a:endParaRPr sz="1000" dirty="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850"/>
              </a:spcBef>
            </a:pP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Check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replenish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stock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levels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of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consumable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items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needed.</a:t>
            </a:r>
            <a:endParaRPr sz="1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 dirty="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</a:pPr>
            <a:r>
              <a:rPr sz="1000" b="1" spc="-35" dirty="0">
                <a:solidFill>
                  <a:srgbClr val="00B050"/>
                </a:solidFill>
                <a:latin typeface="Open Sans"/>
                <a:cs typeface="Open Sans"/>
              </a:rPr>
              <a:t>Clear</a:t>
            </a:r>
            <a:r>
              <a:rPr sz="1000" b="1" spc="-20" dirty="0">
                <a:solidFill>
                  <a:srgbClr val="00B05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00B050"/>
                </a:solidFill>
                <a:latin typeface="Open Sans"/>
                <a:cs typeface="Open Sans"/>
              </a:rPr>
              <a:t>Pathways</a:t>
            </a:r>
            <a:r>
              <a:rPr sz="1000" b="1" spc="-15" dirty="0">
                <a:solidFill>
                  <a:srgbClr val="00B05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00B050"/>
                </a:solidFill>
                <a:latin typeface="Open Sans"/>
                <a:cs typeface="Open Sans"/>
              </a:rPr>
              <a:t>and</a:t>
            </a:r>
            <a:r>
              <a:rPr sz="1000" b="1" spc="-20" dirty="0">
                <a:solidFill>
                  <a:srgbClr val="00B050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00B050"/>
                </a:solidFill>
                <a:latin typeface="Open Sans"/>
                <a:cs typeface="Open Sans"/>
              </a:rPr>
              <a:t>Exits:</a:t>
            </a:r>
            <a:endParaRPr sz="1000" dirty="0">
              <a:solidFill>
                <a:srgbClr val="00B050"/>
              </a:solidFill>
              <a:latin typeface="Open Sans"/>
              <a:cs typeface="Open Sans"/>
            </a:endParaRPr>
          </a:p>
          <a:p>
            <a:pPr marL="38100" marR="2741930">
              <a:lnSpc>
                <a:spcPct val="100000"/>
              </a:lnSpc>
              <a:spcBef>
                <a:spcPts val="850"/>
              </a:spcBef>
            </a:pP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Ensure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pathways,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walkways,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exits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are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clear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tools,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equipment,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rebuchet MS"/>
                <a:cs typeface="Trebuchet MS"/>
              </a:rPr>
              <a:t>or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obstructions.</a:t>
            </a:r>
            <a:endParaRPr sz="1000" dirty="0">
              <a:latin typeface="Trebuchet MS"/>
              <a:cs typeface="Trebuchet MS"/>
            </a:endParaRPr>
          </a:p>
          <a:p>
            <a:pPr marL="38100" marR="2839720">
              <a:lnSpc>
                <a:spcPct val="170900"/>
              </a:lnSpc>
            </a:pP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Remove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any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trip 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hazards,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such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loose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cords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materials,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from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floor.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Maintain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clear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access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emergency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exits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fire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extinguishers.</a:t>
            </a:r>
            <a:endParaRPr sz="1000" dirty="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5762" y="1306804"/>
            <a:ext cx="1972826" cy="14086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1199" y="3128405"/>
            <a:ext cx="2442233" cy="97097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407407" y="4794829"/>
            <a:ext cx="1625600" cy="41084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000" i="1" spc="-35" dirty="0">
                <a:solidFill>
                  <a:srgbClr val="231F20"/>
                </a:solidFill>
                <a:latin typeface="Open Sans"/>
                <a:cs typeface="Open Sans"/>
              </a:rPr>
              <a:t>Continued</a:t>
            </a:r>
            <a:r>
              <a:rPr sz="1000" i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1000" i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Open Sans"/>
                <a:cs typeface="Open Sans"/>
              </a:rPr>
              <a:t>next</a:t>
            </a:r>
            <a:r>
              <a:rPr sz="1000" i="1" spc="-10" dirty="0">
                <a:solidFill>
                  <a:srgbClr val="231F20"/>
                </a:solidFill>
                <a:latin typeface="Open Sans"/>
                <a:cs typeface="Open Sans"/>
              </a:rPr>
              <a:t> page...</a:t>
            </a:r>
            <a:endParaRPr sz="1000">
              <a:latin typeface="Open Sans"/>
              <a:cs typeface="Open Sans"/>
            </a:endParaRPr>
          </a:p>
          <a:p>
            <a:pPr marL="871219">
              <a:lnSpc>
                <a:spcPct val="100000"/>
              </a:lnSpc>
              <a:spcBef>
                <a:spcPts val="1035"/>
              </a:spcBef>
            </a:pPr>
            <a:r>
              <a:rPr sz="600" dirty="0">
                <a:solidFill>
                  <a:srgbClr val="231F20"/>
                </a:solidFill>
                <a:latin typeface="Franklin Gothic Book"/>
                <a:cs typeface="Franklin Gothic Book"/>
              </a:rPr>
              <a:t>May</a:t>
            </a:r>
            <a:r>
              <a:rPr sz="6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600" dirty="0">
                <a:solidFill>
                  <a:srgbClr val="231F20"/>
                </a:solidFill>
                <a:latin typeface="Franklin Gothic Book"/>
                <a:cs typeface="Franklin Gothic Book"/>
              </a:rPr>
              <a:t>not</a:t>
            </a:r>
            <a:r>
              <a:rPr sz="6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60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6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reproduced</a:t>
            </a:r>
            <a:endParaRPr sz="6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D40E2F-B3FF-A8DF-26AC-E48D01CE1C19}"/>
              </a:ext>
            </a:extLst>
          </p:cNvPr>
          <p:cNvSpPr/>
          <p:nvPr/>
        </p:nvSpPr>
        <p:spPr>
          <a:xfrm>
            <a:off x="462439" y="371317"/>
            <a:ext cx="6546149" cy="724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E7663E-D451-B5E2-67BD-52B1079DFEA9}"/>
              </a:ext>
            </a:extLst>
          </p:cNvPr>
          <p:cNvSpPr/>
          <p:nvPr/>
        </p:nvSpPr>
        <p:spPr>
          <a:xfrm>
            <a:off x="373716" y="1142629"/>
            <a:ext cx="4406621" cy="167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BBF772-DE98-5F27-4F61-24A270CC4495}"/>
              </a:ext>
            </a:extLst>
          </p:cNvPr>
          <p:cNvSpPr/>
          <p:nvPr/>
        </p:nvSpPr>
        <p:spPr>
          <a:xfrm>
            <a:off x="458747" y="2795022"/>
            <a:ext cx="3810222" cy="1468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40004"/>
            <a:ext cx="7200265" cy="702310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3020" rIns="0" bIns="0" rtlCol="0">
            <a:spAutoFit/>
          </a:bodyPr>
          <a:lstStyle/>
          <a:p>
            <a:pPr marR="158750" algn="r">
              <a:lnSpc>
                <a:spcPct val="100000"/>
              </a:lnSpc>
              <a:spcBef>
                <a:spcPts val="260"/>
              </a:spcBef>
            </a:pPr>
            <a:r>
              <a:rPr sz="4000" b="1" spc="70" dirty="0">
                <a:solidFill>
                  <a:srgbClr val="FFFFFF"/>
                </a:solidFill>
                <a:latin typeface="Bebas Neue Bold"/>
                <a:cs typeface="Bebas Neue Bold"/>
              </a:rPr>
              <a:t>CONTENTS</a:t>
            </a:r>
            <a:endParaRPr sz="4000">
              <a:latin typeface="Bebas Neue Bold"/>
              <a:cs typeface="Bebas Neue 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7300" y="2255116"/>
            <a:ext cx="27425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231F20"/>
                </a:solidFill>
                <a:latin typeface="Franklin Gothic Demi"/>
                <a:cs typeface="Franklin Gothic Demi"/>
              </a:rPr>
              <a:t>Plan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Franklin Gothic Demi"/>
                <a:cs typeface="Franklin Gothic Demi"/>
              </a:rPr>
              <a:t>and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Franklin Gothic Demi"/>
                <a:cs typeface="Franklin Gothic Demi"/>
              </a:rPr>
              <a:t>prepare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Franklin Gothic Demi"/>
                <a:cs typeface="Franklin Gothic Demi"/>
              </a:rPr>
              <a:t>to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Franklin Gothic Demi"/>
                <a:cs typeface="Franklin Gothic Demi"/>
              </a:rPr>
              <a:t>use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Franklin Gothic Demi"/>
                <a:cs typeface="Franklin Gothic Demi"/>
              </a:rPr>
              <a:t>hand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Franklin Gothic Demi"/>
                <a:cs typeface="Franklin Gothic Demi"/>
              </a:rPr>
              <a:t>and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Franklin Gothic Demi"/>
                <a:cs typeface="Franklin Gothic Demi"/>
              </a:rPr>
              <a:t>power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tools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80332" y="2255116"/>
            <a:ext cx="1060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231F20"/>
                </a:solidFill>
                <a:latin typeface="Franklin Gothic Demi"/>
                <a:cs typeface="Franklin Gothic Demi"/>
              </a:rPr>
              <a:t>7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7300" y="2688676"/>
            <a:ext cx="16427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Select</a:t>
            </a:r>
            <a:r>
              <a:rPr sz="12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and</a:t>
            </a:r>
            <a:r>
              <a:rPr sz="12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use</a:t>
            </a:r>
            <a:r>
              <a:rPr sz="120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hand</a:t>
            </a:r>
            <a:r>
              <a:rPr sz="12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tools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18889" y="2688676"/>
            <a:ext cx="1936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21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7300" y="3122235"/>
            <a:ext cx="1712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Select</a:t>
            </a:r>
            <a:r>
              <a:rPr sz="12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and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use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power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tools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18889" y="3122235"/>
            <a:ext cx="1905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37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7300" y="3555795"/>
            <a:ext cx="20745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Conduct</a:t>
            </a:r>
            <a:r>
              <a:rPr sz="1200" spc="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housekeeping</a:t>
            </a:r>
            <a:r>
              <a:rPr sz="1200" spc="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activities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18744" y="3555795"/>
            <a:ext cx="1936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55</a:t>
            </a:r>
            <a:endParaRPr sz="1200" dirty="0">
              <a:latin typeface="Franklin Gothic Demi"/>
              <a:cs typeface="Franklin Gothic Dem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1493" y="141378"/>
            <a:ext cx="335407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USE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HAND</a:t>
            </a:r>
            <a:r>
              <a:rPr sz="1100" spc="2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POWER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TOOLS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60309" cy="1977389"/>
            <a:chOff x="0" y="0"/>
            <a:chExt cx="7560309" cy="197738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560309" cy="1977389"/>
            </a:xfrm>
            <a:custGeom>
              <a:avLst/>
              <a:gdLst/>
              <a:ahLst/>
              <a:cxnLst/>
              <a:rect l="l" t="t" r="r" b="b"/>
              <a:pathLst>
                <a:path w="7560309" h="1977389">
                  <a:moveTo>
                    <a:pt x="7559992" y="0"/>
                  </a:moveTo>
                  <a:lnTo>
                    <a:pt x="0" y="0"/>
                  </a:lnTo>
                  <a:lnTo>
                    <a:pt x="0" y="1976793"/>
                  </a:lnTo>
                  <a:lnTo>
                    <a:pt x="7559992" y="1976793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B5B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06933"/>
              <a:ext cx="7328534" cy="1477010"/>
            </a:xfrm>
            <a:custGeom>
              <a:avLst/>
              <a:gdLst/>
              <a:ahLst/>
              <a:cxnLst/>
              <a:rect l="l" t="t" r="r" b="b"/>
              <a:pathLst>
                <a:path w="7328534" h="1477010">
                  <a:moveTo>
                    <a:pt x="0" y="0"/>
                  </a:moveTo>
                  <a:lnTo>
                    <a:pt x="7328433" y="0"/>
                  </a:lnTo>
                  <a:lnTo>
                    <a:pt x="7328433" y="1476755"/>
                  </a:lnTo>
                  <a:lnTo>
                    <a:pt x="0" y="14767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74930" rIns="0" bIns="0" rtlCol="0">
            <a:spAutoFit/>
          </a:bodyPr>
          <a:lstStyle/>
          <a:p>
            <a:pPr marR="172085" algn="r">
              <a:lnSpc>
                <a:spcPts val="4520"/>
              </a:lnSpc>
              <a:spcBef>
                <a:spcPts val="590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PLAN</a:t>
            </a:r>
            <a:r>
              <a:rPr sz="4200" b="1" spc="-2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AND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PREPARE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TO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USE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HAND</a:t>
            </a:r>
            <a:r>
              <a:rPr sz="4200" b="1" spc="-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spc="-25" dirty="0">
                <a:solidFill>
                  <a:srgbClr val="FFFFFF"/>
                </a:solidFill>
                <a:latin typeface="Bebas Neue Bold"/>
                <a:cs typeface="Bebas Neue Bold"/>
              </a:rPr>
              <a:t>AND</a:t>
            </a:r>
            <a:endParaRPr sz="4200">
              <a:latin typeface="Bebas Neue Bold"/>
              <a:cs typeface="Bebas Neue Bold"/>
            </a:endParaRPr>
          </a:p>
          <a:p>
            <a:pPr marR="172085" algn="r">
              <a:lnSpc>
                <a:spcPts val="4520"/>
              </a:lnSpc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POWER 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TOOLS</a:t>
            </a:r>
            <a:endParaRPr sz="4200">
              <a:latin typeface="Bebas Neue Bold"/>
              <a:cs typeface="Bebas Neue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09225" y="2142022"/>
            <a:ext cx="623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5" dirty="0">
                <a:solidFill>
                  <a:srgbClr val="00305E"/>
                </a:solidFill>
                <a:latin typeface="Trebuchet MS"/>
                <a:cs typeface="Trebuchet MS"/>
              </a:rPr>
              <a:t>Element</a:t>
            </a:r>
            <a:r>
              <a:rPr sz="1200" spc="-75" dirty="0">
                <a:solidFill>
                  <a:srgbClr val="00305E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00305E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8221" y="2415397"/>
            <a:ext cx="2414242" cy="235694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294000"/>
            <a:ext cx="29044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Get,</a:t>
            </a:r>
            <a:r>
              <a:rPr spc="-35" dirty="0"/>
              <a:t> </a:t>
            </a:r>
            <a:r>
              <a:rPr dirty="0"/>
              <a:t>interpret</a:t>
            </a:r>
            <a:r>
              <a:rPr spc="-3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confirm</a:t>
            </a:r>
            <a:r>
              <a:rPr spc="-30" dirty="0"/>
              <a:t> </a:t>
            </a:r>
            <a:r>
              <a:rPr dirty="0"/>
              <a:t>work</a:t>
            </a:r>
            <a:r>
              <a:rPr spc="-35" dirty="0"/>
              <a:t> </a:t>
            </a:r>
            <a:r>
              <a:rPr spc="-10" dirty="0"/>
              <a:t>needs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352107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USE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HAND</a:t>
            </a:r>
            <a:r>
              <a:rPr sz="1100" spc="2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POWER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TOOLS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561567"/>
            <a:ext cx="63423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765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Getting,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interpreting,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confirming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work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needs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when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Trebuchet MS"/>
                <a:cs typeface="Trebuchet MS"/>
              </a:rPr>
              <a:t>using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hand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power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tools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an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essential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step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make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sure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safety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achieve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desired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outcome.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Trebuchet MS"/>
                <a:cs typeface="Trebuchet MS"/>
              </a:rPr>
              <a:t>Here’s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a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general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ways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you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can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get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confirm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your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work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needs: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527300" y="2347060"/>
            <a:ext cx="6618605" cy="24334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20" indent="-236854" algn="just">
              <a:lnSpc>
                <a:spcPts val="1340"/>
              </a:lnSpc>
              <a:buSzPct val="140000"/>
              <a:buFont typeface="Verdana"/>
              <a:buAutoNum type="arabicPeriod"/>
              <a:tabLst>
                <a:tab pos="249554" algn="l"/>
              </a:tabLst>
            </a:pPr>
            <a:r>
              <a:rPr spc="-40" dirty="0">
                <a:solidFill>
                  <a:srgbClr val="00B050"/>
                </a:solidFill>
              </a:rPr>
              <a:t>Supervisors/Managers:</a:t>
            </a:r>
            <a:r>
              <a:rPr spc="-30" dirty="0">
                <a:solidFill>
                  <a:srgbClr val="00B050"/>
                </a:solidFill>
              </a:rPr>
              <a:t> </a:t>
            </a:r>
            <a:r>
              <a:rPr b="0" spc="-45" dirty="0">
                <a:latin typeface="Trebuchet MS"/>
                <a:cs typeface="Trebuchet MS"/>
              </a:rPr>
              <a:t>In</a:t>
            </a:r>
            <a:r>
              <a:rPr b="0" spc="-55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many </a:t>
            </a:r>
            <a:r>
              <a:rPr b="0" spc="-65" dirty="0">
                <a:latin typeface="Trebuchet MS"/>
                <a:cs typeface="Trebuchet MS"/>
              </a:rPr>
              <a:t>work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spc="-70" dirty="0">
                <a:latin typeface="Trebuchet MS"/>
                <a:cs typeface="Trebuchet MS"/>
              </a:rPr>
              <a:t>settings,</a:t>
            </a:r>
            <a:r>
              <a:rPr b="0" spc="-55" dirty="0">
                <a:latin typeface="Trebuchet MS"/>
                <a:cs typeface="Trebuchet MS"/>
              </a:rPr>
              <a:t> supervisors</a:t>
            </a:r>
            <a:r>
              <a:rPr b="0" spc="-60" dirty="0">
                <a:latin typeface="Trebuchet MS"/>
                <a:cs typeface="Trebuchet MS"/>
              </a:rPr>
              <a:t> or </a:t>
            </a:r>
            <a:r>
              <a:rPr b="0" spc="-55" dirty="0">
                <a:latin typeface="Trebuchet MS"/>
                <a:cs typeface="Trebuchet MS"/>
              </a:rPr>
              <a:t>managers </a:t>
            </a:r>
            <a:r>
              <a:rPr b="0" spc="-45" dirty="0">
                <a:latin typeface="Trebuchet MS"/>
                <a:cs typeface="Trebuchet MS"/>
              </a:rPr>
              <a:t>assign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spc="-70" dirty="0">
                <a:latin typeface="Trebuchet MS"/>
                <a:cs typeface="Trebuchet MS"/>
              </a:rPr>
              <a:t>job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tasks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spc="-50" dirty="0">
                <a:latin typeface="Trebuchet MS"/>
                <a:cs typeface="Trebuchet MS"/>
              </a:rPr>
              <a:t>and</a:t>
            </a:r>
            <a:r>
              <a:rPr b="0" spc="-55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provide </a:t>
            </a:r>
            <a:r>
              <a:rPr b="0" spc="-65" dirty="0">
                <a:latin typeface="Trebuchet MS"/>
                <a:cs typeface="Trebuchet MS"/>
              </a:rPr>
              <a:t>work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spc="-70" dirty="0">
                <a:latin typeface="Trebuchet MS"/>
                <a:cs typeface="Trebuchet MS"/>
              </a:rPr>
              <a:t>requirements</a:t>
            </a:r>
            <a:r>
              <a:rPr b="0" spc="-55" dirty="0">
                <a:latin typeface="Trebuchet MS"/>
                <a:cs typeface="Trebuchet MS"/>
              </a:rPr>
              <a:t> </a:t>
            </a:r>
            <a:r>
              <a:rPr b="0" spc="-25" dirty="0">
                <a:latin typeface="Trebuchet MS"/>
                <a:cs typeface="Trebuchet MS"/>
              </a:rPr>
              <a:t>to</a:t>
            </a:r>
          </a:p>
          <a:p>
            <a:pPr marL="12700" marR="104139" algn="just">
              <a:lnSpc>
                <a:spcPts val="1200"/>
              </a:lnSpc>
            </a:pPr>
            <a:r>
              <a:rPr b="0" spc="-70" dirty="0">
                <a:latin typeface="Trebuchet MS"/>
                <a:cs typeface="Trebuchet MS"/>
              </a:rPr>
              <a:t>employees</a:t>
            </a:r>
            <a:r>
              <a:rPr b="0" spc="-10" dirty="0">
                <a:latin typeface="Trebuchet MS"/>
                <a:cs typeface="Trebuchet MS"/>
              </a:rPr>
              <a:t> </a:t>
            </a:r>
            <a:r>
              <a:rPr b="0" spc="-110" dirty="0">
                <a:latin typeface="Trebuchet MS"/>
                <a:cs typeface="Trebuchet MS"/>
              </a:rPr>
              <a:t>directly.</a:t>
            </a:r>
            <a:r>
              <a:rPr b="0" spc="35" dirty="0">
                <a:latin typeface="Trebuchet MS"/>
                <a:cs typeface="Trebuchet MS"/>
              </a:rPr>
              <a:t> </a:t>
            </a:r>
            <a:r>
              <a:rPr b="0" spc="-105" dirty="0">
                <a:latin typeface="Trebuchet MS"/>
                <a:cs typeface="Trebuchet MS"/>
              </a:rPr>
              <a:t>They</a:t>
            </a:r>
            <a:r>
              <a:rPr b="0" spc="30" dirty="0">
                <a:latin typeface="Trebuchet MS"/>
                <a:cs typeface="Trebuchet MS"/>
              </a:rPr>
              <a:t> </a:t>
            </a:r>
            <a:r>
              <a:rPr b="0" spc="-110" dirty="0">
                <a:latin typeface="Trebuchet MS"/>
                <a:cs typeface="Trebuchet MS"/>
              </a:rPr>
              <a:t>may</a:t>
            </a:r>
            <a:r>
              <a:rPr b="0" spc="35" dirty="0">
                <a:latin typeface="Trebuchet MS"/>
                <a:cs typeface="Trebuchet MS"/>
              </a:rPr>
              <a:t> </a:t>
            </a:r>
            <a:r>
              <a:rPr b="0" spc="-80" dirty="0">
                <a:latin typeface="Trebuchet MS"/>
                <a:cs typeface="Trebuchet MS"/>
              </a:rPr>
              <a:t>communicate</a:t>
            </a:r>
            <a:r>
              <a:rPr b="0" spc="30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instructions</a:t>
            </a:r>
            <a:r>
              <a:rPr b="0" spc="55" dirty="0">
                <a:latin typeface="Trebuchet MS"/>
                <a:cs typeface="Trebuchet MS"/>
              </a:rPr>
              <a:t> </a:t>
            </a:r>
            <a:r>
              <a:rPr b="0" spc="-85" dirty="0">
                <a:latin typeface="Trebuchet MS"/>
                <a:cs typeface="Trebuchet MS"/>
              </a:rPr>
              <a:t>verbally</a:t>
            </a:r>
            <a:r>
              <a:rPr b="0" spc="50" dirty="0">
                <a:latin typeface="Trebuchet MS"/>
                <a:cs typeface="Trebuchet MS"/>
              </a:rPr>
              <a:t> </a:t>
            </a:r>
            <a:r>
              <a:rPr b="0" spc="-150" dirty="0">
                <a:latin typeface="Trebuchet MS"/>
                <a:cs typeface="Trebuchet MS"/>
              </a:rPr>
              <a:t>or</a:t>
            </a:r>
            <a:r>
              <a:rPr b="0" spc="75" dirty="0">
                <a:latin typeface="Trebuchet MS"/>
                <a:cs typeface="Trebuchet MS"/>
              </a:rPr>
              <a:t> </a:t>
            </a:r>
            <a:r>
              <a:rPr b="0" spc="-75" dirty="0">
                <a:latin typeface="Trebuchet MS"/>
                <a:cs typeface="Trebuchet MS"/>
              </a:rPr>
              <a:t>provide</a:t>
            </a:r>
            <a:r>
              <a:rPr b="0" spc="50" dirty="0">
                <a:latin typeface="Trebuchet MS"/>
                <a:cs typeface="Trebuchet MS"/>
              </a:rPr>
              <a:t> </a:t>
            </a:r>
            <a:r>
              <a:rPr b="0" spc="-95" dirty="0">
                <a:latin typeface="Trebuchet MS"/>
                <a:cs typeface="Trebuchet MS"/>
              </a:rPr>
              <a:t>written</a:t>
            </a:r>
            <a:r>
              <a:rPr b="0" spc="55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documents</a:t>
            </a:r>
            <a:r>
              <a:rPr b="0" spc="50" dirty="0">
                <a:latin typeface="Trebuchet MS"/>
                <a:cs typeface="Trebuchet MS"/>
              </a:rPr>
              <a:t> </a:t>
            </a:r>
            <a:r>
              <a:rPr b="0" spc="-55" dirty="0">
                <a:latin typeface="Trebuchet MS"/>
                <a:cs typeface="Trebuchet MS"/>
              </a:rPr>
              <a:t>outlining</a:t>
            </a:r>
            <a:r>
              <a:rPr b="0" spc="50" dirty="0">
                <a:latin typeface="Trebuchet MS"/>
                <a:cs typeface="Trebuchet MS"/>
              </a:rPr>
              <a:t> </a:t>
            </a:r>
            <a:r>
              <a:rPr b="0" spc="-114" dirty="0">
                <a:latin typeface="Trebuchet MS"/>
                <a:cs typeface="Trebuchet MS"/>
              </a:rPr>
              <a:t>the</a:t>
            </a:r>
            <a:r>
              <a:rPr b="0" spc="55" dirty="0">
                <a:latin typeface="Trebuchet MS"/>
                <a:cs typeface="Trebuchet MS"/>
              </a:rPr>
              <a:t> </a:t>
            </a:r>
            <a:r>
              <a:rPr b="0" spc="-85" dirty="0">
                <a:latin typeface="Trebuchet MS"/>
                <a:cs typeface="Trebuchet MS"/>
              </a:rPr>
              <a:t>tasks</a:t>
            </a:r>
            <a:r>
              <a:rPr b="0" spc="50" dirty="0">
                <a:latin typeface="Trebuchet MS"/>
                <a:cs typeface="Trebuchet MS"/>
              </a:rPr>
              <a:t> </a:t>
            </a:r>
            <a:r>
              <a:rPr b="0" spc="-155" dirty="0">
                <a:latin typeface="Trebuchet MS"/>
                <a:cs typeface="Trebuchet MS"/>
              </a:rPr>
              <a:t>to</a:t>
            </a:r>
            <a:r>
              <a:rPr b="0" spc="80" dirty="0">
                <a:latin typeface="Trebuchet MS"/>
                <a:cs typeface="Trebuchet MS"/>
              </a:rPr>
              <a:t> </a:t>
            </a:r>
            <a:r>
              <a:rPr b="0" spc="-135" dirty="0">
                <a:latin typeface="Trebuchet MS"/>
                <a:cs typeface="Trebuchet MS"/>
              </a:rPr>
              <a:t>be</a:t>
            </a:r>
            <a:r>
              <a:rPr b="0" spc="60" dirty="0">
                <a:latin typeface="Trebuchet MS"/>
                <a:cs typeface="Trebuchet MS"/>
              </a:rPr>
              <a:t> </a:t>
            </a:r>
            <a:r>
              <a:rPr b="0" spc="-30" dirty="0">
                <a:latin typeface="Trebuchet MS"/>
                <a:cs typeface="Trebuchet MS"/>
              </a:rPr>
              <a:t>performed </a:t>
            </a:r>
            <a:r>
              <a:rPr b="0" spc="-50" dirty="0">
                <a:latin typeface="Trebuchet MS"/>
                <a:cs typeface="Trebuchet MS"/>
              </a:rPr>
              <a:t>and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any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spc="-80" dirty="0">
                <a:latin typeface="Trebuchet MS"/>
                <a:cs typeface="Trebuchet MS"/>
              </a:rPr>
              <a:t>safety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spc="-55" dirty="0">
                <a:latin typeface="Trebuchet MS"/>
                <a:cs typeface="Trebuchet MS"/>
              </a:rPr>
              <a:t>guidelines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to </a:t>
            </a:r>
            <a:r>
              <a:rPr b="0" spc="-10" dirty="0">
                <a:latin typeface="Trebuchet MS"/>
                <a:cs typeface="Trebuchet MS"/>
              </a:rPr>
              <a:t>follow.</a:t>
            </a:r>
          </a:p>
          <a:p>
            <a:pPr marL="12700" marR="5080" indent="236854" algn="just">
              <a:lnSpc>
                <a:spcPct val="96800"/>
              </a:lnSpc>
              <a:spcBef>
                <a:spcPts val="180"/>
              </a:spcBef>
              <a:buSzPct val="140000"/>
              <a:buFont typeface="Verdana"/>
              <a:buAutoNum type="arabicPeriod" startAt="2"/>
              <a:tabLst>
                <a:tab pos="249554" algn="l"/>
              </a:tabLst>
            </a:pPr>
            <a:r>
              <a:rPr spc="-40" dirty="0">
                <a:solidFill>
                  <a:srgbClr val="00B050"/>
                </a:solidFill>
              </a:rPr>
              <a:t>Work</a:t>
            </a:r>
            <a:r>
              <a:rPr spc="-25" dirty="0">
                <a:solidFill>
                  <a:srgbClr val="00B050"/>
                </a:solidFill>
              </a:rPr>
              <a:t> </a:t>
            </a:r>
            <a:r>
              <a:rPr spc="-35" dirty="0">
                <a:solidFill>
                  <a:srgbClr val="00B050"/>
                </a:solidFill>
              </a:rPr>
              <a:t>Orders/Job</a:t>
            </a:r>
            <a:r>
              <a:rPr spc="-25" dirty="0">
                <a:solidFill>
                  <a:srgbClr val="00B050"/>
                </a:solidFill>
              </a:rPr>
              <a:t> </a:t>
            </a:r>
            <a:r>
              <a:rPr spc="-30" dirty="0">
                <a:solidFill>
                  <a:srgbClr val="00B050"/>
                </a:solidFill>
              </a:rPr>
              <a:t>Sheets: </a:t>
            </a:r>
            <a:r>
              <a:rPr b="0" spc="-70" dirty="0">
                <a:latin typeface="Trebuchet MS"/>
                <a:cs typeface="Trebuchet MS"/>
              </a:rPr>
              <a:t>Work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orders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55" dirty="0">
                <a:latin typeface="Trebuchet MS"/>
                <a:cs typeface="Trebuchet MS"/>
              </a:rPr>
              <a:t>or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job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sheets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80" dirty="0">
                <a:latin typeface="Trebuchet MS"/>
                <a:cs typeface="Trebuchet MS"/>
              </a:rPr>
              <a:t>are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40" dirty="0">
                <a:latin typeface="Trebuchet MS"/>
                <a:cs typeface="Trebuchet MS"/>
              </a:rPr>
              <a:t>used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to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70" dirty="0">
                <a:latin typeface="Trebuchet MS"/>
                <a:cs typeface="Trebuchet MS"/>
              </a:rPr>
              <a:t>detail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the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specific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tasks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45" dirty="0">
                <a:latin typeface="Trebuchet MS"/>
                <a:cs typeface="Trebuchet MS"/>
              </a:rPr>
              <a:t>and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requirements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75" dirty="0">
                <a:latin typeface="Trebuchet MS"/>
                <a:cs typeface="Trebuchet MS"/>
              </a:rPr>
              <a:t>for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70" dirty="0">
                <a:latin typeface="Trebuchet MS"/>
                <a:cs typeface="Trebuchet MS"/>
              </a:rPr>
              <a:t>a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70" dirty="0">
                <a:latin typeface="Trebuchet MS"/>
                <a:cs typeface="Trebuchet MS"/>
              </a:rPr>
              <a:t>particular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100" dirty="0">
                <a:latin typeface="Trebuchet MS"/>
                <a:cs typeface="Trebuchet MS"/>
              </a:rPr>
              <a:t>job.</a:t>
            </a:r>
            <a:r>
              <a:rPr b="0" spc="-145" dirty="0">
                <a:latin typeface="Trebuchet MS"/>
                <a:cs typeface="Trebuchet MS"/>
              </a:rPr>
              <a:t> </a:t>
            </a:r>
            <a:r>
              <a:rPr b="0" spc="-70" dirty="0">
                <a:latin typeface="Trebuchet MS"/>
                <a:cs typeface="Trebuchet MS"/>
              </a:rPr>
              <a:t>These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50" dirty="0">
                <a:latin typeface="Trebuchet MS"/>
                <a:cs typeface="Trebuchet MS"/>
              </a:rPr>
              <a:t>documents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can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include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instructions,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70" dirty="0">
                <a:latin typeface="Trebuchet MS"/>
                <a:cs typeface="Trebuchet MS"/>
              </a:rPr>
              <a:t>diagrams,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70" dirty="0">
                <a:latin typeface="Trebuchet MS"/>
                <a:cs typeface="Trebuchet MS"/>
              </a:rPr>
              <a:t>specifications,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75" dirty="0">
                <a:latin typeface="Trebuchet MS"/>
                <a:cs typeface="Trebuchet MS"/>
              </a:rPr>
              <a:t>materials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75" dirty="0">
                <a:latin typeface="Trebuchet MS"/>
                <a:cs typeface="Trebuchet MS"/>
              </a:rPr>
              <a:t>needed,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45" dirty="0">
                <a:latin typeface="Trebuchet MS"/>
                <a:cs typeface="Trebuchet MS"/>
              </a:rPr>
              <a:t>and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any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75" dirty="0">
                <a:latin typeface="Trebuchet MS"/>
                <a:cs typeface="Trebuchet MS"/>
              </a:rPr>
              <a:t>safety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70" dirty="0">
                <a:latin typeface="Trebuchet MS"/>
                <a:cs typeface="Trebuchet MS"/>
              </a:rPr>
              <a:t>precautions.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Employees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90" dirty="0">
                <a:latin typeface="Trebuchet MS"/>
                <a:cs typeface="Trebuchet MS"/>
              </a:rPr>
              <a:t>refer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to</a:t>
            </a:r>
            <a:r>
              <a:rPr b="0" spc="-10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these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50" dirty="0">
                <a:latin typeface="Trebuchet MS"/>
                <a:cs typeface="Trebuchet MS"/>
              </a:rPr>
              <a:t>documents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to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50" dirty="0">
                <a:latin typeface="Trebuchet MS"/>
                <a:cs typeface="Trebuchet MS"/>
              </a:rPr>
              <a:t>understand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70" dirty="0">
                <a:latin typeface="Trebuchet MS"/>
                <a:cs typeface="Trebuchet MS"/>
              </a:rPr>
              <a:t>their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tasks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45" dirty="0">
                <a:latin typeface="Trebuchet MS"/>
                <a:cs typeface="Trebuchet MS"/>
              </a:rPr>
              <a:t>and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complete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the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work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70" dirty="0">
                <a:latin typeface="Trebuchet MS"/>
                <a:cs typeface="Trebuchet MS"/>
              </a:rPr>
              <a:t>accordingly.</a:t>
            </a:r>
          </a:p>
          <a:p>
            <a:pPr marL="12700" marR="238125" indent="236854">
              <a:lnSpc>
                <a:spcPct val="96800"/>
              </a:lnSpc>
              <a:spcBef>
                <a:spcPts val="220"/>
              </a:spcBef>
              <a:buSzPct val="140000"/>
              <a:buFont typeface="Verdana"/>
              <a:buAutoNum type="arabicPeriod" startAt="2"/>
              <a:tabLst>
                <a:tab pos="249554" algn="l"/>
              </a:tabLst>
            </a:pPr>
            <a:r>
              <a:rPr spc="-45" dirty="0">
                <a:solidFill>
                  <a:srgbClr val="00B050"/>
                </a:solidFill>
              </a:rPr>
              <a:t>Work</a:t>
            </a:r>
            <a:r>
              <a:rPr spc="20" dirty="0">
                <a:solidFill>
                  <a:srgbClr val="00B050"/>
                </a:solidFill>
              </a:rPr>
              <a:t> </a:t>
            </a:r>
            <a:r>
              <a:rPr spc="-35" dirty="0">
                <a:solidFill>
                  <a:srgbClr val="00B050"/>
                </a:solidFill>
              </a:rPr>
              <a:t>Planning</a:t>
            </a:r>
            <a:r>
              <a:rPr spc="20" dirty="0">
                <a:solidFill>
                  <a:srgbClr val="00B050"/>
                </a:solidFill>
              </a:rPr>
              <a:t> </a:t>
            </a:r>
            <a:r>
              <a:rPr spc="-35" dirty="0">
                <a:solidFill>
                  <a:srgbClr val="00B050"/>
                </a:solidFill>
              </a:rPr>
              <a:t>Meetings:</a:t>
            </a:r>
            <a:r>
              <a:rPr spc="10" dirty="0">
                <a:solidFill>
                  <a:srgbClr val="00B050"/>
                </a:solidFill>
              </a:rPr>
              <a:t> </a:t>
            </a:r>
            <a:r>
              <a:rPr b="0" spc="-45" dirty="0">
                <a:latin typeface="Trebuchet MS"/>
                <a:cs typeface="Trebuchet MS"/>
              </a:rPr>
              <a:t>In</a:t>
            </a:r>
            <a:r>
              <a:rPr b="0" spc="-70" dirty="0">
                <a:latin typeface="Trebuchet MS"/>
                <a:cs typeface="Trebuchet MS"/>
              </a:rPr>
              <a:t> collaborative</a:t>
            </a:r>
            <a:r>
              <a:rPr b="0" spc="-75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work</a:t>
            </a:r>
            <a:r>
              <a:rPr b="0" spc="-75" dirty="0">
                <a:latin typeface="Trebuchet MS"/>
                <a:cs typeface="Trebuchet MS"/>
              </a:rPr>
              <a:t> </a:t>
            </a:r>
            <a:r>
              <a:rPr b="0" spc="-70" dirty="0">
                <a:latin typeface="Trebuchet MS"/>
                <a:cs typeface="Trebuchet MS"/>
              </a:rPr>
              <a:t>environments, teams</a:t>
            </a:r>
            <a:r>
              <a:rPr b="0" spc="-75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may</a:t>
            </a:r>
            <a:r>
              <a:rPr b="0" spc="-75" dirty="0">
                <a:latin typeface="Trebuchet MS"/>
                <a:cs typeface="Trebuchet MS"/>
              </a:rPr>
              <a:t> </a:t>
            </a:r>
            <a:r>
              <a:rPr b="0" spc="-45" dirty="0">
                <a:latin typeface="Trebuchet MS"/>
                <a:cs typeface="Trebuchet MS"/>
              </a:rPr>
              <a:t>hold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spc="-45" dirty="0">
                <a:latin typeface="Trebuchet MS"/>
                <a:cs typeface="Trebuchet MS"/>
              </a:rPr>
              <a:t>planning</a:t>
            </a:r>
            <a:r>
              <a:rPr b="0" spc="-75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meetings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to</a:t>
            </a:r>
            <a:r>
              <a:rPr b="0" spc="-75" dirty="0">
                <a:latin typeface="Trebuchet MS"/>
                <a:cs typeface="Trebuchet MS"/>
              </a:rPr>
              <a:t> </a:t>
            </a:r>
            <a:r>
              <a:rPr b="0" spc="-50" dirty="0">
                <a:latin typeface="Trebuchet MS"/>
                <a:cs typeface="Trebuchet MS"/>
              </a:rPr>
              <a:t>discuss</a:t>
            </a:r>
            <a:r>
              <a:rPr b="0" spc="-75" dirty="0">
                <a:latin typeface="Trebuchet MS"/>
                <a:cs typeface="Trebuchet MS"/>
              </a:rPr>
              <a:t> </a:t>
            </a:r>
            <a:r>
              <a:rPr b="0" spc="-10" dirty="0">
                <a:latin typeface="Trebuchet MS"/>
                <a:cs typeface="Trebuchet MS"/>
              </a:rPr>
              <a:t>upcoming </a:t>
            </a:r>
            <a:r>
              <a:rPr b="0" spc="-75" dirty="0">
                <a:latin typeface="Trebuchet MS"/>
                <a:cs typeface="Trebuchet MS"/>
              </a:rPr>
              <a:t>projects</a:t>
            </a:r>
            <a:r>
              <a:rPr b="0" spc="-65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or </a:t>
            </a:r>
            <a:r>
              <a:rPr b="0" spc="-90" dirty="0">
                <a:latin typeface="Trebuchet MS"/>
                <a:cs typeface="Trebuchet MS"/>
              </a:rPr>
              <a:t>tasks.</a:t>
            </a:r>
            <a:r>
              <a:rPr b="0" spc="-65" dirty="0">
                <a:latin typeface="Trebuchet MS"/>
                <a:cs typeface="Trebuchet MS"/>
              </a:rPr>
              <a:t> </a:t>
            </a:r>
            <a:r>
              <a:rPr b="0" spc="-35" dirty="0">
                <a:latin typeface="Trebuchet MS"/>
                <a:cs typeface="Trebuchet MS"/>
              </a:rPr>
              <a:t>During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spc="-70" dirty="0">
                <a:latin typeface="Trebuchet MS"/>
                <a:cs typeface="Trebuchet MS"/>
              </a:rPr>
              <a:t>these</a:t>
            </a:r>
            <a:r>
              <a:rPr b="0" spc="-65" dirty="0">
                <a:latin typeface="Trebuchet MS"/>
                <a:cs typeface="Trebuchet MS"/>
              </a:rPr>
              <a:t> </a:t>
            </a:r>
            <a:r>
              <a:rPr b="0" spc="-75" dirty="0">
                <a:latin typeface="Trebuchet MS"/>
                <a:cs typeface="Trebuchet MS"/>
              </a:rPr>
              <a:t>meetings,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spc="-55" dirty="0">
                <a:latin typeface="Trebuchet MS"/>
                <a:cs typeface="Trebuchet MS"/>
              </a:rPr>
              <a:t>supervisors</a:t>
            </a:r>
            <a:r>
              <a:rPr b="0" spc="-60" dirty="0">
                <a:latin typeface="Trebuchet MS"/>
                <a:cs typeface="Trebuchet MS"/>
              </a:rPr>
              <a:t> or</a:t>
            </a:r>
            <a:r>
              <a:rPr b="0" spc="-65" dirty="0">
                <a:latin typeface="Trebuchet MS"/>
                <a:cs typeface="Trebuchet MS"/>
              </a:rPr>
              <a:t> </a:t>
            </a:r>
            <a:r>
              <a:rPr b="0" spc="-80" dirty="0">
                <a:latin typeface="Trebuchet MS"/>
                <a:cs typeface="Trebuchet MS"/>
              </a:rPr>
              <a:t>project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spc="-55" dirty="0">
                <a:latin typeface="Trebuchet MS"/>
                <a:cs typeface="Trebuchet MS"/>
              </a:rPr>
              <a:t>managers</a:t>
            </a:r>
            <a:r>
              <a:rPr b="0" spc="-65" dirty="0">
                <a:latin typeface="Trebuchet MS"/>
                <a:cs typeface="Trebuchet MS"/>
              </a:rPr>
              <a:t> explain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spc="-70" dirty="0">
                <a:latin typeface="Trebuchet MS"/>
                <a:cs typeface="Trebuchet MS"/>
              </a:rPr>
              <a:t>the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work </a:t>
            </a:r>
            <a:r>
              <a:rPr b="0" spc="-80" dirty="0">
                <a:latin typeface="Trebuchet MS"/>
                <a:cs typeface="Trebuchet MS"/>
              </a:rPr>
              <a:t>requirements,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spc="-45" dirty="0">
                <a:latin typeface="Trebuchet MS"/>
                <a:cs typeface="Trebuchet MS"/>
              </a:rPr>
              <a:t>assign</a:t>
            </a:r>
            <a:r>
              <a:rPr b="0" spc="-65" dirty="0">
                <a:latin typeface="Trebuchet MS"/>
                <a:cs typeface="Trebuchet MS"/>
              </a:rPr>
              <a:t> tasks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to </a:t>
            </a:r>
            <a:r>
              <a:rPr b="0" spc="-20" dirty="0">
                <a:latin typeface="Trebuchet MS"/>
                <a:cs typeface="Trebuchet MS"/>
              </a:rPr>
              <a:t>team </a:t>
            </a:r>
            <a:r>
              <a:rPr b="0" spc="-80" dirty="0">
                <a:latin typeface="Trebuchet MS"/>
                <a:cs typeface="Trebuchet MS"/>
              </a:rPr>
              <a:t>members,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spc="-50" dirty="0">
                <a:latin typeface="Trebuchet MS"/>
                <a:cs typeface="Trebuchet MS"/>
              </a:rPr>
              <a:t>and</a:t>
            </a:r>
            <a:r>
              <a:rPr b="0" spc="-60" dirty="0">
                <a:latin typeface="Trebuchet MS"/>
                <a:cs typeface="Trebuchet MS"/>
              </a:rPr>
              <a:t> provide </a:t>
            </a:r>
            <a:r>
              <a:rPr b="0" spc="-65" dirty="0">
                <a:latin typeface="Trebuchet MS"/>
                <a:cs typeface="Trebuchet MS"/>
              </a:rPr>
              <a:t>any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necessary</a:t>
            </a:r>
            <a:r>
              <a:rPr b="0" spc="-55" dirty="0">
                <a:latin typeface="Trebuchet MS"/>
                <a:cs typeface="Trebuchet MS"/>
              </a:rPr>
              <a:t> </a:t>
            </a:r>
            <a:r>
              <a:rPr b="0" spc="-70" dirty="0">
                <a:latin typeface="Trebuchet MS"/>
                <a:cs typeface="Trebuchet MS"/>
              </a:rPr>
              <a:t>instructions.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70" dirty="0">
                <a:latin typeface="Trebuchet MS"/>
                <a:cs typeface="Trebuchet MS"/>
              </a:rPr>
              <a:t>This</a:t>
            </a:r>
            <a:r>
              <a:rPr b="0" spc="-60" dirty="0">
                <a:latin typeface="Trebuchet MS"/>
                <a:cs typeface="Trebuchet MS"/>
              </a:rPr>
              <a:t> approach </a:t>
            </a:r>
            <a:r>
              <a:rPr b="0" spc="-70" dirty="0">
                <a:latin typeface="Trebuchet MS"/>
                <a:cs typeface="Trebuchet MS"/>
              </a:rPr>
              <a:t>allows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spc="-80" dirty="0">
                <a:latin typeface="Trebuchet MS"/>
                <a:cs typeface="Trebuchet MS"/>
              </a:rPr>
              <a:t>for</a:t>
            </a:r>
            <a:r>
              <a:rPr b="0" spc="-55" dirty="0">
                <a:latin typeface="Trebuchet MS"/>
                <a:cs typeface="Trebuchet MS"/>
              </a:rPr>
              <a:t> </a:t>
            </a:r>
            <a:r>
              <a:rPr b="0" spc="-80" dirty="0">
                <a:latin typeface="Trebuchet MS"/>
                <a:cs typeface="Trebuchet MS"/>
              </a:rPr>
              <a:t>clarification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spc="-50" dirty="0">
                <a:latin typeface="Trebuchet MS"/>
                <a:cs typeface="Trebuchet MS"/>
              </a:rPr>
              <a:t>and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spc="-50" dirty="0">
                <a:latin typeface="Trebuchet MS"/>
                <a:cs typeface="Trebuchet MS"/>
              </a:rPr>
              <a:t>discussion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spc="-35" dirty="0">
                <a:latin typeface="Trebuchet MS"/>
                <a:cs typeface="Trebuchet MS"/>
              </a:rPr>
              <a:t>among</a:t>
            </a:r>
            <a:r>
              <a:rPr b="0" spc="-55" dirty="0">
                <a:latin typeface="Trebuchet MS"/>
                <a:cs typeface="Trebuchet MS"/>
              </a:rPr>
              <a:t> </a:t>
            </a:r>
            <a:r>
              <a:rPr b="0" spc="-80" dirty="0">
                <a:latin typeface="Trebuchet MS"/>
                <a:cs typeface="Trebuchet MS"/>
              </a:rPr>
              <a:t>team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spc="-10" dirty="0">
                <a:latin typeface="Trebuchet MS"/>
                <a:cs typeface="Trebuchet MS"/>
              </a:rPr>
              <a:t>members.</a:t>
            </a:r>
          </a:p>
          <a:p>
            <a:pPr marL="12700" marR="15875" indent="236854">
              <a:lnSpc>
                <a:spcPct val="96800"/>
              </a:lnSpc>
              <a:spcBef>
                <a:spcPts val="220"/>
              </a:spcBef>
              <a:buSzPct val="140000"/>
              <a:buFont typeface="Verdana"/>
              <a:buAutoNum type="arabicPeriod" startAt="2"/>
              <a:tabLst>
                <a:tab pos="249554" algn="l"/>
              </a:tabLst>
            </a:pPr>
            <a:r>
              <a:rPr spc="-35" dirty="0">
                <a:solidFill>
                  <a:srgbClr val="00B050"/>
                </a:solidFill>
              </a:rPr>
              <a:t>Digital</a:t>
            </a:r>
            <a:r>
              <a:rPr spc="25" dirty="0">
                <a:solidFill>
                  <a:srgbClr val="00B050"/>
                </a:solidFill>
              </a:rPr>
              <a:t> </a:t>
            </a:r>
            <a:r>
              <a:rPr spc="-35" dirty="0">
                <a:solidFill>
                  <a:srgbClr val="00B050"/>
                </a:solidFill>
              </a:rPr>
              <a:t>Systems/Task</a:t>
            </a:r>
            <a:r>
              <a:rPr spc="30" dirty="0">
                <a:solidFill>
                  <a:srgbClr val="00B050"/>
                </a:solidFill>
              </a:rPr>
              <a:t> </a:t>
            </a:r>
            <a:r>
              <a:rPr spc="-40" dirty="0">
                <a:solidFill>
                  <a:srgbClr val="00B050"/>
                </a:solidFill>
              </a:rPr>
              <a:t>Management</a:t>
            </a:r>
            <a:r>
              <a:rPr spc="30" dirty="0">
                <a:solidFill>
                  <a:srgbClr val="00B050"/>
                </a:solidFill>
              </a:rPr>
              <a:t> </a:t>
            </a:r>
            <a:r>
              <a:rPr spc="-40" dirty="0">
                <a:solidFill>
                  <a:srgbClr val="00B050"/>
                </a:solidFill>
              </a:rPr>
              <a:t>Software:</a:t>
            </a:r>
            <a:r>
              <a:rPr spc="-30" dirty="0">
                <a:solidFill>
                  <a:srgbClr val="00B050"/>
                </a:solidFill>
              </a:rPr>
              <a:t> </a:t>
            </a:r>
            <a:r>
              <a:rPr b="0" spc="-45" dirty="0">
                <a:latin typeface="Trebuchet MS"/>
                <a:cs typeface="Trebuchet MS"/>
              </a:rPr>
              <a:t>Some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workplaces </a:t>
            </a:r>
            <a:r>
              <a:rPr b="0" spc="-70" dirty="0">
                <a:latin typeface="Trebuchet MS"/>
                <a:cs typeface="Trebuchet MS"/>
              </a:rPr>
              <a:t>utilise</a:t>
            </a:r>
            <a:r>
              <a:rPr b="0" spc="-65" dirty="0">
                <a:latin typeface="Trebuchet MS"/>
                <a:cs typeface="Trebuchet MS"/>
              </a:rPr>
              <a:t> digital systems </a:t>
            </a:r>
            <a:r>
              <a:rPr b="0" spc="-60" dirty="0">
                <a:latin typeface="Trebuchet MS"/>
                <a:cs typeface="Trebuchet MS"/>
              </a:rPr>
              <a:t>or</a:t>
            </a:r>
            <a:r>
              <a:rPr b="0" spc="-65" dirty="0">
                <a:latin typeface="Trebuchet MS"/>
                <a:cs typeface="Trebuchet MS"/>
              </a:rPr>
              <a:t> </a:t>
            </a:r>
            <a:r>
              <a:rPr b="0" spc="-70" dirty="0">
                <a:latin typeface="Trebuchet MS"/>
                <a:cs typeface="Trebuchet MS"/>
              </a:rPr>
              <a:t>task</a:t>
            </a:r>
            <a:r>
              <a:rPr b="0" spc="-65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management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spc="-75" dirty="0">
                <a:latin typeface="Trebuchet MS"/>
                <a:cs typeface="Trebuchet MS"/>
              </a:rPr>
              <a:t>software</a:t>
            </a:r>
            <a:r>
              <a:rPr b="0" spc="-65" dirty="0">
                <a:latin typeface="Trebuchet MS"/>
                <a:cs typeface="Trebuchet MS"/>
              </a:rPr>
              <a:t> </a:t>
            </a:r>
            <a:r>
              <a:rPr b="0" spc="-25" dirty="0">
                <a:latin typeface="Trebuchet MS"/>
                <a:cs typeface="Trebuchet MS"/>
              </a:rPr>
              <a:t>to </a:t>
            </a:r>
            <a:r>
              <a:rPr b="0" spc="-45" dirty="0">
                <a:latin typeface="Trebuchet MS"/>
                <a:cs typeface="Trebuchet MS"/>
              </a:rPr>
              <a:t>assign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spc="-50" dirty="0">
                <a:latin typeface="Trebuchet MS"/>
                <a:cs typeface="Trebuchet MS"/>
              </a:rPr>
              <a:t>and</a:t>
            </a:r>
            <a:r>
              <a:rPr b="0" spc="-65" dirty="0">
                <a:latin typeface="Trebuchet MS"/>
                <a:cs typeface="Trebuchet MS"/>
              </a:rPr>
              <a:t> </a:t>
            </a:r>
            <a:r>
              <a:rPr b="0" spc="-85" dirty="0">
                <a:latin typeface="Trebuchet MS"/>
                <a:cs typeface="Trebuchet MS"/>
              </a:rPr>
              <a:t>track</a:t>
            </a:r>
            <a:r>
              <a:rPr b="0" spc="-70" dirty="0">
                <a:latin typeface="Trebuchet MS"/>
                <a:cs typeface="Trebuchet MS"/>
              </a:rPr>
              <a:t> job</a:t>
            </a:r>
            <a:r>
              <a:rPr b="0" spc="-65" dirty="0">
                <a:latin typeface="Trebuchet MS"/>
                <a:cs typeface="Trebuchet MS"/>
              </a:rPr>
              <a:t> </a:t>
            </a:r>
            <a:r>
              <a:rPr b="0" spc="-90" dirty="0">
                <a:latin typeface="Trebuchet MS"/>
                <a:cs typeface="Trebuchet MS"/>
              </a:rPr>
              <a:t>tasks.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Employees may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spc="-85" dirty="0">
                <a:latin typeface="Trebuchet MS"/>
                <a:cs typeface="Trebuchet MS"/>
              </a:rPr>
              <a:t>receive</a:t>
            </a:r>
            <a:r>
              <a:rPr b="0" spc="-65" dirty="0">
                <a:latin typeface="Trebuchet MS"/>
                <a:cs typeface="Trebuchet MS"/>
              </a:rPr>
              <a:t> notifications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or</a:t>
            </a:r>
            <a:r>
              <a:rPr b="0" spc="-65" dirty="0">
                <a:latin typeface="Trebuchet MS"/>
                <a:cs typeface="Trebuchet MS"/>
              </a:rPr>
              <a:t> </a:t>
            </a:r>
            <a:r>
              <a:rPr b="0" spc="-75" dirty="0">
                <a:latin typeface="Trebuchet MS"/>
                <a:cs typeface="Trebuchet MS"/>
              </a:rPr>
              <a:t>access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an</a:t>
            </a:r>
            <a:r>
              <a:rPr b="0" spc="-65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online</a:t>
            </a:r>
            <a:r>
              <a:rPr b="0" spc="-65" dirty="0">
                <a:latin typeface="Trebuchet MS"/>
                <a:cs typeface="Trebuchet MS"/>
              </a:rPr>
              <a:t> </a:t>
            </a:r>
            <a:r>
              <a:rPr b="0" spc="-75" dirty="0">
                <a:latin typeface="Trebuchet MS"/>
                <a:cs typeface="Trebuchet MS"/>
              </a:rPr>
              <a:t>platform</a:t>
            </a:r>
            <a:r>
              <a:rPr b="0" spc="-70" dirty="0">
                <a:latin typeface="Trebuchet MS"/>
                <a:cs typeface="Trebuchet MS"/>
              </a:rPr>
              <a:t> where</a:t>
            </a:r>
            <a:r>
              <a:rPr b="0" spc="-65" dirty="0">
                <a:latin typeface="Trebuchet MS"/>
                <a:cs typeface="Trebuchet MS"/>
              </a:rPr>
              <a:t> they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can </a:t>
            </a:r>
            <a:r>
              <a:rPr b="0" spc="-70" dirty="0">
                <a:latin typeface="Trebuchet MS"/>
                <a:cs typeface="Trebuchet MS"/>
              </a:rPr>
              <a:t>view </a:t>
            </a:r>
            <a:r>
              <a:rPr b="0" spc="-75" dirty="0">
                <a:latin typeface="Trebuchet MS"/>
                <a:cs typeface="Trebuchet MS"/>
              </a:rPr>
              <a:t>their</a:t>
            </a:r>
            <a:r>
              <a:rPr b="0" spc="-65" dirty="0">
                <a:latin typeface="Trebuchet MS"/>
                <a:cs typeface="Trebuchet MS"/>
              </a:rPr>
              <a:t> </a:t>
            </a:r>
            <a:r>
              <a:rPr b="0" spc="-50" dirty="0">
                <a:latin typeface="Trebuchet MS"/>
                <a:cs typeface="Trebuchet MS"/>
              </a:rPr>
              <a:t>assigned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spc="-35" dirty="0">
                <a:latin typeface="Trebuchet MS"/>
                <a:cs typeface="Trebuchet MS"/>
              </a:rPr>
              <a:t>tasks, </a:t>
            </a:r>
            <a:r>
              <a:rPr b="0" spc="-75" dirty="0">
                <a:latin typeface="Trebuchet MS"/>
                <a:cs typeface="Trebuchet MS"/>
              </a:rPr>
              <a:t>read </a:t>
            </a:r>
            <a:r>
              <a:rPr b="0" spc="-70" dirty="0">
                <a:latin typeface="Trebuchet MS"/>
                <a:cs typeface="Trebuchet MS"/>
              </a:rPr>
              <a:t>instructions,</a:t>
            </a:r>
            <a:r>
              <a:rPr b="0" spc="-75" dirty="0">
                <a:latin typeface="Trebuchet MS"/>
                <a:cs typeface="Trebuchet MS"/>
              </a:rPr>
              <a:t> </a:t>
            </a:r>
            <a:r>
              <a:rPr b="0" spc="-50" dirty="0">
                <a:latin typeface="Trebuchet MS"/>
                <a:cs typeface="Trebuchet MS"/>
              </a:rPr>
              <a:t>and</a:t>
            </a:r>
            <a:r>
              <a:rPr b="0" spc="-75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update</a:t>
            </a:r>
            <a:r>
              <a:rPr b="0" spc="-75" dirty="0">
                <a:latin typeface="Trebuchet MS"/>
                <a:cs typeface="Trebuchet MS"/>
              </a:rPr>
              <a:t> </a:t>
            </a:r>
            <a:r>
              <a:rPr b="0" spc="-70" dirty="0">
                <a:latin typeface="Trebuchet MS"/>
                <a:cs typeface="Trebuchet MS"/>
              </a:rPr>
              <a:t>the</a:t>
            </a:r>
            <a:r>
              <a:rPr b="0" spc="-75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status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of</a:t>
            </a:r>
            <a:r>
              <a:rPr b="0" spc="-75" dirty="0">
                <a:latin typeface="Trebuchet MS"/>
                <a:cs typeface="Trebuchet MS"/>
              </a:rPr>
              <a:t> their </a:t>
            </a:r>
            <a:r>
              <a:rPr b="0" spc="-20" dirty="0">
                <a:latin typeface="Trebuchet MS"/>
                <a:cs typeface="Trebuchet MS"/>
              </a:rPr>
              <a:t>work.</a:t>
            </a:r>
          </a:p>
          <a:p>
            <a:pPr marL="12700" marR="36195">
              <a:lnSpc>
                <a:spcPct val="100000"/>
              </a:lnSpc>
              <a:spcBef>
                <a:spcPts val="565"/>
              </a:spcBef>
            </a:pPr>
            <a:r>
              <a:rPr b="0" spc="-105" dirty="0">
                <a:latin typeface="Trebuchet MS"/>
                <a:cs typeface="Trebuchet MS"/>
              </a:rPr>
              <a:t>It’s</a:t>
            </a:r>
            <a:r>
              <a:rPr b="0" spc="-65" dirty="0">
                <a:latin typeface="Trebuchet MS"/>
                <a:cs typeface="Trebuchet MS"/>
              </a:rPr>
              <a:t> important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to</a:t>
            </a:r>
            <a:r>
              <a:rPr b="0" spc="-60" dirty="0">
                <a:latin typeface="Trebuchet MS"/>
                <a:cs typeface="Trebuchet MS"/>
              </a:rPr>
              <a:t> note</a:t>
            </a:r>
            <a:r>
              <a:rPr b="0" spc="-65" dirty="0">
                <a:latin typeface="Trebuchet MS"/>
                <a:cs typeface="Trebuchet MS"/>
              </a:rPr>
              <a:t> </a:t>
            </a:r>
            <a:r>
              <a:rPr b="0" spc="-75" dirty="0">
                <a:latin typeface="Trebuchet MS"/>
                <a:cs typeface="Trebuchet MS"/>
              </a:rPr>
              <a:t>that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spc="-70" dirty="0">
                <a:latin typeface="Trebuchet MS"/>
                <a:cs typeface="Trebuchet MS"/>
              </a:rPr>
              <a:t>workplace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spc="-75" dirty="0">
                <a:latin typeface="Trebuchet MS"/>
                <a:cs typeface="Trebuchet MS"/>
              </a:rPr>
              <a:t>practices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can vary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significantly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spc="-45" dirty="0">
                <a:latin typeface="Trebuchet MS"/>
                <a:cs typeface="Trebuchet MS"/>
              </a:rPr>
              <a:t>depending</a:t>
            </a:r>
            <a:r>
              <a:rPr b="0" spc="-65" dirty="0">
                <a:latin typeface="Trebuchet MS"/>
                <a:cs typeface="Trebuchet MS"/>
              </a:rPr>
              <a:t> </a:t>
            </a:r>
            <a:r>
              <a:rPr b="0" spc="-30" dirty="0">
                <a:latin typeface="Trebuchet MS"/>
                <a:cs typeface="Trebuchet MS"/>
              </a:rPr>
              <a:t>on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spc="-70" dirty="0">
                <a:latin typeface="Trebuchet MS"/>
                <a:cs typeface="Trebuchet MS"/>
              </a:rPr>
              <a:t>the</a:t>
            </a:r>
            <a:r>
              <a:rPr b="0" spc="-60" dirty="0">
                <a:latin typeface="Trebuchet MS"/>
                <a:cs typeface="Trebuchet MS"/>
              </a:rPr>
              <a:t> industry </a:t>
            </a:r>
            <a:r>
              <a:rPr b="0" spc="-50" dirty="0">
                <a:latin typeface="Trebuchet MS"/>
                <a:cs typeface="Trebuchet MS"/>
              </a:rPr>
              <a:t>and</a:t>
            </a:r>
            <a:r>
              <a:rPr b="0" spc="-65" dirty="0">
                <a:latin typeface="Trebuchet MS"/>
                <a:cs typeface="Trebuchet MS"/>
              </a:rPr>
              <a:t> </a:t>
            </a:r>
            <a:r>
              <a:rPr b="0" spc="-70" dirty="0">
                <a:latin typeface="Trebuchet MS"/>
                <a:cs typeface="Trebuchet MS"/>
              </a:rPr>
              <a:t>organization.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spc="-10" dirty="0">
                <a:latin typeface="Trebuchet MS"/>
                <a:cs typeface="Trebuchet MS"/>
              </a:rPr>
              <a:t>Following </a:t>
            </a:r>
            <a:r>
              <a:rPr b="0" spc="-65" dirty="0">
                <a:latin typeface="Trebuchet MS"/>
                <a:cs typeface="Trebuchet MS"/>
              </a:rPr>
              <a:t>established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spc="-80" dirty="0">
                <a:latin typeface="Trebuchet MS"/>
                <a:cs typeface="Trebuchet MS"/>
              </a:rPr>
              <a:t>safety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protocols</a:t>
            </a:r>
            <a:r>
              <a:rPr b="0" spc="-65" dirty="0">
                <a:latin typeface="Trebuchet MS"/>
                <a:cs typeface="Trebuchet MS"/>
              </a:rPr>
              <a:t> </a:t>
            </a:r>
            <a:r>
              <a:rPr b="0" spc="-50" dirty="0">
                <a:latin typeface="Trebuchet MS"/>
                <a:cs typeface="Trebuchet MS"/>
              </a:rPr>
              <a:t>and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spc="-50" dirty="0">
                <a:latin typeface="Trebuchet MS"/>
                <a:cs typeface="Trebuchet MS"/>
              </a:rPr>
              <a:t>seeking</a:t>
            </a:r>
            <a:r>
              <a:rPr b="0" spc="-65" dirty="0">
                <a:latin typeface="Trebuchet MS"/>
                <a:cs typeface="Trebuchet MS"/>
              </a:rPr>
              <a:t> </a:t>
            </a:r>
            <a:r>
              <a:rPr b="0" spc="-50" dirty="0">
                <a:latin typeface="Trebuchet MS"/>
                <a:cs typeface="Trebuchet MS"/>
              </a:rPr>
              <a:t>guidance</a:t>
            </a:r>
            <a:r>
              <a:rPr b="0" spc="-70" dirty="0">
                <a:latin typeface="Trebuchet MS"/>
                <a:cs typeface="Trebuchet MS"/>
              </a:rPr>
              <a:t> from</a:t>
            </a:r>
            <a:r>
              <a:rPr b="0" spc="-65" dirty="0">
                <a:latin typeface="Trebuchet MS"/>
                <a:cs typeface="Trebuchet MS"/>
              </a:rPr>
              <a:t> </a:t>
            </a:r>
            <a:r>
              <a:rPr b="0" spc="-55" dirty="0">
                <a:latin typeface="Trebuchet MS"/>
                <a:cs typeface="Trebuchet MS"/>
              </a:rPr>
              <a:t>supervisors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or</a:t>
            </a:r>
            <a:r>
              <a:rPr b="0" spc="-65" dirty="0">
                <a:latin typeface="Trebuchet MS"/>
                <a:cs typeface="Trebuchet MS"/>
              </a:rPr>
              <a:t> </a:t>
            </a:r>
            <a:r>
              <a:rPr b="0" spc="-75" dirty="0">
                <a:latin typeface="Trebuchet MS"/>
                <a:cs typeface="Trebuchet MS"/>
              </a:rPr>
              <a:t>trainers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is</a:t>
            </a:r>
            <a:r>
              <a:rPr b="0" spc="-65" dirty="0">
                <a:latin typeface="Trebuchet MS"/>
                <a:cs typeface="Trebuchet MS"/>
              </a:rPr>
              <a:t> </a:t>
            </a:r>
            <a:r>
              <a:rPr b="0" spc="-75" dirty="0">
                <a:latin typeface="Trebuchet MS"/>
                <a:cs typeface="Trebuchet MS"/>
              </a:rPr>
              <a:t>crucial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spc="-55" dirty="0">
                <a:latin typeface="Trebuchet MS"/>
                <a:cs typeface="Trebuchet MS"/>
              </a:rPr>
              <a:t>when</a:t>
            </a:r>
            <a:r>
              <a:rPr b="0" spc="-65" dirty="0">
                <a:latin typeface="Trebuchet MS"/>
                <a:cs typeface="Trebuchet MS"/>
              </a:rPr>
              <a:t> </a:t>
            </a:r>
            <a:r>
              <a:rPr b="0" spc="-50" dirty="0">
                <a:latin typeface="Trebuchet MS"/>
                <a:cs typeface="Trebuchet MS"/>
              </a:rPr>
              <a:t>working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with </a:t>
            </a:r>
            <a:r>
              <a:rPr b="0" spc="-45" dirty="0">
                <a:latin typeface="Trebuchet MS"/>
                <a:cs typeface="Trebuchet MS"/>
              </a:rPr>
              <a:t>hand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spc="-50" dirty="0">
                <a:latin typeface="Trebuchet MS"/>
                <a:cs typeface="Trebuchet MS"/>
              </a:rPr>
              <a:t>and</a:t>
            </a:r>
            <a:r>
              <a:rPr b="0" spc="-65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power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tools</a:t>
            </a:r>
            <a:r>
              <a:rPr b="0" spc="-65" dirty="0">
                <a:latin typeface="Trebuchet MS"/>
                <a:cs typeface="Trebuchet MS"/>
              </a:rPr>
              <a:t> </a:t>
            </a:r>
            <a:r>
              <a:rPr b="0" spc="-25" dirty="0">
                <a:latin typeface="Trebuchet MS"/>
                <a:cs typeface="Trebuchet MS"/>
              </a:rPr>
              <a:t>to </a:t>
            </a:r>
            <a:r>
              <a:rPr b="0" spc="-60" dirty="0">
                <a:latin typeface="Trebuchet MS"/>
                <a:cs typeface="Trebuchet MS"/>
              </a:rPr>
              <a:t>ensure</a:t>
            </a:r>
            <a:r>
              <a:rPr b="0" spc="-75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proper</a:t>
            </a:r>
            <a:r>
              <a:rPr b="0" spc="-75" dirty="0">
                <a:latin typeface="Trebuchet MS"/>
                <a:cs typeface="Trebuchet MS"/>
              </a:rPr>
              <a:t> </a:t>
            </a:r>
            <a:r>
              <a:rPr b="0" spc="-50" dirty="0">
                <a:latin typeface="Trebuchet MS"/>
                <a:cs typeface="Trebuchet MS"/>
              </a:rPr>
              <a:t>understanding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of</a:t>
            </a:r>
            <a:r>
              <a:rPr b="0" spc="-75" dirty="0">
                <a:latin typeface="Trebuchet MS"/>
                <a:cs typeface="Trebuchet MS"/>
              </a:rPr>
              <a:t> </a:t>
            </a:r>
            <a:r>
              <a:rPr b="0" spc="-70" dirty="0">
                <a:latin typeface="Trebuchet MS"/>
                <a:cs typeface="Trebuchet MS"/>
              </a:rPr>
              <a:t>job </a:t>
            </a:r>
            <a:r>
              <a:rPr b="0" spc="-65" dirty="0">
                <a:latin typeface="Trebuchet MS"/>
                <a:cs typeface="Trebuchet MS"/>
              </a:rPr>
              <a:t>tasks</a:t>
            </a:r>
            <a:r>
              <a:rPr b="0" spc="-75" dirty="0">
                <a:latin typeface="Trebuchet MS"/>
                <a:cs typeface="Trebuchet MS"/>
              </a:rPr>
              <a:t> </a:t>
            </a:r>
            <a:r>
              <a:rPr b="0" spc="-50" dirty="0">
                <a:latin typeface="Trebuchet MS"/>
                <a:cs typeface="Trebuchet MS"/>
              </a:rPr>
              <a:t>and</a:t>
            </a:r>
            <a:r>
              <a:rPr b="0" spc="-75" dirty="0">
                <a:latin typeface="Trebuchet MS"/>
                <a:cs typeface="Trebuchet MS"/>
              </a:rPr>
              <a:t> </a:t>
            </a:r>
            <a:r>
              <a:rPr b="0" spc="-10" dirty="0">
                <a:latin typeface="Trebuchet MS"/>
                <a:cs typeface="Trebuchet MS"/>
              </a:rPr>
              <a:t>requirements.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8322" y="991953"/>
            <a:ext cx="3265703" cy="130774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2CEF23-34D0-340F-DA4F-425CAD878E85}"/>
              </a:ext>
            </a:extLst>
          </p:cNvPr>
          <p:cNvSpPr/>
          <p:nvPr/>
        </p:nvSpPr>
        <p:spPr>
          <a:xfrm>
            <a:off x="549097" y="294000"/>
            <a:ext cx="6342380" cy="2005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A25E28-1C2E-C6D0-E2EB-25E404535179}"/>
              </a:ext>
            </a:extLst>
          </p:cNvPr>
          <p:cNvSpPr/>
          <p:nvPr/>
        </p:nvSpPr>
        <p:spPr>
          <a:xfrm>
            <a:off x="339088" y="2299701"/>
            <a:ext cx="6944361" cy="2528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3228" y="141378"/>
            <a:ext cx="184277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SELECT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USE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TOOLS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60309" cy="1977389"/>
            <a:chOff x="0" y="0"/>
            <a:chExt cx="7560309" cy="197738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560309" cy="1977389"/>
            </a:xfrm>
            <a:custGeom>
              <a:avLst/>
              <a:gdLst/>
              <a:ahLst/>
              <a:cxnLst/>
              <a:rect l="l" t="t" r="r" b="b"/>
              <a:pathLst>
                <a:path w="7560309" h="1977389">
                  <a:moveTo>
                    <a:pt x="7559992" y="0"/>
                  </a:moveTo>
                  <a:lnTo>
                    <a:pt x="0" y="0"/>
                  </a:lnTo>
                  <a:lnTo>
                    <a:pt x="0" y="1976793"/>
                  </a:lnTo>
                  <a:lnTo>
                    <a:pt x="7559992" y="1976793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B5B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06933"/>
              <a:ext cx="7328534" cy="1477010"/>
            </a:xfrm>
            <a:custGeom>
              <a:avLst/>
              <a:gdLst/>
              <a:ahLst/>
              <a:cxnLst/>
              <a:rect l="l" t="t" r="r" b="b"/>
              <a:pathLst>
                <a:path w="7328534" h="1477010">
                  <a:moveTo>
                    <a:pt x="0" y="0"/>
                  </a:moveTo>
                  <a:lnTo>
                    <a:pt x="7328433" y="0"/>
                  </a:lnTo>
                  <a:lnTo>
                    <a:pt x="7328433" y="1476755"/>
                  </a:lnTo>
                  <a:lnTo>
                    <a:pt x="0" y="14767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28930" rIns="0" bIns="0" rtlCol="0">
            <a:spAutoFit/>
          </a:bodyPr>
          <a:lstStyle/>
          <a:p>
            <a:pPr marL="2366645">
              <a:lnSpc>
                <a:spcPct val="100000"/>
              </a:lnSpc>
              <a:spcBef>
                <a:spcPts val="2590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SELECT AND USE HAND 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TOOLS</a:t>
            </a:r>
            <a:endParaRPr sz="4200">
              <a:latin typeface="Bebas Neue Bold"/>
              <a:cs typeface="Bebas Neue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09225" y="2144330"/>
            <a:ext cx="623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5" dirty="0">
                <a:solidFill>
                  <a:srgbClr val="00305E"/>
                </a:solidFill>
                <a:latin typeface="Trebuchet MS"/>
                <a:cs typeface="Trebuchet MS"/>
              </a:rPr>
              <a:t>Element</a:t>
            </a:r>
            <a:r>
              <a:rPr sz="1200" spc="-75" dirty="0">
                <a:solidFill>
                  <a:srgbClr val="00305E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00305E"/>
                </a:solidFill>
                <a:latin typeface="Trebuchet MS"/>
                <a:cs typeface="Trebuchet MS"/>
              </a:rPr>
              <a:t>2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931119" y="2600192"/>
            <a:ext cx="1213485" cy="1965325"/>
            <a:chOff x="4931119" y="2600192"/>
            <a:chExt cx="1213485" cy="196532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4254" y="3221133"/>
              <a:ext cx="429789" cy="13439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1119" y="2600192"/>
              <a:ext cx="795703" cy="761235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3166" y="3543319"/>
            <a:ext cx="904721" cy="111405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15833" y="2825055"/>
            <a:ext cx="462437" cy="102046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49941" y="3535639"/>
            <a:ext cx="1691604" cy="103562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46596" y="2904486"/>
            <a:ext cx="2155785" cy="46606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8423" y="2519876"/>
            <a:ext cx="1950267" cy="1855899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03301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SELECT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USE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TOOLS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/>
              <a:t>Choose</a:t>
            </a:r>
            <a:r>
              <a:rPr spc="-2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right</a:t>
            </a:r>
            <a:r>
              <a:rPr spc="-15" dirty="0"/>
              <a:t> </a:t>
            </a:r>
            <a:r>
              <a:rPr dirty="0"/>
              <a:t>tools</a:t>
            </a:r>
            <a:r>
              <a:rPr spc="-15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25" dirty="0"/>
              <a:t>job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7300" y="661401"/>
            <a:ext cx="3920490" cy="1163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Following</a:t>
            </a:r>
            <a:r>
              <a:rPr sz="1200" spc="-1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are</a:t>
            </a:r>
            <a:r>
              <a:rPr sz="12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examples</a:t>
            </a:r>
            <a:r>
              <a:rPr sz="12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of</a:t>
            </a:r>
            <a:r>
              <a:rPr sz="12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jobs</a:t>
            </a:r>
            <a:r>
              <a:rPr sz="1200" spc="-1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where</a:t>
            </a:r>
            <a:r>
              <a:rPr sz="12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hand</a:t>
            </a:r>
            <a:r>
              <a:rPr sz="12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tools</a:t>
            </a:r>
            <a:r>
              <a:rPr sz="12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are</a:t>
            </a:r>
            <a:r>
              <a:rPr sz="12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used: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0000"/>
              </a:lnSpc>
              <a:spcBef>
                <a:spcPts val="810"/>
              </a:spcBef>
            </a:pPr>
            <a:r>
              <a:rPr sz="1000" b="1" spc="-40" dirty="0">
                <a:solidFill>
                  <a:srgbClr val="00B050"/>
                </a:solidFill>
                <a:latin typeface="Open Sans"/>
                <a:cs typeface="Open Sans"/>
              </a:rPr>
              <a:t>Equipment</a:t>
            </a:r>
            <a:r>
              <a:rPr sz="1000" b="1" spc="15" dirty="0">
                <a:solidFill>
                  <a:srgbClr val="00B05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00B050"/>
                </a:solidFill>
                <a:latin typeface="Open Sans"/>
                <a:cs typeface="Open Sans"/>
              </a:rPr>
              <a:t>Maintenance</a:t>
            </a:r>
            <a:r>
              <a:rPr sz="1000" b="1" spc="15" dirty="0">
                <a:solidFill>
                  <a:srgbClr val="00B05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00B050"/>
                </a:solidFill>
                <a:latin typeface="Open Sans"/>
                <a:cs typeface="Open Sans"/>
              </a:rPr>
              <a:t>and</a:t>
            </a:r>
            <a:r>
              <a:rPr sz="1000" b="1" spc="15" dirty="0">
                <a:solidFill>
                  <a:srgbClr val="00B05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00B050"/>
                </a:solidFill>
                <a:latin typeface="Open Sans"/>
                <a:cs typeface="Open Sans"/>
              </a:rPr>
              <a:t>Repair:</a:t>
            </a:r>
            <a:r>
              <a:rPr sz="1000" b="1" spc="15" dirty="0">
                <a:solidFill>
                  <a:srgbClr val="00B050"/>
                </a:solidFill>
                <a:latin typeface="Open Sans"/>
                <a:cs typeface="Open San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Hand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tools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are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frequently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used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maintenance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repair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tasks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resources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infrastructure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industries.</a:t>
            </a:r>
            <a:endParaRPr sz="1000" dirty="0">
              <a:latin typeface="Trebuchet MS"/>
              <a:cs typeface="Trebuchet MS"/>
            </a:endParaRPr>
          </a:p>
          <a:p>
            <a:pPr marL="12700" marR="19685">
              <a:lnSpc>
                <a:spcPct val="100000"/>
              </a:lnSpc>
              <a:spcBef>
                <a:spcPts val="710"/>
              </a:spcBef>
            </a:pP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This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can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include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activities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like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 servicing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machinery,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 inspecting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equipment,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tightening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loosening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fasteners,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replacing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components,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adjusting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Trebuchet MS"/>
                <a:cs typeface="Trebuchet MS"/>
              </a:rPr>
              <a:t>settings </a:t>
            </a:r>
            <a:r>
              <a:rPr sz="1000" spc="-35" dirty="0">
                <a:solidFill>
                  <a:srgbClr val="231F20"/>
                </a:solidFill>
                <a:latin typeface="Trebuchet MS"/>
                <a:cs typeface="Trebuchet MS"/>
              </a:rPr>
              <a:t>using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tools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such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wrenches,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screwdrivers,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pliers,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socket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sets.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2373999"/>
            <a:ext cx="411099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40" dirty="0">
                <a:solidFill>
                  <a:srgbClr val="00B050"/>
                </a:solidFill>
                <a:latin typeface="Open Sans"/>
                <a:cs typeface="Open Sans"/>
              </a:rPr>
              <a:t>Construction</a:t>
            </a:r>
            <a:r>
              <a:rPr sz="1000" b="1" spc="20" dirty="0">
                <a:solidFill>
                  <a:srgbClr val="00B05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00B050"/>
                </a:solidFill>
                <a:latin typeface="Open Sans"/>
                <a:cs typeface="Open Sans"/>
              </a:rPr>
              <a:t>and</a:t>
            </a:r>
            <a:r>
              <a:rPr sz="1000" b="1" spc="25" dirty="0">
                <a:solidFill>
                  <a:srgbClr val="00B05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00B050"/>
                </a:solidFill>
                <a:latin typeface="Open Sans"/>
                <a:cs typeface="Open Sans"/>
              </a:rPr>
              <a:t>Assembly:</a:t>
            </a:r>
            <a:r>
              <a:rPr sz="1000" b="1" spc="-20" dirty="0">
                <a:solidFill>
                  <a:srgbClr val="00B050"/>
                </a:solidFill>
                <a:latin typeface="Open Sans"/>
                <a:cs typeface="Open San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Hand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tools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are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essential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construction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assembly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tasks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infrastructure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development.</a:t>
            </a:r>
            <a:r>
              <a:rPr sz="10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This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can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involve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activities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Trebuchet MS"/>
                <a:cs typeface="Trebuchet MS"/>
              </a:rPr>
              <a:t>like 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carpentry,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where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tools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such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hammers,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saws,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chisels,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levels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are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used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cut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shape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materials,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drive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nails,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assemble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wooden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structures.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Other 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hand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tools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Trebuchet MS"/>
                <a:cs typeface="Trebuchet MS"/>
              </a:rPr>
              <a:t>like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wrenches,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drills,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pipe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cutters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may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used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plumbing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electrical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installations.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300" y="3710800"/>
            <a:ext cx="397002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solidFill>
                  <a:srgbClr val="00B050"/>
                </a:solidFill>
                <a:latin typeface="Open Sans"/>
                <a:cs typeface="Open Sans"/>
              </a:rPr>
              <a:t>Field</a:t>
            </a:r>
            <a:r>
              <a:rPr sz="1000" b="1" dirty="0">
                <a:solidFill>
                  <a:srgbClr val="00B05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00B050"/>
                </a:solidFill>
                <a:latin typeface="Open Sans"/>
                <a:cs typeface="Open Sans"/>
              </a:rPr>
              <a:t>Surveying</a:t>
            </a:r>
            <a:r>
              <a:rPr sz="1000" b="1" dirty="0">
                <a:solidFill>
                  <a:srgbClr val="00B05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00B050"/>
                </a:solidFill>
                <a:latin typeface="Open Sans"/>
                <a:cs typeface="Open Sans"/>
              </a:rPr>
              <a:t>and</a:t>
            </a:r>
            <a:r>
              <a:rPr sz="1000" b="1" dirty="0">
                <a:solidFill>
                  <a:srgbClr val="00B05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00B050"/>
                </a:solidFill>
                <a:latin typeface="Open Sans"/>
                <a:cs typeface="Open Sans"/>
              </a:rPr>
              <a:t>Measurement:</a:t>
            </a:r>
            <a:r>
              <a:rPr sz="1000" b="1" spc="-10" dirty="0">
                <a:solidFill>
                  <a:srgbClr val="00B050"/>
                </a:solidFill>
                <a:latin typeface="Open Sans"/>
                <a:cs typeface="Open San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Hand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tools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play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role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surveying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measurement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tasks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within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resources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 and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infrastructure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industries.</a:t>
            </a:r>
            <a:r>
              <a:rPr sz="10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Tools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Trebuchet MS"/>
                <a:cs typeface="Trebuchet MS"/>
              </a:rPr>
              <a:t>like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tape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measures,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levels,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compasses,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surveying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equipment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are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used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measure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distances,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angles,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elevations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tasks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such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land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surveying,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site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layout,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rebuchet MS"/>
                <a:cs typeface="Trebuchet MS"/>
              </a:rPr>
              <a:t>or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infrastructure</a:t>
            </a:r>
            <a:r>
              <a:rPr sz="10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positioning.</a:t>
            </a:r>
            <a:endParaRPr sz="1000" dirty="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3242" y="696693"/>
            <a:ext cx="2004549" cy="123055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02212" y="2228808"/>
            <a:ext cx="2155790" cy="46606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7050" y="3352800"/>
            <a:ext cx="1200648" cy="165177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B94049-23ED-E07F-7E1D-68323EB531AA}"/>
              </a:ext>
            </a:extLst>
          </p:cNvPr>
          <p:cNvSpPr/>
          <p:nvPr/>
        </p:nvSpPr>
        <p:spPr>
          <a:xfrm>
            <a:off x="535940" y="366000"/>
            <a:ext cx="6522061" cy="170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86E4BE-0A58-039B-FCC9-878B0C6B2F74}"/>
              </a:ext>
            </a:extLst>
          </p:cNvPr>
          <p:cNvSpPr/>
          <p:nvPr/>
        </p:nvSpPr>
        <p:spPr>
          <a:xfrm>
            <a:off x="432692" y="2122921"/>
            <a:ext cx="6850758" cy="1101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6518F5-5ACE-5FA7-F7DE-393EDE8C1626}"/>
              </a:ext>
            </a:extLst>
          </p:cNvPr>
          <p:cNvSpPr/>
          <p:nvPr/>
        </p:nvSpPr>
        <p:spPr>
          <a:xfrm>
            <a:off x="432692" y="3330025"/>
            <a:ext cx="6850758" cy="1674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03301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SELECT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USE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TOOLS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1799" y="353400"/>
            <a:ext cx="35350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Choose</a:t>
            </a:r>
            <a:r>
              <a:rPr spc="-2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right</a:t>
            </a:r>
            <a:r>
              <a:rPr spc="-15" dirty="0"/>
              <a:t> </a:t>
            </a:r>
            <a:r>
              <a:rPr dirty="0"/>
              <a:t>tools</a:t>
            </a:r>
            <a:r>
              <a:rPr spc="-10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job</a:t>
            </a:r>
            <a:r>
              <a:rPr spc="-10" dirty="0"/>
              <a:t> (continued...)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7300" y="545194"/>
            <a:ext cx="3884295" cy="1402307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2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Equipment</a:t>
            </a:r>
            <a:r>
              <a:rPr sz="12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maintenance</a:t>
            </a:r>
            <a:r>
              <a:rPr sz="1200" spc="-3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and</a:t>
            </a:r>
            <a:r>
              <a:rPr sz="1200" spc="-2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repair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100" b="1" spc="-10" dirty="0">
                <a:solidFill>
                  <a:srgbClr val="231F20"/>
                </a:solidFill>
                <a:latin typeface="Open Sans"/>
                <a:cs typeface="Open Sans"/>
              </a:rPr>
              <a:t>Pliers:</a:t>
            </a:r>
            <a:endParaRPr sz="1100" dirty="0">
              <a:latin typeface="Open Sans"/>
              <a:cs typeface="Open Sans"/>
            </a:endParaRPr>
          </a:p>
          <a:p>
            <a:pPr marL="12700" marR="5080">
              <a:lnSpc>
                <a:spcPts val="1200"/>
              </a:lnSpc>
              <a:spcBef>
                <a:spcPts val="869"/>
              </a:spcBef>
            </a:pPr>
            <a:r>
              <a:rPr sz="1100" b="1" spc="-45" dirty="0">
                <a:solidFill>
                  <a:srgbClr val="00B050"/>
                </a:solidFill>
                <a:latin typeface="Open Sans"/>
                <a:cs typeface="Open Sans"/>
              </a:rPr>
              <a:t>Combination</a:t>
            </a:r>
            <a:r>
              <a:rPr sz="1100" b="1" spc="5" dirty="0">
                <a:solidFill>
                  <a:srgbClr val="00B050"/>
                </a:solidFill>
                <a:latin typeface="Open Sans"/>
                <a:cs typeface="Open Sans"/>
              </a:rPr>
              <a:t> </a:t>
            </a:r>
            <a:r>
              <a:rPr sz="1100" b="1" spc="-35" dirty="0">
                <a:solidFill>
                  <a:srgbClr val="00B050"/>
                </a:solidFill>
                <a:latin typeface="Open Sans"/>
                <a:cs typeface="Open Sans"/>
              </a:rPr>
              <a:t>Pliers:</a:t>
            </a:r>
            <a:r>
              <a:rPr sz="1100" b="1" spc="10" dirty="0">
                <a:solidFill>
                  <a:srgbClr val="00B050"/>
                </a:solidFill>
                <a:latin typeface="Open Sans"/>
                <a:cs typeface="Open Sans"/>
              </a:rPr>
              <a:t> </a:t>
            </a:r>
            <a:endParaRPr lang="en-US" sz="1100" b="1" spc="10" dirty="0">
              <a:solidFill>
                <a:srgbClr val="00B050"/>
              </a:solidFill>
              <a:latin typeface="Open Sans"/>
              <a:cs typeface="Open Sans"/>
            </a:endParaRPr>
          </a:p>
          <a:p>
            <a:pPr marL="12700" marR="5080">
              <a:lnSpc>
                <a:spcPts val="1200"/>
              </a:lnSpc>
              <a:spcBef>
                <a:spcPts val="869"/>
              </a:spcBef>
            </a:pP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These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pliers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have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jaws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can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used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gripping,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bending,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cutting,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holding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objects.</a:t>
            </a:r>
            <a:r>
              <a:rPr sz="11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They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often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have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a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wire 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cutter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near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pivot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point.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958" y="2222550"/>
            <a:ext cx="3907790" cy="345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b="1" spc="-50" dirty="0">
                <a:solidFill>
                  <a:srgbClr val="00B050"/>
                </a:solidFill>
                <a:latin typeface="Open Sans"/>
                <a:cs typeface="Open Sans"/>
              </a:rPr>
              <a:t>Needle-Nose</a:t>
            </a:r>
            <a:r>
              <a:rPr sz="1100" b="1" spc="15" dirty="0">
                <a:solidFill>
                  <a:srgbClr val="00B050"/>
                </a:solidFill>
                <a:latin typeface="Open Sans"/>
                <a:cs typeface="Open Sans"/>
              </a:rPr>
              <a:t> </a:t>
            </a:r>
            <a:r>
              <a:rPr sz="1100" b="1" spc="-35" dirty="0">
                <a:solidFill>
                  <a:srgbClr val="00B050"/>
                </a:solidFill>
                <a:latin typeface="Open Sans"/>
                <a:cs typeface="Open Sans"/>
              </a:rPr>
              <a:t>Pliers:</a:t>
            </a:r>
            <a:r>
              <a:rPr sz="1100" b="1" spc="15" dirty="0">
                <a:solidFill>
                  <a:srgbClr val="00B050"/>
                </a:solidFill>
                <a:latin typeface="Open Sans"/>
                <a:cs typeface="Open Sans"/>
              </a:rPr>
              <a:t> 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These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pliers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have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long,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thin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jaws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pointed </a:t>
            </a:r>
            <a:r>
              <a:rPr sz="1100" spc="-114" dirty="0">
                <a:solidFill>
                  <a:srgbClr val="231F20"/>
                </a:solidFill>
                <a:latin typeface="Trebuchet MS"/>
                <a:cs typeface="Trebuchet MS"/>
              </a:rPr>
              <a:t>tip,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allowing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reaching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into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tight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spaces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gripping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small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objects.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958" y="2878046"/>
            <a:ext cx="3831590" cy="67197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b="1" spc="-35" dirty="0">
                <a:solidFill>
                  <a:srgbClr val="00B050"/>
                </a:solidFill>
                <a:latin typeface="Open Sans"/>
                <a:cs typeface="Open Sans"/>
              </a:rPr>
              <a:t>Slip-</a:t>
            </a:r>
            <a:r>
              <a:rPr sz="1100" b="1" spc="-30" dirty="0">
                <a:solidFill>
                  <a:srgbClr val="00B050"/>
                </a:solidFill>
                <a:latin typeface="Open Sans"/>
                <a:cs typeface="Open Sans"/>
              </a:rPr>
              <a:t>Joint</a:t>
            </a:r>
            <a:r>
              <a:rPr sz="1100" b="1" dirty="0">
                <a:solidFill>
                  <a:srgbClr val="00B050"/>
                </a:solidFill>
                <a:latin typeface="Open Sans"/>
                <a:cs typeface="Open Sans"/>
              </a:rPr>
              <a:t> </a:t>
            </a:r>
            <a:r>
              <a:rPr sz="1100" b="1" spc="-35" dirty="0">
                <a:solidFill>
                  <a:srgbClr val="00B050"/>
                </a:solidFill>
                <a:latin typeface="Open Sans"/>
                <a:cs typeface="Open Sans"/>
              </a:rPr>
              <a:t>Pliers:</a:t>
            </a:r>
            <a:r>
              <a:rPr sz="1100" b="1" spc="125" dirty="0">
                <a:solidFill>
                  <a:srgbClr val="00B050"/>
                </a:solidFill>
                <a:latin typeface="Open Sans"/>
                <a:cs typeface="Open Sans"/>
              </a:rPr>
              <a:t> </a:t>
            </a:r>
            <a:endParaRPr lang="en-US" sz="1100" b="1" spc="125" dirty="0">
              <a:solidFill>
                <a:srgbClr val="00B050"/>
              </a:solidFill>
              <a:latin typeface="Open Sans"/>
              <a:cs typeface="Open Sans"/>
            </a:endParaRPr>
          </a:p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Slip-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joint</a:t>
            </a:r>
            <a:r>
              <a:rPr sz="11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pliers</a:t>
            </a:r>
            <a:r>
              <a:rPr sz="11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have</a:t>
            </a:r>
            <a:r>
              <a:rPr sz="11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65" dirty="0">
                <a:solidFill>
                  <a:srgbClr val="231F20"/>
                </a:solidFill>
                <a:latin typeface="Trebuchet MS"/>
                <a:cs typeface="Trebuchet MS"/>
              </a:rPr>
              <a:t>an</a:t>
            </a:r>
            <a:r>
              <a:rPr sz="1100" spc="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adjustable</a:t>
            </a:r>
            <a:r>
              <a:rPr sz="11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pivot</a:t>
            </a:r>
            <a:r>
              <a:rPr sz="11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point</a:t>
            </a:r>
            <a:r>
              <a:rPr sz="11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that 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allows</a:t>
            </a:r>
            <a:r>
              <a:rPr sz="11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45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1100" spc="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Trebuchet MS"/>
                <a:cs typeface="Trebuchet MS"/>
              </a:rPr>
              <a:t>two</a:t>
            </a:r>
            <a:r>
              <a:rPr sz="1100" spc="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70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1100" spc="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5" dirty="0">
                <a:solidFill>
                  <a:srgbClr val="231F20"/>
                </a:solidFill>
                <a:latin typeface="Trebuchet MS"/>
                <a:cs typeface="Trebuchet MS"/>
              </a:rPr>
              <a:t>more</a:t>
            </a:r>
            <a:r>
              <a:rPr sz="11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85" dirty="0">
                <a:solidFill>
                  <a:srgbClr val="231F20"/>
                </a:solidFill>
                <a:latin typeface="Trebuchet MS"/>
                <a:cs typeface="Trebuchet MS"/>
              </a:rPr>
              <a:t>jaw</a:t>
            </a:r>
            <a:r>
              <a:rPr sz="1100" spc="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opening</a:t>
            </a:r>
            <a:r>
              <a:rPr sz="1100" spc="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positions,</a:t>
            </a:r>
            <a:r>
              <a:rPr sz="1100" spc="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providing</a:t>
            </a:r>
            <a:r>
              <a:rPr sz="1100" spc="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versatility</a:t>
            </a:r>
            <a:r>
              <a:rPr sz="1100" spc="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different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gripping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sizes.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501" y="3821521"/>
            <a:ext cx="3892550" cy="67197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b="1" spc="-40" dirty="0">
                <a:solidFill>
                  <a:srgbClr val="00B050"/>
                </a:solidFill>
                <a:latin typeface="Open Sans"/>
                <a:cs typeface="Open Sans"/>
              </a:rPr>
              <a:t>Locking</a:t>
            </a:r>
            <a:r>
              <a:rPr sz="1100" b="1" spc="5" dirty="0">
                <a:solidFill>
                  <a:srgbClr val="00B050"/>
                </a:solidFill>
                <a:latin typeface="Open Sans"/>
                <a:cs typeface="Open Sans"/>
              </a:rPr>
              <a:t> </a:t>
            </a:r>
            <a:r>
              <a:rPr sz="1100" b="1" spc="-35" dirty="0">
                <a:solidFill>
                  <a:srgbClr val="00B050"/>
                </a:solidFill>
                <a:latin typeface="Open Sans"/>
                <a:cs typeface="Open Sans"/>
              </a:rPr>
              <a:t>Pliers</a:t>
            </a:r>
            <a:r>
              <a:rPr sz="1100" b="1" spc="10" dirty="0">
                <a:solidFill>
                  <a:srgbClr val="00B050"/>
                </a:solidFill>
                <a:latin typeface="Open Sans"/>
                <a:cs typeface="Open Sans"/>
              </a:rPr>
              <a:t> </a:t>
            </a:r>
            <a:r>
              <a:rPr sz="1100" b="1" spc="-35" dirty="0">
                <a:solidFill>
                  <a:srgbClr val="00B050"/>
                </a:solidFill>
                <a:latin typeface="Open Sans"/>
                <a:cs typeface="Open Sans"/>
              </a:rPr>
              <a:t>(Vise-</a:t>
            </a:r>
            <a:r>
              <a:rPr sz="1100" b="1" spc="-30" dirty="0">
                <a:solidFill>
                  <a:srgbClr val="00B050"/>
                </a:solidFill>
                <a:latin typeface="Open Sans"/>
                <a:cs typeface="Open Sans"/>
              </a:rPr>
              <a:t>Grips):</a:t>
            </a:r>
            <a:endParaRPr lang="en-US" sz="1100" b="1" spc="-30" dirty="0">
              <a:solidFill>
                <a:srgbClr val="00B050"/>
              </a:solidFill>
              <a:latin typeface="Open Sans"/>
              <a:cs typeface="Open Sans"/>
            </a:endParaRPr>
          </a:p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b="1" dirty="0">
                <a:solidFill>
                  <a:srgbClr val="00B050"/>
                </a:solidFill>
                <a:latin typeface="Open Sans"/>
                <a:cs typeface="Open San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Locking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rebuchet MS"/>
                <a:cs typeface="Trebuchet MS"/>
              </a:rPr>
              <a:t>pliers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have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mechanism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that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allows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them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lock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onto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rebuchet MS"/>
                <a:cs typeface="Trebuchet MS"/>
              </a:rPr>
              <a:t>an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object 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maintain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secure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grip.</a:t>
            </a:r>
            <a:r>
              <a:rPr sz="1100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They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rebuchet MS"/>
                <a:cs typeface="Trebuchet MS"/>
              </a:rPr>
              <a:t>are </a:t>
            </a:r>
            <a:r>
              <a:rPr sz="1100" spc="-75" dirty="0">
                <a:solidFill>
                  <a:srgbClr val="231F20"/>
                </a:solidFill>
                <a:latin typeface="Trebuchet MS"/>
                <a:cs typeface="Trebuchet MS"/>
              </a:rPr>
              <a:t>useful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for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rebuchet MS"/>
                <a:cs typeface="Trebuchet MS"/>
              </a:rPr>
              <a:t>holding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clamping</a:t>
            </a:r>
            <a:r>
              <a:rPr sz="1100" spc="-85" dirty="0">
                <a:solidFill>
                  <a:srgbClr val="231F20"/>
                </a:solidFill>
                <a:latin typeface="Trebuchet MS"/>
                <a:cs typeface="Trebuchet MS"/>
              </a:rPr>
              <a:t> objects </a:t>
            </a:r>
            <a:r>
              <a:rPr sz="1100" spc="-6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1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rebuchet MS"/>
                <a:cs typeface="Trebuchet MS"/>
              </a:rPr>
              <a:t>place.</a:t>
            </a:r>
            <a:endParaRPr sz="1100" dirty="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1999" y="936005"/>
            <a:ext cx="1945894" cy="90069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4966601" y="2013380"/>
            <a:ext cx="1460599" cy="1807465"/>
            <a:chOff x="4966601" y="2013380"/>
            <a:chExt cx="1460599" cy="180746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5138" y="2013380"/>
              <a:ext cx="1382903" cy="9564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66601" y="2975967"/>
              <a:ext cx="1460599" cy="844878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73693" y="4057761"/>
            <a:ext cx="1846306" cy="773369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67AE81-CC01-3E33-006B-E2E31ADE621A}"/>
              </a:ext>
            </a:extLst>
          </p:cNvPr>
          <p:cNvSpPr/>
          <p:nvPr/>
        </p:nvSpPr>
        <p:spPr>
          <a:xfrm>
            <a:off x="402084" y="353627"/>
            <a:ext cx="4000533" cy="741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8EFE63-A67A-152E-78DD-FB2F4065CE2A}"/>
              </a:ext>
            </a:extLst>
          </p:cNvPr>
          <p:cNvSpPr/>
          <p:nvPr/>
        </p:nvSpPr>
        <p:spPr>
          <a:xfrm>
            <a:off x="464586" y="1199719"/>
            <a:ext cx="4000533" cy="741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21C8C6-81C7-77B7-3EDE-12620196AB74}"/>
              </a:ext>
            </a:extLst>
          </p:cNvPr>
          <p:cNvSpPr/>
          <p:nvPr/>
        </p:nvSpPr>
        <p:spPr>
          <a:xfrm>
            <a:off x="457189" y="1916322"/>
            <a:ext cx="4000533" cy="741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84DB2A-5ED6-4200-6E54-0593D35546D7}"/>
              </a:ext>
            </a:extLst>
          </p:cNvPr>
          <p:cNvSpPr/>
          <p:nvPr/>
        </p:nvSpPr>
        <p:spPr>
          <a:xfrm>
            <a:off x="483929" y="2868921"/>
            <a:ext cx="4000533" cy="741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24510D-FDB9-F1B7-7753-086E2946FE93}"/>
              </a:ext>
            </a:extLst>
          </p:cNvPr>
          <p:cNvSpPr/>
          <p:nvPr/>
        </p:nvSpPr>
        <p:spPr>
          <a:xfrm>
            <a:off x="510958" y="3820845"/>
            <a:ext cx="4000533" cy="741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977389"/>
            <a:chOff x="0" y="0"/>
            <a:chExt cx="7560309" cy="197738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0309" cy="1977389"/>
            </a:xfrm>
            <a:custGeom>
              <a:avLst/>
              <a:gdLst/>
              <a:ahLst/>
              <a:cxnLst/>
              <a:rect l="l" t="t" r="r" b="b"/>
              <a:pathLst>
                <a:path w="7560309" h="1977389">
                  <a:moveTo>
                    <a:pt x="7559992" y="0"/>
                  </a:moveTo>
                  <a:lnTo>
                    <a:pt x="0" y="0"/>
                  </a:lnTo>
                  <a:lnTo>
                    <a:pt x="0" y="1976793"/>
                  </a:lnTo>
                  <a:lnTo>
                    <a:pt x="7559992" y="1976793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B5B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06933"/>
              <a:ext cx="7328534" cy="1477010"/>
            </a:xfrm>
            <a:custGeom>
              <a:avLst/>
              <a:gdLst/>
              <a:ahLst/>
              <a:cxnLst/>
              <a:rect l="l" t="t" r="r" b="b"/>
              <a:pathLst>
                <a:path w="7328534" h="1477010">
                  <a:moveTo>
                    <a:pt x="0" y="0"/>
                  </a:moveTo>
                  <a:lnTo>
                    <a:pt x="7328433" y="0"/>
                  </a:lnTo>
                  <a:lnTo>
                    <a:pt x="7328433" y="1476755"/>
                  </a:lnTo>
                  <a:lnTo>
                    <a:pt x="0" y="14767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28930" rIns="0" bIns="0" rtlCol="0">
            <a:spAutoFit/>
          </a:bodyPr>
          <a:lstStyle/>
          <a:p>
            <a:pPr marL="2131060">
              <a:lnSpc>
                <a:spcPct val="100000"/>
              </a:lnSpc>
              <a:spcBef>
                <a:spcPts val="2590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SELECT AND USE POWER 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TOOLS</a:t>
            </a:r>
            <a:endParaRPr sz="4200">
              <a:latin typeface="Bebas Neue Bold"/>
              <a:cs typeface="Bebas Neue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09225" y="2144330"/>
            <a:ext cx="623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5" dirty="0">
                <a:solidFill>
                  <a:srgbClr val="00305E"/>
                </a:solidFill>
                <a:latin typeface="Trebuchet MS"/>
                <a:cs typeface="Trebuchet MS"/>
              </a:rPr>
              <a:t>Element</a:t>
            </a:r>
            <a:r>
              <a:rPr sz="1200" spc="-75" dirty="0">
                <a:solidFill>
                  <a:srgbClr val="00305E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00305E"/>
                </a:solidFill>
                <a:latin typeface="Trebuchet MS"/>
                <a:cs typeface="Trebuchet MS"/>
              </a:rPr>
              <a:t>3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8608" y="2445757"/>
            <a:ext cx="1939223" cy="225582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1504" y="2474570"/>
            <a:ext cx="2169480" cy="215729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92950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SELECT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POWER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TOOLS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/>
              <a:t>Choose</a:t>
            </a:r>
            <a:r>
              <a:rPr spc="-3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right</a:t>
            </a:r>
            <a:r>
              <a:rPr spc="-20" dirty="0"/>
              <a:t> </a:t>
            </a:r>
            <a:r>
              <a:rPr dirty="0"/>
              <a:t>power</a:t>
            </a:r>
            <a:r>
              <a:rPr spc="-20" dirty="0"/>
              <a:t> </a:t>
            </a:r>
            <a:r>
              <a:rPr dirty="0"/>
              <a:t>tools</a:t>
            </a:r>
            <a:r>
              <a:rPr spc="-20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spc="-25" dirty="0"/>
              <a:t>job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7300" y="704200"/>
            <a:ext cx="3999865" cy="38651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6695">
              <a:lnSpc>
                <a:spcPct val="10000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Tasks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Open Sans"/>
                <a:cs typeface="Open Sans"/>
              </a:rPr>
              <a:t>commonly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require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use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of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power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tools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within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resources</a:t>
            </a:r>
            <a:r>
              <a:rPr sz="1000" b="1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b="1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infrastructure</a:t>
            </a:r>
            <a:r>
              <a:rPr sz="1000" b="1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industries</a:t>
            </a:r>
            <a:r>
              <a:rPr sz="1000" b="1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include: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000" b="1" spc="-35" dirty="0">
                <a:solidFill>
                  <a:srgbClr val="00B050"/>
                </a:solidFill>
                <a:latin typeface="Open Sans"/>
                <a:cs typeface="Open Sans"/>
              </a:rPr>
              <a:t>Drilling</a:t>
            </a:r>
            <a:r>
              <a:rPr sz="1000" b="1" spc="-5" dirty="0">
                <a:solidFill>
                  <a:srgbClr val="00B05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00B050"/>
                </a:solidFill>
                <a:latin typeface="Open Sans"/>
                <a:cs typeface="Open Sans"/>
              </a:rPr>
              <a:t>and</a:t>
            </a:r>
            <a:r>
              <a:rPr sz="1000" b="1" spc="-5" dirty="0">
                <a:solidFill>
                  <a:srgbClr val="00B050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00B050"/>
                </a:solidFill>
                <a:latin typeface="Open Sans"/>
                <a:cs typeface="Open Sans"/>
              </a:rPr>
              <a:t>Fastening:</a:t>
            </a:r>
            <a:endParaRPr sz="1000" dirty="0">
              <a:solidFill>
                <a:srgbClr val="00B050"/>
              </a:solidFill>
              <a:latin typeface="Open Sans"/>
              <a:cs typeface="Open Sans"/>
            </a:endParaRPr>
          </a:p>
          <a:p>
            <a:pPr marL="12700" marR="122555">
              <a:lnSpc>
                <a:spcPct val="100000"/>
              </a:lnSpc>
              <a:spcBef>
                <a:spcPts val="850"/>
              </a:spcBef>
            </a:pP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Power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drills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are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 commonly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used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resources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infrastructure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industries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tasks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such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drilling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holes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fastening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materials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together.</a:t>
            </a:r>
            <a:r>
              <a:rPr sz="10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This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can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involve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drilling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 holes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installation,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attaching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components,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securing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fixtures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using 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screws,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bolts,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other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fasteners.</a:t>
            </a:r>
            <a:endParaRPr sz="1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00" b="1" spc="-35" dirty="0">
                <a:solidFill>
                  <a:srgbClr val="00B050"/>
                </a:solidFill>
                <a:latin typeface="Open Sans"/>
                <a:cs typeface="Open Sans"/>
              </a:rPr>
              <a:t>Cutting</a:t>
            </a:r>
            <a:r>
              <a:rPr sz="1000" b="1" spc="-20" dirty="0">
                <a:solidFill>
                  <a:srgbClr val="00B05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00B050"/>
                </a:solidFill>
                <a:latin typeface="Open Sans"/>
                <a:cs typeface="Open Sans"/>
              </a:rPr>
              <a:t>and</a:t>
            </a:r>
            <a:r>
              <a:rPr sz="1000" b="1" spc="-15" dirty="0">
                <a:solidFill>
                  <a:srgbClr val="00B050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00B050"/>
                </a:solidFill>
                <a:latin typeface="Open Sans"/>
                <a:cs typeface="Open Sans"/>
              </a:rPr>
              <a:t>Grinding:</a:t>
            </a:r>
            <a:endParaRPr sz="1000" dirty="0">
              <a:solidFill>
                <a:srgbClr val="00B050"/>
              </a:solidFill>
              <a:latin typeface="Open Sans"/>
              <a:cs typeface="Open Sans"/>
            </a:endParaRPr>
          </a:p>
          <a:p>
            <a:pPr marL="12700" marR="84455">
              <a:lnSpc>
                <a:spcPct val="100000"/>
              </a:lnSpc>
              <a:spcBef>
                <a:spcPts val="850"/>
              </a:spcBef>
            </a:pP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Power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tools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like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angle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grinders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circular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saws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are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often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used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cutting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000" spc="-40" dirty="0">
                <a:solidFill>
                  <a:srgbClr val="231F20"/>
                </a:solidFill>
                <a:latin typeface="Trebuchet MS"/>
                <a:cs typeface="Trebuchet MS"/>
              </a:rPr>
              <a:t>grinding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tasks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these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industries.</a:t>
            </a:r>
            <a:r>
              <a:rPr sz="10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They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can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used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cut 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through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various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materials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such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Trebuchet MS"/>
                <a:cs typeface="Trebuchet MS"/>
              </a:rPr>
              <a:t>metal,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wood,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concrete,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well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for </a:t>
            </a:r>
            <a:r>
              <a:rPr sz="1000" spc="-40" dirty="0">
                <a:solidFill>
                  <a:srgbClr val="231F20"/>
                </a:solidFill>
                <a:latin typeface="Trebuchet MS"/>
                <a:cs typeface="Trebuchet MS"/>
              </a:rPr>
              <a:t>shaping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Trebuchet MS"/>
                <a:cs typeface="Trebuchet MS"/>
              </a:rPr>
              <a:t>smoothing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surfaces.</a:t>
            </a:r>
            <a:endParaRPr sz="1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3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00" b="1" spc="-35" dirty="0">
                <a:solidFill>
                  <a:srgbClr val="00B050"/>
                </a:solidFill>
                <a:latin typeface="Open Sans"/>
                <a:cs typeface="Open Sans"/>
              </a:rPr>
              <a:t>Material</a:t>
            </a:r>
            <a:r>
              <a:rPr sz="1000" b="1" spc="-10" dirty="0">
                <a:solidFill>
                  <a:srgbClr val="00B05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00B050"/>
                </a:solidFill>
                <a:latin typeface="Open Sans"/>
                <a:cs typeface="Open Sans"/>
              </a:rPr>
              <a:t>Removal</a:t>
            </a:r>
            <a:r>
              <a:rPr sz="1000" b="1" spc="-5" dirty="0">
                <a:solidFill>
                  <a:srgbClr val="00B05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00B050"/>
                </a:solidFill>
                <a:latin typeface="Open Sans"/>
                <a:cs typeface="Open Sans"/>
              </a:rPr>
              <a:t>and</a:t>
            </a:r>
            <a:r>
              <a:rPr sz="1000" b="1" spc="-5" dirty="0">
                <a:solidFill>
                  <a:srgbClr val="00B05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00B050"/>
                </a:solidFill>
                <a:latin typeface="Open Sans"/>
                <a:cs typeface="Open Sans"/>
              </a:rPr>
              <a:t>Surface</a:t>
            </a:r>
            <a:r>
              <a:rPr sz="1000" b="1" spc="-10" dirty="0">
                <a:solidFill>
                  <a:srgbClr val="00B050"/>
                </a:solidFill>
                <a:latin typeface="Open Sans"/>
                <a:cs typeface="Open Sans"/>
              </a:rPr>
              <a:t> Preparation:</a:t>
            </a:r>
            <a:endParaRPr sz="1000" dirty="0">
              <a:solidFill>
                <a:srgbClr val="00B050"/>
              </a:solidFill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  <a:spcBef>
                <a:spcPts val="850"/>
              </a:spcBef>
            </a:pP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Power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tools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such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sanders,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grinders,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planers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are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employed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tasks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involving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material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removal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surface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preparation.</a:t>
            </a:r>
            <a:r>
              <a:rPr sz="10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They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can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used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remove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old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paint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coatings,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smooth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Trebuchet MS"/>
                <a:cs typeface="Trebuchet MS"/>
              </a:rPr>
              <a:t>rough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surfaces,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prepare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materials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further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processing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finishing.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4273" y="4712049"/>
            <a:ext cx="13684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35" dirty="0">
                <a:solidFill>
                  <a:srgbClr val="231F20"/>
                </a:solidFill>
                <a:latin typeface="Open Sans"/>
                <a:cs typeface="Open Sans"/>
              </a:rPr>
              <a:t>Continued</a:t>
            </a:r>
            <a:r>
              <a:rPr sz="1000" i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1000" i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Open Sans"/>
                <a:cs typeface="Open Sans"/>
              </a:rPr>
              <a:t>next</a:t>
            </a:r>
            <a:r>
              <a:rPr sz="1000" i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i="1" spc="-20" dirty="0">
                <a:solidFill>
                  <a:srgbClr val="231F20"/>
                </a:solidFill>
                <a:latin typeface="Open Sans"/>
                <a:cs typeface="Open Sans"/>
              </a:rPr>
              <a:t>page...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1729" y="1044016"/>
            <a:ext cx="1943270" cy="131085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42979" y="2628005"/>
            <a:ext cx="1852757" cy="164651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09FE3C-FCD7-05BD-62B8-45B0FA730ACE}"/>
              </a:ext>
            </a:extLst>
          </p:cNvPr>
          <p:cNvSpPr/>
          <p:nvPr/>
        </p:nvSpPr>
        <p:spPr>
          <a:xfrm>
            <a:off x="518701" y="351955"/>
            <a:ext cx="4241550" cy="714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5D3CED-1E55-A69D-01B0-5C53969EC391}"/>
              </a:ext>
            </a:extLst>
          </p:cNvPr>
          <p:cNvSpPr/>
          <p:nvPr/>
        </p:nvSpPr>
        <p:spPr>
          <a:xfrm>
            <a:off x="527300" y="1121715"/>
            <a:ext cx="4241550" cy="101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321FDA-9079-DFD7-686D-B6F1A0351C40}"/>
              </a:ext>
            </a:extLst>
          </p:cNvPr>
          <p:cNvSpPr/>
          <p:nvPr/>
        </p:nvSpPr>
        <p:spPr>
          <a:xfrm>
            <a:off x="494581" y="2301505"/>
            <a:ext cx="4241550" cy="101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532D26-DD7F-9641-12F8-A1C607394FE7}"/>
              </a:ext>
            </a:extLst>
          </p:cNvPr>
          <p:cNvSpPr/>
          <p:nvPr/>
        </p:nvSpPr>
        <p:spPr>
          <a:xfrm>
            <a:off x="460764" y="3656917"/>
            <a:ext cx="4241550" cy="101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1233</Words>
  <Application>Microsoft Office PowerPoint</Application>
  <PresentationFormat>Custom</PresentationFormat>
  <Paragraphs>109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Bebas Neue</vt:lpstr>
      <vt:lpstr>Bebas Neue Bold</vt:lpstr>
      <vt:lpstr>Calibri</vt:lpstr>
      <vt:lpstr>Franklin Gothic Book</vt:lpstr>
      <vt:lpstr>Franklin Gothic Demi</vt:lpstr>
      <vt:lpstr>Franklin Gothic Medium</vt:lpstr>
      <vt:lpstr>Open Sans</vt:lpstr>
      <vt:lpstr>Trebuchet MS</vt:lpstr>
      <vt:lpstr>Verdana</vt:lpstr>
      <vt:lpstr>Office Theme</vt:lpstr>
      <vt:lpstr>LEARNER GUIDE</vt:lpstr>
      <vt:lpstr>CONTENTS</vt:lpstr>
      <vt:lpstr>PowerPoint Presentation</vt:lpstr>
      <vt:lpstr>Get, interpret and confirm work needs</vt:lpstr>
      <vt:lpstr>SELECT AND USE HAND TOOLS</vt:lpstr>
      <vt:lpstr>Choose the right tools for the job</vt:lpstr>
      <vt:lpstr>Choose the right tools for the job (continued...)</vt:lpstr>
      <vt:lpstr>SELECT AND USE POWER TOOLS</vt:lpstr>
      <vt:lpstr>Choose the right power tools for the job</vt:lpstr>
      <vt:lpstr>CoNDUCT HOUSEKEEPING ACTIVITIES</vt:lpstr>
      <vt:lpstr>Clear work area and dispose of materials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LEARNER GUIDE</dc:title>
  <dc:creator>James</dc:creator>
  <cp:lastModifiedBy>James Tennant</cp:lastModifiedBy>
  <cp:revision>4</cp:revision>
  <dcterms:created xsi:type="dcterms:W3CDTF">2023-05-29T01:48:41Z</dcterms:created>
  <dcterms:modified xsi:type="dcterms:W3CDTF">2023-05-29T05:10:26Z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2023-05-29T00:00:00Z</vt:filetime>
  </property>
  <property fmtid="{D5CDD505-2E9C-101B-9397-08002B2CF9AE}" pid="3" name="Creator">
    <vt:lpwstr>Adobe InDesign 18.3 (Windows)</vt:lpwstr>
  </property>
  <property fmtid="{D5CDD505-2E9C-101B-9397-08002B2CF9AE}" pid="4" name="LastSaved">
    <vt:filetime>2023-05-29T00:00:00Z</vt:filetime>
  </property>
  <property fmtid="{D5CDD505-2E9C-101B-9397-08002B2CF9AE}" pid="5" name="Producer">
    <vt:lpwstr>Adobe PDF Library 17.0</vt:lpwstr>
  </property>
</Properties>
</file>