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70" r:id="rId6"/>
    <p:sldId id="272" r:id="rId7"/>
    <p:sldId id="273" r:id="rId8"/>
    <p:sldId id="286" r:id="rId9"/>
    <p:sldId id="291" r:id="rId10"/>
    <p:sldId id="311" r:id="rId11"/>
    <p:sldId id="316" r:id="rId12"/>
    <p:sldId id="317" r:id="rId13"/>
    <p:sldId id="326" r:id="rId14"/>
    <p:sldId id="353" r:id="rId15"/>
    <p:sldId id="361" r:id="rId16"/>
    <p:sldId id="362" r:id="rId17"/>
    <p:sldId id="363" r:id="rId18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7153"/>
            <a:ext cx="334391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4330" y="2205882"/>
            <a:ext cx="3777615" cy="226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B5B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6494" y="3973970"/>
            <a:ext cx="1813383" cy="7973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24186" y="3715877"/>
            <a:ext cx="808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5434" y="2066769"/>
            <a:ext cx="2017395" cy="1210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480"/>
              </a:spcBef>
            </a:pPr>
            <a:r>
              <a:rPr sz="2500" b="1" spc="-75" dirty="0">
                <a:solidFill>
                  <a:srgbClr val="231F20"/>
                </a:solidFill>
                <a:latin typeface="Open Sans"/>
                <a:cs typeface="Open Sans"/>
              </a:rPr>
              <a:t>RIICOM201E</a:t>
            </a:r>
            <a:endParaRPr sz="2500">
              <a:latin typeface="Open Sans"/>
              <a:cs typeface="Open Sans"/>
            </a:endParaRPr>
          </a:p>
          <a:p>
            <a:pPr marL="289560" marR="5080" indent="-277495">
              <a:lnSpc>
                <a:spcPts val="2700"/>
              </a:lnSpc>
              <a:spcBef>
                <a:spcPts val="610"/>
              </a:spcBef>
            </a:pPr>
            <a:r>
              <a:rPr sz="2400" spc="-135" dirty="0">
                <a:solidFill>
                  <a:srgbClr val="231F20"/>
                </a:solidFill>
                <a:latin typeface="Trebuchet MS"/>
                <a:cs typeface="Trebuchet MS"/>
              </a:rPr>
              <a:t>Communicate</a:t>
            </a:r>
            <a:r>
              <a:rPr sz="24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2400" spc="-15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24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1768" y="1673546"/>
            <a:ext cx="2051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Training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material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for: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4241" y="191438"/>
            <a:ext cx="376745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LEARNER</a:t>
            </a:r>
            <a:r>
              <a:rPr sz="6200" b="1" spc="130" dirty="0">
                <a:solidFill>
                  <a:srgbClr val="231F20"/>
                </a:solidFill>
                <a:latin typeface="Bebas Neue Bold"/>
                <a:cs typeface="Bebas Neue Bold"/>
              </a:rPr>
              <a:t> </a:t>
            </a: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GUIDE</a:t>
            </a:r>
            <a:endParaRPr sz="6200">
              <a:latin typeface="Bebas Neue Bold"/>
              <a:cs typeface="Bebas Neue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0899" y="4796606"/>
            <a:ext cx="272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Picture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based.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Plain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English.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Learning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made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Bebas Neue"/>
                <a:cs typeface="Bebas Neue"/>
              </a:rPr>
              <a:t>easy.</a:t>
            </a:r>
            <a:endParaRPr sz="1200" dirty="0">
              <a:latin typeface="Bebas Neue"/>
              <a:cs typeface="Bebas Neu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82" y="2210512"/>
            <a:ext cx="3860251" cy="2310979"/>
          </a:xfrm>
          <a:prstGeom prst="rect">
            <a:avLst/>
          </a:prstGeom>
        </p:spPr>
      </p:pic>
      <p:pic>
        <p:nvPicPr>
          <p:cNvPr id="13" name="Picture 12" descr="A picture containing red, graphics, symbol, font&#10;&#10;Description automatically generated">
            <a:extLst>
              <a:ext uri="{FF2B5EF4-FFF2-40B4-BE49-F238E27FC236}">
                <a16:creationId xmlns:a16="http://schemas.microsoft.com/office/drawing/2014/main" id="{18237C69-6121-4276-B96F-8F64AFCD8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19" y="143386"/>
            <a:ext cx="1227945" cy="1210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282067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 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4499" y="1341242"/>
          <a:ext cx="6468744" cy="361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2850">
                <a:tc rowSpan="2">
                  <a:txBody>
                    <a:bodyPr/>
                    <a:lstStyle/>
                    <a:p>
                      <a:pPr marL="73025" marR="7213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who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could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internal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like: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Managers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Supervisors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aid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officers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type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Location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Injuries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needed.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how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44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 row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external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like: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services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marR="1967864" indent="-1524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safety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regulators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5425" marR="1805939" indent="-1524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Environmental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protection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authority.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96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Sound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alarm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warn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everyone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type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safe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Keep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calls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brief.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tie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phone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lines.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 marR="73723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documentation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reporting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done: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 marR="794385" indent="-152400" algn="just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incidents,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accidents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misses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reported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investigated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24154" marR="474345" indent="-152400" algn="just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incident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results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death,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serious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injury/illness </a:t>
                      </a:r>
                      <a:r>
                        <a:rPr sz="10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dangerous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reported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state/territory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safety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regulator.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222" y="327258"/>
            <a:ext cx="5661660" cy="9074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r>
              <a:rPr sz="1000" i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Observance</a:t>
            </a:r>
            <a:r>
              <a:rPr sz="1200" spc="-6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00305E"/>
                </a:solidFill>
                <a:latin typeface="Trebuchet MS"/>
                <a:cs typeface="Trebuchet MS"/>
              </a:rPr>
              <a:t>of </a:t>
            </a:r>
            <a:r>
              <a:rPr sz="1200" spc="-65" dirty="0">
                <a:solidFill>
                  <a:srgbClr val="00305E"/>
                </a:solidFill>
                <a:latin typeface="Trebuchet MS"/>
                <a:cs typeface="Trebuchet MS"/>
              </a:rPr>
              <a:t>local </a:t>
            </a:r>
            <a:r>
              <a:rPr sz="1200" spc="-45" dirty="0">
                <a:solidFill>
                  <a:srgbClr val="00305E"/>
                </a:solidFill>
                <a:latin typeface="Trebuchet MS"/>
                <a:cs typeface="Trebuchet MS"/>
              </a:rPr>
              <a:t>communications</a:t>
            </a:r>
            <a:r>
              <a:rPr sz="1200" spc="-60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00305E"/>
                </a:solidFill>
                <a:latin typeface="Trebuchet MS"/>
                <a:cs typeface="Trebuchet MS"/>
              </a:rPr>
              <a:t>and</a:t>
            </a:r>
            <a:r>
              <a:rPr sz="1200" spc="-60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emergency</a:t>
            </a:r>
            <a:r>
              <a:rPr sz="1200" spc="-6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Trebuchet MS"/>
                <a:cs typeface="Trebuchet MS"/>
              </a:rPr>
              <a:t>procedures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23600"/>
              </a:lnSpc>
              <a:spcBef>
                <a:spcPts val="240"/>
              </a:spcBef>
            </a:pP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Always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refer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to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policies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procedures to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learn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what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expected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emergency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occurs.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Observing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local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emergencies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site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means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you: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889" y="3158229"/>
            <a:ext cx="1539182" cy="16423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FE200-417B-012A-D27A-7591CEDECA81}"/>
              </a:ext>
            </a:extLst>
          </p:cNvPr>
          <p:cNvSpPr/>
          <p:nvPr/>
        </p:nvSpPr>
        <p:spPr>
          <a:xfrm>
            <a:off x="425450" y="609601"/>
            <a:ext cx="5562600" cy="59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093CC-CD5C-2E3C-36C2-3E6E01FE2F76}"/>
              </a:ext>
            </a:extLst>
          </p:cNvPr>
          <p:cNvSpPr/>
          <p:nvPr/>
        </p:nvSpPr>
        <p:spPr>
          <a:xfrm>
            <a:off x="625928" y="1386258"/>
            <a:ext cx="2923722" cy="349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5BBA7-2DB3-07FB-8D74-1836C4125E0A}"/>
              </a:ext>
            </a:extLst>
          </p:cNvPr>
          <p:cNvSpPr/>
          <p:nvPr/>
        </p:nvSpPr>
        <p:spPr>
          <a:xfrm>
            <a:off x="3648948" y="1357854"/>
            <a:ext cx="3281624" cy="1156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BA43A-50DA-8A1B-6254-40E4FA899A4A}"/>
              </a:ext>
            </a:extLst>
          </p:cNvPr>
          <p:cNvSpPr/>
          <p:nvPr/>
        </p:nvSpPr>
        <p:spPr>
          <a:xfrm>
            <a:off x="3648948" y="2572302"/>
            <a:ext cx="3281624" cy="9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F98C0-9304-2D80-0AEF-0C8C638D2E3F}"/>
              </a:ext>
            </a:extLst>
          </p:cNvPr>
          <p:cNvSpPr/>
          <p:nvPr/>
        </p:nvSpPr>
        <p:spPr>
          <a:xfrm>
            <a:off x="3625850" y="3617198"/>
            <a:ext cx="3304722" cy="125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282067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 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025" y="437830"/>
            <a:ext cx="6488430" cy="4530725"/>
            <a:chOff x="535025" y="437830"/>
            <a:chExt cx="6488430" cy="4530725"/>
          </a:xfrm>
        </p:grpSpPr>
        <p:sp>
          <p:nvSpPr>
            <p:cNvPr id="4" name="object 4"/>
            <p:cNvSpPr/>
            <p:nvPr/>
          </p:nvSpPr>
          <p:spPr>
            <a:xfrm>
              <a:off x="2134800" y="441005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44176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800" y="2705830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824" y="2709005"/>
              <a:ext cx="0" cy="2252980"/>
            </a:xfrm>
            <a:custGeom>
              <a:avLst/>
              <a:gdLst/>
              <a:ahLst/>
              <a:cxnLst/>
              <a:rect l="l" t="t" r="r" b="b"/>
              <a:pathLst>
                <a:path h="2252979">
                  <a:moveTo>
                    <a:pt x="0" y="22526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4964830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200" y="2705830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8200" y="43783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20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25"/>
              </a:spcBef>
            </a:pP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15</a:t>
            </a:r>
            <a:endParaRPr sz="1200" dirty="0">
              <a:latin typeface="Franklin Gothic Demi"/>
              <a:cs typeface="Franklin Gothic Demi"/>
            </a:endParaRPr>
          </a:p>
          <a:p>
            <a:pPr marL="107950" marR="374015">
              <a:lnSpc>
                <a:spcPct val="100000"/>
              </a:lnSpc>
              <a:spcBef>
                <a:spcPts val="680"/>
              </a:spcBef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communicating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two-way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radio.</a:t>
            </a:r>
            <a:endParaRPr sz="1000" dirty="0">
              <a:latin typeface="Trebuchet MS"/>
              <a:cs typeface="Trebuchet MS"/>
            </a:endParaRPr>
          </a:p>
          <a:p>
            <a:pPr marL="107950" marR="387985">
              <a:lnSpc>
                <a:spcPct val="100000"/>
              </a:lnSpc>
              <a:spcBef>
                <a:spcPts val="570"/>
              </a:spcBef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What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term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use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tell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someone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comply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instructions?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200" y="2741841"/>
            <a:ext cx="1597660" cy="222631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20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25"/>
              </a:spcBef>
            </a:pP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16</a:t>
            </a:r>
            <a:endParaRPr sz="1200" dirty="0">
              <a:latin typeface="Franklin Gothic Demi"/>
              <a:cs typeface="Franklin Gothic Demi"/>
            </a:endParaRPr>
          </a:p>
          <a:p>
            <a:pPr marL="107950" marR="412115">
              <a:lnSpc>
                <a:spcPct val="100000"/>
              </a:lnSpc>
              <a:spcBef>
                <a:spcPts val="680"/>
              </a:spcBef>
            </a:pP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How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write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the word</a:t>
            </a:r>
            <a:r>
              <a:rPr sz="10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‘dog’</a:t>
            </a:r>
            <a:r>
              <a:rPr sz="1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phonetic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alphabet?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4107" y="507484"/>
            <a:ext cx="299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Wilco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4952" y="2774434"/>
            <a:ext cx="854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0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elta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scar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olf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0575" y="506222"/>
            <a:ext cx="1489431" cy="2144293"/>
          </a:xfrm>
          <a:prstGeom prst="rect">
            <a:avLst/>
          </a:prstGeom>
        </p:spPr>
      </p:pic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74000" y="2998623"/>
          <a:ext cx="1327150" cy="1874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ALPHA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BRAVO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CHARLIE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DELTA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ECHO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FOXTROT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GOLF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HOTEL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INDIA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037399" y="3006725"/>
          <a:ext cx="1327150" cy="1874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79"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JULIET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KILO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LIMA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MIKE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NOVEMBER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D2232A"/>
                          </a:solidFill>
                          <a:latin typeface="Trebuchet MS"/>
                          <a:cs typeface="Trebuchet MS"/>
                        </a:rPr>
                        <a:t>OSCAR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PAPA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QUEBEC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ROMEO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508000" y="3006725"/>
          <a:ext cx="1334770" cy="1666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SIERRA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TANGO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UNIFORM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VICTOR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WHISKEY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X-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YANKEE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ZULU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F865997-D5D5-60DD-D50C-27EA583897A8}"/>
              </a:ext>
            </a:extLst>
          </p:cNvPr>
          <p:cNvSpPr/>
          <p:nvPr/>
        </p:nvSpPr>
        <p:spPr>
          <a:xfrm>
            <a:off x="584336" y="475675"/>
            <a:ext cx="1504752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CE5AC-57DB-EAE2-5F96-FEBF02C6DBF7}"/>
              </a:ext>
            </a:extLst>
          </p:cNvPr>
          <p:cNvSpPr/>
          <p:nvPr/>
        </p:nvSpPr>
        <p:spPr>
          <a:xfrm>
            <a:off x="2183621" y="464040"/>
            <a:ext cx="4475231" cy="2209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37528C-AD5A-48E8-9DD1-23383B6D742C}"/>
              </a:ext>
            </a:extLst>
          </p:cNvPr>
          <p:cNvSpPr/>
          <p:nvPr/>
        </p:nvSpPr>
        <p:spPr>
          <a:xfrm>
            <a:off x="587942" y="2740910"/>
            <a:ext cx="1504752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A4F1B-A4B2-C97E-4C4F-D8BE1EE48C63}"/>
              </a:ext>
            </a:extLst>
          </p:cNvPr>
          <p:cNvSpPr/>
          <p:nvPr/>
        </p:nvSpPr>
        <p:spPr>
          <a:xfrm>
            <a:off x="2209620" y="2750448"/>
            <a:ext cx="4758937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282067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 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5025" y="437830"/>
          <a:ext cx="6478905" cy="4523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17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07950" marR="24637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protocols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(rules)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two-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way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radio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user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should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understand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follow.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Identify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three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rules.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Never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transmit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sensitive,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private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confidential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information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Perform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radio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checks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interrupt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reply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are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Think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before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695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18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07950" marR="340360" algn="just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four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steps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transmitting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two-way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radio?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2827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203835">
                        <a:lnSpc>
                          <a:spcPct val="100000"/>
                        </a:lnSpc>
                        <a:spcBef>
                          <a:spcPts val="590"/>
                        </a:spcBef>
                        <a:buFont typeface="Open Sans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Listen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sure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channel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clear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for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74955" indent="-203835">
                        <a:lnSpc>
                          <a:spcPct val="100000"/>
                        </a:lnSpc>
                        <a:spcBef>
                          <a:spcPts val="850"/>
                        </a:spcBef>
                        <a:buFont typeface="Open Sans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Press the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push-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to-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talk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(PTT)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button.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74955" indent="-203835">
                        <a:lnSpc>
                          <a:spcPct val="100000"/>
                        </a:lnSpc>
                        <a:spcBef>
                          <a:spcPts val="950"/>
                        </a:spcBef>
                        <a:buFont typeface="Open Sans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Wait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two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seconds: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74955" marR="2275840">
                        <a:lnSpc>
                          <a:spcPct val="108300"/>
                        </a:lnSpc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Say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r>
                        <a:rPr sz="100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i="1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Message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i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recipients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i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call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i="1" spc="-1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...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twice’.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Next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say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2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r>
                        <a:rPr sz="1000" spc="-1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i="1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This</a:t>
                      </a:r>
                      <a:r>
                        <a:rPr sz="1000" i="1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i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is...</a:t>
                      </a:r>
                      <a:r>
                        <a:rPr sz="1000" i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followed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call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sign’.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74955" marR="2339340" indent="-20320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Open Sans"/>
                        <a:buAutoNum type="arabicPeriod" startAt="4"/>
                        <a:tabLst>
                          <a:tab pos="275590" algn="l"/>
                        </a:tabLst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want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talk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answers,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pass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882" y="632105"/>
            <a:ext cx="1641513" cy="18934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758" y="2934728"/>
            <a:ext cx="867537" cy="19792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CAA24-4A3B-7956-3FE2-8D0588DBEB10}"/>
              </a:ext>
            </a:extLst>
          </p:cNvPr>
          <p:cNvSpPr/>
          <p:nvPr/>
        </p:nvSpPr>
        <p:spPr>
          <a:xfrm>
            <a:off x="592671" y="501198"/>
            <a:ext cx="1504752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A5FBB-6CFA-A5E9-B097-551C81ABC5BD}"/>
              </a:ext>
            </a:extLst>
          </p:cNvPr>
          <p:cNvSpPr/>
          <p:nvPr/>
        </p:nvSpPr>
        <p:spPr>
          <a:xfrm>
            <a:off x="2188117" y="447675"/>
            <a:ext cx="4749277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C7E29-4761-0DAC-E0EA-585A4F24C973}"/>
              </a:ext>
            </a:extLst>
          </p:cNvPr>
          <p:cNvSpPr/>
          <p:nvPr/>
        </p:nvSpPr>
        <p:spPr>
          <a:xfrm>
            <a:off x="587942" y="2740910"/>
            <a:ext cx="1504752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D25D0D-4DF5-CBD8-56FF-155E8AD8619E}"/>
              </a:ext>
            </a:extLst>
          </p:cNvPr>
          <p:cNvSpPr/>
          <p:nvPr/>
        </p:nvSpPr>
        <p:spPr>
          <a:xfrm>
            <a:off x="2216618" y="2758750"/>
            <a:ext cx="4720776" cy="215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7010" rIns="0" bIns="0" rtlCol="0">
            <a:spAutoFit/>
          </a:bodyPr>
          <a:lstStyle/>
          <a:p>
            <a:pPr marL="2915285" marR="172085" indent="5080">
              <a:lnSpc>
                <a:spcPct val="79300"/>
              </a:lnSpc>
              <a:spcBef>
                <a:spcPts val="163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Carry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out</a:t>
            </a:r>
            <a:r>
              <a:rPr sz="4200" b="1" spc="-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45" dirty="0">
                <a:solidFill>
                  <a:srgbClr val="FFFFFF"/>
                </a:solidFill>
                <a:latin typeface="Bebas Neue Bold"/>
                <a:cs typeface="Bebas Neue Bold"/>
              </a:rPr>
              <a:t>face-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to-</a:t>
            </a:r>
            <a:r>
              <a:rPr sz="4200" b="1" spc="-30" dirty="0">
                <a:solidFill>
                  <a:srgbClr val="FFFFFF"/>
                </a:solidFill>
                <a:latin typeface="Bebas Neue Bold"/>
                <a:cs typeface="Bebas Neue Bold"/>
              </a:rPr>
              <a:t>face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routine 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communication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5179" y="2800807"/>
            <a:ext cx="3166920" cy="21374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9225" y="2144330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7411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FACE-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TO-FACE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5025" y="437830"/>
          <a:ext cx="6478905" cy="452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35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07950" marR="4083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Why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clearly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3660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clearly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communicating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cause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errors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safety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issues.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07950">
                        <a:lnSpc>
                          <a:spcPts val="1325"/>
                        </a:lnSpc>
                        <a:spcBef>
                          <a:spcPts val="1010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36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2827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Answer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include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limited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107950" marR="2482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workers.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36854" indent="-165735">
                        <a:lnSpc>
                          <a:spcPts val="1120"/>
                        </a:lnSpc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mumble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talk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fast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talk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softly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805">
                <a:tc>
                  <a:txBody>
                    <a:bodyPr/>
                    <a:lstStyle/>
                    <a:p>
                      <a:pPr marL="107950" marR="2749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things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should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remember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talking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them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clear?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talk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loudly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slang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6854" algn="l"/>
                          <a:tab pos="2374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acronyms.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2915" y="912984"/>
            <a:ext cx="2326107" cy="17051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1168" y="3031096"/>
            <a:ext cx="2278585" cy="175958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94D7A-7C50-0C4E-80E1-854D53BBD63F}"/>
              </a:ext>
            </a:extLst>
          </p:cNvPr>
          <p:cNvSpPr/>
          <p:nvPr/>
        </p:nvSpPr>
        <p:spPr>
          <a:xfrm>
            <a:off x="542571" y="518762"/>
            <a:ext cx="1559280" cy="2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A402E-D16B-14EF-BEF3-7B29E7C910C1}"/>
              </a:ext>
            </a:extLst>
          </p:cNvPr>
          <p:cNvSpPr/>
          <p:nvPr/>
        </p:nvSpPr>
        <p:spPr>
          <a:xfrm>
            <a:off x="2133588" y="490409"/>
            <a:ext cx="4715433" cy="2148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104212-A846-D164-10E6-573AFC2B521E}"/>
              </a:ext>
            </a:extLst>
          </p:cNvPr>
          <p:cNvSpPr/>
          <p:nvPr/>
        </p:nvSpPr>
        <p:spPr>
          <a:xfrm>
            <a:off x="554666" y="2739072"/>
            <a:ext cx="1559281" cy="206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D850D-4E2C-8627-185F-CEDEFC689749}"/>
              </a:ext>
            </a:extLst>
          </p:cNvPr>
          <p:cNvSpPr/>
          <p:nvPr/>
        </p:nvSpPr>
        <p:spPr>
          <a:xfrm>
            <a:off x="2133588" y="2739072"/>
            <a:ext cx="4768862" cy="206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7411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FACE-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TO-FACE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5025" y="428830"/>
          <a:ext cx="6478905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51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25730" marR="53403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does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mean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operatively.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209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co-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operatively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to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technique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encourages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together,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co-operate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other.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0485" marR="25946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operatively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your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will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effective.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874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585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52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  <a:p>
                      <a:pPr marL="109220" marR="560705" algn="just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would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00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operative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communicator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09220" marR="4686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Someone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assertive,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aggressive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passive?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460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assertive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would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operative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communicator.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44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2966" y="533965"/>
            <a:ext cx="1456370" cy="20670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9304" y="3184802"/>
            <a:ext cx="3510032" cy="1646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A4516-2741-291B-5C71-18012F7D7F84}"/>
              </a:ext>
            </a:extLst>
          </p:cNvPr>
          <p:cNvSpPr/>
          <p:nvPr/>
        </p:nvSpPr>
        <p:spPr>
          <a:xfrm>
            <a:off x="564255" y="490103"/>
            <a:ext cx="1559280" cy="215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2BB9-28FE-CDDD-1E1C-AFADB735EF56}"/>
              </a:ext>
            </a:extLst>
          </p:cNvPr>
          <p:cNvSpPr/>
          <p:nvPr/>
        </p:nvSpPr>
        <p:spPr>
          <a:xfrm>
            <a:off x="2181266" y="502508"/>
            <a:ext cx="4708070" cy="215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D72DD-AF79-A7D3-225A-EA72B27B52B2}"/>
              </a:ext>
            </a:extLst>
          </p:cNvPr>
          <p:cNvSpPr/>
          <p:nvPr/>
        </p:nvSpPr>
        <p:spPr>
          <a:xfrm>
            <a:off x="542571" y="2741415"/>
            <a:ext cx="1559280" cy="215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530F6-72BD-0723-B8FC-AC1BA3165885}"/>
              </a:ext>
            </a:extLst>
          </p:cNvPr>
          <p:cNvSpPr/>
          <p:nvPr/>
        </p:nvSpPr>
        <p:spPr>
          <a:xfrm>
            <a:off x="2179641" y="2741415"/>
            <a:ext cx="4834287" cy="215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6010" y="141378"/>
            <a:ext cx="231902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COMPLETE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WRITTEN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DOCUMENTATION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928369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Complete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written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documentation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665" y="2612377"/>
            <a:ext cx="3463734" cy="234585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0000" y="1161044"/>
          <a:ext cx="6473190" cy="3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9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Checklists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Work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permits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9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shift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documentation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Incident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reports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290203"/>
            <a:ext cx="4248785" cy="7480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/>
              <a:t>Complete</a:t>
            </a:r>
            <a:r>
              <a:rPr spc="-45" dirty="0"/>
              <a:t> </a:t>
            </a:r>
            <a:r>
              <a:rPr dirty="0"/>
              <a:t>written</a:t>
            </a:r>
            <a:r>
              <a:rPr spc="-45" dirty="0"/>
              <a:t> </a:t>
            </a:r>
            <a:r>
              <a:rPr spc="-10" dirty="0"/>
              <a:t>documentation</a:t>
            </a:r>
          </a:p>
          <a:p>
            <a:pPr marL="12700" marR="5080">
              <a:lnSpc>
                <a:spcPts val="1770"/>
              </a:lnSpc>
            </a:pP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types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written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documentation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worksites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vary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between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workplaces.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common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examples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include: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55549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COMPLETE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WRITTEN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DOCUMENTATION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6418" y="1255420"/>
            <a:ext cx="2289175" cy="1737360"/>
            <a:chOff x="1366418" y="1255420"/>
            <a:chExt cx="2289175" cy="1737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253" y="1301047"/>
              <a:ext cx="2164485" cy="16289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68005" y="1257008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0" y="1733575"/>
                  </a:moveTo>
                  <a:lnTo>
                    <a:pt x="2285961" y="1733575"/>
                  </a:lnTo>
                  <a:lnTo>
                    <a:pt x="2285961" y="0"/>
                  </a:lnTo>
                  <a:lnTo>
                    <a:pt x="0" y="0"/>
                  </a:lnTo>
                  <a:lnTo>
                    <a:pt x="0" y="1733575"/>
                  </a:lnTo>
                  <a:close/>
                </a:path>
              </a:pathLst>
            </a:custGeom>
            <a:ln w="317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40387" y="1234516"/>
            <a:ext cx="1240155" cy="1751964"/>
            <a:chOff x="5540387" y="1234516"/>
            <a:chExt cx="1240155" cy="175196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8577" y="1236098"/>
              <a:ext cx="1219994" cy="17487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41975" y="1236103"/>
              <a:ext cx="1236980" cy="1748789"/>
            </a:xfrm>
            <a:custGeom>
              <a:avLst/>
              <a:gdLst/>
              <a:ahLst/>
              <a:cxnLst/>
              <a:rect l="l" t="t" r="r" b="b"/>
              <a:pathLst>
                <a:path w="1236979" h="1748789">
                  <a:moveTo>
                    <a:pt x="0" y="1748726"/>
                  </a:moveTo>
                  <a:lnTo>
                    <a:pt x="1236599" y="1748726"/>
                  </a:lnTo>
                  <a:lnTo>
                    <a:pt x="1236599" y="0"/>
                  </a:lnTo>
                  <a:lnTo>
                    <a:pt x="0" y="0"/>
                  </a:lnTo>
                  <a:lnTo>
                    <a:pt x="0" y="1748726"/>
                  </a:lnTo>
                  <a:close/>
                </a:path>
              </a:pathLst>
            </a:custGeom>
            <a:ln w="317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74125" y="3111246"/>
            <a:ext cx="1264285" cy="1804670"/>
            <a:chOff x="2374125" y="3111246"/>
            <a:chExt cx="1264285" cy="18046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443" y="3151910"/>
              <a:ext cx="1189459" cy="1724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75712" y="3112833"/>
              <a:ext cx="1261110" cy="1801495"/>
            </a:xfrm>
            <a:custGeom>
              <a:avLst/>
              <a:gdLst/>
              <a:ahLst/>
              <a:cxnLst/>
              <a:rect l="l" t="t" r="r" b="b"/>
              <a:pathLst>
                <a:path w="1261110" h="1801495">
                  <a:moveTo>
                    <a:pt x="0" y="1801456"/>
                  </a:moveTo>
                  <a:lnTo>
                    <a:pt x="1260576" y="1801456"/>
                  </a:lnTo>
                  <a:lnTo>
                    <a:pt x="1260576" y="0"/>
                  </a:lnTo>
                  <a:lnTo>
                    <a:pt x="0" y="0"/>
                  </a:lnTo>
                  <a:lnTo>
                    <a:pt x="0" y="1801456"/>
                  </a:lnTo>
                  <a:close/>
                </a:path>
              </a:pathLst>
            </a:custGeom>
            <a:ln w="317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40514" y="3133598"/>
            <a:ext cx="1240155" cy="1751964"/>
            <a:chOff x="5540514" y="3133598"/>
            <a:chExt cx="1240155" cy="1751964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7786" y="3192313"/>
              <a:ext cx="1139264" cy="16484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42102" y="3135185"/>
              <a:ext cx="1236980" cy="1748789"/>
            </a:xfrm>
            <a:custGeom>
              <a:avLst/>
              <a:gdLst/>
              <a:ahLst/>
              <a:cxnLst/>
              <a:rect l="l" t="t" r="r" b="b"/>
              <a:pathLst>
                <a:path w="1236979" h="1748789">
                  <a:moveTo>
                    <a:pt x="0" y="1748485"/>
                  </a:moveTo>
                  <a:lnTo>
                    <a:pt x="1236357" y="1748485"/>
                  </a:lnTo>
                  <a:lnTo>
                    <a:pt x="1236357" y="0"/>
                  </a:lnTo>
                  <a:lnTo>
                    <a:pt x="0" y="0"/>
                  </a:lnTo>
                  <a:lnTo>
                    <a:pt x="0" y="1748485"/>
                  </a:lnTo>
                  <a:close/>
                </a:path>
              </a:pathLst>
            </a:custGeom>
            <a:ln w="317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1DF1E-293F-468C-9526-5ABAC0B72ECA}"/>
              </a:ext>
            </a:extLst>
          </p:cNvPr>
          <p:cNvSpPr/>
          <p:nvPr/>
        </p:nvSpPr>
        <p:spPr>
          <a:xfrm>
            <a:off x="510022" y="393004"/>
            <a:ext cx="4411228" cy="74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9AE032-4F24-D293-87C9-BD440F32C3D2}"/>
              </a:ext>
            </a:extLst>
          </p:cNvPr>
          <p:cNvSpPr/>
          <p:nvPr/>
        </p:nvSpPr>
        <p:spPr>
          <a:xfrm>
            <a:off x="587981" y="1203093"/>
            <a:ext cx="3080652" cy="184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8655B5-DBBC-A6C8-919D-270964FE8CDD}"/>
              </a:ext>
            </a:extLst>
          </p:cNvPr>
          <p:cNvSpPr/>
          <p:nvPr/>
        </p:nvSpPr>
        <p:spPr>
          <a:xfrm>
            <a:off x="3800585" y="1184431"/>
            <a:ext cx="3080652" cy="184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33A564-7644-264B-A428-21521731FA63}"/>
              </a:ext>
            </a:extLst>
          </p:cNvPr>
          <p:cNvSpPr/>
          <p:nvPr/>
        </p:nvSpPr>
        <p:spPr>
          <a:xfrm>
            <a:off x="587981" y="3099547"/>
            <a:ext cx="3080652" cy="184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BC7FAB-78A6-52E8-4E23-60BB4DBCE3E8}"/>
              </a:ext>
            </a:extLst>
          </p:cNvPr>
          <p:cNvSpPr/>
          <p:nvPr/>
        </p:nvSpPr>
        <p:spPr>
          <a:xfrm>
            <a:off x="3807821" y="3087125"/>
            <a:ext cx="3080652" cy="184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1059" y="141378"/>
            <a:ext cx="91566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818"/>
                  </a:lnTo>
                  <a:lnTo>
                    <a:pt x="7559992" y="1976818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92735" rIns="0" bIns="0" rtlCol="0">
            <a:spAutoFit/>
          </a:bodyPr>
          <a:lstStyle/>
          <a:p>
            <a:pPr marL="4745355">
              <a:lnSpc>
                <a:spcPct val="100000"/>
              </a:lnSpc>
              <a:spcBef>
                <a:spcPts val="2305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Introduction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399" y="3017291"/>
            <a:ext cx="3281102" cy="19507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799" y="290109"/>
            <a:ext cx="5037455" cy="7461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/>
              <a:t>Communicate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workplace</a:t>
            </a:r>
          </a:p>
          <a:p>
            <a:pPr marL="12700" marR="5080">
              <a:lnSpc>
                <a:spcPts val="1770"/>
              </a:lnSpc>
            </a:pP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purpose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exchange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information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another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person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people.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There are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ways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communicate.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example: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9607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799" y="3827490"/>
            <a:ext cx="4396105" cy="10934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learners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guide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will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learn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1000">
              <a:latin typeface="Open Sans"/>
              <a:cs typeface="Open Sans"/>
            </a:endParaRPr>
          </a:p>
          <a:p>
            <a:pPr marL="177165" indent="-165100">
              <a:lnSpc>
                <a:spcPct val="100000"/>
              </a:lnSpc>
              <a:spcBef>
                <a:spcPts val="56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preparing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equipment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endParaRPr sz="1000">
              <a:latin typeface="Trebuchet MS"/>
              <a:cs typeface="Trebuchet MS"/>
            </a:endParaRPr>
          </a:p>
          <a:p>
            <a:pPr marL="177165" indent="-165100">
              <a:lnSpc>
                <a:spcPct val="100000"/>
              </a:lnSpc>
              <a:spcBef>
                <a:spcPts val="42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Communicating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equipment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endParaRPr sz="1000">
              <a:latin typeface="Trebuchet MS"/>
              <a:cs typeface="Trebuchet MS"/>
            </a:endParaRPr>
          </a:p>
          <a:p>
            <a:pPr marL="177165" indent="-165100">
              <a:lnSpc>
                <a:spcPct val="100000"/>
              </a:lnSpc>
              <a:spcBef>
                <a:spcPts val="42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Carrying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out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face-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to-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face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routine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endParaRPr sz="1000">
              <a:latin typeface="Trebuchet MS"/>
              <a:cs typeface="Trebuchet MS"/>
            </a:endParaRPr>
          </a:p>
          <a:p>
            <a:pPr marL="177165" indent="-165100">
              <a:lnSpc>
                <a:spcPct val="100000"/>
              </a:lnSpc>
              <a:spcBef>
                <a:spcPts val="42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Completing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written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documentation.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1175885"/>
          <a:ext cx="647319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4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Speaking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Writing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8439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using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communication equipment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 gridSpan="3">
                  <a:txBody>
                    <a:bodyPr/>
                    <a:lstStyle/>
                    <a:p>
                      <a:pPr marL="180340" indent="-107950">
                        <a:lnSpc>
                          <a:spcPct val="100000"/>
                        </a:lnSpc>
                        <a:spcBef>
                          <a:spcPts val="615"/>
                        </a:spcBef>
                        <a:buChar char="•"/>
                        <a:tabLst>
                          <a:tab pos="180975" algn="l"/>
                        </a:tabLst>
                      </a:pPr>
                      <a:r>
                        <a:rPr sz="10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Communication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is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vital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180340" indent="-107950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80975" algn="l"/>
                        </a:tabLst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Effective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communication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important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to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ensure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safe,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efficient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happy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environment.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180340" indent="-107950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80975" algn="l"/>
                        </a:tabLst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Clear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correct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information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is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necessary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pass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messages.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829" y="1494980"/>
            <a:ext cx="1369404" cy="14939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2003" y="1596118"/>
            <a:ext cx="1888925" cy="13674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814" y="1643765"/>
            <a:ext cx="1714970" cy="13274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0912D-4151-F7F7-E76E-1B66F2F402AC}"/>
              </a:ext>
            </a:extLst>
          </p:cNvPr>
          <p:cNvSpPr/>
          <p:nvPr/>
        </p:nvSpPr>
        <p:spPr>
          <a:xfrm>
            <a:off x="572044" y="1216772"/>
            <a:ext cx="1888925" cy="177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7F0D0-954E-A469-A9E9-380FAC786F5A}"/>
              </a:ext>
            </a:extLst>
          </p:cNvPr>
          <p:cNvSpPr/>
          <p:nvPr/>
        </p:nvSpPr>
        <p:spPr>
          <a:xfrm>
            <a:off x="2729851" y="1199093"/>
            <a:ext cx="2038999" cy="177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8A239-24CA-A4C6-E8AB-F50575E7C2B6}"/>
              </a:ext>
            </a:extLst>
          </p:cNvPr>
          <p:cNvSpPr/>
          <p:nvPr/>
        </p:nvSpPr>
        <p:spPr>
          <a:xfrm>
            <a:off x="4902859" y="1199093"/>
            <a:ext cx="2038999" cy="177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9E9BC2-6319-4948-B342-37B6639BCC05}"/>
              </a:ext>
            </a:extLst>
          </p:cNvPr>
          <p:cNvSpPr/>
          <p:nvPr/>
        </p:nvSpPr>
        <p:spPr>
          <a:xfrm>
            <a:off x="615981" y="3052532"/>
            <a:ext cx="6286469" cy="74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704683-6510-E8B8-513F-3EFED2BE7608}"/>
              </a:ext>
            </a:extLst>
          </p:cNvPr>
          <p:cNvSpPr/>
          <p:nvPr/>
        </p:nvSpPr>
        <p:spPr>
          <a:xfrm>
            <a:off x="527300" y="3891822"/>
            <a:ext cx="6253974" cy="109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615" y="141378"/>
            <a:ext cx="548386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WORKPLACE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79400" rIns="0" bIns="0" rtlCol="0">
            <a:spAutoFit/>
          </a:bodyPr>
          <a:lstStyle/>
          <a:p>
            <a:pPr marL="614680" marR="172085" indent="1699260">
              <a:lnSpc>
                <a:spcPts val="3300"/>
              </a:lnSpc>
              <a:spcBef>
                <a:spcPts val="2200"/>
              </a:spcBef>
            </a:pP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Plan</a:t>
            </a:r>
            <a:r>
              <a:rPr sz="34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34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34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34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workplace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communication</a:t>
            </a:r>
            <a:r>
              <a:rPr sz="3400" b="1" spc="-3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using</a:t>
            </a:r>
            <a:r>
              <a:rPr sz="3400" b="1" spc="-3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equipment</a:t>
            </a:r>
            <a:r>
              <a:rPr sz="3400" b="1" spc="-3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3400" b="1" spc="-3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systems</a:t>
            </a:r>
            <a:endParaRPr sz="34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890" y="2712767"/>
            <a:ext cx="2481626" cy="22552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09225" y="2144330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139128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WORKPLACE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85157"/>
          <a:ext cx="6471283" cy="427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804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Computer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8580" marR="5137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Monitor,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keyboard,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hard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drive,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mouse,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speakers.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Tablets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565" marR="9563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address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(PA)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systems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megaphones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10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Sirens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bells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Whistles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Lights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Signs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Tags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272" y="390545"/>
            <a:ext cx="20910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Communication</a:t>
            </a:r>
            <a:r>
              <a:rPr sz="1000" i="1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i="1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01" y="1493687"/>
            <a:ext cx="1973300" cy="11342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8883" y="1267737"/>
            <a:ext cx="1611553" cy="14129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3113" y="3534789"/>
            <a:ext cx="1358765" cy="6625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158" y="3355418"/>
            <a:ext cx="1174209" cy="11526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3610" y="3929711"/>
            <a:ext cx="628406" cy="10029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2385" y="3273045"/>
            <a:ext cx="885640" cy="13773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67759" y="2937790"/>
            <a:ext cx="1168243" cy="8419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7477" y="1155136"/>
            <a:ext cx="1725665" cy="152638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9B7741-86DE-2825-391A-5F3738391CD2}"/>
              </a:ext>
            </a:extLst>
          </p:cNvPr>
          <p:cNvSpPr/>
          <p:nvPr/>
        </p:nvSpPr>
        <p:spPr>
          <a:xfrm>
            <a:off x="562751" y="728538"/>
            <a:ext cx="2020250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0DCC3D-0B98-DFB1-CFBF-C9624441E7CE}"/>
              </a:ext>
            </a:extLst>
          </p:cNvPr>
          <p:cNvSpPr/>
          <p:nvPr/>
        </p:nvSpPr>
        <p:spPr>
          <a:xfrm>
            <a:off x="2629023" y="710703"/>
            <a:ext cx="1940313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C94597-A4D7-5503-465C-449F8944A1AD}"/>
              </a:ext>
            </a:extLst>
          </p:cNvPr>
          <p:cNvSpPr/>
          <p:nvPr/>
        </p:nvSpPr>
        <p:spPr>
          <a:xfrm>
            <a:off x="4672024" y="690864"/>
            <a:ext cx="2263978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0868B9-B421-FE7D-BD61-CEFBDFE8B99F}"/>
              </a:ext>
            </a:extLst>
          </p:cNvPr>
          <p:cNvSpPr/>
          <p:nvPr/>
        </p:nvSpPr>
        <p:spPr>
          <a:xfrm>
            <a:off x="602643" y="2881742"/>
            <a:ext cx="1499208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ADC05F-16B0-F357-FCB4-37DDE56C2D4F}"/>
              </a:ext>
            </a:extLst>
          </p:cNvPr>
          <p:cNvSpPr/>
          <p:nvPr/>
        </p:nvSpPr>
        <p:spPr>
          <a:xfrm>
            <a:off x="2219591" y="2912308"/>
            <a:ext cx="1499208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5BBE0-862B-1567-0AEE-F68D82C2FF97}"/>
              </a:ext>
            </a:extLst>
          </p:cNvPr>
          <p:cNvSpPr/>
          <p:nvPr/>
        </p:nvSpPr>
        <p:spPr>
          <a:xfrm>
            <a:off x="3836538" y="2865351"/>
            <a:ext cx="1286627" cy="201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688B5-D0EA-F192-3D56-CF38BBB2753B}"/>
              </a:ext>
            </a:extLst>
          </p:cNvPr>
          <p:cNvSpPr/>
          <p:nvPr/>
        </p:nvSpPr>
        <p:spPr>
          <a:xfrm>
            <a:off x="5271333" y="2883206"/>
            <a:ext cx="1682524" cy="92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7E58AA-331F-0DE0-55E3-3BBD24817AA2}"/>
              </a:ext>
            </a:extLst>
          </p:cNvPr>
          <p:cNvSpPr/>
          <p:nvPr/>
        </p:nvSpPr>
        <p:spPr>
          <a:xfrm>
            <a:off x="5253478" y="3953624"/>
            <a:ext cx="1682524" cy="92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139128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WORKPLACE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0630"/>
            <a:ext cx="564959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Establishing</a:t>
            </a:r>
            <a:r>
              <a:rPr sz="1000" i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Open Sans"/>
                <a:cs typeface="Open Sans"/>
              </a:rPr>
              <a:t>communication</a:t>
            </a:r>
            <a:r>
              <a:rPr sz="1000" i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1000">
              <a:latin typeface="Open Sans"/>
              <a:cs typeface="Open Sans"/>
            </a:endParaRPr>
          </a:p>
          <a:p>
            <a:pPr marL="17145" marR="5080">
              <a:lnSpc>
                <a:spcPct val="100000"/>
              </a:lnSpc>
              <a:spcBef>
                <a:spcPts val="725"/>
              </a:spcBef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establishing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with others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important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approach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them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correct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way.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success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further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often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rely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how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initial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(first)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goes.</a:t>
            </a:r>
            <a:endParaRPr sz="10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565"/>
              </a:spcBef>
            </a:pP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things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remember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include: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39995" y="3989006"/>
            <a:ext cx="1810385" cy="808355"/>
            <a:chOff x="5039995" y="3989006"/>
            <a:chExt cx="1810385" cy="808355"/>
          </a:xfrm>
        </p:grpSpPr>
        <p:sp>
          <p:nvSpPr>
            <p:cNvPr id="5" name="object 5"/>
            <p:cNvSpPr/>
            <p:nvPr/>
          </p:nvSpPr>
          <p:spPr>
            <a:xfrm>
              <a:off x="5043170" y="3992181"/>
              <a:ext cx="1804035" cy="802005"/>
            </a:xfrm>
            <a:custGeom>
              <a:avLst/>
              <a:gdLst/>
              <a:ahLst/>
              <a:cxnLst/>
              <a:rect l="l" t="t" r="r" b="b"/>
              <a:pathLst>
                <a:path w="1804034" h="802004">
                  <a:moveTo>
                    <a:pt x="1803552" y="0"/>
                  </a:moveTo>
                  <a:lnTo>
                    <a:pt x="0" y="0"/>
                  </a:lnTo>
                  <a:lnTo>
                    <a:pt x="0" y="801636"/>
                  </a:lnTo>
                  <a:lnTo>
                    <a:pt x="1803552" y="801636"/>
                  </a:lnTo>
                  <a:lnTo>
                    <a:pt x="1803552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3170" y="3992181"/>
              <a:ext cx="1804035" cy="802005"/>
            </a:xfrm>
            <a:custGeom>
              <a:avLst/>
              <a:gdLst/>
              <a:ahLst/>
              <a:cxnLst/>
              <a:rect l="l" t="t" r="r" b="b"/>
              <a:pathLst>
                <a:path w="1804034" h="802004">
                  <a:moveTo>
                    <a:pt x="0" y="801636"/>
                  </a:moveTo>
                  <a:lnTo>
                    <a:pt x="1803552" y="801636"/>
                  </a:lnTo>
                  <a:lnTo>
                    <a:pt x="1803552" y="0"/>
                  </a:lnTo>
                  <a:lnTo>
                    <a:pt x="0" y="0"/>
                  </a:lnTo>
                  <a:lnTo>
                    <a:pt x="0" y="801636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1313223"/>
          <a:ext cx="6473190" cy="364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0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6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respectful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200" spc="-7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friendly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530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Introduce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yourself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Smile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Offer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handshake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eye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contact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talk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down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3679" marR="361950" indent="-1651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3679" algn="l"/>
                          <a:tab pos="234315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Respect the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position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company.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example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manager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supervisor.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6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culturally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sensitive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35585" marR="864235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35585" algn="l"/>
                          <a:tab pos="236220" algn="l"/>
                        </a:tabLst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Consider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persons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cultural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background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5585" algn="l"/>
                          <a:tab pos="236220" algn="l"/>
                        </a:tabLst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Consider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religions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5585" marR="707390" indent="-1651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5585" algn="l"/>
                          <a:tab pos="236220" algn="l"/>
                        </a:tabLst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accent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find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it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hard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understand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5585" marR="677545" indent="-1651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5585" algn="l"/>
                          <a:tab pos="236220" algn="l"/>
                        </a:tabLst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Certain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hand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gestures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words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different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meanings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cultures.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 marR="528320" indent="-165100">
                        <a:lnSpc>
                          <a:spcPts val="14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200" spc="-8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language</a:t>
                      </a:r>
                      <a:r>
                        <a:rPr sz="1200" spc="-8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5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audience</a:t>
                      </a:r>
                      <a:r>
                        <a:rPr sz="1200" spc="-4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understands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37490" marR="606425" indent="-165100">
                        <a:lnSpc>
                          <a:spcPct val="100000"/>
                        </a:lnSpc>
                        <a:spcBef>
                          <a:spcPts val="489"/>
                        </a:spcBef>
                        <a:buChar char="•"/>
                        <a:tabLst>
                          <a:tab pos="237490" algn="l"/>
                          <a:tab pos="238125" algn="l"/>
                        </a:tabLst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English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second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language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7490" indent="-165100">
                        <a:lnSpc>
                          <a:spcPct val="100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237490" algn="l"/>
                          <a:tab pos="238125" algn="l"/>
                        </a:tabLst>
                      </a:pP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Try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‘jargon’.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50825" marR="3994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Jargon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language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only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relevant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particular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trade,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profession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group).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7490" indent="-165100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37490" algn="l"/>
                          <a:tab pos="238125" algn="l"/>
                        </a:tabLst>
                      </a:pP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Try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‘acronyms’.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8125" marR="420370" indent="120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acronym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letters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represent a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phrase,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name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organisation.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example: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2729" marR="407034" algn="just">
                        <a:lnSpc>
                          <a:spcPct val="1473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ASAP</a:t>
                      </a:r>
                      <a:r>
                        <a:rPr sz="1000" b="1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000" spc="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ossible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EGA</a:t>
                      </a:r>
                      <a:r>
                        <a:rPr sz="1000" b="1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000" spc="2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8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asy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uides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ustralia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FEL</a:t>
                      </a:r>
                      <a:r>
                        <a:rPr sz="1000" b="1" spc="29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000" spc="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ront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nd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oader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11" y="3518956"/>
            <a:ext cx="1505752" cy="1398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612" y="3448799"/>
            <a:ext cx="1725787" cy="146001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A230C-3582-F396-3734-504A7D7F69F9}"/>
              </a:ext>
            </a:extLst>
          </p:cNvPr>
          <p:cNvSpPr/>
          <p:nvPr/>
        </p:nvSpPr>
        <p:spPr>
          <a:xfrm>
            <a:off x="518498" y="311217"/>
            <a:ext cx="5926752" cy="87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FAAC8-C304-5725-B34C-6A7AA06C26E3}"/>
              </a:ext>
            </a:extLst>
          </p:cNvPr>
          <p:cNvSpPr/>
          <p:nvPr/>
        </p:nvSpPr>
        <p:spPr>
          <a:xfrm>
            <a:off x="557868" y="1329856"/>
            <a:ext cx="1955973" cy="358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DCFAB-7F87-0752-4486-B0B4F08A8524}"/>
              </a:ext>
            </a:extLst>
          </p:cNvPr>
          <p:cNvSpPr/>
          <p:nvPr/>
        </p:nvSpPr>
        <p:spPr>
          <a:xfrm>
            <a:off x="2778734" y="1353502"/>
            <a:ext cx="1955973" cy="358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85BF09-9DCD-D345-E878-AE54A06991AA}"/>
              </a:ext>
            </a:extLst>
          </p:cNvPr>
          <p:cNvSpPr/>
          <p:nvPr/>
        </p:nvSpPr>
        <p:spPr>
          <a:xfrm>
            <a:off x="4895962" y="1334488"/>
            <a:ext cx="2077479" cy="358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9262" y="2186991"/>
            <a:ext cx="2094926" cy="101340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139128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WORKPLACE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303205"/>
          <a:ext cx="6475093" cy="3660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40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5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Keep</a:t>
                      </a:r>
                      <a:r>
                        <a:rPr sz="1200" spc="-9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200" spc="-9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simple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8580" marR="9848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use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complicated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or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academic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language.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8580" marR="10483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understand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could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lose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interest.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660" algn="just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5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Keep</a:t>
                      </a:r>
                      <a:r>
                        <a:rPr sz="1200" spc="-4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200" spc="-4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moving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660" marR="520700" algn="just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sure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every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bit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information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builds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information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before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it,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subject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flow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help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understanding.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8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Get</a:t>
                      </a:r>
                      <a:r>
                        <a:rPr sz="1200" spc="-9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spc="-9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9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point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1755" marR="9391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main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point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points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quickly.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1755" marR="994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become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frustrated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or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confused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communication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gets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off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track.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71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Interact</a:t>
                      </a:r>
                      <a:r>
                        <a:rPr sz="1200" spc="-8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7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audience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8580" marR="19411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interaction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between the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speaker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audience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will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help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maintain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interest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help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audience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understand.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60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Follow</a:t>
                      </a:r>
                      <a:r>
                        <a:rPr sz="1200" spc="-6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00305E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6200" marR="1380490" algn="just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After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initial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good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idea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follow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things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6200" marR="1551940" algn="just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phone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call,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text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message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email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good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way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Maintaining </a:t>
            </a:r>
            <a:r>
              <a:rPr spc="-10" dirty="0"/>
              <a:t>communication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2857" y="3365112"/>
            <a:ext cx="924786" cy="14625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0630" y="3634206"/>
            <a:ext cx="1495873" cy="12437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7300" y="635477"/>
            <a:ext cx="566039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Once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established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audience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important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maintain 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until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message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gets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across.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tips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maintaining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include: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0157" y="1745289"/>
            <a:ext cx="1009370" cy="1403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1684" y="1478737"/>
            <a:ext cx="763398" cy="173092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078C97-FC02-56E1-BC83-B19F65322ED0}"/>
              </a:ext>
            </a:extLst>
          </p:cNvPr>
          <p:cNvSpPr/>
          <p:nvPr/>
        </p:nvSpPr>
        <p:spPr>
          <a:xfrm>
            <a:off x="518498" y="311217"/>
            <a:ext cx="5926752" cy="87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F8649-D007-4CDF-4339-390430AABA6C}"/>
              </a:ext>
            </a:extLst>
          </p:cNvPr>
          <p:cNvSpPr/>
          <p:nvPr/>
        </p:nvSpPr>
        <p:spPr>
          <a:xfrm>
            <a:off x="539541" y="1335186"/>
            <a:ext cx="2005541" cy="187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CBA9E6-CED8-F178-F8F8-8986B3C7F8E9}"/>
              </a:ext>
            </a:extLst>
          </p:cNvPr>
          <p:cNvSpPr/>
          <p:nvPr/>
        </p:nvSpPr>
        <p:spPr>
          <a:xfrm>
            <a:off x="2659731" y="1351690"/>
            <a:ext cx="2184457" cy="187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755432-FF0D-CED0-B221-381DBD969087}"/>
              </a:ext>
            </a:extLst>
          </p:cNvPr>
          <p:cNvSpPr/>
          <p:nvPr/>
        </p:nvSpPr>
        <p:spPr>
          <a:xfrm>
            <a:off x="4977802" y="1354333"/>
            <a:ext cx="2005541" cy="187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70BA84-AFDE-541B-5AB1-627CC6E570CF}"/>
              </a:ext>
            </a:extLst>
          </p:cNvPr>
          <p:cNvSpPr/>
          <p:nvPr/>
        </p:nvSpPr>
        <p:spPr>
          <a:xfrm>
            <a:off x="591949" y="3353212"/>
            <a:ext cx="3076684" cy="152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5B9112-DB33-31D2-FCE1-7ABFBA1392E5}"/>
              </a:ext>
            </a:extLst>
          </p:cNvPr>
          <p:cNvSpPr/>
          <p:nvPr/>
        </p:nvSpPr>
        <p:spPr>
          <a:xfrm>
            <a:off x="3778249" y="3333997"/>
            <a:ext cx="3186301" cy="152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1152" y="141378"/>
            <a:ext cx="405447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 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74930" rIns="0" bIns="0" rtlCol="0">
            <a:spAutoFit/>
          </a:bodyPr>
          <a:lstStyle/>
          <a:p>
            <a:pPr marR="172085" algn="r">
              <a:lnSpc>
                <a:spcPts val="4520"/>
              </a:lnSpc>
              <a:spcBef>
                <a:spcPts val="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Communicate</a:t>
            </a:r>
            <a:r>
              <a:rPr sz="4200" b="1" spc="-9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using</a:t>
            </a:r>
            <a:r>
              <a:rPr sz="4200" b="1" spc="-8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communication</a:t>
            </a:r>
            <a:endParaRPr sz="4200">
              <a:latin typeface="Bebas Neue Bold"/>
              <a:cs typeface="Bebas Neue Bold"/>
            </a:endParaRPr>
          </a:p>
          <a:p>
            <a:pPr marR="172085" algn="r">
              <a:lnSpc>
                <a:spcPts val="4520"/>
              </a:lnSpc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equipment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and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systems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7199" y="2649827"/>
            <a:ext cx="2137964" cy="23236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09225" y="2144330"/>
            <a:ext cx="623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305E"/>
                </a:solidFill>
                <a:latin typeface="Trebuchet MS"/>
                <a:cs typeface="Trebuchet MS"/>
              </a:rPr>
              <a:t>Element</a:t>
            </a:r>
            <a:r>
              <a:rPr sz="1200" spc="-75" dirty="0">
                <a:solidFill>
                  <a:srgbClr val="00305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0305E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282067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USING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 AND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SYSTEMS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678006"/>
            <a:ext cx="6486525" cy="3964304"/>
            <a:chOff x="536825" y="678006"/>
            <a:chExt cx="6486525" cy="3964304"/>
          </a:xfrm>
        </p:grpSpPr>
        <p:sp>
          <p:nvSpPr>
            <p:cNvPr id="4" name="object 4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684356"/>
              <a:ext cx="0" cy="3954779"/>
            </a:xfrm>
            <a:custGeom>
              <a:avLst/>
              <a:gdLst/>
              <a:ahLst/>
              <a:cxnLst/>
              <a:rect l="l" t="t" r="r" b="b"/>
              <a:pathLst>
                <a:path h="3954779">
                  <a:moveTo>
                    <a:pt x="0" y="395460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824" y="684356"/>
              <a:ext cx="0" cy="3954779"/>
            </a:xfrm>
            <a:custGeom>
              <a:avLst/>
              <a:gdLst/>
              <a:ahLst/>
              <a:cxnLst/>
              <a:rect l="l" t="t" r="r" b="b"/>
              <a:pathLst>
                <a:path h="3954779">
                  <a:moveTo>
                    <a:pt x="0" y="395460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9300" y="649462"/>
            <a:ext cx="3631565" cy="15621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Two-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way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radio</a:t>
            </a:r>
            <a:endParaRPr sz="1400">
              <a:latin typeface="Franklin Gothic Medium"/>
              <a:cs typeface="Franklin Gothic Medium"/>
            </a:endParaRPr>
          </a:p>
          <a:p>
            <a:pPr marL="12700" marR="461645">
              <a:lnSpc>
                <a:spcPct val="100000"/>
              </a:lnSpc>
              <a:spcBef>
                <a:spcPts val="430"/>
              </a:spcBef>
            </a:pP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Two-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way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radio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usually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operate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a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half-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duplex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mode.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means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operator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either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talk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listen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cannot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at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same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time.</a:t>
            </a:r>
            <a:endParaRPr sz="1000">
              <a:latin typeface="Trebuchet MS"/>
              <a:cs typeface="Trebuchet MS"/>
            </a:endParaRPr>
          </a:p>
          <a:p>
            <a:pPr marL="177165" marR="51435" indent="-165100">
              <a:lnSpc>
                <a:spcPct val="100000"/>
              </a:lnSpc>
              <a:spcBef>
                <a:spcPts val="56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send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message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the operator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must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press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‘</a:t>
            </a:r>
            <a:r>
              <a:rPr sz="1000" b="1" spc="-55" dirty="0">
                <a:solidFill>
                  <a:srgbClr val="231F20"/>
                </a:solidFill>
                <a:latin typeface="Open Sans"/>
                <a:cs typeface="Open Sans"/>
              </a:rPr>
              <a:t>push-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to-</a:t>
            </a:r>
            <a:r>
              <a:rPr sz="1000" b="1" spc="-60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’</a:t>
            </a:r>
            <a:r>
              <a:rPr sz="1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button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activates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transmitter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(allows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message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sent).</a:t>
            </a:r>
            <a:endParaRPr sz="1000">
              <a:latin typeface="Trebuchet MS"/>
              <a:cs typeface="Trebuchet MS"/>
            </a:endParaRPr>
          </a:p>
          <a:p>
            <a:pPr marL="177165" marR="5080" indent="-165100">
              <a:lnSpc>
                <a:spcPct val="100000"/>
              </a:lnSpc>
              <a:spcBef>
                <a:spcPts val="425"/>
              </a:spcBef>
              <a:buChar char="•"/>
              <a:tabLst>
                <a:tab pos="177165" algn="l"/>
                <a:tab pos="177800" algn="l"/>
              </a:tabLst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button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released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receiver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active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(allows a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message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received).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3412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</a:t>
            </a:r>
            <a:r>
              <a:rPr spc="-10" dirty="0"/>
              <a:t> </a:t>
            </a:r>
            <a:r>
              <a:rPr dirty="0"/>
              <a:t>communication</a:t>
            </a:r>
            <a:r>
              <a:rPr spc="-15" dirty="0"/>
              <a:t> </a:t>
            </a:r>
            <a:r>
              <a:rPr dirty="0"/>
              <a:t>equipment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systems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65593" y="757110"/>
            <a:ext cx="4836160" cy="3686810"/>
            <a:chOff x="1065593" y="757110"/>
            <a:chExt cx="4836160" cy="36868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0502" y="757110"/>
              <a:ext cx="1001114" cy="3686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593" y="3077946"/>
              <a:ext cx="2177962" cy="7920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62372" y="3507148"/>
              <a:ext cx="0" cy="575945"/>
            </a:xfrm>
            <a:custGeom>
              <a:avLst/>
              <a:gdLst/>
              <a:ahLst/>
              <a:cxnLst/>
              <a:rect l="l" t="t" r="r" b="b"/>
              <a:pathLst>
                <a:path h="575945">
                  <a:moveTo>
                    <a:pt x="0" y="0"/>
                  </a:moveTo>
                  <a:lnTo>
                    <a:pt x="0" y="575939"/>
                  </a:lnTo>
                </a:path>
              </a:pathLst>
            </a:custGeom>
            <a:ln w="18503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4268" y="346314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0" y="29794"/>
                  </a:moveTo>
                  <a:lnTo>
                    <a:pt x="69" y="19702"/>
                  </a:lnTo>
                  <a:lnTo>
                    <a:pt x="3868" y="10734"/>
                  </a:lnTo>
                  <a:lnTo>
                    <a:pt x="10756" y="3848"/>
                  </a:lnTo>
                  <a:lnTo>
                    <a:pt x="20091" y="0"/>
                  </a:lnTo>
                  <a:lnTo>
                    <a:pt x="30192" y="71"/>
                  </a:lnTo>
                  <a:lnTo>
                    <a:pt x="39168" y="3873"/>
                  </a:lnTo>
                  <a:lnTo>
                    <a:pt x="46060" y="10762"/>
                  </a:lnTo>
                  <a:lnTo>
                    <a:pt x="49911" y="20091"/>
                  </a:lnTo>
                  <a:lnTo>
                    <a:pt x="49833" y="30175"/>
                  </a:lnTo>
                  <a:lnTo>
                    <a:pt x="46016" y="39139"/>
                  </a:lnTo>
                  <a:lnTo>
                    <a:pt x="39111" y="46024"/>
                  </a:lnTo>
                  <a:lnTo>
                    <a:pt x="29768" y="49872"/>
                  </a:lnTo>
                  <a:lnTo>
                    <a:pt x="19675" y="49802"/>
                  </a:lnTo>
                  <a:lnTo>
                    <a:pt x="10717" y="46000"/>
                  </a:lnTo>
                  <a:lnTo>
                    <a:pt x="3842" y="39116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2396" y="4083088"/>
            <a:ext cx="92646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380"/>
              </a:spcBef>
            </a:pP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Push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talk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09096" y="3464623"/>
            <a:ext cx="1174750" cy="406400"/>
            <a:chOff x="5709096" y="3464623"/>
            <a:chExt cx="1174750" cy="406400"/>
          </a:xfrm>
        </p:grpSpPr>
        <p:sp>
          <p:nvSpPr>
            <p:cNvPr id="16" name="object 16"/>
            <p:cNvSpPr/>
            <p:nvPr/>
          </p:nvSpPr>
          <p:spPr>
            <a:xfrm>
              <a:off x="5710702" y="35278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57" y="0"/>
                  </a:moveTo>
                  <a:lnTo>
                    <a:pt x="16769" y="2159"/>
                  </a:lnTo>
                  <a:lnTo>
                    <a:pt x="8042" y="8047"/>
                  </a:lnTo>
                  <a:lnTo>
                    <a:pt x="2157" y="16775"/>
                  </a:lnTo>
                  <a:lnTo>
                    <a:pt x="0" y="27457"/>
                  </a:lnTo>
                  <a:lnTo>
                    <a:pt x="2157" y="38139"/>
                  </a:lnTo>
                  <a:lnTo>
                    <a:pt x="8042" y="46867"/>
                  </a:lnTo>
                  <a:lnTo>
                    <a:pt x="16769" y="52755"/>
                  </a:lnTo>
                  <a:lnTo>
                    <a:pt x="27457" y="54914"/>
                  </a:lnTo>
                  <a:lnTo>
                    <a:pt x="38144" y="52755"/>
                  </a:lnTo>
                  <a:lnTo>
                    <a:pt x="46872" y="46867"/>
                  </a:lnTo>
                  <a:lnTo>
                    <a:pt x="52756" y="38139"/>
                  </a:lnTo>
                  <a:lnTo>
                    <a:pt x="54914" y="27457"/>
                  </a:lnTo>
                  <a:lnTo>
                    <a:pt x="52756" y="16775"/>
                  </a:lnTo>
                  <a:lnTo>
                    <a:pt x="46872" y="8047"/>
                  </a:lnTo>
                  <a:lnTo>
                    <a:pt x="38144" y="2159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64514" y="3562251"/>
              <a:ext cx="319405" cy="107314"/>
            </a:xfrm>
            <a:custGeom>
              <a:avLst/>
              <a:gdLst/>
              <a:ahLst/>
              <a:cxnLst/>
              <a:rect l="l" t="t" r="r" b="b"/>
              <a:pathLst>
                <a:path w="319404" h="107314">
                  <a:moveTo>
                    <a:pt x="318884" y="1067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5446" y="35292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69" y="19702"/>
                  </a:lnTo>
                  <a:lnTo>
                    <a:pt x="3868" y="10734"/>
                  </a:lnTo>
                  <a:lnTo>
                    <a:pt x="10756" y="3848"/>
                  </a:lnTo>
                  <a:lnTo>
                    <a:pt x="20091" y="0"/>
                  </a:lnTo>
                  <a:lnTo>
                    <a:pt x="30192" y="71"/>
                  </a:lnTo>
                  <a:lnTo>
                    <a:pt x="39168" y="3873"/>
                  </a:lnTo>
                  <a:lnTo>
                    <a:pt x="46060" y="10762"/>
                  </a:lnTo>
                  <a:lnTo>
                    <a:pt x="49911" y="20091"/>
                  </a:lnTo>
                  <a:lnTo>
                    <a:pt x="49841" y="30175"/>
                  </a:lnTo>
                  <a:lnTo>
                    <a:pt x="46042" y="39139"/>
                  </a:lnTo>
                  <a:lnTo>
                    <a:pt x="39154" y="46024"/>
                  </a:lnTo>
                  <a:lnTo>
                    <a:pt x="29819" y="49872"/>
                  </a:lnTo>
                  <a:lnTo>
                    <a:pt x="19718" y="49802"/>
                  </a:lnTo>
                  <a:lnTo>
                    <a:pt x="10742" y="46000"/>
                  </a:lnTo>
                  <a:lnTo>
                    <a:pt x="3850" y="39116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26543" y="3464623"/>
              <a:ext cx="857250" cy="406400"/>
            </a:xfrm>
            <a:custGeom>
              <a:avLst/>
              <a:gdLst/>
              <a:ahLst/>
              <a:cxnLst/>
              <a:rect l="l" t="t" r="r" b="b"/>
              <a:pathLst>
                <a:path w="857250" h="406400">
                  <a:moveTo>
                    <a:pt x="856907" y="0"/>
                  </a:moveTo>
                  <a:lnTo>
                    <a:pt x="0" y="0"/>
                  </a:lnTo>
                  <a:lnTo>
                    <a:pt x="0" y="406273"/>
                  </a:lnTo>
                  <a:lnTo>
                    <a:pt x="856907" y="406273"/>
                  </a:lnTo>
                  <a:lnTo>
                    <a:pt x="856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26543" y="3464623"/>
            <a:ext cx="857250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96850" marR="189865" indent="23495">
              <a:lnSpc>
                <a:spcPct val="100000"/>
              </a:lnSpc>
              <a:spcBef>
                <a:spcPts val="380"/>
              </a:spcBef>
            </a:pP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Channel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up/down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88173" y="2955586"/>
            <a:ext cx="683895" cy="236854"/>
            <a:chOff x="5388173" y="2955586"/>
            <a:chExt cx="683895" cy="236854"/>
          </a:xfrm>
        </p:grpSpPr>
        <p:sp>
          <p:nvSpPr>
            <p:cNvPr id="22" name="object 22"/>
            <p:cNvSpPr/>
            <p:nvPr/>
          </p:nvSpPr>
          <p:spPr>
            <a:xfrm>
              <a:off x="5443730" y="2961936"/>
              <a:ext cx="621665" cy="191770"/>
            </a:xfrm>
            <a:custGeom>
              <a:avLst/>
              <a:gdLst/>
              <a:ahLst/>
              <a:cxnLst/>
              <a:rect l="l" t="t" r="r" b="b"/>
              <a:pathLst>
                <a:path w="621664" h="191769">
                  <a:moveTo>
                    <a:pt x="621461" y="0"/>
                  </a:moveTo>
                  <a:lnTo>
                    <a:pt x="0" y="19171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4523" y="313619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61" y="19702"/>
                  </a:lnTo>
                  <a:lnTo>
                    <a:pt x="3843" y="10734"/>
                  </a:lnTo>
                  <a:lnTo>
                    <a:pt x="10713" y="3848"/>
                  </a:lnTo>
                  <a:lnTo>
                    <a:pt x="20040" y="0"/>
                  </a:lnTo>
                  <a:lnTo>
                    <a:pt x="30120" y="76"/>
                  </a:lnTo>
                  <a:lnTo>
                    <a:pt x="39098" y="3878"/>
                  </a:lnTo>
                  <a:lnTo>
                    <a:pt x="46002" y="10763"/>
                  </a:lnTo>
                  <a:lnTo>
                    <a:pt x="49860" y="20091"/>
                  </a:lnTo>
                  <a:lnTo>
                    <a:pt x="49783" y="30177"/>
                  </a:lnTo>
                  <a:lnTo>
                    <a:pt x="45972" y="39144"/>
                  </a:lnTo>
                  <a:lnTo>
                    <a:pt x="39082" y="46030"/>
                  </a:lnTo>
                  <a:lnTo>
                    <a:pt x="29768" y="49872"/>
                  </a:lnTo>
                  <a:lnTo>
                    <a:pt x="19675" y="49802"/>
                  </a:lnTo>
                  <a:lnTo>
                    <a:pt x="10717" y="46000"/>
                  </a:lnTo>
                  <a:lnTo>
                    <a:pt x="3842" y="39116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65189" y="2826613"/>
            <a:ext cx="86360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80"/>
              </a:spcBef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LCD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display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645249" y="2148256"/>
            <a:ext cx="390525" cy="343535"/>
            <a:chOff x="5645249" y="2148256"/>
            <a:chExt cx="390525" cy="343535"/>
          </a:xfrm>
        </p:grpSpPr>
        <p:sp>
          <p:nvSpPr>
            <p:cNvPr id="26" name="object 26"/>
            <p:cNvSpPr/>
            <p:nvPr/>
          </p:nvSpPr>
          <p:spPr>
            <a:xfrm>
              <a:off x="5695796" y="2154606"/>
              <a:ext cx="334010" cy="288925"/>
            </a:xfrm>
            <a:custGeom>
              <a:avLst/>
              <a:gdLst/>
              <a:ahLst/>
              <a:cxnLst/>
              <a:rect l="l" t="t" r="r" b="b"/>
              <a:pathLst>
                <a:path w="334010" h="288925">
                  <a:moveTo>
                    <a:pt x="333578" y="0"/>
                  </a:moveTo>
                  <a:lnTo>
                    <a:pt x="0" y="28879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1599" y="243509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77" y="19697"/>
                  </a:lnTo>
                  <a:lnTo>
                    <a:pt x="3894" y="10733"/>
                  </a:lnTo>
                  <a:lnTo>
                    <a:pt x="10799" y="3847"/>
                  </a:lnTo>
                  <a:lnTo>
                    <a:pt x="20142" y="0"/>
                  </a:lnTo>
                  <a:lnTo>
                    <a:pt x="30205" y="76"/>
                  </a:lnTo>
                  <a:lnTo>
                    <a:pt x="39149" y="3876"/>
                  </a:lnTo>
                  <a:lnTo>
                    <a:pt x="46018" y="10758"/>
                  </a:lnTo>
                  <a:lnTo>
                    <a:pt x="49860" y="20078"/>
                  </a:lnTo>
                  <a:lnTo>
                    <a:pt x="49791" y="30166"/>
                  </a:lnTo>
                  <a:lnTo>
                    <a:pt x="45997" y="39138"/>
                  </a:lnTo>
                  <a:lnTo>
                    <a:pt x="39124" y="46028"/>
                  </a:lnTo>
                  <a:lnTo>
                    <a:pt x="29819" y="49872"/>
                  </a:lnTo>
                  <a:lnTo>
                    <a:pt x="19718" y="49800"/>
                  </a:lnTo>
                  <a:lnTo>
                    <a:pt x="10742" y="45994"/>
                  </a:lnTo>
                  <a:lnTo>
                    <a:pt x="3850" y="39105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01855" y="1929892"/>
            <a:ext cx="65151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Volume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63439" y="1423868"/>
            <a:ext cx="385445" cy="62865"/>
            <a:chOff x="5163439" y="1423868"/>
            <a:chExt cx="385445" cy="62865"/>
          </a:xfrm>
        </p:grpSpPr>
        <p:sp>
          <p:nvSpPr>
            <p:cNvPr id="30" name="object 30"/>
            <p:cNvSpPr/>
            <p:nvPr/>
          </p:nvSpPr>
          <p:spPr>
            <a:xfrm>
              <a:off x="5220195" y="1455157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321818" y="0"/>
                  </a:lnTo>
                </a:path>
              </a:pathLst>
            </a:custGeom>
            <a:ln w="1271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9789" y="143021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9911" y="29781"/>
                  </a:moveTo>
                  <a:lnTo>
                    <a:pt x="49841" y="19697"/>
                  </a:lnTo>
                  <a:lnTo>
                    <a:pt x="46042" y="10733"/>
                  </a:lnTo>
                  <a:lnTo>
                    <a:pt x="39154" y="3847"/>
                  </a:lnTo>
                  <a:lnTo>
                    <a:pt x="29819" y="0"/>
                  </a:lnTo>
                  <a:lnTo>
                    <a:pt x="19718" y="72"/>
                  </a:lnTo>
                  <a:lnTo>
                    <a:pt x="10742" y="3878"/>
                  </a:lnTo>
                  <a:lnTo>
                    <a:pt x="3850" y="10767"/>
                  </a:lnTo>
                  <a:lnTo>
                    <a:pt x="0" y="20091"/>
                  </a:lnTo>
                  <a:lnTo>
                    <a:pt x="69" y="30181"/>
                  </a:lnTo>
                  <a:lnTo>
                    <a:pt x="3868" y="39144"/>
                  </a:lnTo>
                  <a:lnTo>
                    <a:pt x="10756" y="46026"/>
                  </a:lnTo>
                  <a:lnTo>
                    <a:pt x="20091" y="49872"/>
                  </a:lnTo>
                  <a:lnTo>
                    <a:pt x="30192" y="49801"/>
                  </a:lnTo>
                  <a:lnTo>
                    <a:pt x="39168" y="45999"/>
                  </a:lnTo>
                  <a:lnTo>
                    <a:pt x="46060" y="39110"/>
                  </a:lnTo>
                  <a:lnTo>
                    <a:pt x="49911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42013" y="1328216"/>
            <a:ext cx="65532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Aerial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56493" y="3065641"/>
            <a:ext cx="320675" cy="62865"/>
            <a:chOff x="4656493" y="3065641"/>
            <a:chExt cx="320675" cy="62865"/>
          </a:xfrm>
        </p:grpSpPr>
        <p:sp>
          <p:nvSpPr>
            <p:cNvPr id="34" name="object 34"/>
            <p:cNvSpPr/>
            <p:nvPr/>
          </p:nvSpPr>
          <p:spPr>
            <a:xfrm>
              <a:off x="4662843" y="3096923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51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0803" y="307199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77" y="19697"/>
                  </a:lnTo>
                  <a:lnTo>
                    <a:pt x="3894" y="10733"/>
                  </a:lnTo>
                  <a:lnTo>
                    <a:pt x="10799" y="3847"/>
                  </a:lnTo>
                  <a:lnTo>
                    <a:pt x="20142" y="0"/>
                  </a:lnTo>
                  <a:lnTo>
                    <a:pt x="30205" y="78"/>
                  </a:lnTo>
                  <a:lnTo>
                    <a:pt x="39149" y="3883"/>
                  </a:lnTo>
                  <a:lnTo>
                    <a:pt x="46018" y="10769"/>
                  </a:lnTo>
                  <a:lnTo>
                    <a:pt x="49860" y="20091"/>
                  </a:lnTo>
                  <a:lnTo>
                    <a:pt x="49791" y="30175"/>
                  </a:lnTo>
                  <a:lnTo>
                    <a:pt x="45997" y="39138"/>
                  </a:lnTo>
                  <a:lnTo>
                    <a:pt x="39124" y="46019"/>
                  </a:lnTo>
                  <a:lnTo>
                    <a:pt x="29819" y="49860"/>
                  </a:lnTo>
                  <a:lnTo>
                    <a:pt x="19718" y="49789"/>
                  </a:lnTo>
                  <a:lnTo>
                    <a:pt x="10742" y="45988"/>
                  </a:lnTo>
                  <a:lnTo>
                    <a:pt x="3850" y="39103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32123" y="2967596"/>
            <a:ext cx="83121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80"/>
              </a:spcBef>
            </a:pP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Push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talk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29200" y="4067365"/>
            <a:ext cx="508000" cy="62865"/>
            <a:chOff x="4829200" y="4067365"/>
            <a:chExt cx="508000" cy="62865"/>
          </a:xfrm>
        </p:grpSpPr>
        <p:sp>
          <p:nvSpPr>
            <p:cNvPr id="38" name="object 38"/>
            <p:cNvSpPr/>
            <p:nvPr/>
          </p:nvSpPr>
          <p:spPr>
            <a:xfrm>
              <a:off x="5276701" y="406890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248" y="0"/>
                  </a:moveTo>
                  <a:lnTo>
                    <a:pt x="17862" y="2298"/>
                  </a:lnTo>
                  <a:lnTo>
                    <a:pt x="8566" y="8564"/>
                  </a:lnTo>
                  <a:lnTo>
                    <a:pt x="2298" y="17857"/>
                  </a:lnTo>
                  <a:lnTo>
                    <a:pt x="0" y="29235"/>
                  </a:lnTo>
                  <a:lnTo>
                    <a:pt x="2298" y="40620"/>
                  </a:lnTo>
                  <a:lnTo>
                    <a:pt x="8566" y="49917"/>
                  </a:lnTo>
                  <a:lnTo>
                    <a:pt x="17862" y="56185"/>
                  </a:lnTo>
                  <a:lnTo>
                    <a:pt x="29248" y="58483"/>
                  </a:lnTo>
                  <a:lnTo>
                    <a:pt x="40633" y="56185"/>
                  </a:lnTo>
                  <a:lnTo>
                    <a:pt x="49930" y="49917"/>
                  </a:lnTo>
                  <a:lnTo>
                    <a:pt x="56197" y="40620"/>
                  </a:lnTo>
                  <a:lnTo>
                    <a:pt x="58496" y="29235"/>
                  </a:lnTo>
                  <a:lnTo>
                    <a:pt x="56197" y="17857"/>
                  </a:lnTo>
                  <a:lnTo>
                    <a:pt x="49930" y="8564"/>
                  </a:lnTo>
                  <a:lnTo>
                    <a:pt x="40633" y="2298"/>
                  </a:lnTo>
                  <a:lnTo>
                    <a:pt x="29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37455" y="4100530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>
                  <a:moveTo>
                    <a:pt x="0" y="0"/>
                  </a:moveTo>
                  <a:lnTo>
                    <a:pt x="449173" y="0"/>
                  </a:lnTo>
                </a:path>
              </a:pathLst>
            </a:custGeom>
            <a:ln w="16078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80719" y="407371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84" y="19702"/>
                  </a:lnTo>
                  <a:lnTo>
                    <a:pt x="3913" y="10734"/>
                  </a:lnTo>
                  <a:lnTo>
                    <a:pt x="10820" y="3848"/>
                  </a:lnTo>
                  <a:lnTo>
                    <a:pt x="20142" y="0"/>
                  </a:lnTo>
                  <a:lnTo>
                    <a:pt x="30235" y="73"/>
                  </a:lnTo>
                  <a:lnTo>
                    <a:pt x="39193" y="3879"/>
                  </a:lnTo>
                  <a:lnTo>
                    <a:pt x="46068" y="10772"/>
                  </a:lnTo>
                  <a:lnTo>
                    <a:pt x="49911" y="20104"/>
                  </a:lnTo>
                  <a:lnTo>
                    <a:pt x="49841" y="30186"/>
                  </a:lnTo>
                  <a:lnTo>
                    <a:pt x="46042" y="39146"/>
                  </a:lnTo>
                  <a:lnTo>
                    <a:pt x="39154" y="46026"/>
                  </a:lnTo>
                  <a:lnTo>
                    <a:pt x="29819" y="49872"/>
                  </a:lnTo>
                  <a:lnTo>
                    <a:pt x="19739" y="49802"/>
                  </a:lnTo>
                  <a:lnTo>
                    <a:pt x="10761" y="46000"/>
                  </a:lnTo>
                  <a:lnTo>
                    <a:pt x="3857" y="39116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36339" y="3979430"/>
            <a:ext cx="70167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Speaker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458813" y="2846832"/>
            <a:ext cx="62865" cy="416559"/>
            <a:chOff x="1458813" y="2846832"/>
            <a:chExt cx="62865" cy="416559"/>
          </a:xfrm>
        </p:grpSpPr>
        <p:sp>
          <p:nvSpPr>
            <p:cNvPr id="43" name="object 43"/>
            <p:cNvSpPr/>
            <p:nvPr/>
          </p:nvSpPr>
          <p:spPr>
            <a:xfrm>
              <a:off x="1491409" y="2854452"/>
              <a:ext cx="0" cy="358140"/>
            </a:xfrm>
            <a:custGeom>
              <a:avLst/>
              <a:gdLst/>
              <a:ahLst/>
              <a:cxnLst/>
              <a:rect l="l" t="t" r="r" b="b"/>
              <a:pathLst>
                <a:path h="358139">
                  <a:moveTo>
                    <a:pt x="0" y="0"/>
                  </a:moveTo>
                  <a:lnTo>
                    <a:pt x="0" y="358073"/>
                  </a:lnTo>
                </a:path>
              </a:pathLst>
            </a:custGeom>
            <a:ln w="1507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65163" y="320665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0" y="29768"/>
                  </a:moveTo>
                  <a:lnTo>
                    <a:pt x="76" y="19684"/>
                  </a:lnTo>
                  <a:lnTo>
                    <a:pt x="3887" y="10721"/>
                  </a:lnTo>
                  <a:lnTo>
                    <a:pt x="10778" y="3840"/>
                  </a:lnTo>
                  <a:lnTo>
                    <a:pt x="20091" y="0"/>
                  </a:lnTo>
                  <a:lnTo>
                    <a:pt x="30184" y="70"/>
                  </a:lnTo>
                  <a:lnTo>
                    <a:pt x="39142" y="3871"/>
                  </a:lnTo>
                  <a:lnTo>
                    <a:pt x="46017" y="10756"/>
                  </a:lnTo>
                  <a:lnTo>
                    <a:pt x="49860" y="20078"/>
                  </a:lnTo>
                  <a:lnTo>
                    <a:pt x="49790" y="30163"/>
                  </a:lnTo>
                  <a:lnTo>
                    <a:pt x="45991" y="39127"/>
                  </a:lnTo>
                  <a:lnTo>
                    <a:pt x="39103" y="46012"/>
                  </a:lnTo>
                  <a:lnTo>
                    <a:pt x="29768" y="49860"/>
                  </a:lnTo>
                  <a:lnTo>
                    <a:pt x="19697" y="49782"/>
                  </a:lnTo>
                  <a:lnTo>
                    <a:pt x="10736" y="45977"/>
                  </a:lnTo>
                  <a:lnTo>
                    <a:pt x="3849" y="39090"/>
                  </a:lnTo>
                  <a:lnTo>
                    <a:pt x="0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65555" y="2600579"/>
            <a:ext cx="65278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Speaker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3179" y="4645304"/>
            <a:ext cx="6473825" cy="320040"/>
          </a:xfrm>
          <a:custGeom>
            <a:avLst/>
            <a:gdLst/>
            <a:ahLst/>
            <a:cxnLst/>
            <a:rect l="l" t="t" r="r" b="b"/>
            <a:pathLst>
              <a:path w="6473825" h="320039">
                <a:moveTo>
                  <a:pt x="6473647" y="0"/>
                </a:moveTo>
                <a:lnTo>
                  <a:pt x="0" y="0"/>
                </a:lnTo>
                <a:lnTo>
                  <a:pt x="0" y="319519"/>
                </a:lnTo>
                <a:lnTo>
                  <a:pt x="6473647" y="319519"/>
                </a:lnTo>
                <a:lnTo>
                  <a:pt x="6473647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914801" y="4713954"/>
            <a:ext cx="3729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Always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refer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operators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manual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information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radios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controls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40004" y="3491909"/>
            <a:ext cx="6480175" cy="1476375"/>
            <a:chOff x="540004" y="3491909"/>
            <a:chExt cx="6480175" cy="1476375"/>
          </a:xfrm>
        </p:grpSpPr>
        <p:sp>
          <p:nvSpPr>
            <p:cNvPr id="49" name="object 49"/>
            <p:cNvSpPr/>
            <p:nvPr/>
          </p:nvSpPr>
          <p:spPr>
            <a:xfrm>
              <a:off x="543179" y="4645304"/>
              <a:ext cx="6473825" cy="320040"/>
            </a:xfrm>
            <a:custGeom>
              <a:avLst/>
              <a:gdLst/>
              <a:ahLst/>
              <a:cxnLst/>
              <a:rect l="l" t="t" r="r" b="b"/>
              <a:pathLst>
                <a:path w="6473825" h="320039">
                  <a:moveTo>
                    <a:pt x="0" y="319519"/>
                  </a:moveTo>
                  <a:lnTo>
                    <a:pt x="6473647" y="319519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319519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8252" y="3547890"/>
              <a:ext cx="131445" cy="542290"/>
            </a:xfrm>
            <a:custGeom>
              <a:avLst/>
              <a:gdLst/>
              <a:ahLst/>
              <a:cxnLst/>
              <a:rect l="l" t="t" r="r" b="b"/>
              <a:pathLst>
                <a:path w="131444" h="542289">
                  <a:moveTo>
                    <a:pt x="0" y="542175"/>
                  </a:moveTo>
                  <a:lnTo>
                    <a:pt x="131064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10420" y="349825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69" y="19697"/>
                  </a:lnTo>
                  <a:lnTo>
                    <a:pt x="3868" y="10733"/>
                  </a:lnTo>
                  <a:lnTo>
                    <a:pt x="10756" y="3847"/>
                  </a:lnTo>
                  <a:lnTo>
                    <a:pt x="20091" y="0"/>
                  </a:lnTo>
                  <a:lnTo>
                    <a:pt x="30163" y="76"/>
                  </a:lnTo>
                  <a:lnTo>
                    <a:pt x="39123" y="3876"/>
                  </a:lnTo>
                  <a:lnTo>
                    <a:pt x="46010" y="10758"/>
                  </a:lnTo>
                  <a:lnTo>
                    <a:pt x="49860" y="20078"/>
                  </a:lnTo>
                  <a:lnTo>
                    <a:pt x="49762" y="30172"/>
                  </a:lnTo>
                  <a:lnTo>
                    <a:pt x="45953" y="39142"/>
                  </a:lnTo>
                  <a:lnTo>
                    <a:pt x="39074" y="46030"/>
                  </a:lnTo>
                  <a:lnTo>
                    <a:pt x="29768" y="49872"/>
                  </a:lnTo>
                  <a:lnTo>
                    <a:pt x="19668" y="49801"/>
                  </a:lnTo>
                  <a:lnTo>
                    <a:pt x="10698" y="45999"/>
                  </a:lnTo>
                  <a:lnTo>
                    <a:pt x="3820" y="39110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2627" y="4082961"/>
              <a:ext cx="863600" cy="254000"/>
            </a:xfrm>
            <a:custGeom>
              <a:avLst/>
              <a:gdLst/>
              <a:ahLst/>
              <a:cxnLst/>
              <a:rect l="l" t="t" r="r" b="b"/>
              <a:pathLst>
                <a:path w="863600" h="254000">
                  <a:moveTo>
                    <a:pt x="863257" y="0"/>
                  </a:moveTo>
                  <a:lnTo>
                    <a:pt x="0" y="0"/>
                  </a:lnTo>
                  <a:lnTo>
                    <a:pt x="0" y="253872"/>
                  </a:lnTo>
                  <a:lnTo>
                    <a:pt x="863257" y="25387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872627" y="4082961"/>
            <a:ext cx="86360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80"/>
              </a:spcBef>
            </a:pP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LCD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display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88666" y="2701442"/>
            <a:ext cx="708025" cy="561975"/>
            <a:chOff x="2188666" y="2701442"/>
            <a:chExt cx="708025" cy="561975"/>
          </a:xfrm>
        </p:grpSpPr>
        <p:sp>
          <p:nvSpPr>
            <p:cNvPr id="55" name="object 55"/>
            <p:cNvSpPr/>
            <p:nvPr/>
          </p:nvSpPr>
          <p:spPr>
            <a:xfrm>
              <a:off x="2239213" y="2926155"/>
              <a:ext cx="334010" cy="288925"/>
            </a:xfrm>
            <a:custGeom>
              <a:avLst/>
              <a:gdLst/>
              <a:ahLst/>
              <a:cxnLst/>
              <a:rect l="l" t="t" r="r" b="b"/>
              <a:pathLst>
                <a:path w="334010" h="288925">
                  <a:moveTo>
                    <a:pt x="333578" y="0"/>
                  </a:moveTo>
                  <a:lnTo>
                    <a:pt x="0" y="28879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95016" y="320664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81"/>
                  </a:moveTo>
                  <a:lnTo>
                    <a:pt x="77" y="19697"/>
                  </a:lnTo>
                  <a:lnTo>
                    <a:pt x="3894" y="10733"/>
                  </a:lnTo>
                  <a:lnTo>
                    <a:pt x="10799" y="3847"/>
                  </a:lnTo>
                  <a:lnTo>
                    <a:pt x="20142" y="0"/>
                  </a:lnTo>
                  <a:lnTo>
                    <a:pt x="30205" y="76"/>
                  </a:lnTo>
                  <a:lnTo>
                    <a:pt x="39149" y="3876"/>
                  </a:lnTo>
                  <a:lnTo>
                    <a:pt x="46018" y="10758"/>
                  </a:lnTo>
                  <a:lnTo>
                    <a:pt x="49860" y="20078"/>
                  </a:lnTo>
                  <a:lnTo>
                    <a:pt x="49791" y="30166"/>
                  </a:lnTo>
                  <a:lnTo>
                    <a:pt x="45997" y="39138"/>
                  </a:lnTo>
                  <a:lnTo>
                    <a:pt x="39124" y="46028"/>
                  </a:lnTo>
                  <a:lnTo>
                    <a:pt x="29819" y="49872"/>
                  </a:lnTo>
                  <a:lnTo>
                    <a:pt x="19718" y="49800"/>
                  </a:lnTo>
                  <a:lnTo>
                    <a:pt x="10742" y="45994"/>
                  </a:lnTo>
                  <a:lnTo>
                    <a:pt x="3850" y="39105"/>
                  </a:lnTo>
                  <a:lnTo>
                    <a:pt x="0" y="2978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45233" y="2701442"/>
              <a:ext cx="651510" cy="254000"/>
            </a:xfrm>
            <a:custGeom>
              <a:avLst/>
              <a:gdLst/>
              <a:ahLst/>
              <a:cxnLst/>
              <a:rect l="l" t="t" r="r" b="b"/>
              <a:pathLst>
                <a:path w="651510" h="254000">
                  <a:moveTo>
                    <a:pt x="650900" y="0"/>
                  </a:moveTo>
                  <a:lnTo>
                    <a:pt x="0" y="0"/>
                  </a:lnTo>
                  <a:lnTo>
                    <a:pt x="0" y="253873"/>
                  </a:lnTo>
                  <a:lnTo>
                    <a:pt x="650900" y="253873"/>
                  </a:lnTo>
                  <a:lnTo>
                    <a:pt x="650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245232" y="2701442"/>
            <a:ext cx="65151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Volume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643534" y="3473056"/>
            <a:ext cx="1174750" cy="406400"/>
            <a:chOff x="2643534" y="3473056"/>
            <a:chExt cx="1174750" cy="406400"/>
          </a:xfrm>
        </p:grpSpPr>
        <p:sp>
          <p:nvSpPr>
            <p:cNvPr id="60" name="object 60"/>
            <p:cNvSpPr/>
            <p:nvPr/>
          </p:nvSpPr>
          <p:spPr>
            <a:xfrm>
              <a:off x="2645129" y="353624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457" y="0"/>
                  </a:moveTo>
                  <a:lnTo>
                    <a:pt x="16769" y="2159"/>
                  </a:lnTo>
                  <a:lnTo>
                    <a:pt x="8042" y="8047"/>
                  </a:lnTo>
                  <a:lnTo>
                    <a:pt x="2157" y="16775"/>
                  </a:lnTo>
                  <a:lnTo>
                    <a:pt x="0" y="27457"/>
                  </a:lnTo>
                  <a:lnTo>
                    <a:pt x="2157" y="38139"/>
                  </a:lnTo>
                  <a:lnTo>
                    <a:pt x="8042" y="46867"/>
                  </a:lnTo>
                  <a:lnTo>
                    <a:pt x="16769" y="52755"/>
                  </a:lnTo>
                  <a:lnTo>
                    <a:pt x="27457" y="54914"/>
                  </a:lnTo>
                  <a:lnTo>
                    <a:pt x="38144" y="52755"/>
                  </a:lnTo>
                  <a:lnTo>
                    <a:pt x="46872" y="46867"/>
                  </a:lnTo>
                  <a:lnTo>
                    <a:pt x="52756" y="38139"/>
                  </a:lnTo>
                  <a:lnTo>
                    <a:pt x="54914" y="27457"/>
                  </a:lnTo>
                  <a:lnTo>
                    <a:pt x="52756" y="16775"/>
                  </a:lnTo>
                  <a:lnTo>
                    <a:pt x="46872" y="8047"/>
                  </a:lnTo>
                  <a:lnTo>
                    <a:pt x="38144" y="2159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98953" y="3570696"/>
              <a:ext cx="319405" cy="107314"/>
            </a:xfrm>
            <a:custGeom>
              <a:avLst/>
              <a:gdLst/>
              <a:ahLst/>
              <a:cxnLst/>
              <a:rect l="l" t="t" r="r" b="b"/>
              <a:pathLst>
                <a:path w="319405" h="107314">
                  <a:moveTo>
                    <a:pt x="318884" y="1067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9884" y="353769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69" y="19702"/>
                  </a:lnTo>
                  <a:lnTo>
                    <a:pt x="3868" y="10734"/>
                  </a:lnTo>
                  <a:lnTo>
                    <a:pt x="10756" y="3848"/>
                  </a:lnTo>
                  <a:lnTo>
                    <a:pt x="20091" y="0"/>
                  </a:lnTo>
                  <a:lnTo>
                    <a:pt x="30192" y="71"/>
                  </a:lnTo>
                  <a:lnTo>
                    <a:pt x="39168" y="3873"/>
                  </a:lnTo>
                  <a:lnTo>
                    <a:pt x="46060" y="10762"/>
                  </a:lnTo>
                  <a:lnTo>
                    <a:pt x="49911" y="20091"/>
                  </a:lnTo>
                  <a:lnTo>
                    <a:pt x="49841" y="30175"/>
                  </a:lnTo>
                  <a:lnTo>
                    <a:pt x="46042" y="39139"/>
                  </a:lnTo>
                  <a:lnTo>
                    <a:pt x="39154" y="46024"/>
                  </a:lnTo>
                  <a:lnTo>
                    <a:pt x="29819" y="49872"/>
                  </a:lnTo>
                  <a:lnTo>
                    <a:pt x="19718" y="49802"/>
                  </a:lnTo>
                  <a:lnTo>
                    <a:pt x="10742" y="46000"/>
                  </a:lnTo>
                  <a:lnTo>
                    <a:pt x="3850" y="39116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60979" y="3473056"/>
              <a:ext cx="857250" cy="406400"/>
            </a:xfrm>
            <a:custGeom>
              <a:avLst/>
              <a:gdLst/>
              <a:ahLst/>
              <a:cxnLst/>
              <a:rect l="l" t="t" r="r" b="b"/>
              <a:pathLst>
                <a:path w="857250" h="406400">
                  <a:moveTo>
                    <a:pt x="856907" y="0"/>
                  </a:moveTo>
                  <a:lnTo>
                    <a:pt x="0" y="0"/>
                  </a:lnTo>
                  <a:lnTo>
                    <a:pt x="0" y="406272"/>
                  </a:lnTo>
                  <a:lnTo>
                    <a:pt x="856907" y="406272"/>
                  </a:lnTo>
                  <a:lnTo>
                    <a:pt x="856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60979" y="3473056"/>
            <a:ext cx="857250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96850" marR="189865" indent="23495">
              <a:lnSpc>
                <a:spcPct val="100000"/>
              </a:lnSpc>
              <a:spcBef>
                <a:spcPts val="380"/>
              </a:spcBef>
            </a:pP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Channel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up/down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</a:t>
            </a:r>
            <a:r>
              <a:rPr spc="-5" dirty="0"/>
              <a:t> </a:t>
            </a:r>
            <a:r>
              <a:rPr spc="-25" dirty="0"/>
              <a:t>Ltd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E84A3E2-5E1C-2E8A-C2AB-69353767D6A9}"/>
              </a:ext>
            </a:extLst>
          </p:cNvPr>
          <p:cNvSpPr/>
          <p:nvPr/>
        </p:nvSpPr>
        <p:spPr>
          <a:xfrm>
            <a:off x="602071" y="738664"/>
            <a:ext cx="3691281" cy="1638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0290AE-C186-A8A5-A7D7-85A0ADFBB6C3}"/>
              </a:ext>
            </a:extLst>
          </p:cNvPr>
          <p:cNvSpPr/>
          <p:nvPr/>
        </p:nvSpPr>
        <p:spPr>
          <a:xfrm>
            <a:off x="602071" y="4680516"/>
            <a:ext cx="6411249" cy="26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https://new-acc-space-9702.ispring.com/app/preview/b5f62eb4-ce8a-11ed-a821-ee0b4c9d17aa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1696</Words>
  <Application>Microsoft Office PowerPoint</Application>
  <PresentationFormat>Custom</PresentationFormat>
  <Paragraphs>293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Bebas Neue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Times New Roman</vt:lpstr>
      <vt:lpstr>Trebuchet MS</vt:lpstr>
      <vt:lpstr>Office Theme</vt:lpstr>
      <vt:lpstr>LEARNER GUIDE</vt:lpstr>
      <vt:lpstr>Introduction</vt:lpstr>
      <vt:lpstr>Communicate in the workplace The purpose of communication is to exchange information with another person or a group of people. There are a number of ways to communicate. For example:</vt:lpstr>
      <vt:lpstr>Plan and prepare for workplace communication using equipment and systems</vt:lpstr>
      <vt:lpstr>PowerPoint Presentation</vt:lpstr>
      <vt:lpstr>PowerPoint Presentation</vt:lpstr>
      <vt:lpstr>Maintaining communication</vt:lpstr>
      <vt:lpstr>PowerPoint Presentation</vt:lpstr>
      <vt:lpstr>Use communication equipment and systems</vt:lpstr>
      <vt:lpstr>PowerPoint Presentation</vt:lpstr>
      <vt:lpstr>PowerPoint Presentation</vt:lpstr>
      <vt:lpstr>PowerPoint Presentation</vt:lpstr>
      <vt:lpstr>Carry out face-to-face routine communication</vt:lpstr>
      <vt:lpstr>PowerPoint Presentation</vt:lpstr>
      <vt:lpstr>PowerPoint Presentation</vt:lpstr>
      <vt:lpstr>Complete written documentation</vt:lpstr>
      <vt:lpstr>Complete written documentation The types of written documentation used on worksites can vary between workplaces. Some common examples include: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13</cp:revision>
  <dcterms:created xsi:type="dcterms:W3CDTF">2023-05-17T02:01:54Z</dcterms:created>
  <dcterms:modified xsi:type="dcterms:W3CDTF">2023-05-18T05:09:47Z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Creator">
    <vt:lpwstr>Adobe InDesign 18.3 (Windows)</vt:lpwstr>
  </property>
  <property fmtid="{D5CDD505-2E9C-101B-9397-08002B2CF9AE}" pid="4" name="LastSaved">
    <vt:filetime>2023-05-17T00:00:00Z</vt:filetime>
  </property>
  <property fmtid="{D5CDD505-2E9C-101B-9397-08002B2CF9AE}" pid="5" name="Producer">
    <vt:lpwstr>Adobe PDF Library 17.0</vt:lpwstr>
  </property>
</Properties>
</file>