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4" r:id="rId3"/>
    <p:sldId id="271" r:id="rId4"/>
    <p:sldId id="272" r:id="rId5"/>
    <p:sldId id="274" r:id="rId6"/>
    <p:sldId id="275" r:id="rId7"/>
    <p:sldId id="276" r:id="rId8"/>
    <p:sldId id="278" r:id="rId9"/>
    <p:sldId id="280" r:id="rId10"/>
    <p:sldId id="281" r:id="rId11"/>
  </p:sldIdLst>
  <p:sldSz cx="7556500" cy="5334000"/>
  <p:notesSz cx="7556500" cy="533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52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45005"/>
            <a:ext cx="7560005" cy="4382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12"/>
            <a:ext cx="7560309" cy="1202690"/>
          </a:xfrm>
          <a:custGeom>
            <a:avLst/>
            <a:gdLst/>
            <a:ahLst/>
            <a:cxnLst/>
            <a:rect l="l" t="t" r="r" b="b"/>
            <a:pathLst>
              <a:path w="7560309" h="1202690">
                <a:moveTo>
                  <a:pt x="7559992" y="0"/>
                </a:moveTo>
                <a:lnTo>
                  <a:pt x="0" y="0"/>
                </a:lnTo>
                <a:lnTo>
                  <a:pt x="0" y="1202397"/>
                </a:lnTo>
                <a:lnTo>
                  <a:pt x="7559992" y="1202397"/>
                </a:lnTo>
                <a:lnTo>
                  <a:pt x="7559992" y="0"/>
                </a:lnTo>
                <a:close/>
              </a:path>
            </a:pathLst>
          </a:custGeom>
          <a:solidFill>
            <a:srgbClr val="0030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33299" y="94620"/>
            <a:ext cx="4096250" cy="1049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7941E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305E"/>
                </a:solidFill>
                <a:latin typeface="Franklin Gothic Heavy"/>
                <a:cs typeface="Franklin Gothic 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7941E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60309" cy="1977389"/>
          </a:xfrm>
          <a:custGeom>
            <a:avLst/>
            <a:gdLst/>
            <a:ahLst/>
            <a:cxnLst/>
            <a:rect l="l" t="t" r="r" b="b"/>
            <a:pathLst>
              <a:path w="7560309" h="1977389">
                <a:moveTo>
                  <a:pt x="7559992" y="0"/>
                </a:moveTo>
                <a:lnTo>
                  <a:pt x="0" y="0"/>
                </a:lnTo>
                <a:lnTo>
                  <a:pt x="0" y="1976793"/>
                </a:lnTo>
                <a:lnTo>
                  <a:pt x="7559992" y="1976793"/>
                </a:lnTo>
                <a:lnTo>
                  <a:pt x="7559992" y="0"/>
                </a:lnTo>
                <a:close/>
              </a:path>
            </a:pathLst>
          </a:custGeom>
          <a:solidFill>
            <a:srgbClr val="B5B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06933"/>
            <a:ext cx="7328534" cy="1477010"/>
          </a:xfrm>
          <a:custGeom>
            <a:avLst/>
            <a:gdLst/>
            <a:ahLst/>
            <a:cxnLst/>
            <a:rect l="l" t="t" r="r" b="b"/>
            <a:pathLst>
              <a:path w="7328534" h="1477010">
                <a:moveTo>
                  <a:pt x="0" y="0"/>
                </a:moveTo>
                <a:lnTo>
                  <a:pt x="7328433" y="0"/>
                </a:lnTo>
                <a:lnTo>
                  <a:pt x="7328433" y="1476755"/>
                </a:lnTo>
                <a:lnTo>
                  <a:pt x="0" y="14767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3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7941E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44005"/>
            <a:ext cx="7020559" cy="153035"/>
          </a:xfrm>
          <a:custGeom>
            <a:avLst/>
            <a:gdLst/>
            <a:ahLst/>
            <a:cxnLst/>
            <a:rect l="l" t="t" r="r" b="b"/>
            <a:pathLst>
              <a:path w="7020559" h="153035">
                <a:moveTo>
                  <a:pt x="7020001" y="0"/>
                </a:moveTo>
                <a:lnTo>
                  <a:pt x="0" y="0"/>
                </a:lnTo>
                <a:lnTo>
                  <a:pt x="0" y="152996"/>
                </a:lnTo>
                <a:lnTo>
                  <a:pt x="7020001" y="152996"/>
                </a:lnTo>
                <a:lnTo>
                  <a:pt x="7020001" y="0"/>
                </a:lnTo>
                <a:close/>
              </a:path>
            </a:pathLst>
          </a:custGeom>
          <a:solidFill>
            <a:srgbClr val="0030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51299" y="102235"/>
            <a:ext cx="4369435" cy="149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7941E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2099" y="1361798"/>
            <a:ext cx="6572250" cy="2832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305E"/>
                </a:solidFill>
                <a:latin typeface="Franklin Gothic Heavy"/>
                <a:cs typeface="Franklin Gothic 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7300" y="5101059"/>
            <a:ext cx="1068070" cy="112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266531" y="5093439"/>
            <a:ext cx="766445" cy="112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94700" y="5083075"/>
            <a:ext cx="192404" cy="1263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g"/><Relationship Id="rId3" Type="http://schemas.openxmlformats.org/officeDocument/2006/relationships/image" Target="../media/image26.jpg"/><Relationship Id="rId7" Type="http://schemas.openxmlformats.org/officeDocument/2006/relationships/image" Target="../media/image30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9.jpg"/><Relationship Id="rId5" Type="http://schemas.openxmlformats.org/officeDocument/2006/relationships/image" Target="../media/image28.jpg"/><Relationship Id="rId4" Type="http://schemas.openxmlformats.org/officeDocument/2006/relationships/image" Target="../media/image2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7560309" cy="1476375"/>
          </a:xfrm>
          <a:custGeom>
            <a:avLst/>
            <a:gdLst/>
            <a:ahLst/>
            <a:cxnLst/>
            <a:rect l="l" t="t" r="r" b="b"/>
            <a:pathLst>
              <a:path w="7560309" h="1476375">
                <a:moveTo>
                  <a:pt x="7559992" y="0"/>
                </a:moveTo>
                <a:lnTo>
                  <a:pt x="0" y="0"/>
                </a:lnTo>
                <a:lnTo>
                  <a:pt x="0" y="1476006"/>
                </a:lnTo>
                <a:lnTo>
                  <a:pt x="7559992" y="1476006"/>
                </a:lnTo>
                <a:lnTo>
                  <a:pt x="7559992" y="0"/>
                </a:lnTo>
                <a:close/>
              </a:path>
            </a:pathLst>
          </a:custGeom>
          <a:solidFill>
            <a:srgbClr val="B5B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38999" y="3953497"/>
            <a:ext cx="1979998" cy="87050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310120" y="3774661"/>
            <a:ext cx="7226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35" dirty="0">
                <a:latin typeface="Open Sans"/>
                <a:cs typeface="Open Sans"/>
              </a:rPr>
              <a:t>Produce</a:t>
            </a:r>
            <a:r>
              <a:rPr sz="900" b="1" spc="-30" dirty="0">
                <a:latin typeface="Open Sans"/>
                <a:cs typeface="Open Sans"/>
              </a:rPr>
              <a:t>d</a:t>
            </a:r>
            <a:r>
              <a:rPr sz="900" b="1" spc="-20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by: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92744" y="1599640"/>
            <a:ext cx="3240405" cy="123825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836930">
              <a:lnSpc>
                <a:spcPct val="100000"/>
              </a:lnSpc>
              <a:spcBef>
                <a:spcPts val="680"/>
              </a:spcBef>
            </a:pPr>
            <a:r>
              <a:rPr sz="1400" b="1" spc="-45" dirty="0">
                <a:latin typeface="Open Sans Semibold"/>
                <a:cs typeface="Open Sans Semibold"/>
              </a:rPr>
              <a:t>Trainin</a:t>
            </a:r>
            <a:r>
              <a:rPr sz="1400" b="1" spc="-40" dirty="0">
                <a:latin typeface="Open Sans Semibold"/>
                <a:cs typeface="Open Sans Semibold"/>
              </a:rPr>
              <a:t>g</a:t>
            </a:r>
            <a:r>
              <a:rPr sz="1400" b="1" spc="-35" dirty="0">
                <a:latin typeface="Open Sans Semibold"/>
                <a:cs typeface="Open Sans Semibold"/>
              </a:rPr>
              <a:t> </a:t>
            </a:r>
            <a:r>
              <a:rPr sz="1400" b="1" spc="-50" dirty="0">
                <a:latin typeface="Open Sans Semibold"/>
                <a:cs typeface="Open Sans Semibold"/>
              </a:rPr>
              <a:t>suppor</a:t>
            </a:r>
            <a:r>
              <a:rPr sz="1400" b="1" spc="-30" dirty="0">
                <a:latin typeface="Open Sans Semibold"/>
                <a:cs typeface="Open Sans Semibold"/>
              </a:rPr>
              <a:t>t</a:t>
            </a:r>
            <a:r>
              <a:rPr sz="1400" b="1" spc="-35" dirty="0">
                <a:latin typeface="Open Sans Semibold"/>
                <a:cs typeface="Open Sans Semibold"/>
              </a:rPr>
              <a:t> </a:t>
            </a:r>
            <a:r>
              <a:rPr sz="1400" b="1" spc="-50" dirty="0">
                <a:latin typeface="Open Sans Semibold"/>
                <a:cs typeface="Open Sans Semibold"/>
              </a:rPr>
              <a:t>materia</a:t>
            </a:r>
            <a:r>
              <a:rPr sz="1400" b="1" spc="-20" dirty="0">
                <a:latin typeface="Open Sans Semibold"/>
                <a:cs typeface="Open Sans Semibold"/>
              </a:rPr>
              <a:t>l</a:t>
            </a:r>
            <a:r>
              <a:rPr sz="1400" b="1" spc="-35" dirty="0">
                <a:latin typeface="Open Sans Semibold"/>
                <a:cs typeface="Open Sans Semibold"/>
              </a:rPr>
              <a:t> </a:t>
            </a:r>
            <a:r>
              <a:rPr sz="1400" b="1" spc="-40" dirty="0">
                <a:latin typeface="Open Sans Semibold"/>
                <a:cs typeface="Open Sans Semibold"/>
              </a:rPr>
              <a:t>for:</a:t>
            </a:r>
            <a:endParaRPr sz="1400" dirty="0">
              <a:latin typeface="Open Sans Semibold"/>
              <a:cs typeface="Open Sans Semibold"/>
            </a:endParaRPr>
          </a:p>
          <a:p>
            <a:pPr marL="1605280">
              <a:lnSpc>
                <a:spcPct val="100000"/>
              </a:lnSpc>
              <a:spcBef>
                <a:spcPts val="1040"/>
              </a:spcBef>
            </a:pPr>
            <a:r>
              <a:rPr sz="2500" b="1" spc="-75" dirty="0">
                <a:latin typeface="Open Sans"/>
                <a:cs typeface="Open Sans"/>
              </a:rPr>
              <a:t>RIIBEF201E</a:t>
            </a:r>
            <a:endParaRPr sz="25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400" b="1" spc="-85" dirty="0">
                <a:latin typeface="Open Sans Semibold"/>
                <a:cs typeface="Open Sans Semibold"/>
              </a:rPr>
              <a:t>Pla</a:t>
            </a:r>
            <a:r>
              <a:rPr sz="2400" b="1" spc="-80" dirty="0">
                <a:latin typeface="Open Sans Semibold"/>
                <a:cs typeface="Open Sans Semibold"/>
              </a:rPr>
              <a:t>n </a:t>
            </a:r>
            <a:r>
              <a:rPr sz="2400" b="1" spc="-100" dirty="0">
                <a:latin typeface="Open Sans Semibold"/>
                <a:cs typeface="Open Sans Semibold"/>
              </a:rPr>
              <a:t>an</a:t>
            </a:r>
            <a:r>
              <a:rPr sz="2400" b="1" spc="-75" dirty="0">
                <a:latin typeface="Open Sans Semibold"/>
                <a:cs typeface="Open Sans Semibold"/>
              </a:rPr>
              <a:t>d</a:t>
            </a:r>
            <a:r>
              <a:rPr sz="2400" b="1" spc="-80" dirty="0">
                <a:latin typeface="Open Sans Semibold"/>
                <a:cs typeface="Open Sans Semibold"/>
              </a:rPr>
              <a:t> </a:t>
            </a:r>
            <a:r>
              <a:rPr sz="2400" b="1" spc="-90" dirty="0">
                <a:latin typeface="Open Sans Semibold"/>
                <a:cs typeface="Open Sans Semibold"/>
              </a:rPr>
              <a:t>organis</a:t>
            </a:r>
            <a:r>
              <a:rPr sz="2400" b="1" spc="-70" dirty="0">
                <a:latin typeface="Open Sans Semibold"/>
                <a:cs typeface="Open Sans Semibold"/>
              </a:rPr>
              <a:t>e</a:t>
            </a:r>
            <a:r>
              <a:rPr sz="2400" b="1" spc="-80" dirty="0">
                <a:latin typeface="Open Sans Semibold"/>
                <a:cs typeface="Open Sans Semibold"/>
              </a:rPr>
              <a:t> </a:t>
            </a:r>
            <a:r>
              <a:rPr sz="2400" b="1" spc="-100" dirty="0">
                <a:latin typeface="Open Sans Semibold"/>
                <a:cs typeface="Open Sans Semibold"/>
              </a:rPr>
              <a:t>work</a:t>
            </a:r>
            <a:endParaRPr sz="2400" dirty="0">
              <a:latin typeface="Open Sans Semibold"/>
              <a:cs typeface="Open Sans Semibold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41699" y="191438"/>
            <a:ext cx="3767454" cy="97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200" b="1" spc="50" dirty="0">
                <a:solidFill>
                  <a:srgbClr val="000000"/>
                </a:solidFill>
                <a:latin typeface="Bebas Neue Bold"/>
                <a:cs typeface="Bebas Neue Bold"/>
              </a:rPr>
              <a:t>LEARNER</a:t>
            </a:r>
            <a:r>
              <a:rPr sz="6200" b="1" spc="35" dirty="0">
                <a:solidFill>
                  <a:srgbClr val="000000"/>
                </a:solidFill>
                <a:latin typeface="Bebas Neue Bold"/>
                <a:cs typeface="Bebas Neue Bold"/>
              </a:rPr>
              <a:t> </a:t>
            </a:r>
            <a:r>
              <a:rPr sz="6200" b="1" spc="60" dirty="0">
                <a:solidFill>
                  <a:srgbClr val="000000"/>
                </a:solidFill>
                <a:latin typeface="Bebas Neue Bold"/>
                <a:cs typeface="Bebas Neue Bold"/>
              </a:rPr>
              <a:t>GUIDE</a:t>
            </a:r>
            <a:endParaRPr sz="6200">
              <a:latin typeface="Bebas Neue Bold"/>
              <a:cs typeface="Bebas Neue Bold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76002" y="2106149"/>
            <a:ext cx="3120390" cy="2718435"/>
            <a:chOff x="576002" y="2106149"/>
            <a:chExt cx="3120390" cy="2718435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5000" y="2115147"/>
              <a:ext cx="3102000" cy="2699854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85000" y="2115147"/>
              <a:ext cx="3102610" cy="2700020"/>
            </a:xfrm>
            <a:custGeom>
              <a:avLst/>
              <a:gdLst/>
              <a:ahLst/>
              <a:cxnLst/>
              <a:rect l="l" t="t" r="r" b="b"/>
              <a:pathLst>
                <a:path w="3102610" h="2700020">
                  <a:moveTo>
                    <a:pt x="0" y="2699854"/>
                  </a:moveTo>
                  <a:lnTo>
                    <a:pt x="3102000" y="2699854"/>
                  </a:lnTo>
                  <a:lnTo>
                    <a:pt x="3102000" y="0"/>
                  </a:lnTo>
                  <a:lnTo>
                    <a:pt x="0" y="0"/>
                  </a:lnTo>
                  <a:lnTo>
                    <a:pt x="0" y="2699854"/>
                  </a:lnTo>
                  <a:close/>
                </a:path>
              </a:pathLst>
            </a:custGeom>
            <a:ln w="17995">
              <a:solidFill>
                <a:srgbClr val="0030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" name="Picture 3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34E620DC-17D3-4FB3-9A40-9F56C7D72A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517" y="96843"/>
            <a:ext cx="1255592" cy="1238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9096" y="117014"/>
            <a:ext cx="19697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PLAN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AND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PREPARE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FOR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WORK</a:t>
            </a:r>
            <a:endParaRPr sz="1100">
              <a:latin typeface="Franklin Gothic Medium"/>
              <a:cs typeface="Franklin Gothic Medium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36825" y="678006"/>
            <a:ext cx="6486525" cy="4290060"/>
            <a:chOff x="536825" y="678006"/>
            <a:chExt cx="6486525" cy="4290060"/>
          </a:xfrm>
        </p:grpSpPr>
        <p:sp>
          <p:nvSpPr>
            <p:cNvPr id="4" name="object 4"/>
            <p:cNvSpPr/>
            <p:nvPr/>
          </p:nvSpPr>
          <p:spPr>
            <a:xfrm>
              <a:off x="540000" y="681181"/>
              <a:ext cx="6480175" cy="0"/>
            </a:xfrm>
            <a:custGeom>
              <a:avLst/>
              <a:gdLst/>
              <a:ahLst/>
              <a:cxnLst/>
              <a:rect l="l" t="t" r="r" b="b"/>
              <a:pathLst>
                <a:path w="6480175">
                  <a:moveTo>
                    <a:pt x="0" y="0"/>
                  </a:moveTo>
                  <a:lnTo>
                    <a:pt x="6479997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3175" y="684349"/>
              <a:ext cx="0" cy="923925"/>
            </a:xfrm>
            <a:custGeom>
              <a:avLst/>
              <a:gdLst/>
              <a:ahLst/>
              <a:cxnLst/>
              <a:rect l="l" t="t" r="r" b="b"/>
              <a:pathLst>
                <a:path h="923925">
                  <a:moveTo>
                    <a:pt x="0" y="92348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016824" y="684349"/>
              <a:ext cx="0" cy="923925"/>
            </a:xfrm>
            <a:custGeom>
              <a:avLst/>
              <a:gdLst/>
              <a:ahLst/>
              <a:cxnLst/>
              <a:rect l="l" t="t" r="r" b="b"/>
              <a:pathLst>
                <a:path h="923925">
                  <a:moveTo>
                    <a:pt x="0" y="92348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0000" y="1611005"/>
              <a:ext cx="6480175" cy="0"/>
            </a:xfrm>
            <a:custGeom>
              <a:avLst/>
              <a:gdLst/>
              <a:ahLst/>
              <a:cxnLst/>
              <a:rect l="l" t="t" r="r" b="b"/>
              <a:pathLst>
                <a:path w="6480175">
                  <a:moveTo>
                    <a:pt x="0" y="0"/>
                  </a:moveTo>
                  <a:lnTo>
                    <a:pt x="6479997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3175" y="1614177"/>
              <a:ext cx="0" cy="3347720"/>
            </a:xfrm>
            <a:custGeom>
              <a:avLst/>
              <a:gdLst/>
              <a:ahLst/>
              <a:cxnLst/>
              <a:rect l="l" t="t" r="r" b="b"/>
              <a:pathLst>
                <a:path h="3347720">
                  <a:moveTo>
                    <a:pt x="0" y="3347478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016824" y="1614177"/>
              <a:ext cx="0" cy="3347720"/>
            </a:xfrm>
            <a:custGeom>
              <a:avLst/>
              <a:gdLst/>
              <a:ahLst/>
              <a:cxnLst/>
              <a:rect l="l" t="t" r="r" b="b"/>
              <a:pathLst>
                <a:path h="3347720">
                  <a:moveTo>
                    <a:pt x="0" y="3347478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40000" y="4964831"/>
              <a:ext cx="6480175" cy="0"/>
            </a:xfrm>
            <a:custGeom>
              <a:avLst/>
              <a:gdLst/>
              <a:ahLst/>
              <a:cxnLst/>
              <a:rect l="l" t="t" r="r" b="b"/>
              <a:pathLst>
                <a:path w="6480175">
                  <a:moveTo>
                    <a:pt x="0" y="0"/>
                  </a:moveTo>
                  <a:lnTo>
                    <a:pt x="6479997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4997" y="2394775"/>
              <a:ext cx="1799996" cy="2185487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527300" y="393612"/>
            <a:ext cx="5695950" cy="968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-30" dirty="0">
                <a:latin typeface="Open Sans"/>
                <a:cs typeface="Open Sans"/>
              </a:rPr>
              <a:t>Plan work</a:t>
            </a:r>
            <a:r>
              <a:rPr sz="900" i="1" spc="-25" dirty="0">
                <a:latin typeface="Open Sans"/>
                <a:cs typeface="Open Sans"/>
              </a:rPr>
              <a:t> </a:t>
            </a:r>
            <a:r>
              <a:rPr sz="900" i="1" spc="-30" dirty="0">
                <a:latin typeface="Open Sans"/>
                <a:cs typeface="Open Sans"/>
              </a:rPr>
              <a:t>(continued)</a:t>
            </a:r>
            <a:endParaRPr sz="9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150">
              <a:latin typeface="Open Sans"/>
              <a:cs typeface="Open Sans"/>
            </a:endParaRPr>
          </a:p>
          <a:p>
            <a:pPr marL="87630">
              <a:lnSpc>
                <a:spcPct val="100000"/>
              </a:lnSpc>
            </a:pPr>
            <a:r>
              <a:rPr sz="1200" b="1" spc="-20" dirty="0">
                <a:solidFill>
                  <a:srgbClr val="00305E"/>
                </a:solidFill>
                <a:latin typeface="Open Sans Semibold"/>
                <a:cs typeface="Open Sans Semibold"/>
              </a:rPr>
              <a:t>Priorities</a:t>
            </a:r>
            <a:endParaRPr sz="1200">
              <a:latin typeface="Open Sans Semibold"/>
              <a:cs typeface="Open Sans Semibold"/>
            </a:endParaRPr>
          </a:p>
          <a:p>
            <a:pPr marL="87630">
              <a:lnSpc>
                <a:spcPct val="100000"/>
              </a:lnSpc>
              <a:spcBef>
                <a:spcPts val="525"/>
              </a:spcBef>
            </a:pPr>
            <a:r>
              <a:rPr sz="900" spc="-35" dirty="0">
                <a:latin typeface="Open Sans"/>
                <a:cs typeface="Open Sans"/>
              </a:rPr>
              <a:t>When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planning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organising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work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must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know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if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there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are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any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priorities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(things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that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need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done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first).</a:t>
            </a:r>
            <a:endParaRPr sz="900">
              <a:latin typeface="Open Sans"/>
              <a:cs typeface="Open Sans"/>
            </a:endParaRPr>
          </a:p>
          <a:p>
            <a:pPr marL="87630">
              <a:lnSpc>
                <a:spcPct val="100000"/>
              </a:lnSpc>
              <a:spcBef>
                <a:spcPts val="590"/>
              </a:spcBef>
            </a:pPr>
            <a:r>
              <a:rPr sz="900" spc="-20" dirty="0">
                <a:latin typeface="Open Sans"/>
                <a:cs typeface="Open Sans"/>
              </a:rPr>
              <a:t>If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there</a:t>
            </a:r>
            <a:r>
              <a:rPr sz="900" spc="-20" dirty="0">
                <a:latin typeface="Open Sans"/>
                <a:cs typeface="Open Sans"/>
              </a:rPr>
              <a:t> is,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job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b="1" spc="-35" dirty="0">
                <a:latin typeface="Open Sans"/>
                <a:cs typeface="Open Sans"/>
              </a:rPr>
              <a:t>must</a:t>
            </a:r>
            <a:r>
              <a:rPr sz="900" b="1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planned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so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these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things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are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done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without</a:t>
            </a:r>
            <a:r>
              <a:rPr sz="900" b="1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delay.</a:t>
            </a:r>
            <a:endParaRPr sz="900">
              <a:latin typeface="Open Sans"/>
              <a:cs typeface="Open Sans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789999" y="2476957"/>
            <a:ext cx="4050029" cy="2084705"/>
            <a:chOff x="2789999" y="2476957"/>
            <a:chExt cx="4050029" cy="2084705"/>
          </a:xfrm>
        </p:grpSpPr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89999" y="3319208"/>
              <a:ext cx="1580400" cy="1241996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62004" y="2476957"/>
              <a:ext cx="2177999" cy="2084247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602293" y="1681796"/>
            <a:ext cx="2300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30" dirty="0">
                <a:latin typeface="Open Sans"/>
                <a:cs typeface="Open Sans"/>
              </a:rPr>
              <a:t>Check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work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instructions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for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any</a:t>
            </a:r>
            <a:r>
              <a:rPr sz="900" spc="-25" dirty="0">
                <a:latin typeface="Open Sans"/>
                <a:cs typeface="Open Sans"/>
              </a:rPr>
              <a:t> priorities.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27300" y="117014"/>
            <a:ext cx="4254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.4</a:t>
            </a:r>
            <a:endParaRPr sz="11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432016"/>
            <a:ext cx="7200265" cy="1325245"/>
          </a:xfrm>
          <a:prstGeom prst="rect">
            <a:avLst/>
          </a:prstGeom>
          <a:solidFill>
            <a:srgbClr val="00305E"/>
          </a:solidFill>
        </p:spPr>
        <p:txBody>
          <a:bodyPr vert="horz" wrap="square" lIns="0" tIns="328930" rIns="0" bIns="0" rtlCol="0">
            <a:spAutoFit/>
          </a:bodyPr>
          <a:lstStyle/>
          <a:p>
            <a:pPr marL="2207260">
              <a:lnSpc>
                <a:spcPct val="100000"/>
              </a:lnSpc>
              <a:spcBef>
                <a:spcPts val="2590"/>
              </a:spcBef>
            </a:pPr>
            <a:r>
              <a:rPr sz="4200" b="1" dirty="0">
                <a:solidFill>
                  <a:srgbClr val="FFFFFF"/>
                </a:solidFill>
                <a:latin typeface="Bebas Neue Bold"/>
                <a:cs typeface="Bebas Neue Bold"/>
              </a:rPr>
              <a:t>Plan</a:t>
            </a:r>
            <a:r>
              <a:rPr sz="4200" b="1" spc="-15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200" b="1" dirty="0">
                <a:solidFill>
                  <a:srgbClr val="FFFFFF"/>
                </a:solidFill>
                <a:latin typeface="Bebas Neue Bold"/>
                <a:cs typeface="Bebas Neue Bold"/>
              </a:rPr>
              <a:t>and</a:t>
            </a:r>
            <a:r>
              <a:rPr sz="4200" b="1" spc="-15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200" b="1" spc="-10" dirty="0">
                <a:solidFill>
                  <a:srgbClr val="FFFFFF"/>
                </a:solidFill>
                <a:latin typeface="Bebas Neue Bold"/>
                <a:cs typeface="Bebas Neue Bold"/>
              </a:rPr>
              <a:t>prepare</a:t>
            </a:r>
            <a:r>
              <a:rPr sz="4200" b="1" spc="-15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200" b="1" dirty="0">
                <a:solidFill>
                  <a:srgbClr val="FFFFFF"/>
                </a:solidFill>
                <a:latin typeface="Bebas Neue Bold"/>
                <a:cs typeface="Bebas Neue Bold"/>
              </a:rPr>
              <a:t>for</a:t>
            </a:r>
            <a:r>
              <a:rPr sz="4200" b="1" spc="-15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200" b="1" dirty="0">
                <a:solidFill>
                  <a:srgbClr val="FFFFFF"/>
                </a:solidFill>
                <a:latin typeface="Bebas Neue Bold"/>
                <a:cs typeface="Bebas Neue Bold"/>
              </a:rPr>
              <a:t>work</a:t>
            </a:r>
            <a:endParaRPr sz="4200">
              <a:latin typeface="Bebas Neue Bold"/>
              <a:cs typeface="Bebas Neue Bold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7627" y="2248375"/>
            <a:ext cx="4640744" cy="275543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9096" y="117014"/>
            <a:ext cx="19697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PLAN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AND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PREPARE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FOR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WORK</a:t>
            </a:r>
            <a:endParaRPr sz="1100">
              <a:latin typeface="Franklin Gothic Medium"/>
              <a:cs typeface="Franklin Gothic Mediu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40000" y="675647"/>
          <a:ext cx="6482715" cy="4284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42490">
                <a:tc>
                  <a:txBody>
                    <a:bodyPr/>
                    <a:lstStyle/>
                    <a:p>
                      <a:pPr marL="72390" marR="642620">
                        <a:lnSpc>
                          <a:spcPct val="101800"/>
                        </a:lnSpc>
                        <a:spcBef>
                          <a:spcPts val="595"/>
                        </a:spcBef>
                      </a:pPr>
                      <a:r>
                        <a:rPr sz="900" spc="-30" dirty="0">
                          <a:latin typeface="Open Sans"/>
                          <a:cs typeface="Open Sans"/>
                        </a:rPr>
                        <a:t>Verbal,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written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5" dirty="0">
                          <a:latin typeface="Open Sans"/>
                          <a:cs typeface="Open Sans"/>
                        </a:rPr>
                        <a:t>and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graphical </a:t>
                      </a:r>
                      <a:r>
                        <a:rPr sz="900" spc="-2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(visual)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instructions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7556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Signage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,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wor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k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schedule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plans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7810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Wor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k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bulletins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,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memo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maps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7810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249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Safet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y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dat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sheet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(SDS)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255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Qualit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y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requirements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255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313055">
                        <a:lnSpc>
                          <a:spcPct val="101800"/>
                        </a:lnSpc>
                        <a:spcBef>
                          <a:spcPts val="630"/>
                        </a:spcBef>
                      </a:pPr>
                      <a:r>
                        <a:rPr sz="900" spc="-30" dirty="0">
                          <a:latin typeface="Open Sans"/>
                          <a:cs typeface="Open Sans"/>
                        </a:rPr>
                        <a:t>Instructions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issued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by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authorised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organisation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or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external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personnel.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001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27439" y="392460"/>
            <a:ext cx="14141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-35" dirty="0">
                <a:latin typeface="Open Sans"/>
                <a:cs typeface="Open Sans"/>
              </a:rPr>
              <a:t>Wor</a:t>
            </a:r>
            <a:r>
              <a:rPr sz="900" i="1" spc="-25" dirty="0">
                <a:latin typeface="Open Sans"/>
                <a:cs typeface="Open Sans"/>
              </a:rPr>
              <a:t>k instruction</a:t>
            </a:r>
            <a:r>
              <a:rPr sz="900" i="1" spc="-20" dirty="0">
                <a:latin typeface="Open Sans"/>
                <a:cs typeface="Open Sans"/>
              </a:rPr>
              <a:t>s </a:t>
            </a:r>
            <a:r>
              <a:rPr sz="900" i="1" spc="-30" dirty="0">
                <a:latin typeface="Open Sans"/>
                <a:cs typeface="Open Sans"/>
              </a:rPr>
              <a:t>(continued)</a:t>
            </a:r>
            <a:endParaRPr sz="900">
              <a:latin typeface="Open Sans"/>
              <a:cs typeface="Open Sans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12207" y="1134313"/>
            <a:ext cx="2055592" cy="12955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1001" y="3299130"/>
            <a:ext cx="1435100" cy="151010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85954" y="3275513"/>
            <a:ext cx="1014964" cy="154005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969357" y="3284283"/>
            <a:ext cx="1992172" cy="162307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76283" y="1091971"/>
            <a:ext cx="2029206" cy="165287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64006" y="1190955"/>
            <a:ext cx="1442173" cy="1554048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527300" y="117014"/>
            <a:ext cx="4254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.3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17014"/>
            <a:ext cx="63614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04360" algn="l"/>
              </a:tabLst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 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1.4	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PLAN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AND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PREPARE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FOR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WORK</a:t>
            </a:r>
            <a:endParaRPr sz="1100">
              <a:latin typeface="Franklin Gothic Medium"/>
              <a:cs typeface="Franklin Gothic Mediu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40000" y="1476215"/>
          <a:ext cx="6483350" cy="34848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6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4690">
                <a:tc grid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b="1" spc="-20" dirty="0">
                          <a:solidFill>
                            <a:srgbClr val="00305E"/>
                          </a:solidFill>
                          <a:latin typeface="Open Sans Semibold"/>
                          <a:cs typeface="Open Sans Semibold"/>
                        </a:rPr>
                        <a:t>Work procedures</a:t>
                      </a:r>
                      <a:r>
                        <a:rPr sz="1200" b="1" spc="-15" dirty="0">
                          <a:solidFill>
                            <a:srgbClr val="00305E"/>
                          </a:solidFill>
                          <a:latin typeface="Open Sans Semibold"/>
                          <a:cs typeface="Open Sans Semibold"/>
                        </a:rPr>
                        <a:t> (work </a:t>
                      </a:r>
                      <a:r>
                        <a:rPr sz="1200" b="1" spc="-20" dirty="0">
                          <a:solidFill>
                            <a:srgbClr val="00305E"/>
                          </a:solidFill>
                          <a:latin typeface="Open Sans Semibold"/>
                          <a:cs typeface="Open Sans Semibold"/>
                        </a:rPr>
                        <a:t>process)</a:t>
                      </a:r>
                      <a:endParaRPr sz="1200">
                        <a:latin typeface="Open Sans Semibold"/>
                        <a:cs typeface="Open Sans Semibold"/>
                      </a:endParaRPr>
                    </a:p>
                    <a:p>
                      <a:pPr marL="68580" marR="264160">
                        <a:lnSpc>
                          <a:spcPct val="101800"/>
                        </a:lnSpc>
                        <a:spcBef>
                          <a:spcPts val="509"/>
                        </a:spcBef>
                      </a:pPr>
                      <a:r>
                        <a:rPr sz="900" spc="-35" dirty="0">
                          <a:latin typeface="Open Sans"/>
                          <a:cs typeface="Open Sans"/>
                        </a:rPr>
                        <a:t>Work</a:t>
                      </a:r>
                      <a:r>
                        <a:rPr sz="900" spc="-1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procedures</a:t>
                      </a:r>
                      <a:r>
                        <a:rPr sz="900" spc="-1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are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clear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5" dirty="0">
                          <a:latin typeface="Open Sans"/>
                          <a:cs typeface="Open Sans"/>
                        </a:rPr>
                        <a:t>and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precise</a:t>
                      </a:r>
                      <a:r>
                        <a:rPr sz="900" spc="-1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instructions</a:t>
                      </a:r>
                      <a:r>
                        <a:rPr sz="900" spc="-1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that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outline</a:t>
                      </a:r>
                      <a:r>
                        <a:rPr sz="900" spc="-1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5" dirty="0">
                          <a:latin typeface="Open Sans"/>
                          <a:cs typeface="Open Sans"/>
                        </a:rPr>
                        <a:t>how</a:t>
                      </a:r>
                      <a:r>
                        <a:rPr sz="900" spc="-1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job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should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be</a:t>
                      </a:r>
                      <a:r>
                        <a:rPr sz="900" spc="-1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done.</a:t>
                      </a:r>
                      <a:r>
                        <a:rPr sz="900" spc="-1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5" dirty="0">
                          <a:latin typeface="Open Sans"/>
                          <a:cs typeface="Open Sans"/>
                        </a:rPr>
                        <a:t>Work</a:t>
                      </a:r>
                      <a:r>
                        <a:rPr sz="900" spc="-1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procedures</a:t>
                      </a:r>
                      <a:r>
                        <a:rPr sz="900" spc="-1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are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written</a:t>
                      </a:r>
                      <a:r>
                        <a:rPr sz="900" spc="-1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5" dirty="0">
                          <a:latin typeface="Open Sans"/>
                          <a:cs typeface="Open Sans"/>
                        </a:rPr>
                        <a:t>by </a:t>
                      </a:r>
                      <a:r>
                        <a:rPr sz="900" spc="-2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a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person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or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group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selected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by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the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employer,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they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contain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information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like: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6858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896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Wh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i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responsibl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fo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r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what.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445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006475">
                        <a:lnSpc>
                          <a:spcPct val="128099"/>
                        </a:lnSpc>
                        <a:spcBef>
                          <a:spcPts val="360"/>
                        </a:spcBef>
                      </a:pPr>
                      <a:r>
                        <a:rPr sz="900" spc="-35" dirty="0">
                          <a:latin typeface="Open Sans"/>
                          <a:cs typeface="Open Sans"/>
                        </a:rPr>
                        <a:t>What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steps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5" dirty="0">
                          <a:latin typeface="Open Sans"/>
                          <a:cs typeface="Open Sans"/>
                        </a:rPr>
                        <a:t>need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to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be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taken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to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complete the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task. </a:t>
                      </a:r>
                      <a:r>
                        <a:rPr sz="900" spc="-2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For example: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900" spc="-30" dirty="0">
                          <a:latin typeface="Open Sans"/>
                          <a:cs typeface="Open Sans"/>
                        </a:rPr>
                        <a:t>Step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1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–</a:t>
                      </a:r>
                      <a:r>
                        <a:rPr sz="900" spc="6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5" dirty="0">
                          <a:latin typeface="Open Sans"/>
                          <a:cs typeface="Open Sans"/>
                        </a:rPr>
                        <a:t>Measure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5" dirty="0">
                          <a:latin typeface="Open Sans"/>
                          <a:cs typeface="Open Sans"/>
                        </a:rPr>
                        <a:t>and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5" dirty="0">
                          <a:latin typeface="Open Sans"/>
                          <a:cs typeface="Open Sans"/>
                        </a:rPr>
                        <a:t>mark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fence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post</a:t>
                      </a:r>
                      <a:r>
                        <a:rPr sz="900" spc="-1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positions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as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per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plans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marL="71755" marR="1236980">
                        <a:lnSpc>
                          <a:spcPct val="154300"/>
                        </a:lnSpc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Ste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p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2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–</a:t>
                      </a:r>
                      <a:r>
                        <a:rPr sz="900" spc="5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Chec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k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are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fo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r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undergroun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hazards 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Step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3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–</a:t>
                      </a:r>
                      <a:r>
                        <a:rPr sz="900" spc="6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Dig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post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holes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using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post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hole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digger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marL="71755" marR="918210">
                        <a:lnSpc>
                          <a:spcPct val="154300"/>
                        </a:lnSpc>
                      </a:pPr>
                      <a:r>
                        <a:rPr sz="900" spc="-30" dirty="0">
                          <a:latin typeface="Open Sans"/>
                          <a:cs typeface="Open Sans"/>
                        </a:rPr>
                        <a:t>Step 4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–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5" dirty="0">
                          <a:latin typeface="Open Sans"/>
                          <a:cs typeface="Open Sans"/>
                        </a:rPr>
                        <a:t>Remove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excess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dirt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from holes using </a:t>
                      </a:r>
                      <a:r>
                        <a:rPr sz="900" spc="-35" dirty="0">
                          <a:latin typeface="Open Sans"/>
                          <a:cs typeface="Open Sans"/>
                        </a:rPr>
                        <a:t>spade </a:t>
                      </a:r>
                      <a:r>
                        <a:rPr sz="900" spc="-2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Step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5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–</a:t>
                      </a:r>
                      <a:r>
                        <a:rPr sz="900" spc="5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Place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one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fence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post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in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each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hole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900" spc="-30" dirty="0">
                          <a:latin typeface="Open Sans"/>
                          <a:cs typeface="Open Sans"/>
                        </a:rPr>
                        <a:t>Step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6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–</a:t>
                      </a:r>
                      <a:r>
                        <a:rPr sz="900" spc="6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Level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5" dirty="0">
                          <a:latin typeface="Open Sans"/>
                          <a:cs typeface="Open Sans"/>
                        </a:rPr>
                        <a:t>and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brace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each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post,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fill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holes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with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dirt/cement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marL="50355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mi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x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compac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are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aroun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post.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225">
                <a:tc gridSpan="2">
                  <a:txBody>
                    <a:bodyPr/>
                    <a:lstStyle/>
                    <a:p>
                      <a:pPr marL="68580" marR="3924935">
                        <a:lnSpc>
                          <a:spcPct val="128099"/>
                        </a:lnSpc>
                        <a:spcBef>
                          <a:spcPts val="325"/>
                        </a:spcBef>
                      </a:pPr>
                      <a:r>
                        <a:rPr sz="900" spc="-35" dirty="0">
                          <a:latin typeface="Open Sans"/>
                          <a:cs typeface="Open Sans"/>
                        </a:rPr>
                        <a:t>What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forms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or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5" dirty="0">
                          <a:latin typeface="Open Sans"/>
                          <a:cs typeface="Open Sans"/>
                        </a:rPr>
                        <a:t>documents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5" dirty="0">
                          <a:latin typeface="Open Sans"/>
                          <a:cs typeface="Open Sans"/>
                        </a:rPr>
                        <a:t>need</a:t>
                      </a:r>
                      <a:r>
                        <a:rPr sz="900" spc="-1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to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be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completed. </a:t>
                      </a:r>
                      <a:r>
                        <a:rPr sz="900" spc="-2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5" dirty="0">
                          <a:latin typeface="Open Sans"/>
                          <a:cs typeface="Open Sans"/>
                        </a:rPr>
                        <a:t>What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permits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are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needed.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4127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27300" y="366000"/>
            <a:ext cx="7816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00305E"/>
                </a:solidFill>
              </a:rPr>
              <a:t>Plan</a:t>
            </a:r>
            <a:r>
              <a:rPr sz="1400" spc="-65" dirty="0">
                <a:solidFill>
                  <a:srgbClr val="00305E"/>
                </a:solidFill>
              </a:rPr>
              <a:t> </a:t>
            </a:r>
            <a:r>
              <a:rPr sz="1400" spc="-10" dirty="0">
                <a:solidFill>
                  <a:srgbClr val="00305E"/>
                </a:solidFill>
              </a:rPr>
              <a:t>work</a:t>
            </a:r>
            <a:endParaRPr sz="1400"/>
          </a:p>
        </p:txBody>
      </p:sp>
      <p:sp>
        <p:nvSpPr>
          <p:cNvPr id="5" name="object 5"/>
          <p:cNvSpPr txBox="1"/>
          <p:nvPr/>
        </p:nvSpPr>
        <p:spPr>
          <a:xfrm>
            <a:off x="527300" y="563937"/>
            <a:ext cx="6082665" cy="800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4300"/>
              </a:lnSpc>
              <a:spcBef>
                <a:spcPts val="100"/>
              </a:spcBef>
            </a:pPr>
            <a:r>
              <a:rPr sz="900" spc="-35" dirty="0">
                <a:latin typeface="Open Sans"/>
                <a:cs typeface="Open Sans"/>
              </a:rPr>
              <a:t>When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planning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job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is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important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that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analyse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(examine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in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detail)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required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outcome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(what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needs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done). </a:t>
            </a:r>
            <a:r>
              <a:rPr sz="900" spc="-2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This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means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that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carefully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look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all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steps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that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are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involved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in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completing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task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so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can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plan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organise</a:t>
            </a:r>
            <a:endParaRPr sz="9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30" dirty="0">
                <a:latin typeface="Open Sans"/>
                <a:cs typeface="Open Sans"/>
              </a:rPr>
              <a:t>everything.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This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will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help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make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sure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task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is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done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in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safe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efficient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way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nothing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is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forgotten.</a:t>
            </a:r>
            <a:endParaRPr sz="9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900" spc="-35" dirty="0">
                <a:latin typeface="Open Sans"/>
                <a:cs typeface="Open Sans"/>
              </a:rPr>
              <a:t>When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analysing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task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should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consider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following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things:</a:t>
            </a:r>
            <a:endParaRPr sz="900">
              <a:latin typeface="Open Sans"/>
              <a:cs typeface="Open San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418087" y="4118879"/>
            <a:ext cx="3503929" cy="763270"/>
            <a:chOff x="3418087" y="4118879"/>
            <a:chExt cx="3503929" cy="76327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18087" y="4118879"/>
              <a:ext cx="1215075" cy="76314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13551" y="4189379"/>
              <a:ext cx="1206487" cy="68880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659259" y="4122915"/>
              <a:ext cx="1261110" cy="755650"/>
            </a:xfrm>
            <a:custGeom>
              <a:avLst/>
              <a:gdLst/>
              <a:ahLst/>
              <a:cxnLst/>
              <a:rect l="l" t="t" r="r" b="b"/>
              <a:pathLst>
                <a:path w="1261109" h="755650">
                  <a:moveTo>
                    <a:pt x="0" y="755269"/>
                  </a:moveTo>
                  <a:lnTo>
                    <a:pt x="1260767" y="755269"/>
                  </a:lnTo>
                  <a:lnTo>
                    <a:pt x="1260767" y="0"/>
                  </a:lnTo>
                  <a:lnTo>
                    <a:pt x="0" y="0"/>
                  </a:lnTo>
                  <a:lnTo>
                    <a:pt x="0" y="755269"/>
                  </a:lnTo>
                  <a:close/>
                </a:path>
              </a:pathLst>
            </a:custGeom>
            <a:ln w="3175">
              <a:solidFill>
                <a:srgbClr val="6364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48200" y="4126522"/>
              <a:ext cx="1142669" cy="755497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48004" y="2493010"/>
            <a:ext cx="2714396" cy="1501432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9096" y="117014"/>
            <a:ext cx="19697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PLAN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AND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PREPARE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FOR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WORK</a:t>
            </a:r>
            <a:endParaRPr sz="1100">
              <a:latin typeface="Franklin Gothic Medium"/>
              <a:cs typeface="Franklin Gothic Medium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36825" y="669005"/>
            <a:ext cx="6486525" cy="4302760"/>
            <a:chOff x="536825" y="669005"/>
            <a:chExt cx="6486525" cy="4302760"/>
          </a:xfrm>
        </p:grpSpPr>
        <p:sp>
          <p:nvSpPr>
            <p:cNvPr id="4" name="object 4"/>
            <p:cNvSpPr/>
            <p:nvPr/>
          </p:nvSpPr>
          <p:spPr>
            <a:xfrm>
              <a:off x="540000" y="672180"/>
              <a:ext cx="6480175" cy="0"/>
            </a:xfrm>
            <a:custGeom>
              <a:avLst/>
              <a:gdLst/>
              <a:ahLst/>
              <a:cxnLst/>
              <a:rect l="l" t="t" r="r" b="b"/>
              <a:pathLst>
                <a:path w="6480175">
                  <a:moveTo>
                    <a:pt x="0" y="0"/>
                  </a:moveTo>
                  <a:lnTo>
                    <a:pt x="6479997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3175" y="675355"/>
              <a:ext cx="0" cy="2141855"/>
            </a:xfrm>
            <a:custGeom>
              <a:avLst/>
              <a:gdLst/>
              <a:ahLst/>
              <a:cxnLst/>
              <a:rect l="l" t="t" r="r" b="b"/>
              <a:pathLst>
                <a:path h="2141855">
                  <a:moveTo>
                    <a:pt x="0" y="214156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016824" y="675355"/>
              <a:ext cx="0" cy="2141855"/>
            </a:xfrm>
            <a:custGeom>
              <a:avLst/>
              <a:gdLst/>
              <a:ahLst/>
              <a:cxnLst/>
              <a:rect l="l" t="t" r="r" b="b"/>
              <a:pathLst>
                <a:path h="2141855">
                  <a:moveTo>
                    <a:pt x="0" y="214156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0000" y="2820093"/>
              <a:ext cx="6480175" cy="0"/>
            </a:xfrm>
            <a:custGeom>
              <a:avLst/>
              <a:gdLst/>
              <a:ahLst/>
              <a:cxnLst/>
              <a:rect l="l" t="t" r="r" b="b"/>
              <a:pathLst>
                <a:path w="6480175">
                  <a:moveTo>
                    <a:pt x="0" y="0"/>
                  </a:moveTo>
                  <a:lnTo>
                    <a:pt x="6479997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3175" y="2823267"/>
              <a:ext cx="0" cy="2141855"/>
            </a:xfrm>
            <a:custGeom>
              <a:avLst/>
              <a:gdLst/>
              <a:ahLst/>
              <a:cxnLst/>
              <a:rect l="l" t="t" r="r" b="b"/>
              <a:pathLst>
                <a:path h="2141854">
                  <a:moveTo>
                    <a:pt x="0" y="214156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016824" y="2823267"/>
              <a:ext cx="0" cy="2141855"/>
            </a:xfrm>
            <a:custGeom>
              <a:avLst/>
              <a:gdLst/>
              <a:ahLst/>
              <a:cxnLst/>
              <a:rect l="l" t="t" r="r" b="b"/>
              <a:pathLst>
                <a:path h="2141854">
                  <a:moveTo>
                    <a:pt x="0" y="214156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40000" y="4968005"/>
              <a:ext cx="6480175" cy="0"/>
            </a:xfrm>
            <a:custGeom>
              <a:avLst/>
              <a:gdLst/>
              <a:ahLst/>
              <a:cxnLst/>
              <a:rect l="l" t="t" r="r" b="b"/>
              <a:pathLst>
                <a:path w="6480175">
                  <a:moveTo>
                    <a:pt x="0" y="0"/>
                  </a:moveTo>
                  <a:lnTo>
                    <a:pt x="6479997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99300" y="2850639"/>
            <a:ext cx="2559050" cy="51689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900" b="1" spc="-35" dirty="0">
                <a:latin typeface="Open Sans Semibold"/>
                <a:cs typeface="Open Sans Semibold"/>
              </a:rPr>
              <a:t>Tim</a:t>
            </a:r>
            <a:r>
              <a:rPr sz="900" b="1" spc="-30" dirty="0">
                <a:latin typeface="Open Sans Semibold"/>
                <a:cs typeface="Open Sans Semibold"/>
              </a:rPr>
              <a:t>e</a:t>
            </a:r>
            <a:r>
              <a:rPr sz="900" b="1" spc="-20" dirty="0">
                <a:latin typeface="Open Sans Semibold"/>
                <a:cs typeface="Open Sans Semibold"/>
              </a:rPr>
              <a:t> </a:t>
            </a:r>
            <a:r>
              <a:rPr sz="900" b="1" spc="-35" dirty="0">
                <a:latin typeface="Open Sans Semibold"/>
                <a:cs typeface="Open Sans Semibold"/>
              </a:rPr>
              <a:t>o</a:t>
            </a:r>
            <a:r>
              <a:rPr sz="900" b="1" spc="-20" dirty="0">
                <a:latin typeface="Open Sans Semibold"/>
                <a:cs typeface="Open Sans Semibold"/>
              </a:rPr>
              <a:t>f </a:t>
            </a:r>
            <a:r>
              <a:rPr sz="900" b="1" spc="-35" dirty="0">
                <a:latin typeface="Open Sans Semibold"/>
                <a:cs typeface="Open Sans Semibold"/>
              </a:rPr>
              <a:t>day</a:t>
            </a:r>
            <a:endParaRPr sz="900">
              <a:latin typeface="Open Sans Semibold"/>
              <a:cs typeface="Open Sans Semibold"/>
            </a:endParaRPr>
          </a:p>
          <a:p>
            <a:pPr marL="12700" marR="5080">
              <a:lnSpc>
                <a:spcPct val="101800"/>
              </a:lnSpc>
              <a:spcBef>
                <a:spcPts val="285"/>
              </a:spcBef>
            </a:pPr>
            <a:r>
              <a:rPr sz="900" spc="-35" dirty="0">
                <a:latin typeface="Open Sans"/>
                <a:cs typeface="Open Sans"/>
              </a:rPr>
              <a:t>Some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jobs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can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only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done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during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daylight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hours, </a:t>
            </a:r>
            <a:r>
              <a:rPr sz="900" spc="-2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others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may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have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 </a:t>
            </a:r>
            <a:r>
              <a:rPr sz="900" spc="-30" dirty="0">
                <a:latin typeface="Open Sans"/>
                <a:cs typeface="Open Sans"/>
              </a:rPr>
              <a:t>be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done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at </a:t>
            </a:r>
            <a:r>
              <a:rPr sz="900" spc="-30" dirty="0">
                <a:latin typeface="Open Sans"/>
                <a:cs typeface="Open Sans"/>
              </a:rPr>
              <a:t>night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only.</a:t>
            </a:r>
            <a:endParaRPr sz="900">
              <a:latin typeface="Open Sans"/>
              <a:cs typeface="Open San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959999" y="777011"/>
            <a:ext cx="2959735" cy="4147820"/>
            <a:chOff x="3959999" y="777011"/>
            <a:chExt cx="2959735" cy="414782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9999" y="777011"/>
              <a:ext cx="2959188" cy="199439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60000" y="2879852"/>
              <a:ext cx="2959188" cy="2044954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527300" y="387156"/>
            <a:ext cx="2747010" cy="828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-30" dirty="0">
                <a:latin typeface="Open Sans"/>
                <a:cs typeface="Open Sans"/>
              </a:rPr>
              <a:t>Plan work</a:t>
            </a:r>
            <a:r>
              <a:rPr sz="900" i="1" spc="-25" dirty="0">
                <a:latin typeface="Open Sans"/>
                <a:cs typeface="Open Sans"/>
              </a:rPr>
              <a:t> </a:t>
            </a:r>
            <a:r>
              <a:rPr sz="900" i="1" spc="-30" dirty="0">
                <a:latin typeface="Open Sans"/>
                <a:cs typeface="Open Sans"/>
              </a:rPr>
              <a:t>(continued)</a:t>
            </a:r>
            <a:endParaRPr sz="9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Open Sans"/>
              <a:cs typeface="Open Sans"/>
            </a:endParaRPr>
          </a:p>
          <a:p>
            <a:pPr marL="84455">
              <a:lnSpc>
                <a:spcPct val="100000"/>
              </a:lnSpc>
              <a:spcBef>
                <a:spcPts val="5"/>
              </a:spcBef>
            </a:pPr>
            <a:r>
              <a:rPr sz="900" b="1" spc="-25" dirty="0">
                <a:latin typeface="Open Sans Semibold"/>
                <a:cs typeface="Open Sans Semibold"/>
              </a:rPr>
              <a:t>Traffic</a:t>
            </a:r>
            <a:endParaRPr sz="900">
              <a:latin typeface="Open Sans Semibold"/>
              <a:cs typeface="Open Sans Semibold"/>
            </a:endParaRPr>
          </a:p>
          <a:p>
            <a:pPr marL="84455" marR="5080">
              <a:lnSpc>
                <a:spcPct val="101800"/>
              </a:lnSpc>
              <a:spcBef>
                <a:spcPts val="280"/>
              </a:spcBef>
            </a:pPr>
            <a:r>
              <a:rPr sz="900" spc="-20" dirty="0">
                <a:latin typeface="Open Sans"/>
                <a:cs typeface="Open Sans"/>
              </a:rPr>
              <a:t>If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job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affects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traffic,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may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only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able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 </a:t>
            </a:r>
            <a:r>
              <a:rPr sz="900" spc="-35" dirty="0">
                <a:latin typeface="Open Sans"/>
                <a:cs typeface="Open Sans"/>
              </a:rPr>
              <a:t>work </a:t>
            </a:r>
            <a:r>
              <a:rPr sz="900" spc="-2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at </a:t>
            </a:r>
            <a:r>
              <a:rPr sz="900" spc="-30" dirty="0">
                <a:latin typeface="Open Sans"/>
                <a:cs typeface="Open Sans"/>
              </a:rPr>
              <a:t>times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when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traffic</a:t>
            </a:r>
            <a:r>
              <a:rPr sz="900" spc="-30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is </a:t>
            </a:r>
            <a:r>
              <a:rPr sz="900" spc="-25" dirty="0">
                <a:latin typeface="Open Sans"/>
                <a:cs typeface="Open Sans"/>
              </a:rPr>
              <a:t>light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(not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peak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hours).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27300" y="117014"/>
            <a:ext cx="4254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.4</a:t>
            </a:r>
            <a:endParaRPr sz="11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17014"/>
            <a:ext cx="6361430" cy="824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04360" algn="l"/>
              </a:tabLst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 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1.4	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PLAN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AND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PREPARE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FOR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WORK</a:t>
            </a:r>
            <a:endParaRPr sz="11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900" i="1" spc="-30" dirty="0">
                <a:latin typeface="Open Sans"/>
                <a:cs typeface="Open Sans"/>
              </a:rPr>
              <a:t>Plan work</a:t>
            </a:r>
            <a:r>
              <a:rPr sz="900" i="1" spc="-25" dirty="0">
                <a:latin typeface="Open Sans"/>
                <a:cs typeface="Open Sans"/>
              </a:rPr>
              <a:t> </a:t>
            </a:r>
            <a:r>
              <a:rPr sz="900" i="1" spc="-30" dirty="0">
                <a:latin typeface="Open Sans"/>
                <a:cs typeface="Open Sans"/>
              </a:rPr>
              <a:t>(continued)</a:t>
            </a:r>
            <a:endParaRPr sz="9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900" spc="-35" dirty="0">
                <a:latin typeface="Open Sans"/>
                <a:cs typeface="Open Sans"/>
              </a:rPr>
              <a:t>Some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things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that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affect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time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takes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do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job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are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difficult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plan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for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because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don’t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know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they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are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going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happen</a:t>
            </a:r>
            <a:endParaRPr sz="9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30" dirty="0">
                <a:latin typeface="Open Sans"/>
                <a:cs typeface="Open Sans"/>
              </a:rPr>
              <a:t>unti</a:t>
            </a:r>
            <a:r>
              <a:rPr sz="900" spc="-15" dirty="0">
                <a:latin typeface="Open Sans"/>
                <a:cs typeface="Open Sans"/>
              </a:rPr>
              <a:t>l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y </a:t>
            </a:r>
            <a:r>
              <a:rPr sz="900" spc="-35" dirty="0">
                <a:latin typeface="Open Sans"/>
                <a:cs typeface="Open Sans"/>
              </a:rPr>
              <a:t>happen</a:t>
            </a:r>
            <a:r>
              <a:rPr sz="900" spc="-15" dirty="0">
                <a:latin typeface="Open Sans"/>
                <a:cs typeface="Open Sans"/>
              </a:rPr>
              <a:t>.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Fo</a:t>
            </a:r>
            <a:r>
              <a:rPr sz="900" spc="-20" dirty="0">
                <a:latin typeface="Open Sans"/>
                <a:cs typeface="Open Sans"/>
              </a:rPr>
              <a:t>r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example:</a:t>
            </a:r>
            <a:endParaRPr sz="900">
              <a:latin typeface="Open Sans"/>
              <a:cs typeface="Open San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40000" y="1042157"/>
          <a:ext cx="6473190" cy="3919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6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6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5961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Sic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k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days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7810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Problem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wit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h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plans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7810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961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Ba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weather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255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Equipmen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problem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breakdowns.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255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14699" y="1223081"/>
            <a:ext cx="1124970" cy="168262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13459" y="1277074"/>
            <a:ext cx="2297728" cy="168289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2000" y="3290811"/>
            <a:ext cx="3081604" cy="162604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852000" y="3308439"/>
            <a:ext cx="3095992" cy="158236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9096" y="117014"/>
            <a:ext cx="19697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PLAN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AND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PREPARE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FOR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WORK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3179" y="2305329"/>
            <a:ext cx="6473825" cy="2660015"/>
          </a:xfrm>
          <a:custGeom>
            <a:avLst/>
            <a:gdLst/>
            <a:ahLst/>
            <a:cxnLst/>
            <a:rect l="l" t="t" r="r" b="b"/>
            <a:pathLst>
              <a:path w="6473825" h="2660015">
                <a:moveTo>
                  <a:pt x="6473647" y="0"/>
                </a:moveTo>
                <a:lnTo>
                  <a:pt x="0" y="0"/>
                </a:lnTo>
                <a:lnTo>
                  <a:pt x="0" y="2659494"/>
                </a:lnTo>
                <a:lnTo>
                  <a:pt x="6473647" y="2659494"/>
                </a:lnTo>
                <a:lnTo>
                  <a:pt x="6473647" y="0"/>
                </a:lnTo>
                <a:close/>
              </a:path>
            </a:pathLst>
          </a:custGeom>
          <a:solidFill>
            <a:srgbClr val="D5D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7300" y="326027"/>
            <a:ext cx="4332605" cy="180340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900" i="1" spc="-30" dirty="0">
                <a:latin typeface="Open Sans"/>
                <a:cs typeface="Open Sans"/>
              </a:rPr>
              <a:t>Plan work</a:t>
            </a:r>
            <a:r>
              <a:rPr sz="900" i="1" spc="-25" dirty="0">
                <a:latin typeface="Open Sans"/>
                <a:cs typeface="Open Sans"/>
              </a:rPr>
              <a:t> </a:t>
            </a:r>
            <a:r>
              <a:rPr sz="900" i="1" spc="-30" dirty="0">
                <a:latin typeface="Open Sans"/>
                <a:cs typeface="Open Sans"/>
              </a:rPr>
              <a:t>(continued)</a:t>
            </a:r>
            <a:endParaRPr sz="9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200" b="1" spc="-15" dirty="0">
                <a:solidFill>
                  <a:srgbClr val="00305E"/>
                </a:solidFill>
                <a:latin typeface="Open Sans Semibold"/>
                <a:cs typeface="Open Sans Semibold"/>
              </a:rPr>
              <a:t>Calculating </a:t>
            </a:r>
            <a:r>
              <a:rPr sz="1200" b="1" spc="-20" dirty="0">
                <a:solidFill>
                  <a:srgbClr val="00305E"/>
                </a:solidFill>
                <a:latin typeface="Open Sans Semibold"/>
                <a:cs typeface="Open Sans Semibold"/>
              </a:rPr>
              <a:t>the</a:t>
            </a:r>
            <a:r>
              <a:rPr sz="1200" b="1" spc="-10" dirty="0">
                <a:solidFill>
                  <a:srgbClr val="00305E"/>
                </a:solidFill>
                <a:latin typeface="Open Sans Semibold"/>
                <a:cs typeface="Open Sans Semibold"/>
              </a:rPr>
              <a:t> </a:t>
            </a:r>
            <a:r>
              <a:rPr sz="1200" b="1" spc="-20" dirty="0">
                <a:solidFill>
                  <a:srgbClr val="00305E"/>
                </a:solidFill>
                <a:latin typeface="Open Sans Semibold"/>
                <a:cs typeface="Open Sans Semibold"/>
              </a:rPr>
              <a:t>time</a:t>
            </a:r>
            <a:r>
              <a:rPr sz="1200" b="1" spc="-10" dirty="0">
                <a:solidFill>
                  <a:srgbClr val="00305E"/>
                </a:solidFill>
                <a:latin typeface="Open Sans Semibold"/>
                <a:cs typeface="Open Sans Semibold"/>
              </a:rPr>
              <a:t> </a:t>
            </a:r>
            <a:r>
              <a:rPr sz="1200" b="1" spc="-15" dirty="0">
                <a:solidFill>
                  <a:srgbClr val="00305E"/>
                </a:solidFill>
                <a:latin typeface="Open Sans Semibold"/>
                <a:cs typeface="Open Sans Semibold"/>
              </a:rPr>
              <a:t>to </a:t>
            </a:r>
            <a:r>
              <a:rPr sz="1200" b="1" spc="-20" dirty="0">
                <a:solidFill>
                  <a:srgbClr val="00305E"/>
                </a:solidFill>
                <a:latin typeface="Open Sans Semibold"/>
                <a:cs typeface="Open Sans Semibold"/>
              </a:rPr>
              <a:t>complete</a:t>
            </a:r>
            <a:r>
              <a:rPr sz="1200" b="1" spc="-10" dirty="0">
                <a:solidFill>
                  <a:srgbClr val="00305E"/>
                </a:solidFill>
                <a:latin typeface="Open Sans Semibold"/>
                <a:cs typeface="Open Sans Semibold"/>
              </a:rPr>
              <a:t> </a:t>
            </a:r>
            <a:r>
              <a:rPr sz="1200" b="1" spc="-15" dirty="0">
                <a:solidFill>
                  <a:srgbClr val="00305E"/>
                </a:solidFill>
                <a:latin typeface="Open Sans Semibold"/>
                <a:cs typeface="Open Sans Semibold"/>
              </a:rPr>
              <a:t>a</a:t>
            </a:r>
            <a:r>
              <a:rPr sz="1200" b="1" spc="-10" dirty="0">
                <a:solidFill>
                  <a:srgbClr val="00305E"/>
                </a:solidFill>
                <a:latin typeface="Open Sans Semibold"/>
                <a:cs typeface="Open Sans Semibold"/>
              </a:rPr>
              <a:t> </a:t>
            </a:r>
            <a:r>
              <a:rPr sz="1200" b="1" spc="-20" dirty="0">
                <a:solidFill>
                  <a:srgbClr val="00305E"/>
                </a:solidFill>
                <a:latin typeface="Open Sans Semibold"/>
                <a:cs typeface="Open Sans Semibold"/>
              </a:rPr>
              <a:t>task</a:t>
            </a:r>
            <a:endParaRPr sz="1200">
              <a:latin typeface="Open Sans Semibold"/>
              <a:cs typeface="Open Sans Semibold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900" spc="-35" dirty="0">
                <a:latin typeface="Open Sans"/>
                <a:cs typeface="Open Sans"/>
              </a:rPr>
              <a:t>When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planning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task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important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calculate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how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will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take.</a:t>
            </a:r>
            <a:r>
              <a:rPr sz="900" spc="-20" dirty="0">
                <a:latin typeface="Open Sans"/>
                <a:cs typeface="Open Sans"/>
              </a:rPr>
              <a:t> It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can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difficult</a:t>
            </a:r>
            <a:endParaRPr sz="9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25" dirty="0">
                <a:latin typeface="Open Sans"/>
                <a:cs typeface="Open Sans"/>
              </a:rPr>
              <a:t>to </a:t>
            </a:r>
            <a:r>
              <a:rPr sz="900" spc="-30" dirty="0">
                <a:latin typeface="Open Sans"/>
                <a:cs typeface="Open Sans"/>
              </a:rPr>
              <a:t>get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this exactly right </a:t>
            </a:r>
            <a:r>
              <a:rPr sz="900" spc="-30" dirty="0">
                <a:latin typeface="Open Sans"/>
                <a:cs typeface="Open Sans"/>
              </a:rPr>
              <a:t>but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 </a:t>
            </a:r>
            <a:r>
              <a:rPr sz="900" spc="-30" dirty="0">
                <a:latin typeface="Open Sans"/>
                <a:cs typeface="Open Sans"/>
              </a:rPr>
              <a:t>close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estimate</a:t>
            </a:r>
            <a:r>
              <a:rPr sz="900" spc="-25" dirty="0">
                <a:latin typeface="Open Sans"/>
                <a:cs typeface="Open Sans"/>
              </a:rPr>
              <a:t> will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helpful.</a:t>
            </a:r>
            <a:endParaRPr sz="9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900" spc="-35" dirty="0">
                <a:latin typeface="Open Sans"/>
                <a:cs typeface="Open Sans"/>
              </a:rPr>
              <a:t>Knowing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how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long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task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will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take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helps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plan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things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like:</a:t>
            </a:r>
            <a:endParaRPr sz="900">
              <a:latin typeface="Open Sans"/>
              <a:cs typeface="Open Sans"/>
            </a:endParaRPr>
          </a:p>
          <a:p>
            <a:pPr marL="165100" indent="-153035">
              <a:lnSpc>
                <a:spcPct val="100000"/>
              </a:lnSpc>
              <a:spcBef>
                <a:spcPts val="585"/>
              </a:spcBef>
              <a:buChar char="•"/>
              <a:tabLst>
                <a:tab pos="165735" algn="l"/>
              </a:tabLst>
            </a:pPr>
            <a:r>
              <a:rPr sz="900" spc="-35" dirty="0">
                <a:latin typeface="Open Sans"/>
                <a:cs typeface="Open Sans"/>
              </a:rPr>
              <a:t>When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next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part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of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 task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can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commence</a:t>
            </a:r>
            <a:endParaRPr sz="900">
              <a:latin typeface="Open Sans"/>
              <a:cs typeface="Open Sans"/>
            </a:endParaRPr>
          </a:p>
          <a:p>
            <a:pPr marL="165100" indent="-153035">
              <a:lnSpc>
                <a:spcPct val="100000"/>
              </a:lnSpc>
              <a:spcBef>
                <a:spcPts val="305"/>
              </a:spcBef>
              <a:buChar char="•"/>
              <a:tabLst>
                <a:tab pos="165735" algn="l"/>
              </a:tabLst>
            </a:pPr>
            <a:r>
              <a:rPr sz="900" spc="-35" dirty="0">
                <a:latin typeface="Open Sans"/>
                <a:cs typeface="Open Sans"/>
              </a:rPr>
              <a:t>When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next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trades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person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might be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required</a:t>
            </a:r>
            <a:endParaRPr sz="900">
              <a:latin typeface="Open Sans"/>
              <a:cs typeface="Open Sans"/>
            </a:endParaRPr>
          </a:p>
          <a:p>
            <a:pPr marL="165100" indent="-153035">
              <a:lnSpc>
                <a:spcPct val="100000"/>
              </a:lnSpc>
              <a:spcBef>
                <a:spcPts val="300"/>
              </a:spcBef>
              <a:buChar char="•"/>
              <a:tabLst>
                <a:tab pos="165735" algn="l"/>
              </a:tabLst>
            </a:pPr>
            <a:r>
              <a:rPr sz="900" spc="-35" dirty="0">
                <a:latin typeface="Open Sans"/>
                <a:cs typeface="Open Sans"/>
              </a:rPr>
              <a:t>When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materials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need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30" dirty="0">
                <a:latin typeface="Open Sans"/>
                <a:cs typeface="Open Sans"/>
              </a:rPr>
              <a:t> be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delivered</a:t>
            </a:r>
            <a:endParaRPr sz="900">
              <a:latin typeface="Open Sans"/>
              <a:cs typeface="Open Sans"/>
            </a:endParaRPr>
          </a:p>
          <a:p>
            <a:pPr marL="165100" indent="-153035">
              <a:lnSpc>
                <a:spcPct val="100000"/>
              </a:lnSpc>
              <a:spcBef>
                <a:spcPts val="305"/>
              </a:spcBef>
              <a:buChar char="•"/>
              <a:tabLst>
                <a:tab pos="165735" algn="l"/>
              </a:tabLst>
            </a:pPr>
            <a:r>
              <a:rPr sz="900" spc="-40" dirty="0">
                <a:latin typeface="Open Sans"/>
                <a:cs typeface="Open Sans"/>
              </a:rPr>
              <a:t>How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disruptions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might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last,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for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example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traffic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delays.</a:t>
            </a:r>
            <a:endParaRPr sz="900">
              <a:latin typeface="Open Sans"/>
              <a:cs typeface="Open Sans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53671" y="869340"/>
            <a:ext cx="1366329" cy="131234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43175" y="2305332"/>
            <a:ext cx="6473825" cy="2660015"/>
          </a:xfrm>
          <a:prstGeom prst="rect">
            <a:avLst/>
          </a:prstGeom>
          <a:ln w="6350">
            <a:solidFill>
              <a:srgbClr val="687A9E"/>
            </a:solidFill>
          </a:ln>
        </p:spPr>
        <p:txBody>
          <a:bodyPr vert="horz" wrap="square" lIns="0" tIns="74930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590"/>
              </a:spcBef>
            </a:pPr>
            <a:r>
              <a:rPr sz="1000" b="1" spc="-40" dirty="0">
                <a:latin typeface="Open Sans"/>
                <a:cs typeface="Open Sans"/>
              </a:rPr>
              <a:t>Conside</a:t>
            </a:r>
            <a:r>
              <a:rPr sz="1000" b="1" spc="-25" dirty="0">
                <a:latin typeface="Open Sans"/>
                <a:cs typeface="Open Sans"/>
              </a:rPr>
              <a:t>r </a:t>
            </a:r>
            <a:r>
              <a:rPr sz="1000" b="1" spc="-35" dirty="0">
                <a:latin typeface="Open Sans"/>
                <a:cs typeface="Open Sans"/>
              </a:rPr>
              <a:t>th</a:t>
            </a:r>
            <a:r>
              <a:rPr sz="1000" b="1" spc="-30" dirty="0">
                <a:latin typeface="Open Sans"/>
                <a:cs typeface="Open Sans"/>
              </a:rPr>
              <a:t>e</a:t>
            </a:r>
            <a:r>
              <a:rPr sz="1000" b="1" spc="-25" dirty="0">
                <a:latin typeface="Open Sans"/>
                <a:cs typeface="Open Sans"/>
              </a:rPr>
              <a:t> </a:t>
            </a:r>
            <a:r>
              <a:rPr sz="1000" b="1" spc="-40" dirty="0">
                <a:latin typeface="Open Sans"/>
                <a:cs typeface="Open Sans"/>
              </a:rPr>
              <a:t>followin</a:t>
            </a:r>
            <a:r>
              <a:rPr sz="1000" b="1" spc="-30" dirty="0">
                <a:latin typeface="Open Sans"/>
                <a:cs typeface="Open Sans"/>
              </a:rPr>
              <a:t>g</a:t>
            </a:r>
            <a:r>
              <a:rPr sz="1000" b="1" spc="-25" dirty="0">
                <a:latin typeface="Open Sans"/>
                <a:cs typeface="Open Sans"/>
              </a:rPr>
              <a:t> </a:t>
            </a:r>
            <a:r>
              <a:rPr sz="1000" b="1" spc="-35" dirty="0">
                <a:latin typeface="Open Sans"/>
                <a:cs typeface="Open Sans"/>
              </a:rPr>
              <a:t>scenario:</a:t>
            </a:r>
            <a:endParaRPr sz="1000">
              <a:latin typeface="Open Sans"/>
              <a:cs typeface="Open Sans"/>
            </a:endParaRPr>
          </a:p>
          <a:p>
            <a:pPr marL="220979" indent="-153035">
              <a:lnSpc>
                <a:spcPct val="100000"/>
              </a:lnSpc>
              <a:spcBef>
                <a:spcPts val="850"/>
              </a:spcBef>
              <a:buChar char="•"/>
              <a:tabLst>
                <a:tab pos="221615" algn="l"/>
              </a:tabLst>
            </a:pPr>
            <a:r>
              <a:rPr sz="900" spc="-35" dirty="0">
                <a:latin typeface="Open Sans"/>
                <a:cs typeface="Open Sans"/>
              </a:rPr>
              <a:t>15</a:t>
            </a:r>
            <a:r>
              <a:rPr sz="900" spc="-30" dirty="0">
                <a:latin typeface="Open Sans"/>
                <a:cs typeface="Open Sans"/>
              </a:rPr>
              <a:t>0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50" dirty="0">
                <a:latin typeface="Open Sans"/>
                <a:cs typeface="Open Sans"/>
              </a:rPr>
              <a:t>m</a:t>
            </a:r>
            <a:r>
              <a:rPr sz="900" spc="-20" dirty="0">
                <a:latin typeface="Open Sans"/>
                <a:cs typeface="Open Sans"/>
              </a:rPr>
              <a:t>²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o</a:t>
            </a:r>
            <a:r>
              <a:rPr sz="900" spc="-20" dirty="0">
                <a:latin typeface="Open Sans"/>
                <a:cs typeface="Open Sans"/>
              </a:rPr>
              <a:t>f </a:t>
            </a:r>
            <a:r>
              <a:rPr sz="900" spc="-30" dirty="0">
                <a:latin typeface="Open Sans"/>
                <a:cs typeface="Open Sans"/>
              </a:rPr>
              <a:t>asphal</a:t>
            </a:r>
            <a:r>
              <a:rPr sz="900" spc="-20" dirty="0">
                <a:latin typeface="Open Sans"/>
                <a:cs typeface="Open Sans"/>
              </a:rPr>
              <a:t>t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need</a:t>
            </a:r>
            <a:r>
              <a:rPr sz="900" spc="-25" dirty="0">
                <a:latin typeface="Open Sans"/>
                <a:cs typeface="Open Sans"/>
              </a:rPr>
              <a:t>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</a:t>
            </a:r>
            <a:r>
              <a:rPr sz="900" spc="-30" dirty="0">
                <a:latin typeface="Open Sans"/>
                <a:cs typeface="Open Sans"/>
              </a:rPr>
              <a:t>o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b</a:t>
            </a:r>
            <a:r>
              <a:rPr sz="900" spc="-30" dirty="0">
                <a:latin typeface="Open Sans"/>
                <a:cs typeface="Open Sans"/>
              </a:rPr>
              <a:t>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laid</a:t>
            </a:r>
            <a:endParaRPr sz="900">
              <a:latin typeface="Open Sans"/>
              <a:cs typeface="Open Sans"/>
            </a:endParaRPr>
          </a:p>
          <a:p>
            <a:pPr marL="220979" indent="-153035">
              <a:lnSpc>
                <a:spcPct val="100000"/>
              </a:lnSpc>
              <a:spcBef>
                <a:spcPts val="585"/>
              </a:spcBef>
              <a:buChar char="•"/>
              <a:tabLst>
                <a:tab pos="221615" algn="l"/>
              </a:tabLst>
            </a:pPr>
            <a:r>
              <a:rPr sz="900" spc="-35" dirty="0">
                <a:latin typeface="Open Sans"/>
                <a:cs typeface="Open Sans"/>
              </a:rPr>
              <a:t>3</a:t>
            </a:r>
            <a:r>
              <a:rPr sz="900" spc="-30" dirty="0">
                <a:latin typeface="Open Sans"/>
                <a:cs typeface="Open Sans"/>
              </a:rPr>
              <a:t>0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50" dirty="0">
                <a:latin typeface="Open Sans"/>
                <a:cs typeface="Open Sans"/>
              </a:rPr>
              <a:t>m</a:t>
            </a:r>
            <a:r>
              <a:rPr sz="900" spc="-20" dirty="0">
                <a:latin typeface="Open Sans"/>
                <a:cs typeface="Open Sans"/>
              </a:rPr>
              <a:t>²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can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b</a:t>
            </a:r>
            <a:r>
              <a:rPr sz="900" spc="-30" dirty="0">
                <a:latin typeface="Open Sans"/>
                <a:cs typeface="Open Sans"/>
              </a:rPr>
              <a:t>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lai</a:t>
            </a:r>
            <a:r>
              <a:rPr sz="900" spc="-30" dirty="0">
                <a:latin typeface="Open Sans"/>
                <a:cs typeface="Open Sans"/>
              </a:rPr>
              <a:t>d</a:t>
            </a:r>
            <a:r>
              <a:rPr sz="900" spc="-20" dirty="0">
                <a:latin typeface="Open Sans"/>
                <a:cs typeface="Open Sans"/>
              </a:rPr>
              <a:t> i</a:t>
            </a:r>
            <a:r>
              <a:rPr sz="900" spc="-30" dirty="0">
                <a:latin typeface="Open Sans"/>
                <a:cs typeface="Open Sans"/>
              </a:rPr>
              <a:t>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6</a:t>
            </a:r>
            <a:r>
              <a:rPr sz="900" spc="-30" dirty="0">
                <a:latin typeface="Open Sans"/>
                <a:cs typeface="Open Sans"/>
              </a:rPr>
              <a:t>0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minutes</a:t>
            </a:r>
            <a:endParaRPr sz="900">
              <a:latin typeface="Open Sans"/>
              <a:cs typeface="Open Sans"/>
            </a:endParaRPr>
          </a:p>
          <a:p>
            <a:pPr marL="220979" indent="-153035">
              <a:lnSpc>
                <a:spcPct val="100000"/>
              </a:lnSpc>
              <a:spcBef>
                <a:spcPts val="590"/>
              </a:spcBef>
              <a:buChar char="•"/>
              <a:tabLst>
                <a:tab pos="221615" algn="l"/>
              </a:tabLst>
            </a:pPr>
            <a:r>
              <a:rPr sz="900" spc="-35" dirty="0">
                <a:latin typeface="Open Sans"/>
                <a:cs typeface="Open Sans"/>
              </a:rPr>
              <a:t>Th</a:t>
            </a:r>
            <a:r>
              <a:rPr sz="900" spc="-30" dirty="0">
                <a:latin typeface="Open Sans"/>
                <a:cs typeface="Open Sans"/>
              </a:rPr>
              <a:t>e</a:t>
            </a:r>
            <a:r>
              <a:rPr sz="900" spc="-25" dirty="0">
                <a:latin typeface="Open Sans"/>
                <a:cs typeface="Open Sans"/>
              </a:rPr>
              <a:t> jo</a:t>
            </a:r>
            <a:r>
              <a:rPr sz="900" spc="-30" dirty="0">
                <a:latin typeface="Open Sans"/>
                <a:cs typeface="Open Sans"/>
              </a:rPr>
              <a:t>b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take</a:t>
            </a:r>
            <a:r>
              <a:rPr sz="900" spc="-25" dirty="0">
                <a:latin typeface="Open Sans"/>
                <a:cs typeface="Open Sans"/>
              </a:rPr>
              <a:t>s </a:t>
            </a:r>
            <a:r>
              <a:rPr sz="900" spc="-35" dirty="0">
                <a:latin typeface="Open Sans"/>
                <a:cs typeface="Open Sans"/>
              </a:rPr>
              <a:t>3</a:t>
            </a:r>
            <a:r>
              <a:rPr sz="900" spc="-30" dirty="0">
                <a:latin typeface="Open Sans"/>
                <a:cs typeface="Open Sans"/>
              </a:rPr>
              <a:t>0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minute</a:t>
            </a:r>
            <a:r>
              <a:rPr sz="900" spc="-25" dirty="0">
                <a:latin typeface="Open Sans"/>
                <a:cs typeface="Open Sans"/>
              </a:rPr>
              <a:t>s t</a:t>
            </a:r>
            <a:r>
              <a:rPr sz="900" spc="-30" dirty="0">
                <a:latin typeface="Open Sans"/>
                <a:cs typeface="Open Sans"/>
              </a:rPr>
              <a:t>o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se</a:t>
            </a:r>
            <a:r>
              <a:rPr sz="900" spc="-20" dirty="0">
                <a:latin typeface="Open Sans"/>
                <a:cs typeface="Open Sans"/>
              </a:rPr>
              <a:t>t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up</a:t>
            </a:r>
            <a:endParaRPr sz="900">
              <a:latin typeface="Open Sans"/>
              <a:cs typeface="Open Sans"/>
            </a:endParaRPr>
          </a:p>
          <a:p>
            <a:pPr marL="220979" indent="-153035">
              <a:lnSpc>
                <a:spcPct val="100000"/>
              </a:lnSpc>
              <a:spcBef>
                <a:spcPts val="585"/>
              </a:spcBef>
              <a:buChar char="•"/>
              <a:tabLst>
                <a:tab pos="221615" algn="l"/>
              </a:tabLst>
            </a:pPr>
            <a:r>
              <a:rPr sz="900" spc="-35" dirty="0">
                <a:latin typeface="Open Sans"/>
                <a:cs typeface="Open Sans"/>
              </a:rPr>
              <a:t>Th</a:t>
            </a:r>
            <a:r>
              <a:rPr sz="900" spc="-30" dirty="0">
                <a:latin typeface="Open Sans"/>
                <a:cs typeface="Open Sans"/>
              </a:rPr>
              <a:t>e</a:t>
            </a:r>
            <a:r>
              <a:rPr sz="900" spc="-25" dirty="0">
                <a:latin typeface="Open Sans"/>
                <a:cs typeface="Open Sans"/>
              </a:rPr>
              <a:t> jo</a:t>
            </a:r>
            <a:r>
              <a:rPr sz="900" spc="-30" dirty="0">
                <a:latin typeface="Open Sans"/>
                <a:cs typeface="Open Sans"/>
              </a:rPr>
              <a:t>b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take</a:t>
            </a:r>
            <a:r>
              <a:rPr sz="900" spc="-25" dirty="0">
                <a:latin typeface="Open Sans"/>
                <a:cs typeface="Open Sans"/>
              </a:rPr>
              <a:t>s </a:t>
            </a:r>
            <a:r>
              <a:rPr sz="900" spc="-35" dirty="0">
                <a:latin typeface="Open Sans"/>
                <a:cs typeface="Open Sans"/>
              </a:rPr>
              <a:t>3</a:t>
            </a:r>
            <a:r>
              <a:rPr sz="900" spc="-30" dirty="0">
                <a:latin typeface="Open Sans"/>
                <a:cs typeface="Open Sans"/>
              </a:rPr>
              <a:t>0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minute</a:t>
            </a:r>
            <a:r>
              <a:rPr sz="900" spc="-25" dirty="0">
                <a:latin typeface="Open Sans"/>
                <a:cs typeface="Open Sans"/>
              </a:rPr>
              <a:t>s t</a:t>
            </a:r>
            <a:r>
              <a:rPr sz="900" spc="-30" dirty="0">
                <a:latin typeface="Open Sans"/>
                <a:cs typeface="Open Sans"/>
              </a:rPr>
              <a:t>o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pac</a:t>
            </a:r>
            <a:r>
              <a:rPr sz="900" spc="-25" dirty="0">
                <a:latin typeface="Open Sans"/>
                <a:cs typeface="Open Sans"/>
              </a:rPr>
              <a:t>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up</a:t>
            </a:r>
            <a:endParaRPr sz="900">
              <a:latin typeface="Open Sans"/>
              <a:cs typeface="Open Sans"/>
            </a:endParaRPr>
          </a:p>
          <a:p>
            <a:pPr marL="220979" indent="-153035">
              <a:lnSpc>
                <a:spcPct val="100000"/>
              </a:lnSpc>
              <a:spcBef>
                <a:spcPts val="585"/>
              </a:spcBef>
              <a:buChar char="•"/>
              <a:tabLst>
                <a:tab pos="221615" algn="l"/>
              </a:tabLst>
            </a:pPr>
            <a:r>
              <a:rPr sz="900" spc="-35" dirty="0">
                <a:latin typeface="Open Sans"/>
                <a:cs typeface="Open Sans"/>
              </a:rPr>
              <a:t>Worker</a:t>
            </a:r>
            <a:r>
              <a:rPr sz="900" spc="-25" dirty="0">
                <a:latin typeface="Open Sans"/>
                <a:cs typeface="Open Sans"/>
              </a:rPr>
              <a:t>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have:</a:t>
            </a:r>
            <a:endParaRPr sz="900">
              <a:latin typeface="Open Sans"/>
              <a:cs typeface="Open Sans"/>
            </a:endParaRPr>
          </a:p>
          <a:p>
            <a:pPr marL="302260" lvl="1" indent="-81915">
              <a:lnSpc>
                <a:spcPct val="100000"/>
              </a:lnSpc>
              <a:spcBef>
                <a:spcPts val="20"/>
              </a:spcBef>
              <a:buChar char="–"/>
              <a:tabLst>
                <a:tab pos="302895" algn="l"/>
              </a:tabLst>
            </a:pPr>
            <a:r>
              <a:rPr sz="900" spc="-30" dirty="0">
                <a:latin typeface="Open Sans"/>
                <a:cs typeface="Open Sans"/>
              </a:rPr>
              <a:t>2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×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1</a:t>
            </a:r>
            <a:r>
              <a:rPr sz="900" spc="-30" dirty="0">
                <a:latin typeface="Open Sans"/>
                <a:cs typeface="Open Sans"/>
              </a:rPr>
              <a:t>5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minute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break</a:t>
            </a:r>
            <a:r>
              <a:rPr sz="900" spc="-15" dirty="0">
                <a:latin typeface="Open Sans"/>
                <a:cs typeface="Open Sans"/>
              </a:rPr>
              <a:t>,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and</a:t>
            </a:r>
            <a:endParaRPr sz="900">
              <a:latin typeface="Open Sans"/>
              <a:cs typeface="Open Sans"/>
            </a:endParaRPr>
          </a:p>
          <a:p>
            <a:pPr marL="302260" lvl="1" indent="-81915">
              <a:lnSpc>
                <a:spcPct val="100000"/>
              </a:lnSpc>
              <a:spcBef>
                <a:spcPts val="20"/>
              </a:spcBef>
              <a:buChar char="–"/>
              <a:tabLst>
                <a:tab pos="302895" algn="l"/>
              </a:tabLst>
            </a:pPr>
            <a:r>
              <a:rPr sz="900" spc="-30" dirty="0">
                <a:latin typeface="Open Sans"/>
                <a:cs typeface="Open Sans"/>
              </a:rPr>
              <a:t>1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×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4</a:t>
            </a:r>
            <a:r>
              <a:rPr sz="900" spc="-30" dirty="0">
                <a:latin typeface="Open Sans"/>
                <a:cs typeface="Open Sans"/>
              </a:rPr>
              <a:t>5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minute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brea</a:t>
            </a:r>
            <a:r>
              <a:rPr sz="900" spc="-25" dirty="0">
                <a:latin typeface="Open Sans"/>
                <a:cs typeface="Open Sans"/>
              </a:rPr>
              <a:t>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durin</a:t>
            </a:r>
            <a:r>
              <a:rPr sz="900" spc="-25" dirty="0">
                <a:latin typeface="Open Sans"/>
                <a:cs typeface="Open Sans"/>
              </a:rPr>
              <a:t>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day.</a:t>
            </a:r>
            <a:endParaRPr sz="900">
              <a:latin typeface="Open Sans"/>
              <a:cs typeface="Open Sans"/>
            </a:endParaRPr>
          </a:p>
          <a:p>
            <a:pPr marL="68580">
              <a:lnSpc>
                <a:spcPct val="100000"/>
              </a:lnSpc>
              <a:spcBef>
                <a:spcPts val="869"/>
              </a:spcBef>
            </a:pPr>
            <a:r>
              <a:rPr sz="900" b="1" spc="-40" dirty="0">
                <a:latin typeface="Open Sans"/>
                <a:cs typeface="Open Sans"/>
              </a:rPr>
              <a:t>How</a:t>
            </a:r>
            <a:r>
              <a:rPr sz="900" b="1" spc="-25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long</a:t>
            </a:r>
            <a:r>
              <a:rPr sz="900" b="1" spc="-25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wil</a:t>
            </a:r>
            <a:r>
              <a:rPr sz="900" b="1" spc="-15" dirty="0">
                <a:latin typeface="Open Sans"/>
                <a:cs typeface="Open Sans"/>
              </a:rPr>
              <a:t>l</a:t>
            </a:r>
            <a:r>
              <a:rPr sz="900" b="1" spc="-20" dirty="0">
                <a:latin typeface="Open Sans"/>
                <a:cs typeface="Open Sans"/>
              </a:rPr>
              <a:t> it</a:t>
            </a:r>
            <a:r>
              <a:rPr sz="900" b="1" spc="-25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take</a:t>
            </a:r>
            <a:r>
              <a:rPr sz="900" b="1" spc="-25" dirty="0">
                <a:latin typeface="Open Sans"/>
                <a:cs typeface="Open Sans"/>
              </a:rPr>
              <a:t> t</a:t>
            </a:r>
            <a:r>
              <a:rPr sz="900" b="1" spc="-30" dirty="0">
                <a:latin typeface="Open Sans"/>
                <a:cs typeface="Open Sans"/>
              </a:rPr>
              <a:t>o</a:t>
            </a:r>
            <a:r>
              <a:rPr sz="900" b="1" spc="-25" dirty="0">
                <a:latin typeface="Open Sans"/>
                <a:cs typeface="Open Sans"/>
              </a:rPr>
              <a:t> </a:t>
            </a:r>
            <a:r>
              <a:rPr sz="900" b="1" spc="-35" dirty="0">
                <a:latin typeface="Open Sans"/>
                <a:cs typeface="Open Sans"/>
              </a:rPr>
              <a:t>complet</a:t>
            </a:r>
            <a:r>
              <a:rPr sz="900" b="1" spc="-30" dirty="0">
                <a:latin typeface="Open Sans"/>
                <a:cs typeface="Open Sans"/>
              </a:rPr>
              <a:t>e</a:t>
            </a:r>
            <a:r>
              <a:rPr sz="900" b="1" spc="-25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the</a:t>
            </a:r>
            <a:r>
              <a:rPr sz="900" b="1" spc="-25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job?</a:t>
            </a:r>
            <a:endParaRPr sz="900">
              <a:latin typeface="Open Sans"/>
              <a:cs typeface="Open Sans"/>
            </a:endParaRPr>
          </a:p>
          <a:p>
            <a:pPr marL="68580">
              <a:lnSpc>
                <a:spcPct val="100000"/>
              </a:lnSpc>
              <a:spcBef>
                <a:spcPts val="875"/>
              </a:spcBef>
            </a:pPr>
            <a:r>
              <a:rPr sz="900" spc="-20" dirty="0">
                <a:latin typeface="Open Sans"/>
                <a:cs typeface="Open Sans"/>
              </a:rPr>
              <a:t>If </a:t>
            </a:r>
            <a:r>
              <a:rPr sz="900" spc="-35" dirty="0">
                <a:latin typeface="Open Sans"/>
                <a:cs typeface="Open Sans"/>
              </a:rPr>
              <a:t>wor</a:t>
            </a:r>
            <a:r>
              <a:rPr sz="900" spc="-25" dirty="0">
                <a:latin typeface="Open Sans"/>
                <a:cs typeface="Open Sans"/>
              </a:rPr>
              <a:t>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commence</a:t>
            </a:r>
            <a:r>
              <a:rPr sz="900" spc="-25" dirty="0">
                <a:latin typeface="Open Sans"/>
                <a:cs typeface="Open Sans"/>
              </a:rPr>
              <a:t>s </a:t>
            </a:r>
            <a:r>
              <a:rPr sz="900" spc="-30" dirty="0">
                <a:latin typeface="Open Sans"/>
                <a:cs typeface="Open Sans"/>
              </a:rPr>
              <a:t>a</a:t>
            </a:r>
            <a:r>
              <a:rPr sz="900" spc="-20" dirty="0">
                <a:latin typeface="Open Sans"/>
                <a:cs typeface="Open Sans"/>
              </a:rPr>
              <a:t>t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8:00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</a:t>
            </a:r>
            <a:r>
              <a:rPr sz="900" spc="-45" dirty="0">
                <a:latin typeface="Open Sans"/>
                <a:cs typeface="Open Sans"/>
              </a:rPr>
              <a:t>m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45" dirty="0">
                <a:latin typeface="Open Sans"/>
                <a:cs typeface="Open Sans"/>
              </a:rPr>
              <a:t>—</a:t>
            </a:r>
            <a:endParaRPr sz="900">
              <a:latin typeface="Open Sans"/>
              <a:cs typeface="Open Sans"/>
            </a:endParaRPr>
          </a:p>
          <a:p>
            <a:pPr marL="68580">
              <a:lnSpc>
                <a:spcPct val="100000"/>
              </a:lnSpc>
              <a:spcBef>
                <a:spcPts val="300"/>
              </a:spcBef>
            </a:pPr>
            <a:r>
              <a:rPr sz="900" b="1" spc="-40" dirty="0">
                <a:latin typeface="Open Sans"/>
                <a:cs typeface="Open Sans"/>
              </a:rPr>
              <a:t>Wha</a:t>
            </a:r>
            <a:r>
              <a:rPr sz="900" b="1" spc="-20" dirty="0">
                <a:latin typeface="Open Sans"/>
                <a:cs typeface="Open Sans"/>
              </a:rPr>
              <a:t>t </a:t>
            </a:r>
            <a:r>
              <a:rPr sz="900" b="1" spc="-35" dirty="0">
                <a:latin typeface="Open Sans"/>
                <a:cs typeface="Open Sans"/>
              </a:rPr>
              <a:t>tim</a:t>
            </a:r>
            <a:r>
              <a:rPr sz="900" b="1" spc="-30" dirty="0">
                <a:latin typeface="Open Sans"/>
                <a:cs typeface="Open Sans"/>
              </a:rPr>
              <a:t>e</a:t>
            </a:r>
            <a:r>
              <a:rPr sz="900" b="1" spc="-25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could</a:t>
            </a:r>
            <a:r>
              <a:rPr sz="900" b="1" spc="-25" dirty="0">
                <a:latin typeface="Open Sans"/>
                <a:cs typeface="Open Sans"/>
              </a:rPr>
              <a:t> </a:t>
            </a:r>
            <a:r>
              <a:rPr sz="900" b="1" spc="-45" dirty="0">
                <a:latin typeface="Open Sans"/>
                <a:cs typeface="Open Sans"/>
              </a:rPr>
              <a:t>w</a:t>
            </a:r>
            <a:r>
              <a:rPr sz="900" b="1" spc="-30" dirty="0">
                <a:latin typeface="Open Sans"/>
                <a:cs typeface="Open Sans"/>
              </a:rPr>
              <a:t>e</a:t>
            </a:r>
            <a:r>
              <a:rPr sz="900" b="1" spc="-20" dirty="0">
                <a:latin typeface="Open Sans"/>
                <a:cs typeface="Open Sans"/>
              </a:rPr>
              <a:t> </a:t>
            </a:r>
            <a:r>
              <a:rPr sz="900" b="1" spc="-35" dirty="0">
                <a:latin typeface="Open Sans"/>
                <a:cs typeface="Open Sans"/>
              </a:rPr>
              <a:t>expec</a:t>
            </a:r>
            <a:r>
              <a:rPr sz="900" b="1" spc="-20" dirty="0">
                <a:latin typeface="Open Sans"/>
                <a:cs typeface="Open Sans"/>
              </a:rPr>
              <a:t>t </a:t>
            </a:r>
            <a:r>
              <a:rPr sz="900" b="1" spc="-25" dirty="0">
                <a:latin typeface="Open Sans"/>
                <a:cs typeface="Open Sans"/>
              </a:rPr>
              <a:t>t</a:t>
            </a:r>
            <a:r>
              <a:rPr sz="900" b="1" spc="-30" dirty="0">
                <a:latin typeface="Open Sans"/>
                <a:cs typeface="Open Sans"/>
              </a:rPr>
              <a:t>o</a:t>
            </a:r>
            <a:r>
              <a:rPr sz="900" b="1" spc="-25" dirty="0">
                <a:latin typeface="Open Sans"/>
                <a:cs typeface="Open Sans"/>
              </a:rPr>
              <a:t> finis</a:t>
            </a:r>
            <a:r>
              <a:rPr sz="900" b="1" spc="-30" dirty="0">
                <a:latin typeface="Open Sans"/>
                <a:cs typeface="Open Sans"/>
              </a:rPr>
              <a:t>h</a:t>
            </a:r>
            <a:r>
              <a:rPr sz="900" b="1" spc="-20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the</a:t>
            </a:r>
            <a:r>
              <a:rPr sz="900" b="1" spc="-25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job?</a:t>
            </a:r>
            <a:endParaRPr sz="900">
              <a:latin typeface="Open Sans"/>
              <a:cs typeface="Open San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199701" y="2410155"/>
            <a:ext cx="3711575" cy="2356485"/>
            <a:chOff x="3199701" y="2410155"/>
            <a:chExt cx="3711575" cy="235648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99701" y="2754007"/>
              <a:ext cx="2413909" cy="201234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71171" y="2413330"/>
              <a:ext cx="1036916" cy="147146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871171" y="2413330"/>
              <a:ext cx="1036955" cy="1471930"/>
            </a:xfrm>
            <a:custGeom>
              <a:avLst/>
              <a:gdLst/>
              <a:ahLst/>
              <a:cxnLst/>
              <a:rect l="l" t="t" r="r" b="b"/>
              <a:pathLst>
                <a:path w="1036954" h="1471929">
                  <a:moveTo>
                    <a:pt x="0" y="1471447"/>
                  </a:moveTo>
                  <a:lnTo>
                    <a:pt x="1036916" y="1471447"/>
                  </a:lnTo>
                  <a:lnTo>
                    <a:pt x="1036916" y="0"/>
                  </a:lnTo>
                  <a:lnTo>
                    <a:pt x="0" y="0"/>
                  </a:lnTo>
                  <a:lnTo>
                    <a:pt x="0" y="1471447"/>
                  </a:lnTo>
                  <a:close/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27300" y="117014"/>
            <a:ext cx="4254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.4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17014"/>
            <a:ext cx="6361430" cy="1276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04360" algn="l"/>
              </a:tabLst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 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1.4	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PLAN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AND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PREPARE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FOR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WORK</a:t>
            </a:r>
            <a:endParaRPr sz="1100">
              <a:latin typeface="Franklin Gothic Medium"/>
              <a:cs typeface="Franklin Gothic Medium"/>
            </a:endParaRPr>
          </a:p>
          <a:p>
            <a:pPr marL="15875">
              <a:lnSpc>
                <a:spcPct val="100000"/>
              </a:lnSpc>
              <a:spcBef>
                <a:spcPts val="844"/>
              </a:spcBef>
            </a:pPr>
            <a:r>
              <a:rPr sz="900" i="1" spc="-30" dirty="0">
                <a:latin typeface="Open Sans"/>
                <a:cs typeface="Open Sans"/>
              </a:rPr>
              <a:t>Plan work</a:t>
            </a:r>
            <a:r>
              <a:rPr sz="900" i="1" spc="-25" dirty="0">
                <a:latin typeface="Open Sans"/>
                <a:cs typeface="Open Sans"/>
              </a:rPr>
              <a:t> </a:t>
            </a:r>
            <a:r>
              <a:rPr sz="900" i="1" spc="-30" dirty="0">
                <a:latin typeface="Open Sans"/>
                <a:cs typeface="Open Sans"/>
              </a:rPr>
              <a:t>(continued)</a:t>
            </a:r>
            <a:endParaRPr sz="900">
              <a:latin typeface="Open Sans"/>
              <a:cs typeface="Open Sans"/>
            </a:endParaRPr>
          </a:p>
          <a:p>
            <a:pPr marL="15875">
              <a:lnSpc>
                <a:spcPct val="100000"/>
              </a:lnSpc>
              <a:spcBef>
                <a:spcPts val="790"/>
              </a:spcBef>
            </a:pPr>
            <a:r>
              <a:rPr sz="1200" b="1" spc="-20" dirty="0">
                <a:solidFill>
                  <a:srgbClr val="00305E"/>
                </a:solidFill>
                <a:latin typeface="Open Sans Semibold"/>
                <a:cs typeface="Open Sans Semibold"/>
              </a:rPr>
              <a:t>Resource</a:t>
            </a:r>
            <a:r>
              <a:rPr sz="1200" b="1" spc="-40" dirty="0">
                <a:solidFill>
                  <a:srgbClr val="00305E"/>
                </a:solidFill>
                <a:latin typeface="Open Sans Semibold"/>
                <a:cs typeface="Open Sans Semibold"/>
              </a:rPr>
              <a:t> </a:t>
            </a:r>
            <a:r>
              <a:rPr sz="1200" b="1" spc="-20" dirty="0">
                <a:solidFill>
                  <a:srgbClr val="00305E"/>
                </a:solidFill>
                <a:latin typeface="Open Sans Semibold"/>
                <a:cs typeface="Open Sans Semibold"/>
              </a:rPr>
              <a:t>requirements</a:t>
            </a:r>
            <a:endParaRPr sz="1200">
              <a:latin typeface="Open Sans Semibold"/>
              <a:cs typeface="Open Sans Semibold"/>
            </a:endParaRPr>
          </a:p>
          <a:p>
            <a:pPr marL="15875" marR="114935">
              <a:lnSpc>
                <a:spcPct val="101800"/>
              </a:lnSpc>
              <a:spcBef>
                <a:spcPts val="505"/>
              </a:spcBef>
            </a:pPr>
            <a:r>
              <a:rPr sz="900" spc="-30" dirty="0">
                <a:latin typeface="Open Sans"/>
                <a:cs typeface="Open Sans"/>
              </a:rPr>
              <a:t>Resources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include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all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things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need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do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job.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When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planning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job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must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know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what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resources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will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required </a:t>
            </a:r>
            <a:r>
              <a:rPr sz="900" spc="-2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when.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Make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sure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all </a:t>
            </a:r>
            <a:r>
              <a:rPr sz="900" spc="-30" dirty="0">
                <a:latin typeface="Open Sans"/>
                <a:cs typeface="Open Sans"/>
              </a:rPr>
              <a:t>resources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are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organised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and</a:t>
            </a:r>
            <a:r>
              <a:rPr sz="900" spc="-25" dirty="0">
                <a:latin typeface="Open Sans"/>
                <a:cs typeface="Open Sans"/>
              </a:rPr>
              <a:t> available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when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need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them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so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work</a:t>
            </a:r>
            <a:r>
              <a:rPr sz="900" spc="-20" dirty="0">
                <a:latin typeface="Open Sans"/>
                <a:cs typeface="Open Sans"/>
              </a:rPr>
              <a:t> is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not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delayed.</a:t>
            </a:r>
            <a:endParaRPr sz="900">
              <a:latin typeface="Open Sans"/>
              <a:cs typeface="Open Sans"/>
            </a:endParaRPr>
          </a:p>
          <a:p>
            <a:pPr marL="15875">
              <a:lnSpc>
                <a:spcPct val="100000"/>
              </a:lnSpc>
              <a:spcBef>
                <a:spcPts val="590"/>
              </a:spcBef>
            </a:pPr>
            <a:r>
              <a:rPr sz="900" spc="-30" dirty="0">
                <a:latin typeface="Open Sans"/>
                <a:cs typeface="Open Sans"/>
              </a:rPr>
              <a:t>Resource</a:t>
            </a:r>
            <a:r>
              <a:rPr sz="900" spc="-25" dirty="0">
                <a:latin typeface="Open Sans"/>
                <a:cs typeface="Open Sans"/>
              </a:rPr>
              <a:t>s </a:t>
            </a:r>
            <a:r>
              <a:rPr sz="900" spc="-30" dirty="0">
                <a:latin typeface="Open Sans"/>
                <a:cs typeface="Open Sans"/>
              </a:rPr>
              <a:t>are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thing</a:t>
            </a:r>
            <a:r>
              <a:rPr sz="900" spc="-25" dirty="0">
                <a:latin typeface="Open Sans"/>
                <a:cs typeface="Open Sans"/>
              </a:rPr>
              <a:t>s like:</a:t>
            </a:r>
            <a:endParaRPr sz="900">
              <a:latin typeface="Open Sans"/>
              <a:cs typeface="Open San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44499" y="1497005"/>
          <a:ext cx="6473190" cy="346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7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7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6456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spc="-30" dirty="0">
                          <a:latin typeface="Open Sans"/>
                          <a:cs typeface="Open Sans"/>
                        </a:rPr>
                        <a:t>People, workers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5" dirty="0">
                          <a:latin typeface="Open Sans"/>
                          <a:cs typeface="Open Sans"/>
                        </a:rPr>
                        <a:t>(human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resources)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128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Plan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equipment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128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900" spc="-30" dirty="0">
                          <a:latin typeface="Open Sans"/>
                          <a:cs typeface="Open Sans"/>
                        </a:rPr>
                        <a:t>Materials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7810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2837043" y="1782051"/>
            <a:ext cx="1976120" cy="3140075"/>
            <a:chOff x="2837043" y="1782051"/>
            <a:chExt cx="1976120" cy="314007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37043" y="2832812"/>
              <a:ext cx="1885908" cy="208886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35197" y="1782051"/>
              <a:ext cx="1277772" cy="1095959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75199" y="3794405"/>
            <a:ext cx="1334137" cy="1095946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4945500" y="1859536"/>
            <a:ext cx="1979930" cy="1852930"/>
            <a:chOff x="4945500" y="1859536"/>
            <a:chExt cx="1979930" cy="185293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24799" y="2622461"/>
              <a:ext cx="1100420" cy="108957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45500" y="1859536"/>
              <a:ext cx="1534319" cy="804466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608520" y="1846148"/>
            <a:ext cx="2041525" cy="3016250"/>
            <a:chOff x="608520" y="1846148"/>
            <a:chExt cx="2041525" cy="3016250"/>
          </a:xfrm>
        </p:grpSpPr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41517" y="3274199"/>
              <a:ext cx="2008082" cy="158799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8520" y="1846148"/>
              <a:ext cx="1157541" cy="1401559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9096" y="117014"/>
            <a:ext cx="19697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PLAN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AND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PREPARE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FOR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WORK</a:t>
            </a:r>
            <a:endParaRPr sz="1100">
              <a:latin typeface="Franklin Gothic Medium"/>
              <a:cs typeface="Franklin Gothic Medium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40000" y="678006"/>
            <a:ext cx="6480175" cy="4290060"/>
            <a:chOff x="540000" y="678006"/>
            <a:chExt cx="6480175" cy="4290060"/>
          </a:xfrm>
        </p:grpSpPr>
        <p:sp>
          <p:nvSpPr>
            <p:cNvPr id="4" name="object 4"/>
            <p:cNvSpPr/>
            <p:nvPr/>
          </p:nvSpPr>
          <p:spPr>
            <a:xfrm>
              <a:off x="543178" y="2072424"/>
              <a:ext cx="6473825" cy="2892425"/>
            </a:xfrm>
            <a:custGeom>
              <a:avLst/>
              <a:gdLst/>
              <a:ahLst/>
              <a:cxnLst/>
              <a:rect l="l" t="t" r="r" b="b"/>
              <a:pathLst>
                <a:path w="6473825" h="2892425">
                  <a:moveTo>
                    <a:pt x="6473647" y="0"/>
                  </a:moveTo>
                  <a:lnTo>
                    <a:pt x="0" y="0"/>
                  </a:lnTo>
                  <a:lnTo>
                    <a:pt x="0" y="2892399"/>
                  </a:lnTo>
                  <a:lnTo>
                    <a:pt x="6473647" y="2892399"/>
                  </a:lnTo>
                  <a:lnTo>
                    <a:pt x="6473647" y="0"/>
                  </a:lnTo>
                  <a:close/>
                </a:path>
              </a:pathLst>
            </a:custGeom>
            <a:solidFill>
              <a:srgbClr val="D5D8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0000" y="2072430"/>
              <a:ext cx="6480175" cy="0"/>
            </a:xfrm>
            <a:custGeom>
              <a:avLst/>
              <a:gdLst/>
              <a:ahLst/>
              <a:cxnLst/>
              <a:rect l="l" t="t" r="r" b="b"/>
              <a:pathLst>
                <a:path w="6480175">
                  <a:moveTo>
                    <a:pt x="0" y="0"/>
                  </a:moveTo>
                  <a:lnTo>
                    <a:pt x="6479997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3175" y="2075606"/>
              <a:ext cx="0" cy="2886075"/>
            </a:xfrm>
            <a:custGeom>
              <a:avLst/>
              <a:gdLst/>
              <a:ahLst/>
              <a:cxnLst/>
              <a:rect l="l" t="t" r="r" b="b"/>
              <a:pathLst>
                <a:path h="2886075">
                  <a:moveTo>
                    <a:pt x="0" y="2886049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16824" y="2075606"/>
              <a:ext cx="0" cy="2886075"/>
            </a:xfrm>
            <a:custGeom>
              <a:avLst/>
              <a:gdLst/>
              <a:ahLst/>
              <a:cxnLst/>
              <a:rect l="l" t="t" r="r" b="b"/>
              <a:pathLst>
                <a:path h="2886075">
                  <a:moveTo>
                    <a:pt x="0" y="2886049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0000" y="4964831"/>
              <a:ext cx="6480175" cy="0"/>
            </a:xfrm>
            <a:custGeom>
              <a:avLst/>
              <a:gdLst/>
              <a:ahLst/>
              <a:cxnLst/>
              <a:rect l="l" t="t" r="r" b="b"/>
              <a:pathLst>
                <a:path w="6480175">
                  <a:moveTo>
                    <a:pt x="0" y="0"/>
                  </a:moveTo>
                  <a:lnTo>
                    <a:pt x="6479997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016824" y="684358"/>
              <a:ext cx="0" cy="1384935"/>
            </a:xfrm>
            <a:custGeom>
              <a:avLst/>
              <a:gdLst/>
              <a:ahLst/>
              <a:cxnLst/>
              <a:rect l="l" t="t" r="r" b="b"/>
              <a:pathLst>
                <a:path h="1384935">
                  <a:moveTo>
                    <a:pt x="0" y="138489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40000" y="681181"/>
              <a:ext cx="6480175" cy="0"/>
            </a:xfrm>
            <a:custGeom>
              <a:avLst/>
              <a:gdLst/>
              <a:ahLst/>
              <a:cxnLst/>
              <a:rect l="l" t="t" r="r" b="b"/>
              <a:pathLst>
                <a:path w="6480175">
                  <a:moveTo>
                    <a:pt x="0" y="0"/>
                  </a:moveTo>
                  <a:lnTo>
                    <a:pt x="6479997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43175" y="684358"/>
              <a:ext cx="0" cy="1384935"/>
            </a:xfrm>
            <a:custGeom>
              <a:avLst/>
              <a:gdLst/>
              <a:ahLst/>
              <a:cxnLst/>
              <a:rect l="l" t="t" r="r" b="b"/>
              <a:pathLst>
                <a:path h="1384935">
                  <a:moveTo>
                    <a:pt x="0" y="138489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09353" y="2873845"/>
              <a:ext cx="3577501" cy="1955647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309353" y="2873845"/>
              <a:ext cx="3577590" cy="1955800"/>
            </a:xfrm>
            <a:custGeom>
              <a:avLst/>
              <a:gdLst/>
              <a:ahLst/>
              <a:cxnLst/>
              <a:rect l="l" t="t" r="r" b="b"/>
              <a:pathLst>
                <a:path w="3577590" h="1955800">
                  <a:moveTo>
                    <a:pt x="0" y="1955647"/>
                  </a:moveTo>
                  <a:lnTo>
                    <a:pt x="3577501" y="1955647"/>
                  </a:lnTo>
                  <a:lnTo>
                    <a:pt x="3577501" y="0"/>
                  </a:lnTo>
                  <a:lnTo>
                    <a:pt x="0" y="0"/>
                  </a:lnTo>
                  <a:lnTo>
                    <a:pt x="0" y="1955647"/>
                  </a:lnTo>
                  <a:close/>
                </a:path>
              </a:pathLst>
            </a:custGeom>
            <a:ln w="12699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476650" y="4479353"/>
            <a:ext cx="1139825" cy="244475"/>
          </a:xfrm>
          <a:prstGeom prst="rect">
            <a:avLst/>
          </a:prstGeom>
          <a:solidFill>
            <a:srgbClr val="FFFFFF"/>
          </a:solidFill>
          <a:ln w="12700">
            <a:solidFill>
              <a:srgbClr val="687A9E"/>
            </a:solidFill>
          </a:ln>
        </p:spPr>
        <p:txBody>
          <a:bodyPr vert="horz" wrap="square" lIns="0" tIns="5143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405"/>
              </a:spcBef>
            </a:pPr>
            <a:r>
              <a:rPr sz="900" b="1" spc="-30" dirty="0">
                <a:latin typeface="Open Sans Semibold"/>
                <a:cs typeface="Open Sans Semibold"/>
              </a:rPr>
              <a:t>Length</a:t>
            </a:r>
            <a:r>
              <a:rPr sz="900" b="1" spc="-20" dirty="0">
                <a:latin typeface="Open Sans Semibold"/>
                <a:cs typeface="Open Sans Semibold"/>
              </a:rPr>
              <a:t> </a:t>
            </a:r>
            <a:r>
              <a:rPr sz="900" b="1" spc="-15" dirty="0">
                <a:latin typeface="Open Sans Semibold"/>
                <a:cs typeface="Open Sans Semibold"/>
              </a:rPr>
              <a:t>-</a:t>
            </a:r>
            <a:r>
              <a:rPr sz="900" b="1" spc="-20" dirty="0">
                <a:latin typeface="Open Sans Semibold"/>
                <a:cs typeface="Open Sans Semibold"/>
              </a:rPr>
              <a:t> </a:t>
            </a:r>
            <a:r>
              <a:rPr sz="900" b="1" spc="-35" dirty="0">
                <a:latin typeface="Open Sans Semibold"/>
                <a:cs typeface="Open Sans Semibold"/>
              </a:rPr>
              <a:t>1</a:t>
            </a:r>
            <a:r>
              <a:rPr sz="900" b="1" spc="-30" dirty="0">
                <a:latin typeface="Open Sans Semibold"/>
                <a:cs typeface="Open Sans Semibold"/>
              </a:rPr>
              <a:t>0</a:t>
            </a:r>
            <a:r>
              <a:rPr sz="900" b="1" spc="-20" dirty="0">
                <a:latin typeface="Open Sans Semibold"/>
                <a:cs typeface="Open Sans Semibold"/>
              </a:rPr>
              <a:t> </a:t>
            </a:r>
            <a:r>
              <a:rPr sz="900" b="1" spc="-35" dirty="0">
                <a:latin typeface="Open Sans Semibold"/>
                <a:cs typeface="Open Sans Semibold"/>
              </a:rPr>
              <a:t>metres</a:t>
            </a:r>
            <a:endParaRPr sz="900">
              <a:latin typeface="Open Sans Semibold"/>
              <a:cs typeface="Open Sans Semibold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713376" y="3079737"/>
            <a:ext cx="1067435" cy="244475"/>
          </a:xfrm>
          <a:prstGeom prst="rect">
            <a:avLst/>
          </a:prstGeom>
          <a:solidFill>
            <a:srgbClr val="FFFFFF"/>
          </a:solidFill>
          <a:ln w="12700">
            <a:solidFill>
              <a:srgbClr val="687A9E"/>
            </a:solidFill>
          </a:ln>
        </p:spPr>
        <p:txBody>
          <a:bodyPr vert="horz" wrap="square" lIns="0" tIns="51435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405"/>
              </a:spcBef>
            </a:pPr>
            <a:r>
              <a:rPr sz="900" b="1" spc="-35" dirty="0">
                <a:latin typeface="Open Sans Semibold"/>
                <a:cs typeface="Open Sans Semibold"/>
              </a:rPr>
              <a:t>Widt</a:t>
            </a:r>
            <a:r>
              <a:rPr sz="900" b="1" spc="-30" dirty="0">
                <a:latin typeface="Open Sans Semibold"/>
                <a:cs typeface="Open Sans Semibold"/>
              </a:rPr>
              <a:t>h</a:t>
            </a:r>
            <a:r>
              <a:rPr sz="900" b="1" spc="-20" dirty="0">
                <a:latin typeface="Open Sans Semibold"/>
                <a:cs typeface="Open Sans Semibold"/>
              </a:rPr>
              <a:t> </a:t>
            </a:r>
            <a:r>
              <a:rPr sz="900" b="1" spc="-15" dirty="0">
                <a:latin typeface="Open Sans Semibold"/>
                <a:cs typeface="Open Sans Semibold"/>
              </a:rPr>
              <a:t>-</a:t>
            </a:r>
            <a:r>
              <a:rPr sz="900" b="1" spc="-20" dirty="0">
                <a:latin typeface="Open Sans Semibold"/>
                <a:cs typeface="Open Sans Semibold"/>
              </a:rPr>
              <a:t> </a:t>
            </a:r>
            <a:r>
              <a:rPr sz="900" b="1" spc="-30" dirty="0">
                <a:latin typeface="Open Sans Semibold"/>
                <a:cs typeface="Open Sans Semibold"/>
              </a:rPr>
              <a:t>2</a:t>
            </a:r>
            <a:r>
              <a:rPr sz="900" b="1" spc="-20" dirty="0">
                <a:latin typeface="Open Sans Semibold"/>
                <a:cs typeface="Open Sans Semibold"/>
              </a:rPr>
              <a:t> </a:t>
            </a:r>
            <a:r>
              <a:rPr sz="900" b="1" spc="-35" dirty="0">
                <a:latin typeface="Open Sans Semibold"/>
                <a:cs typeface="Open Sans Semibold"/>
              </a:rPr>
              <a:t>metres</a:t>
            </a:r>
            <a:endParaRPr sz="900">
              <a:latin typeface="Open Sans Semibold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18670" y="3894353"/>
            <a:ext cx="1139825" cy="244475"/>
          </a:xfrm>
          <a:prstGeom prst="rect">
            <a:avLst/>
          </a:prstGeom>
          <a:solidFill>
            <a:srgbClr val="FFFFFF"/>
          </a:solidFill>
          <a:ln w="12700">
            <a:solidFill>
              <a:srgbClr val="687A9E"/>
            </a:solidFill>
          </a:ln>
        </p:spPr>
        <p:txBody>
          <a:bodyPr vert="horz" wrap="square" lIns="0" tIns="51435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405"/>
              </a:spcBef>
            </a:pPr>
            <a:r>
              <a:rPr sz="900" b="1" spc="-35" dirty="0">
                <a:latin typeface="Open Sans Semibold"/>
                <a:cs typeface="Open Sans Semibold"/>
              </a:rPr>
              <a:t>Heigh</a:t>
            </a:r>
            <a:r>
              <a:rPr sz="900" b="1" spc="-20" dirty="0">
                <a:latin typeface="Open Sans Semibold"/>
                <a:cs typeface="Open Sans Semibold"/>
              </a:rPr>
              <a:t>t </a:t>
            </a:r>
            <a:r>
              <a:rPr sz="900" b="1" spc="-15" dirty="0">
                <a:latin typeface="Open Sans Semibold"/>
                <a:cs typeface="Open Sans Semibold"/>
              </a:rPr>
              <a:t>-</a:t>
            </a:r>
            <a:r>
              <a:rPr sz="900" b="1" spc="-20" dirty="0">
                <a:latin typeface="Open Sans Semibold"/>
                <a:cs typeface="Open Sans Semibold"/>
              </a:rPr>
              <a:t> </a:t>
            </a:r>
            <a:r>
              <a:rPr sz="900" b="1" spc="-25" dirty="0">
                <a:latin typeface="Open Sans Semibold"/>
                <a:cs typeface="Open Sans Semibold"/>
              </a:rPr>
              <a:t>1.</a:t>
            </a:r>
            <a:r>
              <a:rPr sz="900" b="1" spc="-30" dirty="0">
                <a:latin typeface="Open Sans Semibold"/>
                <a:cs typeface="Open Sans Semibold"/>
              </a:rPr>
              <a:t>5</a:t>
            </a:r>
            <a:r>
              <a:rPr sz="900" b="1" spc="-20" dirty="0">
                <a:latin typeface="Open Sans Semibold"/>
                <a:cs typeface="Open Sans Semibold"/>
              </a:rPr>
              <a:t> </a:t>
            </a:r>
            <a:r>
              <a:rPr sz="900" b="1" spc="-35" dirty="0">
                <a:latin typeface="Open Sans Semibold"/>
                <a:cs typeface="Open Sans Semibold"/>
              </a:rPr>
              <a:t>metres</a:t>
            </a:r>
            <a:endParaRPr sz="900">
              <a:latin typeface="Open Sans Semibold"/>
              <a:cs typeface="Open Sans Semibol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9300" y="2697658"/>
            <a:ext cx="1877060" cy="908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64210">
              <a:lnSpc>
                <a:spcPct val="154300"/>
              </a:lnSpc>
              <a:spcBef>
                <a:spcPts val="100"/>
              </a:spcBef>
            </a:pPr>
            <a:r>
              <a:rPr sz="900" spc="-30" dirty="0">
                <a:latin typeface="Open Sans"/>
                <a:cs typeface="Open Sans"/>
              </a:rPr>
              <a:t>Width (W) =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2 metres 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Heigh</a:t>
            </a:r>
            <a:r>
              <a:rPr sz="900" spc="-20" dirty="0">
                <a:latin typeface="Open Sans"/>
                <a:cs typeface="Open Sans"/>
              </a:rPr>
              <a:t>t </a:t>
            </a:r>
            <a:r>
              <a:rPr sz="900" spc="-30" dirty="0">
                <a:latin typeface="Open Sans"/>
                <a:cs typeface="Open Sans"/>
              </a:rPr>
              <a:t>(H</a:t>
            </a:r>
            <a:r>
              <a:rPr sz="900" spc="-15" dirty="0">
                <a:latin typeface="Open Sans"/>
                <a:cs typeface="Open Sans"/>
              </a:rPr>
              <a:t>)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=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1.</a:t>
            </a:r>
            <a:r>
              <a:rPr sz="900" spc="-30" dirty="0">
                <a:latin typeface="Open Sans"/>
                <a:cs typeface="Open Sans"/>
              </a:rPr>
              <a:t>5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metres  10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×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2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×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1.</a:t>
            </a:r>
            <a:r>
              <a:rPr sz="900" spc="-30" dirty="0">
                <a:latin typeface="Open Sans"/>
                <a:cs typeface="Open Sans"/>
              </a:rPr>
              <a:t>5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=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3</a:t>
            </a:r>
            <a:r>
              <a:rPr sz="900" spc="-30" dirty="0">
                <a:latin typeface="Open Sans"/>
                <a:cs typeface="Open Sans"/>
              </a:rPr>
              <a:t>0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metres</a:t>
            </a:r>
            <a:endParaRPr sz="9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900" spc="-30" dirty="0">
                <a:latin typeface="Open Sans"/>
                <a:cs typeface="Open Sans"/>
              </a:rPr>
              <a:t>The quantity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of dirt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required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is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30</a:t>
            </a:r>
            <a:r>
              <a:rPr sz="900" b="1" spc="-20" dirty="0">
                <a:latin typeface="Open Sans"/>
                <a:cs typeface="Open Sans"/>
              </a:rPr>
              <a:t> </a:t>
            </a:r>
            <a:r>
              <a:rPr sz="900" b="1" spc="-40" dirty="0">
                <a:latin typeface="Open Sans"/>
                <a:cs typeface="Open Sans"/>
              </a:rPr>
              <a:t>m³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7279" y="393663"/>
            <a:ext cx="4535805" cy="2329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-30" dirty="0">
                <a:latin typeface="Open Sans"/>
                <a:cs typeface="Open Sans"/>
              </a:rPr>
              <a:t>Plan work</a:t>
            </a:r>
            <a:r>
              <a:rPr sz="900" i="1" spc="-25" dirty="0">
                <a:latin typeface="Open Sans"/>
                <a:cs typeface="Open Sans"/>
              </a:rPr>
              <a:t> </a:t>
            </a:r>
            <a:r>
              <a:rPr sz="900" i="1" spc="-30" dirty="0">
                <a:latin typeface="Open Sans"/>
                <a:cs typeface="Open Sans"/>
              </a:rPr>
              <a:t>(continued)</a:t>
            </a:r>
            <a:endParaRPr sz="9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Open Sans"/>
              <a:cs typeface="Open Sans"/>
            </a:endParaRPr>
          </a:p>
          <a:p>
            <a:pPr marL="84455">
              <a:lnSpc>
                <a:spcPct val="100000"/>
              </a:lnSpc>
            </a:pPr>
            <a:r>
              <a:rPr sz="1200" b="1" spc="-20" dirty="0">
                <a:solidFill>
                  <a:srgbClr val="00305E"/>
                </a:solidFill>
                <a:latin typeface="Open Sans Semibold"/>
                <a:cs typeface="Open Sans Semibold"/>
              </a:rPr>
              <a:t>Volume</a:t>
            </a:r>
            <a:endParaRPr sz="1200">
              <a:latin typeface="Open Sans Semibold"/>
              <a:cs typeface="Open Sans Semibold"/>
            </a:endParaRPr>
          </a:p>
          <a:p>
            <a:pPr marL="84455" marR="5080">
              <a:lnSpc>
                <a:spcPct val="101899"/>
              </a:lnSpc>
              <a:spcBef>
                <a:spcPts val="509"/>
              </a:spcBef>
            </a:pPr>
            <a:r>
              <a:rPr sz="900" spc="-35" dirty="0">
                <a:latin typeface="Open Sans"/>
                <a:cs typeface="Open Sans"/>
              </a:rPr>
              <a:t>Volume</a:t>
            </a:r>
            <a:r>
              <a:rPr sz="900" spc="-20" dirty="0">
                <a:latin typeface="Open Sans"/>
                <a:cs typeface="Open Sans"/>
              </a:rPr>
              <a:t> is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amount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we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need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know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if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we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want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20" dirty="0">
                <a:latin typeface="Open Sans"/>
                <a:cs typeface="Open Sans"/>
              </a:rPr>
              <a:t> fill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three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dimensional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(3-D)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space. </a:t>
            </a:r>
            <a:r>
              <a:rPr sz="900" spc="-2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For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example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if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we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wanted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 </a:t>
            </a:r>
            <a:r>
              <a:rPr sz="900" spc="-35" dirty="0">
                <a:latin typeface="Open Sans"/>
                <a:cs typeface="Open Sans"/>
              </a:rPr>
              <a:t>know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how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much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dirt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will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required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 </a:t>
            </a:r>
            <a:r>
              <a:rPr sz="900" spc="-20" dirty="0">
                <a:latin typeface="Open Sans"/>
                <a:cs typeface="Open Sans"/>
              </a:rPr>
              <a:t>fill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 </a:t>
            </a:r>
            <a:r>
              <a:rPr sz="900" spc="-30" dirty="0">
                <a:latin typeface="Open Sans"/>
                <a:cs typeface="Open Sans"/>
              </a:rPr>
              <a:t>trench.</a:t>
            </a:r>
            <a:endParaRPr sz="900">
              <a:latin typeface="Open Sans"/>
              <a:cs typeface="Open Sans"/>
            </a:endParaRPr>
          </a:p>
          <a:p>
            <a:pPr marL="84455" marR="317500">
              <a:lnSpc>
                <a:spcPct val="149700"/>
              </a:lnSpc>
              <a:spcBef>
                <a:spcPts val="50"/>
              </a:spcBef>
            </a:pPr>
            <a:r>
              <a:rPr sz="900" spc="-30" dirty="0">
                <a:latin typeface="Open Sans"/>
                <a:cs typeface="Open Sans"/>
              </a:rPr>
              <a:t>The formula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used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 calculate </a:t>
            </a:r>
            <a:r>
              <a:rPr sz="900" spc="-35" dirty="0">
                <a:latin typeface="Open Sans"/>
                <a:cs typeface="Open Sans"/>
              </a:rPr>
              <a:t>volume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can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different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depending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shape. 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b="1" spc="-35" dirty="0">
                <a:latin typeface="Open Sans"/>
                <a:cs typeface="Open Sans"/>
              </a:rPr>
              <a:t>The</a:t>
            </a:r>
            <a:r>
              <a:rPr sz="900" b="1" spc="-20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basic</a:t>
            </a:r>
            <a:r>
              <a:rPr sz="900" b="1" spc="-10" dirty="0">
                <a:latin typeface="Open Sans"/>
                <a:cs typeface="Open Sans"/>
              </a:rPr>
              <a:t> </a:t>
            </a:r>
            <a:r>
              <a:rPr sz="900" b="1" spc="-35" dirty="0">
                <a:latin typeface="Open Sans"/>
                <a:cs typeface="Open Sans"/>
              </a:rPr>
              <a:t>formula</a:t>
            </a:r>
            <a:r>
              <a:rPr sz="900" b="1" spc="-15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for</a:t>
            </a:r>
            <a:r>
              <a:rPr sz="900" b="1" spc="-15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a</a:t>
            </a:r>
            <a:r>
              <a:rPr sz="900" b="1" spc="-15" dirty="0">
                <a:latin typeface="Open Sans"/>
                <a:cs typeface="Open Sans"/>
              </a:rPr>
              <a:t> </a:t>
            </a:r>
            <a:r>
              <a:rPr sz="900" b="1" spc="-35" dirty="0">
                <a:latin typeface="Open Sans"/>
                <a:cs typeface="Open Sans"/>
              </a:rPr>
              <a:t>cube</a:t>
            </a:r>
            <a:r>
              <a:rPr sz="900" b="1" spc="-15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or</a:t>
            </a:r>
            <a:r>
              <a:rPr sz="900" b="1" spc="-15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rectangular</a:t>
            </a:r>
            <a:r>
              <a:rPr sz="900" b="1" spc="-15" dirty="0">
                <a:latin typeface="Open Sans"/>
                <a:cs typeface="Open Sans"/>
              </a:rPr>
              <a:t> </a:t>
            </a:r>
            <a:r>
              <a:rPr sz="900" b="1" spc="-35" dirty="0">
                <a:latin typeface="Open Sans"/>
                <a:cs typeface="Open Sans"/>
              </a:rPr>
              <a:t>shape</a:t>
            </a:r>
            <a:r>
              <a:rPr sz="900" b="1" spc="-20" dirty="0">
                <a:latin typeface="Open Sans"/>
                <a:cs typeface="Open Sans"/>
              </a:rPr>
              <a:t> </a:t>
            </a:r>
            <a:r>
              <a:rPr sz="900" b="1" spc="-25" dirty="0">
                <a:latin typeface="Open Sans"/>
                <a:cs typeface="Open Sans"/>
              </a:rPr>
              <a:t>is</a:t>
            </a:r>
            <a:r>
              <a:rPr sz="900" b="1" spc="-15" dirty="0">
                <a:latin typeface="Open Sans"/>
                <a:cs typeface="Open Sans"/>
              </a:rPr>
              <a:t> </a:t>
            </a:r>
            <a:r>
              <a:rPr sz="900" b="1" spc="-35" dirty="0">
                <a:latin typeface="Open Sans"/>
                <a:cs typeface="Open Sans"/>
              </a:rPr>
              <a:t>Length</a:t>
            </a:r>
            <a:r>
              <a:rPr sz="900" b="1" spc="-10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×</a:t>
            </a:r>
            <a:r>
              <a:rPr sz="900" b="1" spc="-10" dirty="0">
                <a:latin typeface="Open Sans"/>
                <a:cs typeface="Open Sans"/>
              </a:rPr>
              <a:t> </a:t>
            </a:r>
            <a:r>
              <a:rPr sz="900" b="1" spc="-35" dirty="0">
                <a:latin typeface="Open Sans"/>
                <a:cs typeface="Open Sans"/>
              </a:rPr>
              <a:t>Width</a:t>
            </a:r>
            <a:r>
              <a:rPr sz="900" b="1" spc="-15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×</a:t>
            </a:r>
            <a:r>
              <a:rPr sz="900" b="1" spc="-10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Height</a:t>
            </a:r>
            <a:r>
              <a:rPr sz="900" spc="-30" dirty="0">
                <a:latin typeface="Open Sans"/>
                <a:cs typeface="Open Sans"/>
              </a:rPr>
              <a:t>. </a:t>
            </a:r>
            <a:r>
              <a:rPr sz="900" spc="-2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Volum</a:t>
            </a:r>
            <a:r>
              <a:rPr sz="900" spc="-30" dirty="0">
                <a:latin typeface="Open Sans"/>
                <a:cs typeface="Open Sans"/>
              </a:rPr>
              <a:t>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</a:t>
            </a:r>
            <a:r>
              <a:rPr sz="900" spc="-25" dirty="0">
                <a:latin typeface="Open Sans"/>
                <a:cs typeface="Open Sans"/>
              </a:rPr>
              <a:t>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expressed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</a:t>
            </a:r>
            <a:r>
              <a:rPr sz="900" spc="-30" dirty="0">
                <a:latin typeface="Open Sans"/>
                <a:cs typeface="Open Sans"/>
              </a:rPr>
              <a:t>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cubi</a:t>
            </a:r>
            <a:r>
              <a:rPr sz="900" spc="-25" dirty="0">
                <a:latin typeface="Open Sans"/>
                <a:cs typeface="Open Sans"/>
              </a:rPr>
              <a:t>c </a:t>
            </a:r>
            <a:r>
              <a:rPr sz="900" spc="-35" dirty="0">
                <a:latin typeface="Open Sans"/>
                <a:cs typeface="Open Sans"/>
              </a:rPr>
              <a:t>metre</a:t>
            </a:r>
            <a:r>
              <a:rPr sz="900" spc="-25" dirty="0">
                <a:latin typeface="Open Sans"/>
                <a:cs typeface="Open Sans"/>
              </a:rPr>
              <a:t>s </a:t>
            </a:r>
            <a:r>
              <a:rPr sz="900" spc="-35" dirty="0">
                <a:latin typeface="Open Sans"/>
                <a:cs typeface="Open Sans"/>
              </a:rPr>
              <a:t>(m</a:t>
            </a:r>
            <a:r>
              <a:rPr sz="1000" spc="-25" dirty="0">
                <a:latin typeface="Open Sans"/>
                <a:cs typeface="Open Sans"/>
              </a:rPr>
              <a:t>³</a:t>
            </a:r>
            <a:r>
              <a:rPr sz="900" spc="-20" dirty="0">
                <a:latin typeface="Open Sans"/>
                <a:cs typeface="Open Sans"/>
              </a:rPr>
              <a:t>).</a:t>
            </a:r>
            <a:endParaRPr sz="9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Open Sans"/>
              <a:cs typeface="Open Sans"/>
            </a:endParaRPr>
          </a:p>
          <a:p>
            <a:pPr marL="84455">
              <a:lnSpc>
                <a:spcPct val="100000"/>
              </a:lnSpc>
            </a:pPr>
            <a:r>
              <a:rPr sz="900" b="1" spc="-35" dirty="0">
                <a:latin typeface="Open Sans"/>
                <a:cs typeface="Open Sans"/>
              </a:rPr>
              <a:t>Fo</a:t>
            </a:r>
            <a:r>
              <a:rPr sz="900" b="1" spc="-25" dirty="0">
                <a:latin typeface="Open Sans"/>
                <a:cs typeface="Open Sans"/>
              </a:rPr>
              <a:t>r</a:t>
            </a:r>
            <a:r>
              <a:rPr sz="900" b="1" spc="-20" dirty="0">
                <a:latin typeface="Open Sans"/>
                <a:cs typeface="Open Sans"/>
              </a:rPr>
              <a:t> </a:t>
            </a:r>
            <a:r>
              <a:rPr sz="900" b="1" spc="-35" dirty="0">
                <a:latin typeface="Open Sans"/>
                <a:cs typeface="Open Sans"/>
              </a:rPr>
              <a:t>example:</a:t>
            </a:r>
            <a:endParaRPr sz="900">
              <a:latin typeface="Open Sans"/>
              <a:cs typeface="Open Sans"/>
            </a:endParaRPr>
          </a:p>
          <a:p>
            <a:pPr marL="84455">
              <a:lnSpc>
                <a:spcPct val="100000"/>
              </a:lnSpc>
              <a:spcBef>
                <a:spcPts val="590"/>
              </a:spcBef>
            </a:pPr>
            <a:r>
              <a:rPr sz="900" spc="-30" dirty="0">
                <a:latin typeface="Open Sans"/>
                <a:cs typeface="Open Sans"/>
              </a:rPr>
              <a:t>To</a:t>
            </a:r>
            <a:r>
              <a:rPr sz="900" spc="-25" dirty="0">
                <a:latin typeface="Open Sans"/>
                <a:cs typeface="Open Sans"/>
              </a:rPr>
              <a:t> calculate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amount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of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dirt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required</a:t>
            </a:r>
            <a:r>
              <a:rPr sz="900" spc="-25" dirty="0">
                <a:latin typeface="Open Sans"/>
                <a:cs typeface="Open Sans"/>
              </a:rPr>
              <a:t> to</a:t>
            </a:r>
            <a:r>
              <a:rPr sz="900" spc="-20" dirty="0">
                <a:latin typeface="Open Sans"/>
                <a:cs typeface="Open Sans"/>
              </a:rPr>
              <a:t> fill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trench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below:</a:t>
            </a:r>
            <a:endParaRPr sz="900">
              <a:latin typeface="Open Sans"/>
              <a:cs typeface="Open Sans"/>
            </a:endParaRPr>
          </a:p>
          <a:p>
            <a:pPr marL="84455">
              <a:lnSpc>
                <a:spcPct val="100000"/>
              </a:lnSpc>
              <a:spcBef>
                <a:spcPts val="585"/>
              </a:spcBef>
            </a:pPr>
            <a:r>
              <a:rPr sz="900" spc="-30" dirty="0">
                <a:latin typeface="Open Sans"/>
                <a:cs typeface="Open Sans"/>
              </a:rPr>
              <a:t>Length</a:t>
            </a:r>
            <a:r>
              <a:rPr sz="900" spc="-25" dirty="0">
                <a:latin typeface="Open Sans"/>
                <a:cs typeface="Open Sans"/>
              </a:rPr>
              <a:t> (L</a:t>
            </a:r>
            <a:r>
              <a:rPr sz="900" spc="-15" dirty="0">
                <a:latin typeface="Open Sans"/>
                <a:cs typeface="Open Sans"/>
              </a:rPr>
              <a:t>)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=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1</a:t>
            </a:r>
            <a:r>
              <a:rPr sz="900" spc="-30" dirty="0">
                <a:latin typeface="Open Sans"/>
                <a:cs typeface="Open Sans"/>
              </a:rPr>
              <a:t>0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metres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7300" y="117014"/>
            <a:ext cx="4254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.4</a:t>
            </a:r>
            <a:endParaRPr sz="11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1017</Words>
  <Application>Microsoft Office PowerPoint</Application>
  <PresentationFormat>Custom</PresentationFormat>
  <Paragraphs>127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Bebas Neue Bold</vt:lpstr>
      <vt:lpstr>Calibri</vt:lpstr>
      <vt:lpstr>Franklin Gothic Book</vt:lpstr>
      <vt:lpstr>Franklin Gothic Heavy</vt:lpstr>
      <vt:lpstr>Franklin Gothic Medium</vt:lpstr>
      <vt:lpstr>Open Sans</vt:lpstr>
      <vt:lpstr>Open Sans Semibold</vt:lpstr>
      <vt:lpstr>Office Theme</vt:lpstr>
      <vt:lpstr>LEARNER GUIDE</vt:lpstr>
      <vt:lpstr>Plan and prepare for work</vt:lpstr>
      <vt:lpstr>PowerPoint Presentation</vt:lpstr>
      <vt:lpstr>Plan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LEARNER GUIDE</dc:title>
  <cp:lastModifiedBy>James Tennant</cp:lastModifiedBy>
  <cp:revision>4</cp:revision>
  <dcterms:created xsi:type="dcterms:W3CDTF">2021-11-16T01:02:38Z</dcterms:created>
  <dcterms:modified xsi:type="dcterms:W3CDTF">2021-11-16T01:12:47Z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2021-11-16T00:00:00Z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2021-11-16T00:00:00Z</vt:filetime>
  </property>
</Properties>
</file>