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3" r:id="rId12"/>
    <p:sldId id="275" r:id="rId13"/>
    <p:sldId id="276" r:id="rId14"/>
    <p:sldId id="278" r:id="rId15"/>
    <p:sldId id="279" r:id="rId16"/>
    <p:sldId id="285" r:id="rId17"/>
    <p:sldId id="286" r:id="rId18"/>
    <p:sldId id="288" r:id="rId19"/>
    <p:sldId id="290" r:id="rId20"/>
    <p:sldId id="294" r:id="rId21"/>
    <p:sldId id="295" r:id="rId22"/>
    <p:sldId id="299" r:id="rId23"/>
    <p:sldId id="302" r:id="rId24"/>
    <p:sldId id="303" r:id="rId25"/>
  </p:sldIdLst>
  <p:sldSz cx="7556500" cy="106934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660"/>
  </p:normalViewPr>
  <p:slideViewPr>
    <p:cSldViewPr>
      <p:cViewPr varScale="1">
        <p:scale>
          <a:sx n="68" d="100"/>
          <a:sy n="68" d="100"/>
        </p:scale>
        <p:origin x="297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004" y="432003"/>
            <a:ext cx="1580515" cy="153035"/>
          </a:xfrm>
          <a:custGeom>
            <a:avLst/>
            <a:gdLst/>
            <a:ahLst/>
            <a:cxnLst/>
            <a:rect l="l" t="t" r="r" b="b"/>
            <a:pathLst>
              <a:path w="1580514" h="153034">
                <a:moveTo>
                  <a:pt x="0" y="152996"/>
                </a:moveTo>
                <a:lnTo>
                  <a:pt x="1580400" y="152996"/>
                </a:lnTo>
                <a:lnTo>
                  <a:pt x="1580400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3699" y="732405"/>
            <a:ext cx="2352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2691" y="4119983"/>
            <a:ext cx="5438775" cy="4839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3299" y="10390056"/>
            <a:ext cx="106743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12531" y="10382436"/>
            <a:ext cx="76707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40701" y="10372073"/>
            <a:ext cx="192404" cy="12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5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jpg"/><Relationship Id="rId17" Type="http://schemas.openxmlformats.org/officeDocument/2006/relationships/image" Target="../media/image75.jpg"/><Relationship Id="rId2" Type="http://schemas.openxmlformats.org/officeDocument/2006/relationships/image" Target="../media/image60.jpg"/><Relationship Id="rId16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11" Type="http://schemas.openxmlformats.org/officeDocument/2006/relationships/image" Target="../media/image69.jp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jpg"/><Relationship Id="rId4" Type="http://schemas.openxmlformats.org/officeDocument/2006/relationships/image" Target="../media/image62.jpg"/><Relationship Id="rId9" Type="http://schemas.openxmlformats.org/officeDocument/2006/relationships/image" Target="../media/image67.png"/><Relationship Id="rId14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7" Type="http://schemas.openxmlformats.org/officeDocument/2006/relationships/image" Target="../media/image95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405" y="3783000"/>
            <a:ext cx="6645909" cy="6452235"/>
            <a:chOff x="454405" y="3783000"/>
            <a:chExt cx="6645909" cy="6452235"/>
          </a:xfrm>
        </p:grpSpPr>
        <p:sp>
          <p:nvSpPr>
            <p:cNvPr id="3" name="object 3"/>
            <p:cNvSpPr/>
            <p:nvPr/>
          </p:nvSpPr>
          <p:spPr>
            <a:xfrm>
              <a:off x="454405" y="5580050"/>
              <a:ext cx="6645909" cy="4655185"/>
            </a:xfrm>
            <a:custGeom>
              <a:avLst/>
              <a:gdLst/>
              <a:ahLst/>
              <a:cxnLst/>
              <a:rect l="l" t="t" r="r" b="b"/>
              <a:pathLst>
                <a:path w="6645909" h="4655184">
                  <a:moveTo>
                    <a:pt x="0" y="4654753"/>
                  </a:moveTo>
                  <a:lnTo>
                    <a:pt x="6645605" y="4654753"/>
                  </a:lnTo>
                  <a:lnTo>
                    <a:pt x="6645605" y="0"/>
                  </a:lnTo>
                  <a:lnTo>
                    <a:pt x="0" y="0"/>
                  </a:lnTo>
                  <a:lnTo>
                    <a:pt x="0" y="4654753"/>
                  </a:lnTo>
                  <a:close/>
                </a:path>
              </a:pathLst>
            </a:custGeom>
            <a:solidFill>
              <a:srgbClr val="FFC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653" y="3783000"/>
              <a:ext cx="6641465" cy="1797050"/>
            </a:xfrm>
            <a:custGeom>
              <a:avLst/>
              <a:gdLst/>
              <a:ahLst/>
              <a:cxnLst/>
              <a:rect l="l" t="t" r="r" b="b"/>
              <a:pathLst>
                <a:path w="6641465" h="1797050">
                  <a:moveTo>
                    <a:pt x="6641096" y="0"/>
                  </a:moveTo>
                  <a:lnTo>
                    <a:pt x="0" y="0"/>
                  </a:lnTo>
                  <a:lnTo>
                    <a:pt x="0" y="1797050"/>
                  </a:lnTo>
                  <a:lnTo>
                    <a:pt x="6641096" y="1797050"/>
                  </a:lnTo>
                  <a:lnTo>
                    <a:pt x="66410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491" y="6111363"/>
              <a:ext cx="2577007" cy="257701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5257" y="3784187"/>
            <a:ext cx="33902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QUEENSLAND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046" y="8950819"/>
            <a:ext cx="1879130" cy="88873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82691" y="4119983"/>
            <a:ext cx="5438775" cy="483997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R="95250" algn="ctr">
              <a:lnSpc>
                <a:spcPct val="100000"/>
              </a:lnSpc>
              <a:spcBef>
                <a:spcPts val="1655"/>
              </a:spcBef>
            </a:pPr>
            <a:r>
              <a:rPr sz="35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LEARNER</a:t>
            </a:r>
            <a:r>
              <a:rPr sz="3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90" dirty="0">
                <a:solidFill>
                  <a:srgbClr val="FFC713"/>
                </a:solidFill>
                <a:latin typeface="Times New Roman"/>
                <a:cs typeface="Times New Roman"/>
              </a:rPr>
              <a:t>WORKBOOK</a:t>
            </a:r>
            <a:endParaRPr sz="3500">
              <a:latin typeface="Times New Roman"/>
              <a:cs typeface="Times New Roman"/>
            </a:endParaRPr>
          </a:p>
          <a:p>
            <a:pPr marR="132715" algn="ctr">
              <a:lnSpc>
                <a:spcPct val="100000"/>
              </a:lnSpc>
              <a:spcBef>
                <a:spcPts val="1065"/>
              </a:spcBef>
            </a:pPr>
            <a:r>
              <a:rPr sz="2400" b="1" spc="155" dirty="0">
                <a:solidFill>
                  <a:srgbClr val="FFCA31"/>
                </a:solidFill>
                <a:latin typeface="Open Sans Condensed"/>
                <a:cs typeface="Open Sans Condensed"/>
              </a:rPr>
              <a:t>Marking</a:t>
            </a:r>
            <a:r>
              <a:rPr sz="2400" b="1" spc="-20" dirty="0">
                <a:solidFill>
                  <a:srgbClr val="FFCA31"/>
                </a:solidFill>
                <a:latin typeface="Open Sans Condensed"/>
                <a:cs typeface="Open Sans Condensed"/>
              </a:rPr>
              <a:t> </a:t>
            </a:r>
            <a:r>
              <a:rPr sz="2400" b="1" spc="190" dirty="0">
                <a:solidFill>
                  <a:srgbClr val="FFCA31"/>
                </a:solidFill>
                <a:latin typeface="Open Sans Condensed"/>
                <a:cs typeface="Open Sans Condensed"/>
              </a:rPr>
              <a:t>Guide</a:t>
            </a:r>
            <a:r>
              <a:rPr sz="2400" b="1" spc="-15" dirty="0">
                <a:solidFill>
                  <a:srgbClr val="FFCA31"/>
                </a:solidFill>
                <a:latin typeface="Open Sans Condensed"/>
                <a:cs typeface="Open Sans Condensed"/>
              </a:rPr>
              <a:t> </a:t>
            </a:r>
            <a:r>
              <a:rPr sz="2400" b="1" spc="114" dirty="0">
                <a:solidFill>
                  <a:srgbClr val="FFCA31"/>
                </a:solidFill>
                <a:latin typeface="Open Sans Condensed"/>
                <a:cs typeface="Open Sans Condensed"/>
              </a:rPr>
              <a:t>with</a:t>
            </a:r>
            <a:r>
              <a:rPr sz="2400" b="1" spc="-15" dirty="0">
                <a:solidFill>
                  <a:srgbClr val="FFCA31"/>
                </a:solidFill>
                <a:latin typeface="Open Sans Condensed"/>
                <a:cs typeface="Open Sans Condensed"/>
              </a:rPr>
              <a:t> </a:t>
            </a:r>
            <a:r>
              <a:rPr sz="2400" b="1" spc="160" dirty="0">
                <a:solidFill>
                  <a:srgbClr val="FFCA31"/>
                </a:solidFill>
                <a:latin typeface="Open Sans Condensed"/>
                <a:cs typeface="Open Sans Condensed"/>
              </a:rPr>
              <a:t>answers</a:t>
            </a:r>
            <a:endParaRPr sz="2400">
              <a:latin typeface="Open Sans Condensed"/>
              <a:cs typeface="Open Sans Condensed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>
              <a:latin typeface="Open Sans Condensed"/>
              <a:cs typeface="Open Sans Condensed"/>
            </a:endParaRPr>
          </a:p>
          <a:p>
            <a:pPr marL="2448560" marR="127635">
              <a:lnSpc>
                <a:spcPct val="73300"/>
              </a:lnSpc>
            </a:pPr>
            <a:r>
              <a:rPr sz="5000" b="1" spc="-10" dirty="0">
                <a:solidFill>
                  <a:srgbClr val="231F20"/>
                </a:solidFill>
                <a:latin typeface="Bebas Neue Bold"/>
                <a:cs typeface="Bebas Neue Bold"/>
              </a:rPr>
              <a:t>Construction Induction</a:t>
            </a:r>
            <a:endParaRPr sz="5000">
              <a:latin typeface="Bebas Neue Bold"/>
              <a:cs typeface="Bebas Neue Bold"/>
            </a:endParaRPr>
          </a:p>
          <a:p>
            <a:pPr marL="2437130">
              <a:lnSpc>
                <a:spcPct val="100000"/>
              </a:lnSpc>
              <a:spcBef>
                <a:spcPts val="275"/>
              </a:spcBef>
            </a:pPr>
            <a:r>
              <a:rPr sz="3000" b="1" dirty="0">
                <a:solidFill>
                  <a:srgbClr val="005C97"/>
                </a:solidFill>
                <a:latin typeface="Bebas Neue Bold"/>
                <a:cs typeface="Bebas Neue Bold"/>
              </a:rPr>
              <a:t>White </a:t>
            </a:r>
            <a:r>
              <a:rPr sz="3000" b="1" spc="-20" dirty="0">
                <a:solidFill>
                  <a:srgbClr val="005C97"/>
                </a:solidFill>
                <a:latin typeface="Bebas Neue Bold"/>
                <a:cs typeface="Bebas Neue Bold"/>
              </a:rPr>
              <a:t>card</a:t>
            </a:r>
            <a:endParaRPr sz="3000">
              <a:latin typeface="Bebas Neue Bold"/>
              <a:cs typeface="Bebas Neue Bold"/>
            </a:endParaRPr>
          </a:p>
          <a:p>
            <a:pPr marL="2437130">
              <a:lnSpc>
                <a:spcPts val="1980"/>
              </a:lnSpc>
              <a:spcBef>
                <a:spcPts val="2565"/>
              </a:spcBef>
            </a:pPr>
            <a:r>
              <a:rPr sz="1800" b="1" spc="180" dirty="0">
                <a:solidFill>
                  <a:srgbClr val="063C69"/>
                </a:solidFill>
                <a:latin typeface="Open Sans Condensed"/>
                <a:cs typeface="Open Sans Condensed"/>
              </a:rPr>
              <a:t>CPCWHS1001</a:t>
            </a:r>
            <a:r>
              <a:rPr sz="1800" b="1" spc="-10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-50" dirty="0">
                <a:solidFill>
                  <a:srgbClr val="063C69"/>
                </a:solidFill>
                <a:latin typeface="Open Sans Condensed"/>
                <a:cs typeface="Open Sans Condensed"/>
              </a:rPr>
              <a:t>-</a:t>
            </a:r>
            <a:endParaRPr sz="1800">
              <a:latin typeface="Open Sans Condensed"/>
              <a:cs typeface="Open Sans Condensed"/>
            </a:endParaRPr>
          </a:p>
          <a:p>
            <a:pPr marL="2437130" marR="5080">
              <a:lnSpc>
                <a:spcPts val="1800"/>
              </a:lnSpc>
              <a:spcBef>
                <a:spcPts val="180"/>
              </a:spcBef>
            </a:pPr>
            <a:r>
              <a:rPr sz="1800" b="1" spc="135" dirty="0">
                <a:solidFill>
                  <a:srgbClr val="063C69"/>
                </a:solidFill>
                <a:latin typeface="Open Sans Condensed"/>
                <a:cs typeface="Open Sans Condensed"/>
              </a:rPr>
              <a:t>Prepare</a:t>
            </a:r>
            <a:r>
              <a:rPr sz="1800" b="1" spc="-10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110" dirty="0">
                <a:solidFill>
                  <a:srgbClr val="063C69"/>
                </a:solidFill>
                <a:latin typeface="Open Sans Condensed"/>
                <a:cs typeface="Open Sans Condensed"/>
              </a:rPr>
              <a:t>to</a:t>
            </a:r>
            <a:r>
              <a:rPr sz="1800" b="1" spc="-10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120" dirty="0">
                <a:solidFill>
                  <a:srgbClr val="063C69"/>
                </a:solidFill>
                <a:latin typeface="Open Sans Condensed"/>
                <a:cs typeface="Open Sans Condensed"/>
              </a:rPr>
              <a:t>work</a:t>
            </a:r>
            <a:r>
              <a:rPr sz="1800" b="1" spc="-5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105" dirty="0">
                <a:solidFill>
                  <a:srgbClr val="063C69"/>
                </a:solidFill>
                <a:latin typeface="Open Sans Condensed"/>
                <a:cs typeface="Open Sans Condensed"/>
              </a:rPr>
              <a:t>safely</a:t>
            </a:r>
            <a:r>
              <a:rPr sz="1800" b="1" spc="-10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95" dirty="0">
                <a:solidFill>
                  <a:srgbClr val="063C69"/>
                </a:solidFill>
                <a:latin typeface="Open Sans Condensed"/>
                <a:cs typeface="Open Sans Condensed"/>
              </a:rPr>
              <a:t>in</a:t>
            </a:r>
            <a:r>
              <a:rPr sz="1800" b="1" spc="-5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100" dirty="0">
                <a:solidFill>
                  <a:srgbClr val="063C69"/>
                </a:solidFill>
                <a:latin typeface="Open Sans Condensed"/>
                <a:cs typeface="Open Sans Condensed"/>
              </a:rPr>
              <a:t>the </a:t>
            </a:r>
            <a:r>
              <a:rPr sz="1800" b="1" spc="125" dirty="0">
                <a:solidFill>
                  <a:srgbClr val="063C69"/>
                </a:solidFill>
                <a:latin typeface="Open Sans Condensed"/>
                <a:cs typeface="Open Sans Condensed"/>
              </a:rPr>
              <a:t>construction</a:t>
            </a:r>
            <a:r>
              <a:rPr sz="1800" b="1" spc="25" dirty="0">
                <a:solidFill>
                  <a:srgbClr val="063C69"/>
                </a:solidFill>
                <a:latin typeface="Open Sans Condensed"/>
                <a:cs typeface="Open Sans Condensed"/>
              </a:rPr>
              <a:t> </a:t>
            </a:r>
            <a:r>
              <a:rPr sz="1800" b="1" spc="110" dirty="0">
                <a:solidFill>
                  <a:srgbClr val="063C69"/>
                </a:solidFill>
                <a:latin typeface="Open Sans Condensed"/>
                <a:cs typeface="Open Sans Condensed"/>
              </a:rPr>
              <a:t>industry</a:t>
            </a:r>
            <a:endParaRPr sz="1800">
              <a:latin typeface="Open Sans Condensed"/>
              <a:cs typeface="Open Sans Condensed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50">
              <a:latin typeface="Open Sans Condensed"/>
              <a:cs typeface="Open Sans Condensed"/>
            </a:endParaRPr>
          </a:p>
          <a:p>
            <a:pPr marL="2462530">
              <a:lnSpc>
                <a:spcPct val="100000"/>
              </a:lnSpc>
            </a:pPr>
            <a:r>
              <a:rPr sz="1200" b="1" spc="114" dirty="0">
                <a:solidFill>
                  <a:srgbClr val="363333"/>
                </a:solidFill>
                <a:latin typeface="Open Sans Condensed"/>
                <a:cs typeface="Open Sans Condensed"/>
              </a:rPr>
              <a:t>Produced</a:t>
            </a:r>
            <a:r>
              <a:rPr sz="1200" b="1" spc="40" dirty="0">
                <a:solidFill>
                  <a:srgbClr val="363333"/>
                </a:solidFill>
                <a:latin typeface="Open Sans Condensed"/>
                <a:cs typeface="Open Sans Condensed"/>
              </a:rPr>
              <a:t> by:</a:t>
            </a:r>
            <a:endParaRPr sz="1200">
              <a:latin typeface="Open Sans Condensed"/>
              <a:cs typeface="Open Sans Condensed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403" y="457203"/>
            <a:ext cx="6651182" cy="3325593"/>
          </a:xfrm>
          <a:prstGeom prst="rect">
            <a:avLst/>
          </a:prstGeom>
        </p:spPr>
      </p:pic>
      <p:pic>
        <p:nvPicPr>
          <p:cNvPr id="11" name="Picture 10" descr="A red logo with a white letter&#10;&#10;Description automatically generated">
            <a:extLst>
              <a:ext uri="{FF2B5EF4-FFF2-40B4-BE49-F238E27FC236}">
                <a16:creationId xmlns:a16="http://schemas.microsoft.com/office/drawing/2014/main" id="{7DE48E4D-AB7B-9E00-F41B-6FCB2FC34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72" y="546100"/>
            <a:ext cx="995188" cy="981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299" y="653998"/>
            <a:ext cx="4507865" cy="4091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Reviewing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the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action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you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have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taken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149225">
              <a:lnSpc>
                <a:spcPct val="100000"/>
              </a:lnSpc>
              <a:spcBef>
                <a:spcPts val="770"/>
              </a:spcBef>
            </a:pP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Once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applied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review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effective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(or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be)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further.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Reasons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review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be:</a:t>
            </a:r>
            <a:endParaRPr sz="1000" dirty="0">
              <a:latin typeface="Open Sans"/>
              <a:cs typeface="Open Sans"/>
            </a:endParaRPr>
          </a:p>
          <a:p>
            <a:pPr marL="164465" indent="-151765">
              <a:lnSpc>
                <a:spcPct val="100000"/>
              </a:lnSpc>
              <a:spcBef>
                <a:spcPts val="705"/>
              </a:spcBef>
              <a:buChar char="•"/>
              <a:tabLst>
                <a:tab pos="16446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notifiable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incident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happens</a:t>
            </a:r>
            <a:endParaRPr sz="1000" dirty="0">
              <a:latin typeface="Open Sans"/>
              <a:cs typeface="Open Sans"/>
            </a:endParaRPr>
          </a:p>
          <a:p>
            <a:pPr marL="164465" indent="-151765">
              <a:lnSpc>
                <a:spcPct val="100000"/>
              </a:lnSpc>
              <a:spcBef>
                <a:spcPts val="710"/>
              </a:spcBef>
              <a:buChar char="•"/>
              <a:tabLst>
                <a:tab pos="16446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checking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shows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endParaRPr sz="1000" dirty="0">
              <a:latin typeface="Open Sans"/>
              <a:cs typeface="Open Sans"/>
            </a:endParaRPr>
          </a:p>
          <a:p>
            <a:pPr marL="163830" marR="216535" indent="-151765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representative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asks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review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(per 	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Queensland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legislation).</a:t>
            </a:r>
            <a:endParaRPr sz="1000" dirty="0">
              <a:latin typeface="Open Sans"/>
              <a:cs typeface="Open Sans"/>
            </a:endParaRPr>
          </a:p>
          <a:p>
            <a:pPr marL="12700" marR="158115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apply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measure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reduce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minimal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level.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Open Sans"/>
              <a:cs typeface="Open Sans"/>
            </a:endParaRPr>
          </a:p>
          <a:p>
            <a:pPr marL="20955">
              <a:lnSpc>
                <a:spcPct val="100000"/>
              </a:lnSpc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Risk</a:t>
            </a:r>
            <a:r>
              <a:rPr sz="1400" spc="-7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assessment</a:t>
            </a:r>
            <a:r>
              <a:rPr sz="1400" spc="-6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management</a:t>
            </a:r>
            <a:r>
              <a:rPr sz="1400" spc="-6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plan</a:t>
            </a:r>
            <a:endParaRPr sz="1400" dirty="0">
              <a:latin typeface="Franklin Gothic Demi"/>
              <a:cs typeface="Franklin Gothic Demi"/>
            </a:endParaRPr>
          </a:p>
          <a:p>
            <a:pPr marL="20955">
              <a:lnSpc>
                <a:spcPct val="100000"/>
              </a:lnSpc>
              <a:spcBef>
                <a:spcPts val="77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assessment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following:</a:t>
            </a:r>
            <a:endParaRPr sz="1000" dirty="0">
              <a:latin typeface="Open Sans"/>
              <a:cs typeface="Open Sans"/>
            </a:endParaRPr>
          </a:p>
          <a:p>
            <a:pPr marL="198755" indent="-177800">
              <a:lnSpc>
                <a:spcPct val="100000"/>
              </a:lnSpc>
              <a:spcBef>
                <a:spcPts val="710"/>
              </a:spcBef>
              <a:buChar char="•"/>
              <a:tabLst>
                <a:tab pos="19875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Identify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endParaRPr sz="1000" dirty="0">
              <a:latin typeface="Open Sans"/>
              <a:cs typeface="Open Sans"/>
            </a:endParaRPr>
          </a:p>
          <a:p>
            <a:pPr marL="198755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9875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Assess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likely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cause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endParaRPr sz="1000" dirty="0">
              <a:latin typeface="Open Sans"/>
              <a:cs typeface="Open Sans"/>
            </a:endParaRPr>
          </a:p>
          <a:p>
            <a:pPr marL="198755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9875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Talk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find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ways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endParaRPr sz="1000" dirty="0">
              <a:latin typeface="Open Sans"/>
              <a:cs typeface="Open Sans"/>
            </a:endParaRPr>
          </a:p>
          <a:p>
            <a:pPr marL="198755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hazard</a:t>
            </a:r>
            <a:endParaRPr sz="1000" dirty="0">
              <a:latin typeface="Open Sans"/>
              <a:cs typeface="Open Sans"/>
            </a:endParaRPr>
          </a:p>
          <a:p>
            <a:pPr marL="198755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9875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Talk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endParaRPr sz="1000" dirty="0">
              <a:latin typeface="Open Sans"/>
              <a:cs typeface="Open Sans"/>
            </a:endParaRPr>
          </a:p>
          <a:p>
            <a:pPr marL="198755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9875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Finally,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ways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improve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future?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9135" y="691204"/>
            <a:ext cx="1365206" cy="158279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92058" y="2355856"/>
            <a:ext cx="1828164" cy="2567305"/>
            <a:chOff x="5192058" y="2355856"/>
            <a:chExt cx="1828164" cy="25673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1323" y="2439691"/>
              <a:ext cx="1638230" cy="23822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96293" y="2360092"/>
              <a:ext cx="1819910" cy="2559050"/>
            </a:xfrm>
            <a:custGeom>
              <a:avLst/>
              <a:gdLst/>
              <a:ahLst/>
              <a:cxnLst/>
              <a:rect l="l" t="t" r="r" b="b"/>
              <a:pathLst>
                <a:path w="1819909" h="2559050">
                  <a:moveTo>
                    <a:pt x="0" y="2558529"/>
                  </a:moveTo>
                  <a:lnTo>
                    <a:pt x="1819465" y="2558529"/>
                  </a:lnTo>
                  <a:lnTo>
                    <a:pt x="1819465" y="0"/>
                  </a:lnTo>
                  <a:lnTo>
                    <a:pt x="0" y="0"/>
                  </a:lnTo>
                  <a:lnTo>
                    <a:pt x="0" y="2558529"/>
                  </a:lnTo>
                  <a:close/>
                </a:path>
              </a:pathLst>
            </a:custGeom>
            <a:ln w="84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1980" y="5088890"/>
            <a:ext cx="6473825" cy="472440"/>
          </a:xfrm>
          <a:prstGeom prst="rect">
            <a:avLst/>
          </a:prstGeom>
          <a:solidFill>
            <a:srgbClr val="D5D8E4"/>
          </a:solidFill>
          <a:ln w="6350">
            <a:solidFill>
              <a:srgbClr val="687A9E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11125" marR="403225">
              <a:lnSpc>
                <a:spcPct val="100000"/>
              </a:lnSpc>
              <a:spcBef>
                <a:spcPts val="64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Always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re-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assess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level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risk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after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introduce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measure.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unsure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other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applied,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representative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supervisor.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76268" y="8663198"/>
            <a:ext cx="34925" cy="12700"/>
            <a:chOff x="6976268" y="8663198"/>
            <a:chExt cx="34925" cy="12700"/>
          </a:xfrm>
        </p:grpSpPr>
        <p:sp>
          <p:nvSpPr>
            <p:cNvPr id="10" name="object 10"/>
            <p:cNvSpPr/>
            <p:nvPr/>
          </p:nvSpPr>
          <p:spPr>
            <a:xfrm>
              <a:off x="6993731" y="8669548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76262" y="8663203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70" y="1866"/>
                  </a:lnTo>
                  <a:lnTo>
                    <a:pt x="28575" y="0"/>
                  </a:lnTo>
                  <a:lnTo>
                    <a:pt x="24079" y="1866"/>
                  </a:lnTo>
                  <a:lnTo>
                    <a:pt x="22225" y="6350"/>
                  </a:lnTo>
                  <a:lnTo>
                    <a:pt x="24079" y="10845"/>
                  </a:lnTo>
                  <a:lnTo>
                    <a:pt x="28575" y="12700"/>
                  </a:lnTo>
                  <a:lnTo>
                    <a:pt x="33070" y="10845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4018" y="5654256"/>
            <a:ext cx="6767195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indent="-233679">
              <a:lnSpc>
                <a:spcPct val="100000"/>
              </a:lnSpc>
              <a:spcBef>
                <a:spcPts val="100"/>
              </a:spcBef>
              <a:buAutoNum type="arabicPeriod" startAt="22"/>
              <a:tabLst>
                <a:tab pos="3860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review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made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Franklin Gothic Book"/>
              <a:buAutoNum type="arabicPeriod" startAt="22"/>
            </a:pPr>
            <a:endParaRPr sz="1400" dirty="0">
              <a:latin typeface="Franklin Gothic Book"/>
              <a:cs typeface="Franklin Gothic Book"/>
            </a:endParaRPr>
          </a:p>
          <a:p>
            <a:pPr marL="1524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.</a:t>
            </a:r>
            <a:r>
              <a:rPr sz="1100" spc="-2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34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47" baseline="19444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82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02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Franklin Gothic Book"/>
              <a:cs typeface="Franklin Gothic Book"/>
            </a:endParaRPr>
          </a:p>
          <a:p>
            <a:pPr marL="368300" indent="-233679">
              <a:lnSpc>
                <a:spcPct val="100000"/>
              </a:lnSpc>
              <a:spcBef>
                <a:spcPts val="5"/>
              </a:spcBef>
              <a:buAutoNum type="arabicPeriod" startAt="23"/>
              <a:tabLst>
                <a:tab pos="36830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 health and safety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representative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that a risk control be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reviewed?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Franklin Gothic Book"/>
              <a:buAutoNum type="arabicPeriod" startAt="23"/>
            </a:pPr>
            <a:endParaRPr sz="1400" dirty="0">
              <a:latin typeface="Franklin Gothic Book"/>
              <a:cs typeface="Franklin Gothic Book"/>
            </a:endParaRPr>
          </a:p>
          <a:p>
            <a:pPr marL="13462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" baseline="11111" dirty="0">
                <a:solidFill>
                  <a:srgbClr val="231F20"/>
                </a:solidFill>
                <a:latin typeface="Open Sans"/>
                <a:cs typeface="Open Sans"/>
              </a:rPr>
              <a:t>Yes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15" baseline="11111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Franklin Gothic Book"/>
              <a:cs typeface="Franklin Gothic Book"/>
            </a:endParaRPr>
          </a:p>
          <a:p>
            <a:pPr marL="361950" indent="-227329">
              <a:lnSpc>
                <a:spcPct val="100000"/>
              </a:lnSpc>
              <a:spcBef>
                <a:spcPts val="5"/>
              </a:spcBef>
              <a:buAutoNum type="arabicPeriod" startAt="24"/>
              <a:tabLst>
                <a:tab pos="36195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only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(monitor)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every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month?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Franklin Gothic Book"/>
              <a:buAutoNum type="arabicPeriod" startAt="24"/>
            </a:pPr>
            <a:endParaRPr sz="1400" dirty="0">
              <a:latin typeface="Franklin Gothic Book"/>
              <a:cs typeface="Franklin Gothic Book"/>
            </a:endParaRPr>
          </a:p>
          <a:p>
            <a:pPr marL="13462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80" baseline="25000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Franklin Gothic Book"/>
              <a:cs typeface="Franklin Gothic Book"/>
            </a:endParaRPr>
          </a:p>
          <a:p>
            <a:pPr marL="368300" indent="-233679">
              <a:lnSpc>
                <a:spcPct val="100000"/>
              </a:lnSpc>
              <a:buAutoNum type="arabicPeriod" startAt="25"/>
              <a:tabLst>
                <a:tab pos="36830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Franklin Gothic Book"/>
              <a:buAutoNum type="arabicPeriod" startAt="25"/>
            </a:pPr>
            <a:endParaRPr sz="1400" dirty="0">
              <a:latin typeface="Franklin Gothic Book"/>
              <a:cs typeface="Franklin Gothic Book"/>
            </a:endParaRPr>
          </a:p>
          <a:p>
            <a:pPr marL="13462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52" baseline="2500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7" baseline="25000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7" baseline="25000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42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07" baseline="25000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22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9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0" baseline="25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72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97" baseline="25000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25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25000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5" baseline="2500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84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42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95" baseline="25000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147" baseline="25000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0" baseline="25000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94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97" baseline="25000" dirty="0">
                <a:solidFill>
                  <a:srgbClr val="231F20"/>
                </a:solidFill>
                <a:latin typeface="Open Sans"/>
                <a:cs typeface="Open Sans"/>
              </a:rPr>
              <a:t>v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77" baseline="25000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82" baseline="25000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2" baseline="25000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5000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44" baseline="2500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5" baseline="25000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34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65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25000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0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7" baseline="25000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32" baseline="25000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87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25000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22" baseline="25000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Franklin Gothic Book"/>
              <a:cs typeface="Franklin Gothic Book"/>
            </a:endParaRPr>
          </a:p>
          <a:p>
            <a:pPr marL="368300" indent="-233679">
              <a:lnSpc>
                <a:spcPct val="100000"/>
              </a:lnSpc>
              <a:buAutoNum type="arabicPeriod" startAt="26"/>
              <a:tabLst>
                <a:tab pos="36830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re-assess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after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measure?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Franklin Gothic Book"/>
              <a:cs typeface="Franklin Gothic Book"/>
            </a:endParaRPr>
          </a:p>
          <a:p>
            <a:pPr marL="13462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Yes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3DBE2E-09B0-2A2F-9896-0E49725DD75A}"/>
              </a:ext>
            </a:extLst>
          </p:cNvPr>
          <p:cNvSpPr/>
          <p:nvPr/>
        </p:nvSpPr>
        <p:spPr>
          <a:xfrm flipV="1">
            <a:off x="1030714" y="5978985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81FF66-8AC8-499A-85DC-E08CB4769206}"/>
              </a:ext>
            </a:extLst>
          </p:cNvPr>
          <p:cNvSpPr/>
          <p:nvPr/>
        </p:nvSpPr>
        <p:spPr>
          <a:xfrm flipV="1">
            <a:off x="934064" y="6871092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0D0E6A-D4EB-6B84-0B7F-9BCBCB3B80DF}"/>
              </a:ext>
            </a:extLst>
          </p:cNvPr>
          <p:cNvSpPr/>
          <p:nvPr/>
        </p:nvSpPr>
        <p:spPr>
          <a:xfrm flipV="1">
            <a:off x="1008235" y="7701708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A0707E-2704-6997-F931-B2BF1D040864}"/>
              </a:ext>
            </a:extLst>
          </p:cNvPr>
          <p:cNvSpPr/>
          <p:nvPr/>
        </p:nvSpPr>
        <p:spPr>
          <a:xfrm flipV="1">
            <a:off x="1040316" y="8523754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3FF7CF-23AB-73BA-35D9-25454DC2FC3E}"/>
              </a:ext>
            </a:extLst>
          </p:cNvPr>
          <p:cNvSpPr/>
          <p:nvPr/>
        </p:nvSpPr>
        <p:spPr>
          <a:xfrm flipV="1">
            <a:off x="1008234" y="9322831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300" y="653998"/>
            <a:ext cx="6373495" cy="92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How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to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identify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</a:t>
            </a:r>
            <a:r>
              <a:rPr sz="1400" spc="-4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confined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space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ct val="100000"/>
              </a:lnSpc>
              <a:spcBef>
                <a:spcPts val="124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confined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enclosed.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people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into.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hard 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and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because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small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blocked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entry/exit.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confined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with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one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these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dangers:</a:t>
            </a:r>
            <a:endParaRPr sz="1000" dirty="0">
              <a:latin typeface="Open Sans"/>
              <a:cs typeface="Open San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2000" y="1677341"/>
          <a:ext cx="6473190" cy="3571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764">
                <a:tc>
                  <a:txBody>
                    <a:bodyPr/>
                    <a:lstStyle/>
                    <a:p>
                      <a:pPr marL="104775" marR="22345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dangerous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oxygen concentration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outside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oxygen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range.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90246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concentration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airborne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contaminant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(such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vapours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or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dust)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107950" marR="20478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cause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impairment,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loss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consciousness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asphyxiation.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110">
                <a:tc>
                  <a:txBody>
                    <a:bodyPr/>
                    <a:lstStyle/>
                    <a:p>
                      <a:pPr marL="104775" marR="2216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concentration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flammable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airborne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contaminant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cause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injury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explosion.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063114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Engulfment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stored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free-flowing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solid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liquid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107950" marR="227647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suffocation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drowning.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8979" y="1794345"/>
            <a:ext cx="1675298" cy="1413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6514" y="1930089"/>
            <a:ext cx="2045479" cy="13260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846" y="3814191"/>
            <a:ext cx="2785541" cy="1376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3857" y="3679981"/>
            <a:ext cx="1900915" cy="14607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5547" y="5348333"/>
            <a:ext cx="2397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35.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 What is a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547" y="5837283"/>
            <a:ext cx="6353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Answer:........................................................................................................................................................................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798" y="8063843"/>
            <a:ext cx="1339578" cy="126077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49798" y="969081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307" y="969081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49798" y="10179811"/>
            <a:ext cx="6462395" cy="12700"/>
            <a:chOff x="549798" y="10179811"/>
            <a:chExt cx="6462395" cy="12700"/>
          </a:xfrm>
        </p:grpSpPr>
        <p:sp>
          <p:nvSpPr>
            <p:cNvPr id="15" name="object 15"/>
            <p:cNvSpPr/>
            <p:nvPr/>
          </p:nvSpPr>
          <p:spPr>
            <a:xfrm>
              <a:off x="594311" y="10186161"/>
              <a:ext cx="6392545" cy="0"/>
            </a:xfrm>
            <a:custGeom>
              <a:avLst/>
              <a:gdLst/>
              <a:ahLst/>
              <a:cxnLst/>
              <a:rect l="l" t="t" r="r" b="b"/>
              <a:pathLst>
                <a:path w="6392545">
                  <a:moveTo>
                    <a:pt x="0" y="0"/>
                  </a:moveTo>
                  <a:lnTo>
                    <a:pt x="6392443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9795" y="10179811"/>
              <a:ext cx="6462395" cy="12700"/>
            </a:xfrm>
            <a:custGeom>
              <a:avLst/>
              <a:gdLst/>
              <a:ahLst/>
              <a:cxnLst/>
              <a:rect l="l" t="t" r="r" b="b"/>
              <a:pathLst>
                <a:path w="646239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6462395" h="12700">
                  <a:moveTo>
                    <a:pt x="6462382" y="6350"/>
                  </a:moveTo>
                  <a:lnTo>
                    <a:pt x="6460515" y="1866"/>
                  </a:lnTo>
                  <a:lnTo>
                    <a:pt x="6456032" y="0"/>
                  </a:lnTo>
                  <a:lnTo>
                    <a:pt x="6451536" y="1866"/>
                  </a:lnTo>
                  <a:lnTo>
                    <a:pt x="6449682" y="6350"/>
                  </a:lnTo>
                  <a:lnTo>
                    <a:pt x="6451536" y="10845"/>
                  </a:lnTo>
                  <a:lnTo>
                    <a:pt x="6456032" y="12700"/>
                  </a:lnTo>
                  <a:lnTo>
                    <a:pt x="6460515" y="10845"/>
                  </a:lnTo>
                  <a:lnTo>
                    <a:pt x="6462382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325258" y="83279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4116" y="83279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5258" y="85724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9506" y="85724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3858" y="88169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41982" y="88169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49" y="0"/>
                </a:lnTo>
                <a:lnTo>
                  <a:pt x="10840" y="1859"/>
                </a:lnTo>
                <a:lnTo>
                  <a:pt x="12699" y="6350"/>
                </a:lnTo>
                <a:lnTo>
                  <a:pt x="10840" y="10840"/>
                </a:lnTo>
                <a:lnTo>
                  <a:pt x="6349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3858" y="90614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24237" y="906140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49" y="0"/>
                </a:lnTo>
                <a:lnTo>
                  <a:pt x="10840" y="1859"/>
                </a:lnTo>
                <a:lnTo>
                  <a:pt x="12699" y="6349"/>
                </a:lnTo>
                <a:lnTo>
                  <a:pt x="10840" y="10840"/>
                </a:lnTo>
                <a:lnTo>
                  <a:pt x="6349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3858" y="93059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2793" y="930590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49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49"/>
                </a:lnTo>
                <a:lnTo>
                  <a:pt x="10840" y="10840"/>
                </a:lnTo>
                <a:lnTo>
                  <a:pt x="6350" y="12699"/>
                </a:lnTo>
                <a:lnTo>
                  <a:pt x="1859" y="10840"/>
                </a:lnTo>
                <a:lnTo>
                  <a:pt x="0" y="63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3676" y="7964637"/>
            <a:ext cx="823379" cy="144846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25705" y="6173541"/>
            <a:ext cx="6687184" cy="4040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233679">
              <a:lnSpc>
                <a:spcPct val="100000"/>
              </a:lnSpc>
              <a:spcBef>
                <a:spcPts val="100"/>
              </a:spcBef>
              <a:buAutoNum type="arabicPeriod" startAt="36"/>
              <a:tabLst>
                <a:tab pos="3479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go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 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space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 there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 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 sign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36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36"/>
            </a:pPr>
            <a:endParaRPr sz="100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er:.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89" baseline="27777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27777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12" baseline="27777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333375" indent="-211454">
              <a:lnSpc>
                <a:spcPct val="100000"/>
              </a:lnSpc>
              <a:spcBef>
                <a:spcPts val="1325"/>
              </a:spcBef>
              <a:buAutoNum type="arabicPeriod" startAt="37"/>
              <a:tabLst>
                <a:tab pos="33337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You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don’t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enter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false?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37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37"/>
            </a:pPr>
            <a:endParaRPr sz="1000">
              <a:latin typeface="Franklin Gothic Book"/>
              <a:cs typeface="Franklin Gothic Book"/>
            </a:endParaRPr>
          </a:p>
          <a:p>
            <a:pPr marL="12255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67" baseline="27777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65" baseline="27777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7777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0" baseline="27777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27777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" baseline="27777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2861945">
              <a:lnSpc>
                <a:spcPct val="100000"/>
              </a:lnSpc>
            </a:pP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Electric</a:t>
            </a:r>
            <a:r>
              <a:rPr sz="1400" b="1" spc="-7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power</a:t>
            </a:r>
            <a:r>
              <a:rPr sz="1400" b="1" spc="-6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tools</a:t>
            </a:r>
            <a:endParaRPr sz="1400">
              <a:latin typeface="Franklin Gothic Demi"/>
              <a:cs typeface="Franklin Gothic Demi"/>
            </a:endParaRPr>
          </a:p>
          <a:p>
            <a:pPr marL="2899410">
              <a:lnSpc>
                <a:spcPct val="100000"/>
              </a:lnSpc>
              <a:spcBef>
                <a:spcPts val="415"/>
              </a:spcBef>
            </a:pP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1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ake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action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if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you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fi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power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tool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with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damaged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lead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  <a:p>
            <a:pPr marL="2899410">
              <a:lnSpc>
                <a:spcPct val="100000"/>
              </a:lnSpc>
              <a:spcBef>
                <a:spcPts val="6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ou</a:t>
            </a:r>
            <a:r>
              <a:rPr sz="1100" u="dash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should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100">
              <a:latin typeface="Franklin Gothic Book"/>
              <a:cs typeface="Franklin Gothic Book"/>
            </a:endParaRPr>
          </a:p>
          <a:p>
            <a:pPr marL="3128010" lvl="1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312801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emove</a:t>
            </a:r>
            <a:r>
              <a:rPr sz="1100" u="dash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</a:t>
            </a:r>
            <a:r>
              <a:rPr sz="11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from</a:t>
            </a:r>
            <a:r>
              <a:rPr sz="11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use</a:t>
            </a:r>
            <a:endParaRPr sz="1100">
              <a:latin typeface="Franklin Gothic Book"/>
              <a:cs typeface="Franklin Gothic Book"/>
            </a:endParaRPr>
          </a:p>
          <a:p>
            <a:pPr marL="3128010" lvl="1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312801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eport the damage to your 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superviso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endParaRPr sz="1100">
              <a:latin typeface="Franklin Gothic Book"/>
              <a:cs typeface="Franklin Gothic Book"/>
            </a:endParaRPr>
          </a:p>
          <a:p>
            <a:pPr marL="3128010" lvl="1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312801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lace an ‘out of</a:t>
            </a:r>
            <a:r>
              <a:rPr sz="1100" u="dash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service’ tag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on</a:t>
            </a:r>
            <a:r>
              <a:rPr sz="1100" u="dash" spc="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231F20"/>
              </a:buClr>
              <a:buFont typeface="Franklin Gothic Book"/>
              <a:buChar char="•"/>
            </a:pPr>
            <a:endParaRPr sz="1500">
              <a:latin typeface="Franklin Gothic Book"/>
              <a:cs typeface="Franklin Gothic Book"/>
            </a:endParaRPr>
          </a:p>
          <a:p>
            <a:pPr marL="321945" indent="-211454">
              <a:lnSpc>
                <a:spcPct val="100000"/>
              </a:lnSpc>
              <a:buAutoNum type="arabicPeriod" startAt="38"/>
              <a:tabLst>
                <a:tab pos="321945" algn="l"/>
              </a:tabLst>
            </a:pP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​Question: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If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you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found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an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electrical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power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tool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with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damaged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lead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should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you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leave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where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is?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123825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22222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94" baseline="22222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15" baseline="22222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4581" y="5761097"/>
            <a:ext cx="5371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area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enclosed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into.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out.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873FA5-16CF-73C8-B071-55C56D5A5C91}"/>
              </a:ext>
            </a:extLst>
          </p:cNvPr>
          <p:cNvSpPr/>
          <p:nvPr/>
        </p:nvSpPr>
        <p:spPr>
          <a:xfrm flipV="1">
            <a:off x="1034575" y="5726252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5E7102-87AB-B56A-29D5-8BF9D33F11AD}"/>
              </a:ext>
            </a:extLst>
          </p:cNvPr>
          <p:cNvSpPr/>
          <p:nvPr/>
        </p:nvSpPr>
        <p:spPr>
          <a:xfrm flipV="1">
            <a:off x="983177" y="6622274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9D176-EFF1-4C4D-8CBE-B2C0755FF300}"/>
              </a:ext>
            </a:extLst>
          </p:cNvPr>
          <p:cNvSpPr/>
          <p:nvPr/>
        </p:nvSpPr>
        <p:spPr>
          <a:xfrm flipV="1">
            <a:off x="1035894" y="7481146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6DD041-E249-8BD4-C928-9D090F8B69CE}"/>
              </a:ext>
            </a:extLst>
          </p:cNvPr>
          <p:cNvSpPr/>
          <p:nvPr/>
        </p:nvSpPr>
        <p:spPr>
          <a:xfrm flipV="1">
            <a:off x="1021216" y="9980961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0000" y="1324732"/>
            <a:ext cx="6480175" cy="1960880"/>
            <a:chOff x="540000" y="1324732"/>
            <a:chExt cx="6480175" cy="1960880"/>
          </a:xfrm>
        </p:grpSpPr>
        <p:sp>
          <p:nvSpPr>
            <p:cNvPr id="4" name="object 4"/>
            <p:cNvSpPr/>
            <p:nvPr/>
          </p:nvSpPr>
          <p:spPr>
            <a:xfrm>
              <a:off x="540000" y="3281827"/>
              <a:ext cx="3009900" cy="0"/>
            </a:xfrm>
            <a:custGeom>
              <a:avLst/>
              <a:gdLst/>
              <a:ahLst/>
              <a:cxnLst/>
              <a:rect l="l" t="t" r="r" b="b"/>
              <a:pathLst>
                <a:path w="3009900">
                  <a:moveTo>
                    <a:pt x="0" y="0"/>
                  </a:moveTo>
                  <a:lnTo>
                    <a:pt x="300959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9600" y="3281827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>
                  <a:moveTo>
                    <a:pt x="0" y="0"/>
                  </a:moveTo>
                  <a:lnTo>
                    <a:pt x="34704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00" y="1327907"/>
              <a:ext cx="3009900" cy="0"/>
            </a:xfrm>
            <a:custGeom>
              <a:avLst/>
              <a:gdLst/>
              <a:ahLst/>
              <a:cxnLst/>
              <a:rect l="l" t="t" r="r" b="b"/>
              <a:pathLst>
                <a:path w="3009900">
                  <a:moveTo>
                    <a:pt x="0" y="0"/>
                  </a:moveTo>
                  <a:lnTo>
                    <a:pt x="3009595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175" y="1331082"/>
              <a:ext cx="0" cy="1948180"/>
            </a:xfrm>
            <a:custGeom>
              <a:avLst/>
              <a:gdLst/>
              <a:ahLst/>
              <a:cxnLst/>
              <a:rect l="l" t="t" r="r" b="b"/>
              <a:pathLst>
                <a:path h="1948179">
                  <a:moveTo>
                    <a:pt x="0" y="194757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9600" y="1327907"/>
              <a:ext cx="3470910" cy="0"/>
            </a:xfrm>
            <a:custGeom>
              <a:avLst/>
              <a:gdLst/>
              <a:ahLst/>
              <a:cxnLst/>
              <a:rect l="l" t="t" r="r" b="b"/>
              <a:pathLst>
                <a:path w="3470909">
                  <a:moveTo>
                    <a:pt x="0" y="0"/>
                  </a:moveTo>
                  <a:lnTo>
                    <a:pt x="3470402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9600" y="1331082"/>
              <a:ext cx="0" cy="1948180"/>
            </a:xfrm>
            <a:custGeom>
              <a:avLst/>
              <a:gdLst/>
              <a:ahLst/>
              <a:cxnLst/>
              <a:rect l="l" t="t" r="r" b="b"/>
              <a:pathLst>
                <a:path h="1948179">
                  <a:moveTo>
                    <a:pt x="0" y="194757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6824" y="1331082"/>
              <a:ext cx="0" cy="1948180"/>
            </a:xfrm>
            <a:custGeom>
              <a:avLst/>
              <a:gdLst/>
              <a:ahLst/>
              <a:cxnLst/>
              <a:rect l="l" t="t" r="r" b="b"/>
              <a:pathLst>
                <a:path h="1948179">
                  <a:moveTo>
                    <a:pt x="0" y="194757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8481" y="1489849"/>
              <a:ext cx="3151254" cy="17530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2745" y="1425117"/>
              <a:ext cx="587408" cy="4389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747" y="1428978"/>
              <a:ext cx="2818498" cy="18209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996" y="1560004"/>
              <a:ext cx="482409" cy="48149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27300" y="653998"/>
            <a:ext cx="629920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Excavations</a:t>
            </a:r>
            <a:r>
              <a:rPr sz="1400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including</a:t>
            </a:r>
            <a:r>
              <a:rPr sz="1400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trenches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ct val="100000"/>
              </a:lnSpc>
              <a:spcBef>
                <a:spcPts val="95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Barricades,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guardrails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fencing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prevent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access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excavations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stop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accidentally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falling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in.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dangers.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2293" y="3401034"/>
            <a:ext cx="3197707" cy="17544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7300" y="3422476"/>
            <a:ext cx="5121910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137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cases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excavation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trench will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shored.</a:t>
            </a:r>
            <a:endParaRPr sz="1000">
              <a:latin typeface="Open Sans"/>
              <a:cs typeface="Open Sans"/>
            </a:endParaRPr>
          </a:p>
          <a:p>
            <a:pPr marL="12700" marR="2170430">
              <a:lnSpc>
                <a:spcPct val="10000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Shoring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excavation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trench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shields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should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whenever:</a:t>
            </a:r>
            <a:endParaRPr sz="1000">
              <a:latin typeface="Open Sans"/>
              <a:cs typeface="Open Sans"/>
            </a:endParaRPr>
          </a:p>
          <a:p>
            <a:pPr marL="189865" indent="-177165">
              <a:lnSpc>
                <a:spcPct val="100000"/>
              </a:lnSpc>
              <a:spcBef>
                <a:spcPts val="710"/>
              </a:spcBef>
              <a:buChar char="•"/>
              <a:tabLst>
                <a:tab pos="189865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trench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1.5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metres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deep</a:t>
            </a:r>
            <a:endParaRPr sz="1000">
              <a:latin typeface="Open Sans"/>
              <a:cs typeface="Open Sans"/>
            </a:endParaRPr>
          </a:p>
          <a:p>
            <a:pPr marL="189865" indent="-177165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excavation</a:t>
            </a:r>
            <a:endParaRPr sz="1000">
              <a:latin typeface="Open Sans"/>
              <a:cs typeface="Open Sans"/>
            </a:endParaRPr>
          </a:p>
          <a:p>
            <a:pPr marL="190500" marR="2098675" indent="-178435">
              <a:lnSpc>
                <a:spcPct val="100000"/>
              </a:lnSpc>
              <a:spcBef>
                <a:spcPts val="280"/>
              </a:spcBef>
              <a:buChar char="•"/>
              <a:tabLst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ground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unstable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likelihood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trench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collapse.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Open Sans"/>
              <a:cs typeface="Open Sans"/>
            </a:endParaRPr>
          </a:p>
          <a:p>
            <a:pPr marL="12827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excavate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there’s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432" y="5554537"/>
            <a:ext cx="1468755" cy="10128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50"/>
              </a:spcBef>
            </a:pPr>
            <a:r>
              <a:rPr sz="14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Stop</a:t>
            </a:r>
            <a:r>
              <a:rPr sz="14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4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non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conductive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to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 the service</a:t>
            </a:r>
            <a:r>
              <a:rPr sz="11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lines.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Dig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carefully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damage.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1753" y="5585555"/>
            <a:ext cx="5365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for: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80232" y="5565250"/>
            <a:ext cx="2669540" cy="2128520"/>
            <a:chOff x="3080232" y="5565250"/>
            <a:chExt cx="2669540" cy="212852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8009" y="5565250"/>
              <a:ext cx="2421178" cy="21284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1419" y="6411409"/>
              <a:ext cx="65277" cy="89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86582" y="6458785"/>
              <a:ext cx="915035" cy="0"/>
            </a:xfrm>
            <a:custGeom>
              <a:avLst/>
              <a:gdLst/>
              <a:ahLst/>
              <a:cxnLst/>
              <a:rect l="l" t="t" r="r" b="b"/>
              <a:pathLst>
                <a:path w="915035">
                  <a:moveTo>
                    <a:pt x="0" y="0"/>
                  </a:moveTo>
                  <a:lnTo>
                    <a:pt x="914666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01700" y="643388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81" y="0"/>
                  </a:moveTo>
                  <a:lnTo>
                    <a:pt x="39105" y="3850"/>
                  </a:lnTo>
                  <a:lnTo>
                    <a:pt x="45994" y="10742"/>
                  </a:lnTo>
                  <a:lnTo>
                    <a:pt x="49800" y="19718"/>
                  </a:lnTo>
                  <a:lnTo>
                    <a:pt x="49872" y="29819"/>
                  </a:lnTo>
                  <a:lnTo>
                    <a:pt x="46024" y="39103"/>
                  </a:lnTo>
                  <a:lnTo>
                    <a:pt x="39139" y="45978"/>
                  </a:lnTo>
                  <a:lnTo>
                    <a:pt x="30175" y="49784"/>
                  </a:lnTo>
                  <a:lnTo>
                    <a:pt x="20091" y="49860"/>
                  </a:lnTo>
                  <a:lnTo>
                    <a:pt x="10769" y="46003"/>
                  </a:lnTo>
                  <a:lnTo>
                    <a:pt x="3883" y="39104"/>
                  </a:lnTo>
                  <a:lnTo>
                    <a:pt x="78" y="30141"/>
                  </a:lnTo>
                  <a:lnTo>
                    <a:pt x="0" y="20091"/>
                  </a:lnTo>
                  <a:lnTo>
                    <a:pt x="3847" y="10756"/>
                  </a:lnTo>
                  <a:lnTo>
                    <a:pt x="10733" y="3868"/>
                  </a:lnTo>
                  <a:lnTo>
                    <a:pt x="19697" y="69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06751" y="6224181"/>
            <a:ext cx="880110" cy="43751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00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bags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15925" y="6464393"/>
            <a:ext cx="1414780" cy="87630"/>
            <a:chOff x="4615925" y="6464393"/>
            <a:chExt cx="1414780" cy="8763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5981" y="6464393"/>
              <a:ext cx="63728" cy="8726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72626" y="6508072"/>
              <a:ext cx="1351915" cy="0"/>
            </a:xfrm>
            <a:custGeom>
              <a:avLst/>
              <a:gdLst/>
              <a:ahLst/>
              <a:cxnLst/>
              <a:rect l="l" t="t" r="r" b="b"/>
              <a:pathLst>
                <a:path w="1351914">
                  <a:moveTo>
                    <a:pt x="0" y="0"/>
                  </a:moveTo>
                  <a:lnTo>
                    <a:pt x="1351365" y="0"/>
                  </a:lnTo>
                </a:path>
              </a:pathLst>
            </a:custGeom>
            <a:ln w="127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22275" y="6483144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9781" y="0"/>
                  </a:moveTo>
                  <a:lnTo>
                    <a:pt x="39103" y="3841"/>
                  </a:lnTo>
                  <a:lnTo>
                    <a:pt x="45988" y="10710"/>
                  </a:lnTo>
                  <a:lnTo>
                    <a:pt x="49789" y="19654"/>
                  </a:lnTo>
                  <a:lnTo>
                    <a:pt x="49860" y="29718"/>
                  </a:lnTo>
                  <a:lnTo>
                    <a:pt x="46012" y="39060"/>
                  </a:lnTo>
                  <a:lnTo>
                    <a:pt x="39127" y="45966"/>
                  </a:lnTo>
                  <a:lnTo>
                    <a:pt x="30163" y="49783"/>
                  </a:lnTo>
                  <a:lnTo>
                    <a:pt x="20078" y="49860"/>
                  </a:lnTo>
                  <a:lnTo>
                    <a:pt x="10756" y="46009"/>
                  </a:lnTo>
                  <a:lnTo>
                    <a:pt x="3871" y="39117"/>
                  </a:lnTo>
                  <a:lnTo>
                    <a:pt x="70" y="30141"/>
                  </a:lnTo>
                  <a:lnTo>
                    <a:pt x="0" y="20040"/>
                  </a:lnTo>
                  <a:lnTo>
                    <a:pt x="3847" y="10735"/>
                  </a:lnTo>
                  <a:lnTo>
                    <a:pt x="10733" y="3862"/>
                  </a:lnTo>
                  <a:lnTo>
                    <a:pt x="19697" y="68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23990" y="6294755"/>
            <a:ext cx="935990" cy="4267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96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Broken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tiles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64630" y="6935828"/>
            <a:ext cx="1470660" cy="76835"/>
            <a:chOff x="4564630" y="6935828"/>
            <a:chExt cx="1470660" cy="76835"/>
          </a:xfrm>
        </p:grpSpPr>
        <p:sp>
          <p:nvSpPr>
            <p:cNvPr id="32" name="object 32"/>
            <p:cNvSpPr/>
            <p:nvPr/>
          </p:nvSpPr>
          <p:spPr>
            <a:xfrm>
              <a:off x="4573524" y="6935828"/>
              <a:ext cx="63500" cy="76835"/>
            </a:xfrm>
            <a:custGeom>
              <a:avLst/>
              <a:gdLst/>
              <a:ahLst/>
              <a:cxnLst/>
              <a:rect l="l" t="t" r="r" b="b"/>
              <a:pathLst>
                <a:path w="63500" h="76834">
                  <a:moveTo>
                    <a:pt x="31711" y="0"/>
                  </a:moveTo>
                  <a:lnTo>
                    <a:pt x="19368" y="2995"/>
                  </a:lnTo>
                  <a:lnTo>
                    <a:pt x="9288" y="11163"/>
                  </a:lnTo>
                  <a:lnTo>
                    <a:pt x="2492" y="23274"/>
                  </a:lnTo>
                  <a:lnTo>
                    <a:pt x="0" y="38100"/>
                  </a:lnTo>
                  <a:lnTo>
                    <a:pt x="2492" y="52955"/>
                  </a:lnTo>
                  <a:lnTo>
                    <a:pt x="9288" y="65081"/>
                  </a:lnTo>
                  <a:lnTo>
                    <a:pt x="19368" y="73254"/>
                  </a:lnTo>
                  <a:lnTo>
                    <a:pt x="31711" y="76250"/>
                  </a:lnTo>
                  <a:lnTo>
                    <a:pt x="44055" y="73254"/>
                  </a:lnTo>
                  <a:lnTo>
                    <a:pt x="54135" y="65081"/>
                  </a:lnTo>
                  <a:lnTo>
                    <a:pt x="60931" y="52955"/>
                  </a:lnTo>
                  <a:lnTo>
                    <a:pt x="63423" y="38100"/>
                  </a:lnTo>
                  <a:lnTo>
                    <a:pt x="60931" y="23274"/>
                  </a:lnTo>
                  <a:lnTo>
                    <a:pt x="54135" y="11163"/>
                  </a:lnTo>
                  <a:lnTo>
                    <a:pt x="44055" y="2995"/>
                  </a:lnTo>
                  <a:lnTo>
                    <a:pt x="31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21314" y="6974028"/>
              <a:ext cx="1407160" cy="0"/>
            </a:xfrm>
            <a:custGeom>
              <a:avLst/>
              <a:gdLst/>
              <a:ahLst/>
              <a:cxnLst/>
              <a:rect l="l" t="t" r="r" b="b"/>
              <a:pathLst>
                <a:path w="1407160">
                  <a:moveTo>
                    <a:pt x="0" y="0"/>
                  </a:moveTo>
                  <a:lnTo>
                    <a:pt x="140712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0980" y="694902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9768" y="0"/>
                  </a:moveTo>
                  <a:lnTo>
                    <a:pt x="39098" y="3857"/>
                  </a:lnTo>
                  <a:lnTo>
                    <a:pt x="45988" y="10761"/>
                  </a:lnTo>
                  <a:lnTo>
                    <a:pt x="49794" y="19739"/>
                  </a:lnTo>
                  <a:lnTo>
                    <a:pt x="49872" y="29819"/>
                  </a:lnTo>
                  <a:lnTo>
                    <a:pt x="46024" y="39154"/>
                  </a:lnTo>
                  <a:lnTo>
                    <a:pt x="39138" y="46042"/>
                  </a:lnTo>
                  <a:lnTo>
                    <a:pt x="30170" y="49841"/>
                  </a:lnTo>
                  <a:lnTo>
                    <a:pt x="20078" y="49911"/>
                  </a:lnTo>
                  <a:lnTo>
                    <a:pt x="10756" y="46060"/>
                  </a:lnTo>
                  <a:lnTo>
                    <a:pt x="3871" y="39168"/>
                  </a:lnTo>
                  <a:lnTo>
                    <a:pt x="70" y="30192"/>
                  </a:lnTo>
                  <a:lnTo>
                    <a:pt x="0" y="20091"/>
                  </a:lnTo>
                  <a:lnTo>
                    <a:pt x="3840" y="10778"/>
                  </a:lnTo>
                  <a:lnTo>
                    <a:pt x="10721" y="3887"/>
                  </a:lnTo>
                  <a:lnTo>
                    <a:pt x="19684" y="76"/>
                  </a:lnTo>
                  <a:lnTo>
                    <a:pt x="2976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28435" y="6788328"/>
            <a:ext cx="931544" cy="371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Clean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601141" y="7377849"/>
            <a:ext cx="1430655" cy="173990"/>
            <a:chOff x="4601141" y="7377849"/>
            <a:chExt cx="1430655" cy="173990"/>
          </a:xfrm>
        </p:grpSpPr>
        <p:sp>
          <p:nvSpPr>
            <p:cNvPr id="37" name="object 37"/>
            <p:cNvSpPr/>
            <p:nvPr/>
          </p:nvSpPr>
          <p:spPr>
            <a:xfrm>
              <a:off x="4606195" y="737784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4">
                  <a:moveTo>
                    <a:pt x="25653" y="0"/>
                  </a:moveTo>
                  <a:lnTo>
                    <a:pt x="15671" y="2011"/>
                  </a:lnTo>
                  <a:lnTo>
                    <a:pt x="7516" y="7500"/>
                  </a:lnTo>
                  <a:lnTo>
                    <a:pt x="2017" y="15650"/>
                  </a:lnTo>
                  <a:lnTo>
                    <a:pt x="0" y="25641"/>
                  </a:lnTo>
                  <a:lnTo>
                    <a:pt x="2017" y="35618"/>
                  </a:lnTo>
                  <a:lnTo>
                    <a:pt x="7516" y="43773"/>
                  </a:lnTo>
                  <a:lnTo>
                    <a:pt x="15671" y="49276"/>
                  </a:lnTo>
                  <a:lnTo>
                    <a:pt x="25653" y="51295"/>
                  </a:lnTo>
                  <a:lnTo>
                    <a:pt x="35636" y="49276"/>
                  </a:lnTo>
                  <a:lnTo>
                    <a:pt x="43791" y="43773"/>
                  </a:lnTo>
                  <a:lnTo>
                    <a:pt x="49290" y="35618"/>
                  </a:lnTo>
                  <a:lnTo>
                    <a:pt x="51307" y="25641"/>
                  </a:lnTo>
                  <a:lnTo>
                    <a:pt x="49290" y="15650"/>
                  </a:lnTo>
                  <a:lnTo>
                    <a:pt x="43791" y="7500"/>
                  </a:lnTo>
                  <a:lnTo>
                    <a:pt x="35636" y="2011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57814" y="7520525"/>
              <a:ext cx="1367790" cy="0"/>
            </a:xfrm>
            <a:custGeom>
              <a:avLst/>
              <a:gdLst/>
              <a:ahLst/>
              <a:cxnLst/>
              <a:rect l="l" t="t" r="r" b="b"/>
              <a:pathLst>
                <a:path w="1367789">
                  <a:moveTo>
                    <a:pt x="0" y="0"/>
                  </a:moveTo>
                  <a:lnTo>
                    <a:pt x="136761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7491" y="7495572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9781" y="0"/>
                  </a:moveTo>
                  <a:lnTo>
                    <a:pt x="39103" y="3842"/>
                  </a:lnTo>
                  <a:lnTo>
                    <a:pt x="45988" y="10717"/>
                  </a:lnTo>
                  <a:lnTo>
                    <a:pt x="49789" y="19675"/>
                  </a:lnTo>
                  <a:lnTo>
                    <a:pt x="49860" y="29768"/>
                  </a:lnTo>
                  <a:lnTo>
                    <a:pt x="46012" y="39103"/>
                  </a:lnTo>
                  <a:lnTo>
                    <a:pt x="39127" y="45991"/>
                  </a:lnTo>
                  <a:lnTo>
                    <a:pt x="30163" y="49790"/>
                  </a:lnTo>
                  <a:lnTo>
                    <a:pt x="20078" y="49860"/>
                  </a:lnTo>
                  <a:lnTo>
                    <a:pt x="10756" y="46009"/>
                  </a:lnTo>
                  <a:lnTo>
                    <a:pt x="3871" y="39117"/>
                  </a:lnTo>
                  <a:lnTo>
                    <a:pt x="70" y="30141"/>
                  </a:lnTo>
                  <a:lnTo>
                    <a:pt x="0" y="20040"/>
                  </a:lnTo>
                  <a:lnTo>
                    <a:pt x="3847" y="10713"/>
                  </a:lnTo>
                  <a:lnTo>
                    <a:pt x="10733" y="3843"/>
                  </a:lnTo>
                  <a:lnTo>
                    <a:pt x="19697" y="61"/>
                  </a:lnTo>
                  <a:lnTo>
                    <a:pt x="29781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025426" y="7280681"/>
            <a:ext cx="934719" cy="480059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soil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54524" y="6926112"/>
            <a:ext cx="757555" cy="78740"/>
            <a:chOff x="3054524" y="6926112"/>
            <a:chExt cx="757555" cy="7874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2813" y="6926112"/>
              <a:ext cx="70815" cy="7857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060874" y="6962767"/>
              <a:ext cx="694690" cy="0"/>
            </a:xfrm>
            <a:custGeom>
              <a:avLst/>
              <a:gdLst/>
              <a:ahLst/>
              <a:cxnLst/>
              <a:rect l="l" t="t" r="r" b="b"/>
              <a:pathLst>
                <a:path w="694689">
                  <a:moveTo>
                    <a:pt x="0" y="0"/>
                  </a:moveTo>
                  <a:lnTo>
                    <a:pt x="69441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55748" y="69378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5">
                  <a:moveTo>
                    <a:pt x="29794" y="0"/>
                  </a:moveTo>
                  <a:lnTo>
                    <a:pt x="39116" y="3841"/>
                  </a:lnTo>
                  <a:lnTo>
                    <a:pt x="46000" y="10710"/>
                  </a:lnTo>
                  <a:lnTo>
                    <a:pt x="49802" y="19654"/>
                  </a:lnTo>
                  <a:lnTo>
                    <a:pt x="49872" y="29718"/>
                  </a:lnTo>
                  <a:lnTo>
                    <a:pt x="46024" y="39060"/>
                  </a:lnTo>
                  <a:lnTo>
                    <a:pt x="39139" y="45966"/>
                  </a:lnTo>
                  <a:lnTo>
                    <a:pt x="30175" y="49783"/>
                  </a:lnTo>
                  <a:lnTo>
                    <a:pt x="20091" y="49860"/>
                  </a:lnTo>
                  <a:lnTo>
                    <a:pt x="10762" y="46009"/>
                  </a:lnTo>
                  <a:lnTo>
                    <a:pt x="3873" y="39117"/>
                  </a:lnTo>
                  <a:lnTo>
                    <a:pt x="71" y="30141"/>
                  </a:lnTo>
                  <a:lnTo>
                    <a:pt x="0" y="20040"/>
                  </a:lnTo>
                  <a:lnTo>
                    <a:pt x="3848" y="10735"/>
                  </a:lnTo>
                  <a:lnTo>
                    <a:pt x="10734" y="3862"/>
                  </a:lnTo>
                  <a:lnTo>
                    <a:pt x="19702" y="68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42947" y="6776643"/>
            <a:ext cx="925830" cy="38354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9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tape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535720" y="5741775"/>
            <a:ext cx="220345" cy="121920"/>
            <a:chOff x="5535720" y="5741775"/>
            <a:chExt cx="220345" cy="121920"/>
          </a:xfrm>
        </p:grpSpPr>
        <p:sp>
          <p:nvSpPr>
            <p:cNvPr id="47" name="object 47"/>
            <p:cNvSpPr/>
            <p:nvPr/>
          </p:nvSpPr>
          <p:spPr>
            <a:xfrm>
              <a:off x="5540025" y="5741775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7343" y="0"/>
                  </a:moveTo>
                  <a:lnTo>
                    <a:pt x="16700" y="2151"/>
                  </a:lnTo>
                  <a:lnTo>
                    <a:pt x="8008" y="8020"/>
                  </a:lnTo>
                  <a:lnTo>
                    <a:pt x="2148" y="16727"/>
                  </a:lnTo>
                  <a:lnTo>
                    <a:pt x="0" y="27393"/>
                  </a:lnTo>
                  <a:lnTo>
                    <a:pt x="2148" y="38023"/>
                  </a:lnTo>
                  <a:lnTo>
                    <a:pt x="8008" y="46712"/>
                  </a:lnTo>
                  <a:lnTo>
                    <a:pt x="16700" y="52573"/>
                  </a:lnTo>
                  <a:lnTo>
                    <a:pt x="27343" y="54724"/>
                  </a:lnTo>
                  <a:lnTo>
                    <a:pt x="37985" y="52573"/>
                  </a:lnTo>
                  <a:lnTo>
                    <a:pt x="46677" y="46712"/>
                  </a:lnTo>
                  <a:lnTo>
                    <a:pt x="52537" y="38023"/>
                  </a:lnTo>
                  <a:lnTo>
                    <a:pt x="54686" y="27393"/>
                  </a:lnTo>
                  <a:lnTo>
                    <a:pt x="52537" y="16727"/>
                  </a:lnTo>
                  <a:lnTo>
                    <a:pt x="46677" y="8020"/>
                  </a:lnTo>
                  <a:lnTo>
                    <a:pt x="37985" y="2151"/>
                  </a:lnTo>
                  <a:lnTo>
                    <a:pt x="27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92412" y="5831970"/>
              <a:ext cx="163195" cy="0"/>
            </a:xfrm>
            <a:custGeom>
              <a:avLst/>
              <a:gdLst/>
              <a:ahLst/>
              <a:cxnLst/>
              <a:rect l="l" t="t" r="r" b="b"/>
              <a:pathLst>
                <a:path w="163195">
                  <a:moveTo>
                    <a:pt x="0" y="0"/>
                  </a:moveTo>
                  <a:lnTo>
                    <a:pt x="163139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42070" y="580701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9794" y="0"/>
                  </a:moveTo>
                  <a:lnTo>
                    <a:pt x="39116" y="3850"/>
                  </a:lnTo>
                  <a:lnTo>
                    <a:pt x="46000" y="10742"/>
                  </a:lnTo>
                  <a:lnTo>
                    <a:pt x="49802" y="19718"/>
                  </a:lnTo>
                  <a:lnTo>
                    <a:pt x="49872" y="29819"/>
                  </a:lnTo>
                  <a:lnTo>
                    <a:pt x="46024" y="39154"/>
                  </a:lnTo>
                  <a:lnTo>
                    <a:pt x="39139" y="46042"/>
                  </a:lnTo>
                  <a:lnTo>
                    <a:pt x="30175" y="49841"/>
                  </a:lnTo>
                  <a:lnTo>
                    <a:pt x="20091" y="49911"/>
                  </a:lnTo>
                  <a:lnTo>
                    <a:pt x="10762" y="46060"/>
                  </a:lnTo>
                  <a:lnTo>
                    <a:pt x="3873" y="39168"/>
                  </a:lnTo>
                  <a:lnTo>
                    <a:pt x="71" y="30192"/>
                  </a:lnTo>
                  <a:lnTo>
                    <a:pt x="0" y="20091"/>
                  </a:lnTo>
                  <a:lnTo>
                    <a:pt x="3848" y="10756"/>
                  </a:lnTo>
                  <a:lnTo>
                    <a:pt x="10734" y="3868"/>
                  </a:lnTo>
                  <a:lnTo>
                    <a:pt x="19702" y="69"/>
                  </a:lnTo>
                  <a:lnTo>
                    <a:pt x="29794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755551" y="5646356"/>
            <a:ext cx="981710" cy="3714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976268" y="9295483"/>
            <a:ext cx="34925" cy="12700"/>
            <a:chOff x="6976268" y="9295483"/>
            <a:chExt cx="34925" cy="12700"/>
          </a:xfrm>
        </p:grpSpPr>
        <p:sp>
          <p:nvSpPr>
            <p:cNvPr id="52" name="object 52"/>
            <p:cNvSpPr/>
            <p:nvPr/>
          </p:nvSpPr>
          <p:spPr>
            <a:xfrm>
              <a:off x="6993731" y="9301833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76262" y="929548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70" y="1866"/>
                  </a:lnTo>
                  <a:lnTo>
                    <a:pt x="28575" y="0"/>
                  </a:lnTo>
                  <a:lnTo>
                    <a:pt x="24079" y="1866"/>
                  </a:lnTo>
                  <a:lnTo>
                    <a:pt x="22225" y="6350"/>
                  </a:lnTo>
                  <a:lnTo>
                    <a:pt x="24079" y="10845"/>
                  </a:lnTo>
                  <a:lnTo>
                    <a:pt x="28575" y="12700"/>
                  </a:lnTo>
                  <a:lnTo>
                    <a:pt x="33070" y="10845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72563" y="7824544"/>
            <a:ext cx="6602095" cy="227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33679">
              <a:lnSpc>
                <a:spcPct val="100000"/>
              </a:lnSpc>
              <a:spcBef>
                <a:spcPts val="100"/>
              </a:spcBef>
              <a:buAutoNum type="arabicPeriod" startAt="42"/>
              <a:tabLst>
                <a:tab pos="3098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collapse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42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42"/>
            </a:pPr>
            <a:endParaRPr sz="10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r>
              <a:rPr sz="1500" spc="-412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19444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52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72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309880" indent="-233679">
              <a:lnSpc>
                <a:spcPct val="100000"/>
              </a:lnSpc>
              <a:spcBef>
                <a:spcPts val="1310"/>
              </a:spcBef>
              <a:buAutoNum type="arabicPeriod" startAt="43"/>
              <a:tabLst>
                <a:tab pos="3098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possibility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43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43"/>
            </a:pPr>
            <a:endParaRPr sz="10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15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76200" marR="54610" indent="233045">
              <a:lnSpc>
                <a:spcPct val="113700"/>
              </a:lnSpc>
              <a:spcBef>
                <a:spcPts val="1145"/>
              </a:spcBef>
              <a:buAutoNum type="arabicPeriod" startAt="44"/>
              <a:tabLst>
                <a:tab pos="30924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worry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true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false?</a:t>
            </a:r>
            <a:endParaRPr sz="11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  <a:spcBef>
                <a:spcPts val="60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30" baseline="36111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646243-9EC1-1844-60B8-1D20D404EBF3}"/>
              </a:ext>
            </a:extLst>
          </p:cNvPr>
          <p:cNvSpPr/>
          <p:nvPr/>
        </p:nvSpPr>
        <p:spPr>
          <a:xfrm flipV="1">
            <a:off x="991725" y="8242853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049AD1F-311A-1013-ADAF-B2015CB974BF}"/>
              </a:ext>
            </a:extLst>
          </p:cNvPr>
          <p:cNvSpPr/>
          <p:nvPr/>
        </p:nvSpPr>
        <p:spPr>
          <a:xfrm flipV="1">
            <a:off x="1053951" y="9157253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6637C3-4C45-C671-846C-DA49D443B7B3}"/>
              </a:ext>
            </a:extLst>
          </p:cNvPr>
          <p:cNvSpPr/>
          <p:nvPr/>
        </p:nvSpPr>
        <p:spPr>
          <a:xfrm flipV="1">
            <a:off x="1053951" y="9854461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9763" y="792718"/>
            <a:ext cx="2667162" cy="1582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3000" y="720003"/>
            <a:ext cx="1227599" cy="16281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76268" y="3740170"/>
            <a:ext cx="34925" cy="12700"/>
            <a:chOff x="6976268" y="3740170"/>
            <a:chExt cx="34925" cy="12700"/>
          </a:xfrm>
        </p:grpSpPr>
        <p:sp>
          <p:nvSpPr>
            <p:cNvPr id="6" name="object 6"/>
            <p:cNvSpPr/>
            <p:nvPr/>
          </p:nvSpPr>
          <p:spPr>
            <a:xfrm>
              <a:off x="6993731" y="3746520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76262" y="37401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70" y="1866"/>
                  </a:lnTo>
                  <a:lnTo>
                    <a:pt x="28575" y="0"/>
                  </a:lnTo>
                  <a:lnTo>
                    <a:pt x="24079" y="1866"/>
                  </a:lnTo>
                  <a:lnTo>
                    <a:pt x="22225" y="6350"/>
                  </a:lnTo>
                  <a:lnTo>
                    <a:pt x="24079" y="10845"/>
                  </a:lnTo>
                  <a:lnTo>
                    <a:pt x="28575" y="12700"/>
                  </a:lnTo>
                  <a:lnTo>
                    <a:pt x="33070" y="10845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2606" y="671510"/>
            <a:ext cx="6614795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19325D"/>
                </a:solidFill>
                <a:latin typeface="Open Sans Condensed"/>
                <a:cs typeface="Open Sans Condensed"/>
              </a:rPr>
              <a:t>Dust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14" dirty="0">
                <a:solidFill>
                  <a:srgbClr val="19325D"/>
                </a:solidFill>
                <a:latin typeface="Open Sans Condensed"/>
                <a:cs typeface="Open Sans Condensed"/>
              </a:rPr>
              <a:t>(cement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40" dirty="0">
                <a:solidFill>
                  <a:srgbClr val="19325D"/>
                </a:solidFill>
                <a:latin typeface="Open Sans Condensed"/>
                <a:cs typeface="Open Sans Condensed"/>
              </a:rPr>
              <a:t>and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90" dirty="0">
                <a:solidFill>
                  <a:srgbClr val="19325D"/>
                </a:solidFill>
                <a:latin typeface="Open Sans Condensed"/>
                <a:cs typeface="Open Sans Condensed"/>
              </a:rPr>
              <a:t>wood)</a:t>
            </a:r>
            <a:endParaRPr sz="1200" dirty="0">
              <a:latin typeface="Open Sans Condensed"/>
              <a:cs typeface="Open Sans Condensed"/>
            </a:endParaRPr>
          </a:p>
          <a:p>
            <a:pPr marL="67310" marR="4182745">
              <a:lnSpc>
                <a:spcPct val="100000"/>
              </a:lnSpc>
              <a:spcBef>
                <a:spcPts val="8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dangerous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breathe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in.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Dust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activities.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These include:</a:t>
            </a:r>
            <a:endParaRPr sz="1000" dirty="0">
              <a:latin typeface="Open Sans"/>
              <a:cs typeface="Open Sans"/>
            </a:endParaRPr>
          </a:p>
          <a:p>
            <a:pPr marL="219075" indent="-151765">
              <a:lnSpc>
                <a:spcPct val="100000"/>
              </a:lnSpc>
              <a:spcBef>
                <a:spcPts val="710"/>
              </a:spcBef>
              <a:buChar char="•"/>
              <a:tabLst>
                <a:tab pos="21907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polishing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concrete</a:t>
            </a:r>
            <a:endParaRPr sz="1000" dirty="0">
              <a:latin typeface="Open Sans"/>
              <a:cs typeface="Open Sans"/>
            </a:endParaRPr>
          </a:p>
          <a:p>
            <a:pPr marL="219075" indent="-151765">
              <a:lnSpc>
                <a:spcPct val="100000"/>
              </a:lnSpc>
              <a:spcBef>
                <a:spcPts val="705"/>
              </a:spcBef>
              <a:buChar char="•"/>
              <a:tabLst>
                <a:tab pos="21907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cutting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bricks</a:t>
            </a:r>
            <a:endParaRPr sz="1000" dirty="0">
              <a:latin typeface="Open Sans"/>
              <a:cs typeface="Open Sans"/>
            </a:endParaRPr>
          </a:p>
          <a:p>
            <a:pPr marL="219075" indent="-151765">
              <a:lnSpc>
                <a:spcPct val="100000"/>
              </a:lnSpc>
              <a:spcBef>
                <a:spcPts val="710"/>
              </a:spcBef>
              <a:buChar char="•"/>
              <a:tabLst>
                <a:tab pos="21907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sawing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fibre-cement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sheeting.</a:t>
            </a:r>
            <a:endParaRPr sz="1000" dirty="0">
              <a:latin typeface="Open Sans"/>
              <a:cs typeface="Open Sans"/>
            </a:endParaRPr>
          </a:p>
          <a:p>
            <a:pPr marL="67310" marR="4144010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yourself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gloves,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protection (goggles, glasses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mask).</a:t>
            </a:r>
            <a:endParaRPr sz="1000" dirty="0">
              <a:latin typeface="Open Sans"/>
              <a:cs typeface="Open Sans"/>
            </a:endParaRPr>
          </a:p>
          <a:p>
            <a:pPr marL="67310" marR="4482465">
              <a:lnSpc>
                <a:spcPct val="100000"/>
              </a:lnSpc>
              <a:spcBef>
                <a:spcPts val="710"/>
              </a:spcBef>
            </a:pP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Wet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dusty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prevent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spread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air.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Open Sans"/>
              <a:cs typeface="Open Sans"/>
            </a:endParaRPr>
          </a:p>
          <a:p>
            <a:pPr marL="309880" indent="-233679">
              <a:lnSpc>
                <a:spcPct val="100000"/>
              </a:lnSpc>
              <a:buAutoNum type="arabicPeriod" startAt="45"/>
              <a:tabLst>
                <a:tab pos="3098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prevent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spread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air?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45"/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45"/>
            </a:pPr>
            <a:endParaRPr sz="1000" dirty="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387" baseline="16666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0" baseline="16666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27" baseline="16666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55" baseline="16666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16666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77" baseline="16666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30" baseline="16666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22" baseline="16666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16666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67" baseline="16666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7" baseline="16666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72" baseline="16666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5" baseline="16666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9" baseline="16666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16666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72" baseline="16666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07" baseline="16666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27" baseline="16666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 marL="309880" indent="-233679">
              <a:lnSpc>
                <a:spcPct val="100000"/>
              </a:lnSpc>
              <a:spcBef>
                <a:spcPts val="1325"/>
              </a:spcBef>
              <a:buAutoNum type="arabicPeriod" startAt="46"/>
              <a:tabLst>
                <a:tab pos="3098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activities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cause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dust?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4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92" baseline="13888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94" baseline="13888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3888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500" spc="-367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44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13888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95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13888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2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2" baseline="13888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07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15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7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7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9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2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7" baseline="13888" dirty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0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7" baseline="13888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42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75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02" baseline="13888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94" baseline="13888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32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7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7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0" baseline="13888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94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2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9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2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05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60" baseline="13888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0" baseline="13888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47" baseline="13888" dirty="0">
                <a:solidFill>
                  <a:srgbClr val="231F20"/>
                </a:solidFill>
                <a:latin typeface="Open Sans"/>
                <a:cs typeface="Open Sans"/>
              </a:rPr>
              <a:t>fi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85" baseline="13888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0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92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02" baseline="13888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65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34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380" baseline="13888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0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9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79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97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77" baseline="13888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4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65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877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13888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45" baseline="13888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Franklin Gothic Book"/>
              <a:cs typeface="Franklin Gothic Book"/>
            </a:endParaRPr>
          </a:p>
          <a:p>
            <a:pPr marL="67310">
              <a:lnSpc>
                <a:spcPct val="100000"/>
              </a:lnSpc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Falling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objects</a:t>
            </a:r>
            <a:endParaRPr sz="1400" dirty="0">
              <a:latin typeface="Franklin Gothic Demi"/>
              <a:cs typeface="Franklin Gothic Demi"/>
            </a:endParaRPr>
          </a:p>
          <a:p>
            <a:pPr marL="67310">
              <a:lnSpc>
                <a:spcPct val="100000"/>
              </a:lnSpc>
              <a:spcBef>
                <a:spcPts val="330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hurt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killed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from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above.</a:t>
            </a:r>
            <a:r>
              <a:rPr sz="1100" spc="2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ways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things like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falling.</a:t>
            </a:r>
            <a:endParaRPr sz="11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053" y="9611800"/>
            <a:ext cx="49447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47.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system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053" y="10100750"/>
            <a:ext cx="6487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21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8984" y="7420631"/>
            <a:ext cx="1091802" cy="14614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008" y="7610285"/>
            <a:ext cx="1089882" cy="9548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77182" y="8568646"/>
            <a:ext cx="869315" cy="3282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130"/>
              </a:spcBef>
            </a:pP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WARNING</a:t>
            </a:r>
            <a:endParaRPr sz="1000">
              <a:latin typeface="Franklin Gothic Demi"/>
              <a:cs typeface="Franklin Gothic Demi"/>
            </a:endParaRPr>
          </a:p>
          <a:p>
            <a:pPr algn="ctr">
              <a:lnSpc>
                <a:spcPts val="1175"/>
              </a:lnSpc>
            </a:pPr>
            <a:r>
              <a:rPr sz="1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Falling</a:t>
            </a:r>
            <a:r>
              <a:rPr sz="1000" b="1" spc="4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objects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958" y="8999768"/>
            <a:ext cx="109791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45" dirty="0">
                <a:solidFill>
                  <a:srgbClr val="231F20"/>
                </a:solidFill>
                <a:latin typeface="Open Sans"/>
                <a:cs typeface="Open Sans"/>
              </a:rPr>
              <a:t>Erect</a:t>
            </a:r>
            <a:r>
              <a:rPr sz="11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1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Open Sans"/>
                <a:cs typeface="Open Sans"/>
              </a:rPr>
              <a:t>place </a:t>
            </a:r>
            <a:r>
              <a:rPr sz="1100" spc="-40" dirty="0">
                <a:solidFill>
                  <a:srgbClr val="231F20"/>
                </a:solidFill>
                <a:latin typeface="Open Sans"/>
                <a:cs typeface="Open Sans"/>
              </a:rPr>
              <a:t>appropriate</a:t>
            </a:r>
            <a:r>
              <a:rPr sz="11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Open Sans"/>
                <a:cs typeface="Open Sans"/>
              </a:rPr>
              <a:t>signs </a:t>
            </a:r>
            <a:r>
              <a:rPr sz="1100" spc="-40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1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1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8860" y="7674318"/>
            <a:ext cx="1427263" cy="9540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2923" y="7446152"/>
            <a:ext cx="1481883" cy="14079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315475" y="9081597"/>
            <a:ext cx="1046480" cy="4826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wrist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straps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hammers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2826" y="8958102"/>
            <a:ext cx="1501140" cy="4826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any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toolbox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8041" y="8990513"/>
            <a:ext cx="1425575" cy="4826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netting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catch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objects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434" y="5434749"/>
            <a:ext cx="1241631" cy="11141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04199" y="5434762"/>
            <a:ext cx="1493225" cy="126205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91457" y="5370591"/>
            <a:ext cx="1452926" cy="13903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3305" y="6017641"/>
            <a:ext cx="1503059" cy="54116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28716" y="5443373"/>
            <a:ext cx="646336" cy="39026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291253" y="6818079"/>
            <a:ext cx="1191895" cy="3378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perimeter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containment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screens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44882" y="6828556"/>
            <a:ext cx="1052830" cy="3378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Store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on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gantries.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5632" y="6830093"/>
            <a:ext cx="1325880" cy="4826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tool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belt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small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pieces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bolts,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nuts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662" y="6785948"/>
            <a:ext cx="1259840" cy="3378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85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helmet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hard</a:t>
            </a:r>
            <a:r>
              <a:rPr sz="1100" spc="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hat.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7300" y="10024547"/>
            <a:ext cx="2197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No.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7F16FB-6F7C-C986-CB8A-8EC19A18E224}"/>
              </a:ext>
            </a:extLst>
          </p:cNvPr>
          <p:cNvSpPr/>
          <p:nvPr/>
        </p:nvSpPr>
        <p:spPr>
          <a:xfrm flipV="1">
            <a:off x="1041262" y="10017193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04002" y="722668"/>
            <a:ext cx="844550" cy="1617345"/>
            <a:chOff x="5304002" y="722668"/>
            <a:chExt cx="844550" cy="1617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6407" y="794237"/>
              <a:ext cx="699888" cy="1534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06085" y="724751"/>
              <a:ext cx="840740" cy="1613535"/>
            </a:xfrm>
            <a:custGeom>
              <a:avLst/>
              <a:gdLst/>
              <a:ahLst/>
              <a:cxnLst/>
              <a:rect l="l" t="t" r="r" b="b"/>
              <a:pathLst>
                <a:path w="840739" h="1613535">
                  <a:moveTo>
                    <a:pt x="0" y="1613166"/>
                  </a:moveTo>
                  <a:lnTo>
                    <a:pt x="840168" y="1613166"/>
                  </a:lnTo>
                  <a:lnTo>
                    <a:pt x="840168" y="0"/>
                  </a:lnTo>
                  <a:lnTo>
                    <a:pt x="0" y="0"/>
                  </a:lnTo>
                  <a:lnTo>
                    <a:pt x="0" y="1613166"/>
                  </a:lnTo>
                  <a:close/>
                </a:path>
              </a:pathLst>
            </a:custGeom>
            <a:ln w="4165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591" y="4360265"/>
            <a:ext cx="482409" cy="48149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75226" y="65202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87773" y="65202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226" y="67107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53941" y="67107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226" y="69012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6381" y="69012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226" y="70917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5058" y="709176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2796" y="4201067"/>
            <a:ext cx="1607925" cy="192388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43312" y="593883"/>
            <a:ext cx="6690995" cy="5920852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05410" algn="just">
              <a:lnSpc>
                <a:spcPct val="100000"/>
              </a:lnSpc>
              <a:spcBef>
                <a:spcPts val="730"/>
              </a:spcBef>
            </a:pPr>
            <a:r>
              <a:rPr sz="1200" b="1" spc="125" dirty="0">
                <a:solidFill>
                  <a:srgbClr val="19325D"/>
                </a:solidFill>
                <a:latin typeface="Open Sans Condensed"/>
                <a:cs typeface="Open Sans Condensed"/>
              </a:rPr>
              <a:t>Cold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10" dirty="0">
                <a:solidFill>
                  <a:srgbClr val="19325D"/>
                </a:solidFill>
                <a:latin typeface="Open Sans Condensed"/>
                <a:cs typeface="Open Sans Condensed"/>
              </a:rPr>
              <a:t>environment</a:t>
            </a:r>
            <a:endParaRPr sz="1200" dirty="0">
              <a:latin typeface="Open Sans Condensed"/>
              <a:cs typeface="Open Sans Condensed"/>
            </a:endParaRPr>
          </a:p>
          <a:p>
            <a:pPr marL="105410" marR="2239010" algn="just">
              <a:lnSpc>
                <a:spcPct val="100000"/>
              </a:lnSpc>
              <a:spcBef>
                <a:spcPts val="5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cold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environment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also lead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serious medical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conditions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hypothermia.</a:t>
            </a:r>
            <a:endParaRPr sz="1000" dirty="0">
              <a:latin typeface="Open Sans"/>
              <a:cs typeface="Open Sans"/>
            </a:endParaRPr>
          </a:p>
          <a:p>
            <a:pPr marL="105410" marR="2596515" algn="just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Hypothermia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body’s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temperature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drops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below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35°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normal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body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temperature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adult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typically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ranges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97°F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(36.1°C)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99°F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(37.2°C).</a:t>
            </a:r>
            <a:endParaRPr sz="1000" dirty="0">
              <a:latin typeface="Open Sans"/>
              <a:cs typeface="Open Sans"/>
            </a:endParaRPr>
          </a:p>
          <a:p>
            <a:pPr marL="105410" marR="2283460" algn="just">
              <a:lnSpc>
                <a:spcPct val="100000"/>
              </a:lnSpc>
              <a:spcBef>
                <a:spcPts val="565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Wear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appropriate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warm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clothing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environmental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conditions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feel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Open Sans"/>
              <a:cs typeface="Open Sans"/>
            </a:endParaRPr>
          </a:p>
          <a:p>
            <a:pPr marL="347980" indent="-233679">
              <a:lnSpc>
                <a:spcPct val="100000"/>
              </a:lnSpc>
              <a:buAutoNum type="arabicPeriod" startAt="49"/>
              <a:tabLst>
                <a:tab pos="3479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hydrated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dehydrated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sun?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49"/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49"/>
            </a:pPr>
            <a:endParaRPr sz="1000" dirty="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97" baseline="13888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42" baseline="13888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2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5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77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5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 marL="347980" indent="-233679">
              <a:lnSpc>
                <a:spcPct val="100000"/>
              </a:lnSpc>
              <a:spcBef>
                <a:spcPts val="1330"/>
              </a:spcBef>
              <a:buAutoNum type="arabicPeriod" startAt="50"/>
              <a:tabLst>
                <a:tab pos="3479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person’s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core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body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temperature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was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33°C?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31F20"/>
              </a:buClr>
              <a:buFont typeface="Franklin Gothic Book"/>
              <a:buAutoNum type="arabicPeriod" startAt="50"/>
            </a:pPr>
            <a:endParaRPr sz="1750" dirty="0">
              <a:latin typeface="Open Sans"/>
              <a:cs typeface="Open Sans"/>
            </a:endParaRPr>
          </a:p>
          <a:p>
            <a:pPr marL="1143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0" baseline="27777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27777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27777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Franklin Gothic Book"/>
              <a:cs typeface="Franklin Gothic Book"/>
            </a:endParaRPr>
          </a:p>
          <a:p>
            <a:pPr marL="131445">
              <a:lnSpc>
                <a:spcPct val="100000"/>
              </a:lnSpc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Manual</a:t>
            </a:r>
            <a:r>
              <a:rPr sz="1400" spc="-8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handling</a:t>
            </a:r>
            <a:endParaRPr sz="1400" dirty="0">
              <a:latin typeface="Franklin Gothic Demi"/>
              <a:cs typeface="Franklin Gothic Demi"/>
            </a:endParaRPr>
          </a:p>
          <a:p>
            <a:pPr marL="131445" marR="3079115">
              <a:lnSpc>
                <a:spcPct val="100000"/>
              </a:lnSpc>
              <a:spcBef>
                <a:spcPts val="77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hazardous.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activity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force to: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565"/>
              </a:spcBef>
              <a:buChar char="•"/>
              <a:tabLst>
                <a:tab pos="309245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lift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284"/>
              </a:spcBef>
              <a:buChar char="•"/>
              <a:tabLst>
                <a:tab pos="309245" algn="l"/>
              </a:tabLst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309245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push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309245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pull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309245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carry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endParaRPr sz="1000" dirty="0">
              <a:latin typeface="Open Sans"/>
              <a:cs typeface="Open Sans"/>
            </a:endParaRPr>
          </a:p>
          <a:p>
            <a:pPr marL="309245" lvl="1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30924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load.</a:t>
            </a:r>
            <a:endParaRPr sz="1000" dirty="0">
              <a:latin typeface="Open Sans"/>
              <a:cs typeface="Open Sans"/>
            </a:endParaRPr>
          </a:p>
          <a:p>
            <a:pPr marL="131445" marR="3072765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activity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incorrectly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result 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injuries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such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muscle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strain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back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neck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injuries.</a:t>
            </a:r>
            <a:endParaRPr lang="en-US" sz="1000" spc="-10" dirty="0">
              <a:solidFill>
                <a:srgbClr val="231F20"/>
              </a:solidFill>
              <a:latin typeface="Open Sans"/>
              <a:cs typeface="Open Sans"/>
            </a:endParaRPr>
          </a:p>
          <a:p>
            <a:pPr marL="131445" marR="3072765">
              <a:lnSpc>
                <a:spcPct val="100000"/>
              </a:lnSpc>
              <a:spcBef>
                <a:spcPts val="565"/>
              </a:spcBef>
            </a:pPr>
            <a:endParaRPr sz="100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0793" y="7266661"/>
            <a:ext cx="3108960" cy="2388235"/>
          </a:xfrm>
          <a:custGeom>
            <a:avLst/>
            <a:gdLst/>
            <a:ahLst/>
            <a:cxnLst/>
            <a:rect l="l" t="t" r="r" b="b"/>
            <a:pathLst>
              <a:path w="3108960" h="2388234">
                <a:moveTo>
                  <a:pt x="3108426" y="0"/>
                </a:moveTo>
                <a:lnTo>
                  <a:pt x="0" y="0"/>
                </a:lnTo>
                <a:lnTo>
                  <a:pt x="0" y="2387650"/>
                </a:lnTo>
                <a:lnTo>
                  <a:pt x="3108426" y="2387650"/>
                </a:lnTo>
                <a:lnTo>
                  <a:pt x="3108426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0793" y="7266661"/>
            <a:ext cx="3108960" cy="238823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11125" marR="217170">
              <a:lnSpc>
                <a:spcPct val="100000"/>
              </a:lnSpc>
              <a:spcBef>
                <a:spcPts val="92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activity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see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mechanical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aids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safer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easier.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7350" y="7266661"/>
            <a:ext cx="3237230" cy="2388235"/>
          </a:xfrm>
          <a:custGeom>
            <a:avLst/>
            <a:gdLst/>
            <a:ahLst/>
            <a:cxnLst/>
            <a:rect l="l" t="t" r="r" b="b"/>
            <a:pathLst>
              <a:path w="3237229" h="2388234">
                <a:moveTo>
                  <a:pt x="3237090" y="0"/>
                </a:moveTo>
                <a:lnTo>
                  <a:pt x="0" y="0"/>
                </a:lnTo>
                <a:lnTo>
                  <a:pt x="0" y="2387650"/>
                </a:lnTo>
                <a:lnTo>
                  <a:pt x="3237090" y="2387650"/>
                </a:lnTo>
                <a:lnTo>
                  <a:pt x="323709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97350" y="7266661"/>
            <a:ext cx="3237230" cy="238823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11125" marR="423545">
              <a:lnSpc>
                <a:spcPct val="100000"/>
              </a:lnSpc>
              <a:spcBef>
                <a:spcPts val="92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big,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heavy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awkward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shape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get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someone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51293" y="8066176"/>
            <a:ext cx="1948814" cy="1490980"/>
            <a:chOff x="1151293" y="8066176"/>
            <a:chExt cx="1948814" cy="1490980"/>
          </a:xfrm>
        </p:grpSpPr>
        <p:sp>
          <p:nvSpPr>
            <p:cNvPr id="22" name="object 22"/>
            <p:cNvSpPr/>
            <p:nvPr/>
          </p:nvSpPr>
          <p:spPr>
            <a:xfrm>
              <a:off x="1154468" y="8069351"/>
              <a:ext cx="1942464" cy="1484630"/>
            </a:xfrm>
            <a:custGeom>
              <a:avLst/>
              <a:gdLst/>
              <a:ahLst/>
              <a:cxnLst/>
              <a:rect l="l" t="t" r="r" b="b"/>
              <a:pathLst>
                <a:path w="1942464" h="1484629">
                  <a:moveTo>
                    <a:pt x="1941880" y="0"/>
                  </a:moveTo>
                  <a:lnTo>
                    <a:pt x="0" y="0"/>
                  </a:lnTo>
                  <a:lnTo>
                    <a:pt x="0" y="1484490"/>
                  </a:lnTo>
                  <a:lnTo>
                    <a:pt x="1941880" y="1484490"/>
                  </a:lnTo>
                  <a:lnTo>
                    <a:pt x="1941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4480" y="8106105"/>
              <a:ext cx="1853610" cy="141098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54468" y="8069351"/>
              <a:ext cx="1942464" cy="1484630"/>
            </a:xfrm>
            <a:custGeom>
              <a:avLst/>
              <a:gdLst/>
              <a:ahLst/>
              <a:cxnLst/>
              <a:rect l="l" t="t" r="r" b="b"/>
              <a:pathLst>
                <a:path w="1942464" h="1484629">
                  <a:moveTo>
                    <a:pt x="0" y="1484490"/>
                  </a:moveTo>
                  <a:lnTo>
                    <a:pt x="1941880" y="1484490"/>
                  </a:lnTo>
                  <a:lnTo>
                    <a:pt x="1941880" y="0"/>
                  </a:lnTo>
                  <a:lnTo>
                    <a:pt x="0" y="0"/>
                  </a:lnTo>
                  <a:lnTo>
                    <a:pt x="0" y="1484490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377169" y="7821498"/>
            <a:ext cx="2077720" cy="1735455"/>
            <a:chOff x="4377169" y="7821498"/>
            <a:chExt cx="2077720" cy="1735455"/>
          </a:xfrm>
        </p:grpSpPr>
        <p:sp>
          <p:nvSpPr>
            <p:cNvPr id="26" name="object 26"/>
            <p:cNvSpPr/>
            <p:nvPr/>
          </p:nvSpPr>
          <p:spPr>
            <a:xfrm>
              <a:off x="4380344" y="7824673"/>
              <a:ext cx="2071370" cy="1729105"/>
            </a:xfrm>
            <a:custGeom>
              <a:avLst/>
              <a:gdLst/>
              <a:ahLst/>
              <a:cxnLst/>
              <a:rect l="l" t="t" r="r" b="b"/>
              <a:pathLst>
                <a:path w="2071370" h="1729104">
                  <a:moveTo>
                    <a:pt x="2071090" y="0"/>
                  </a:moveTo>
                  <a:lnTo>
                    <a:pt x="0" y="0"/>
                  </a:lnTo>
                  <a:lnTo>
                    <a:pt x="0" y="1728851"/>
                  </a:lnTo>
                  <a:lnTo>
                    <a:pt x="2071090" y="1728851"/>
                  </a:lnTo>
                  <a:lnTo>
                    <a:pt x="2071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0346" y="7914716"/>
              <a:ext cx="2071087" cy="157409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80344" y="7824673"/>
              <a:ext cx="2071370" cy="1729105"/>
            </a:xfrm>
            <a:custGeom>
              <a:avLst/>
              <a:gdLst/>
              <a:ahLst/>
              <a:cxnLst/>
              <a:rect l="l" t="t" r="r" b="b"/>
              <a:pathLst>
                <a:path w="2071370" h="1729104">
                  <a:moveTo>
                    <a:pt x="0" y="1728851"/>
                  </a:moveTo>
                  <a:lnTo>
                    <a:pt x="2071090" y="1728851"/>
                  </a:lnTo>
                  <a:lnTo>
                    <a:pt x="2071090" y="0"/>
                  </a:lnTo>
                  <a:lnTo>
                    <a:pt x="0" y="0"/>
                  </a:lnTo>
                  <a:lnTo>
                    <a:pt x="0" y="1728851"/>
                  </a:lnTo>
                  <a:close/>
                </a:path>
              </a:pathLst>
            </a:custGeom>
            <a:ln w="634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050037" y="10196169"/>
            <a:ext cx="1498600" cy="12700"/>
            <a:chOff x="1050037" y="10196169"/>
            <a:chExt cx="1498600" cy="12700"/>
          </a:xfrm>
        </p:grpSpPr>
        <p:sp>
          <p:nvSpPr>
            <p:cNvPr id="30" name="object 30"/>
            <p:cNvSpPr/>
            <p:nvPr/>
          </p:nvSpPr>
          <p:spPr>
            <a:xfrm>
              <a:off x="1094479" y="10202519"/>
              <a:ext cx="1428750" cy="0"/>
            </a:xfrm>
            <a:custGeom>
              <a:avLst/>
              <a:gdLst/>
              <a:ahLst/>
              <a:cxnLst/>
              <a:rect l="l" t="t" r="r" b="b"/>
              <a:pathLst>
                <a:path w="1428750">
                  <a:moveTo>
                    <a:pt x="0" y="0"/>
                  </a:moveTo>
                  <a:lnTo>
                    <a:pt x="1428457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0036" y="10196169"/>
              <a:ext cx="1498600" cy="12700"/>
            </a:xfrm>
            <a:custGeom>
              <a:avLst/>
              <a:gdLst/>
              <a:ahLst/>
              <a:cxnLst/>
              <a:rect l="l" t="t" r="r" b="b"/>
              <a:pathLst>
                <a:path w="1498600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1498600" h="12700">
                  <a:moveTo>
                    <a:pt x="1498295" y="6350"/>
                  </a:moveTo>
                  <a:lnTo>
                    <a:pt x="1496428" y="1866"/>
                  </a:lnTo>
                  <a:lnTo>
                    <a:pt x="1491945" y="0"/>
                  </a:lnTo>
                  <a:lnTo>
                    <a:pt x="1487449" y="1866"/>
                  </a:lnTo>
                  <a:lnTo>
                    <a:pt x="1485595" y="6350"/>
                  </a:lnTo>
                  <a:lnTo>
                    <a:pt x="1487449" y="10845"/>
                  </a:lnTo>
                  <a:lnTo>
                    <a:pt x="1491945" y="12700"/>
                  </a:lnTo>
                  <a:lnTo>
                    <a:pt x="1496428" y="10845"/>
                  </a:lnTo>
                  <a:lnTo>
                    <a:pt x="149829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4426" y="9711099"/>
            <a:ext cx="656399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51.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name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injury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get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periods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time?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Franklin Gothic Book"/>
              <a:cs typeface="Franklin Gothic Book"/>
            </a:endParaRPr>
          </a:p>
          <a:p>
            <a:pPr marL="508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spc="-885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517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592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652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24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757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48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997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644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195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675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39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847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12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89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i</a:t>
            </a:r>
            <a:r>
              <a:rPr sz="1100" spc="-229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532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60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262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(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907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555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540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V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650" spc="-202" baseline="20202" dirty="0">
                <a:solidFill>
                  <a:srgbClr val="231F20"/>
                </a:solidFill>
                <a:latin typeface="Franklin Gothic Book"/>
                <a:cs typeface="Franklin Gothic Book"/>
              </a:rPr>
              <a:t>)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732846-9921-890B-AFC2-82CF5393C0B8}"/>
              </a:ext>
            </a:extLst>
          </p:cNvPr>
          <p:cNvSpPr txBox="1"/>
          <p:nvPr/>
        </p:nvSpPr>
        <p:spPr>
          <a:xfrm>
            <a:off x="587926" y="6337300"/>
            <a:ext cx="6563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If you do the same movement over and over you can suffer from a manual handling strain. Inactivity (</a:t>
            </a:r>
            <a:r>
              <a:rPr lang="en-US" sz="1000" dirty="0" err="1"/>
              <a:t>eg.</a:t>
            </a:r>
            <a:r>
              <a:rPr lang="en-US" sz="1000" dirty="0"/>
              <a:t> sleeping on the job) won’t give you a manual handling injury but you won’t get much work done! Using handheld power tools and equipment, such as jackhammers, chainsaws, and pneumatic drills can give you a manual handling injury. This is called Hand-Arm Vibration (HAV)</a:t>
            </a:r>
          </a:p>
          <a:p>
            <a:endParaRPr lang="en-AU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2AB9C7-F206-7F9C-7F7B-B5729561C0F2}"/>
              </a:ext>
            </a:extLst>
          </p:cNvPr>
          <p:cNvSpPr/>
          <p:nvPr/>
        </p:nvSpPr>
        <p:spPr>
          <a:xfrm flipV="1">
            <a:off x="1055846" y="10012605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8F8234-174F-C2F9-2DDF-CE8D5FAD969D}"/>
              </a:ext>
            </a:extLst>
          </p:cNvPr>
          <p:cNvSpPr/>
          <p:nvPr/>
        </p:nvSpPr>
        <p:spPr>
          <a:xfrm flipV="1">
            <a:off x="1047567" y="2818165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8A378E-AFE3-6C0D-A189-0F84EE20AF0E}"/>
              </a:ext>
            </a:extLst>
          </p:cNvPr>
          <p:cNvSpPr/>
          <p:nvPr/>
        </p:nvSpPr>
        <p:spPr>
          <a:xfrm flipV="1">
            <a:off x="1033241" y="3542407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918" y="2488721"/>
            <a:ext cx="3652116" cy="2767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5299" y="566107"/>
            <a:ext cx="576897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Noise</a:t>
            </a:r>
            <a:endParaRPr sz="1400" b="1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Noise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usually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caused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heavy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vehicles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damage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hearing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permanently.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8299" y="1275042"/>
            <a:ext cx="2018030" cy="9652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125" dirty="0">
                <a:solidFill>
                  <a:srgbClr val="19325D"/>
                </a:solidFill>
                <a:latin typeface="Open Sans Condensed"/>
                <a:cs typeface="Open Sans Condensed"/>
              </a:rPr>
              <a:t>Hearing</a:t>
            </a:r>
            <a:r>
              <a:rPr sz="1200" b="1" spc="2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05" dirty="0">
                <a:solidFill>
                  <a:srgbClr val="19325D"/>
                </a:solidFill>
                <a:latin typeface="Open Sans Condensed"/>
                <a:cs typeface="Open Sans Condensed"/>
              </a:rPr>
              <a:t>protection</a:t>
            </a:r>
            <a:endParaRPr sz="1200">
              <a:latin typeface="Open Sans Condensed"/>
              <a:cs typeface="Open Sans Condensed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hearing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protection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like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plugs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muffs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whenever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noise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could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contribute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loss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hearing.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3497" y="3945437"/>
            <a:ext cx="1336722" cy="12862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5780" y="2415170"/>
            <a:ext cx="1191335" cy="14604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7300" y="1275042"/>
            <a:ext cx="2898775" cy="90296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125" dirty="0">
                <a:solidFill>
                  <a:srgbClr val="19325D"/>
                </a:solidFill>
                <a:latin typeface="Open Sans Condensed"/>
                <a:cs typeface="Open Sans Condensed"/>
              </a:rPr>
              <a:t>Decibel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00" dirty="0">
                <a:solidFill>
                  <a:srgbClr val="19325D"/>
                </a:solidFill>
                <a:latin typeface="Open Sans Condensed"/>
                <a:cs typeface="Open Sans Condensed"/>
              </a:rPr>
              <a:t>levels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00" dirty="0">
                <a:solidFill>
                  <a:srgbClr val="19325D"/>
                </a:solidFill>
                <a:latin typeface="Open Sans Condensed"/>
                <a:cs typeface="Open Sans Condensed"/>
              </a:rPr>
              <a:t>of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60" dirty="0">
                <a:solidFill>
                  <a:srgbClr val="19325D"/>
                </a:solidFill>
                <a:latin typeface="Open Sans Condensed"/>
                <a:cs typeface="Open Sans Condensed"/>
              </a:rPr>
              <a:t>common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30" dirty="0">
                <a:solidFill>
                  <a:srgbClr val="19325D"/>
                </a:solidFill>
                <a:latin typeface="Open Sans Condensed"/>
                <a:cs typeface="Open Sans Condensed"/>
              </a:rPr>
              <a:t>sounds</a:t>
            </a:r>
            <a:endParaRPr sz="1200">
              <a:latin typeface="Open Sans Condensed"/>
              <a:cs typeface="Open Sans Condensed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8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hours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noise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85db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noise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levels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140db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briefly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permanently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damage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hearing.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Hearing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loss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2206495"/>
            <a:ext cx="861694" cy="5905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380"/>
              </a:spcBef>
              <a:buChar char="•"/>
              <a:tabLst>
                <a:tab pos="189865" algn="l"/>
              </a:tabLst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slow</a:t>
            </a:r>
            <a:endParaRPr sz="1000">
              <a:latin typeface="Open Sans"/>
              <a:cs typeface="Open Sans"/>
            </a:endParaRPr>
          </a:p>
          <a:p>
            <a:pPr marL="189865" indent="-177165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</a:tabLst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painless</a:t>
            </a:r>
            <a:endParaRPr sz="1000">
              <a:latin typeface="Open Sans"/>
              <a:cs typeface="Open Sans"/>
            </a:endParaRPr>
          </a:p>
          <a:p>
            <a:pPr marL="189865" indent="-177165">
              <a:lnSpc>
                <a:spcPct val="100000"/>
              </a:lnSpc>
              <a:spcBef>
                <a:spcPts val="280"/>
              </a:spcBef>
              <a:buChar char="•"/>
              <a:tabLst>
                <a:tab pos="18986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irreversible.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212" y="5357476"/>
            <a:ext cx="6605270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" marR="16002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possible,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stay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noisy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done.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deciding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choose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quieter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one.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Open Sans"/>
              <a:cs typeface="Open Sans"/>
            </a:endParaRPr>
          </a:p>
          <a:p>
            <a:pPr marL="313055" indent="-233679">
              <a:lnSpc>
                <a:spcPct val="100000"/>
              </a:lnSpc>
              <a:spcBef>
                <a:spcPts val="5"/>
              </a:spcBef>
              <a:buAutoNum type="arabicPeriod" startAt="52"/>
              <a:tabLst>
                <a:tab pos="31305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loss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reversed?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52"/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31F20"/>
              </a:buClr>
              <a:buFont typeface="Franklin Gothic Book"/>
              <a:buAutoNum type="arabicPeriod" startAt="52"/>
            </a:pPr>
            <a:endParaRPr sz="1000" dirty="0">
              <a:latin typeface="Franklin Gothic Book"/>
              <a:cs typeface="Franklin Gothic Book"/>
            </a:endParaRPr>
          </a:p>
          <a:p>
            <a:pPr marL="79375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035" baseline="27777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7" baseline="27777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57" baseline="27777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 marL="259079" indent="-233679">
              <a:lnSpc>
                <a:spcPct val="100000"/>
              </a:lnSpc>
              <a:spcBef>
                <a:spcPts val="1425"/>
              </a:spcBef>
              <a:buAutoNum type="arabicPeriod" startAt="53"/>
              <a:tabLst>
                <a:tab pos="259079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when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contribute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loss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hearing?</a:t>
            </a:r>
            <a:endParaRPr sz="1100" dirty="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8657" y="7591539"/>
            <a:ext cx="1030229" cy="194468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43300" y="8073687"/>
            <a:ext cx="1392555" cy="7251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1200" b="1" spc="120" dirty="0">
                <a:solidFill>
                  <a:srgbClr val="19325D"/>
                </a:solidFill>
                <a:latin typeface="Open Sans Condensed"/>
                <a:cs typeface="Open Sans Condensed"/>
              </a:rPr>
              <a:t>Using</a:t>
            </a:r>
            <a:r>
              <a:rPr sz="1200" b="1" spc="3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10" dirty="0">
                <a:solidFill>
                  <a:srgbClr val="19325D"/>
                </a:solidFill>
                <a:latin typeface="Open Sans Condensed"/>
                <a:cs typeface="Open Sans Condensed"/>
              </a:rPr>
              <a:t>ladders</a:t>
            </a:r>
            <a:endParaRPr sz="1200">
              <a:latin typeface="Open Sans Condensed"/>
              <a:cs typeface="Open Sans Condensed"/>
            </a:endParaRPr>
          </a:p>
          <a:p>
            <a:pPr marL="12700" marR="5080" algn="just">
              <a:lnSpc>
                <a:spcPct val="89500"/>
              </a:lnSpc>
              <a:spcBef>
                <a:spcPts val="45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Maintain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three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(3)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points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contact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ladder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times.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4912" y="9604292"/>
            <a:ext cx="5162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54.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one,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points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ladder?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912" y="10093242"/>
            <a:ext cx="6487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21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912" y="7188041"/>
            <a:ext cx="6487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21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2710" y="7111826"/>
            <a:ext cx="1287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plugs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muffs.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2710" y="10016951"/>
            <a:ext cx="379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Three.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14BD5-A7F2-21E9-58EE-097AF66443BF}"/>
              </a:ext>
            </a:extLst>
          </p:cNvPr>
          <p:cNvSpPr/>
          <p:nvPr/>
        </p:nvSpPr>
        <p:spPr>
          <a:xfrm flipV="1">
            <a:off x="1035050" y="6290978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6500CB-48A2-AB09-FA3E-41D2ECF09059}"/>
              </a:ext>
            </a:extLst>
          </p:cNvPr>
          <p:cNvSpPr/>
          <p:nvPr/>
        </p:nvSpPr>
        <p:spPr>
          <a:xfrm flipV="1">
            <a:off x="941637" y="7083163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2A056A-AE59-4E7C-1FAC-0704A70EAAEA}"/>
              </a:ext>
            </a:extLst>
          </p:cNvPr>
          <p:cNvSpPr/>
          <p:nvPr/>
        </p:nvSpPr>
        <p:spPr>
          <a:xfrm flipV="1">
            <a:off x="913201" y="9915819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5992" y="7982438"/>
            <a:ext cx="511679" cy="11207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8311" y="5707709"/>
            <a:ext cx="5050155" cy="3476625"/>
            <a:chOff x="1928311" y="5707709"/>
            <a:chExt cx="5050155" cy="34766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311" y="8065046"/>
              <a:ext cx="1506238" cy="11187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0613" y="5707709"/>
              <a:ext cx="1307348" cy="3381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9104" y="5998447"/>
              <a:ext cx="1069098" cy="9740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95627" y="4863963"/>
            <a:ext cx="638175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154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best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way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altogether.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often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can’t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Protective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(PPE)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help.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clothing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body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altogether,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but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keep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27" y="5617581"/>
            <a:ext cx="18307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Here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PPE: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69" y="7752222"/>
            <a:ext cx="1044853" cy="12663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77544" y="6272916"/>
            <a:ext cx="1071154" cy="11443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411" y="6272947"/>
            <a:ext cx="1140160" cy="92605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295458" y="5725909"/>
            <a:ext cx="1125220" cy="1635760"/>
            <a:chOff x="3295458" y="5725909"/>
            <a:chExt cx="1125220" cy="163576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5458" y="5968136"/>
              <a:ext cx="1125000" cy="13929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40900" y="5725909"/>
              <a:ext cx="819150" cy="254000"/>
            </a:xfrm>
            <a:custGeom>
              <a:avLst/>
              <a:gdLst/>
              <a:ahLst/>
              <a:cxnLst/>
              <a:rect l="l" t="t" r="r" b="b"/>
              <a:pathLst>
                <a:path w="819150" h="254000">
                  <a:moveTo>
                    <a:pt x="818565" y="0"/>
                  </a:moveTo>
                  <a:lnTo>
                    <a:pt x="0" y="0"/>
                  </a:lnTo>
                  <a:lnTo>
                    <a:pt x="0" y="253873"/>
                  </a:lnTo>
                  <a:lnTo>
                    <a:pt x="818565" y="253873"/>
                  </a:lnTo>
                  <a:lnTo>
                    <a:pt x="81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9287" y="5914911"/>
            <a:ext cx="65341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63318" y="5963501"/>
            <a:ext cx="91440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gloves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0900" y="5725909"/>
            <a:ext cx="81915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vest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0867" y="7589634"/>
            <a:ext cx="1181735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82880" marR="122555" indent="-53340">
              <a:lnSpc>
                <a:spcPts val="1100"/>
              </a:lnSpc>
              <a:spcBef>
                <a:spcPts val="50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Boots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cover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whole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foot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498" y="7403096"/>
            <a:ext cx="81343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muffs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73827" y="6916852"/>
            <a:ext cx="619125" cy="549275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96520" marR="88900" indent="-635" algn="ctr">
              <a:lnSpc>
                <a:spcPts val="1100"/>
              </a:lnSpc>
              <a:spcBef>
                <a:spcPts val="56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Long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sleeved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top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6532" y="8652929"/>
            <a:ext cx="814705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8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Sunscreen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12781" y="7779931"/>
            <a:ext cx="1150835" cy="72076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292360" y="7506576"/>
            <a:ext cx="151892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glasses/goggles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6322" y="5699011"/>
            <a:ext cx="825500" cy="2540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mask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69814" y="7760690"/>
            <a:ext cx="863600" cy="254000"/>
          </a:xfrm>
          <a:custGeom>
            <a:avLst/>
            <a:gdLst/>
            <a:ahLst/>
            <a:cxnLst/>
            <a:rect l="l" t="t" r="r" b="b"/>
            <a:pathLst>
              <a:path w="863600" h="254000">
                <a:moveTo>
                  <a:pt x="863155" y="0"/>
                </a:moveTo>
                <a:lnTo>
                  <a:pt x="0" y="0"/>
                </a:lnTo>
                <a:lnTo>
                  <a:pt x="0" y="253974"/>
                </a:lnTo>
                <a:lnTo>
                  <a:pt x="863155" y="253974"/>
                </a:lnTo>
                <a:lnTo>
                  <a:pt x="863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69814" y="7760690"/>
            <a:ext cx="863600" cy="254000"/>
          </a:xfrm>
          <a:prstGeom prst="rect">
            <a:avLst/>
          </a:prstGeom>
          <a:ln w="12801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38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Long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pants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0004" y="2922676"/>
            <a:ext cx="6480175" cy="1840230"/>
            <a:chOff x="540004" y="2922676"/>
            <a:chExt cx="6480175" cy="1840230"/>
          </a:xfrm>
        </p:grpSpPr>
        <p:sp>
          <p:nvSpPr>
            <p:cNvPr id="29" name="object 29"/>
            <p:cNvSpPr/>
            <p:nvPr/>
          </p:nvSpPr>
          <p:spPr>
            <a:xfrm>
              <a:off x="543179" y="2925851"/>
              <a:ext cx="6473825" cy="1833880"/>
            </a:xfrm>
            <a:custGeom>
              <a:avLst/>
              <a:gdLst/>
              <a:ahLst/>
              <a:cxnLst/>
              <a:rect l="l" t="t" r="r" b="b"/>
              <a:pathLst>
                <a:path w="6473825" h="1833879">
                  <a:moveTo>
                    <a:pt x="6473647" y="0"/>
                  </a:moveTo>
                  <a:lnTo>
                    <a:pt x="0" y="0"/>
                  </a:lnTo>
                  <a:lnTo>
                    <a:pt x="0" y="1833460"/>
                  </a:lnTo>
                  <a:lnTo>
                    <a:pt x="6473647" y="1833460"/>
                  </a:lnTo>
                  <a:lnTo>
                    <a:pt x="647364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3179" y="2925851"/>
              <a:ext cx="6473825" cy="1833880"/>
            </a:xfrm>
            <a:custGeom>
              <a:avLst/>
              <a:gdLst/>
              <a:ahLst/>
              <a:cxnLst/>
              <a:rect l="l" t="t" r="r" b="b"/>
              <a:pathLst>
                <a:path w="6473825" h="1833879">
                  <a:moveTo>
                    <a:pt x="0" y="1833460"/>
                  </a:moveTo>
                  <a:lnTo>
                    <a:pt x="6473647" y="1833460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833460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0651" y="3058757"/>
              <a:ext cx="1174153" cy="16132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57679" y="3058757"/>
              <a:ext cx="1174153" cy="16132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22002" y="3064134"/>
              <a:ext cx="1193228" cy="162638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8820" y="3058755"/>
              <a:ext cx="1194383" cy="16190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36793" y="3058757"/>
              <a:ext cx="1174368" cy="160233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4689005" y="1054493"/>
            <a:ext cx="2331085" cy="1750060"/>
            <a:chOff x="4689005" y="1054493"/>
            <a:chExt cx="2331085" cy="1750060"/>
          </a:xfrm>
        </p:grpSpPr>
        <p:sp>
          <p:nvSpPr>
            <p:cNvPr id="37" name="object 37"/>
            <p:cNvSpPr/>
            <p:nvPr/>
          </p:nvSpPr>
          <p:spPr>
            <a:xfrm>
              <a:off x="4692180" y="1057668"/>
              <a:ext cx="2324735" cy="1743710"/>
            </a:xfrm>
            <a:custGeom>
              <a:avLst/>
              <a:gdLst/>
              <a:ahLst/>
              <a:cxnLst/>
              <a:rect l="l" t="t" r="r" b="b"/>
              <a:pathLst>
                <a:path w="2324734" h="1743710">
                  <a:moveTo>
                    <a:pt x="2324646" y="0"/>
                  </a:moveTo>
                  <a:lnTo>
                    <a:pt x="0" y="0"/>
                  </a:lnTo>
                  <a:lnTo>
                    <a:pt x="0" y="1743252"/>
                  </a:lnTo>
                  <a:lnTo>
                    <a:pt x="2324646" y="1743252"/>
                  </a:lnTo>
                  <a:lnTo>
                    <a:pt x="2324646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92180" y="1057668"/>
              <a:ext cx="2324735" cy="1743710"/>
            </a:xfrm>
            <a:custGeom>
              <a:avLst/>
              <a:gdLst/>
              <a:ahLst/>
              <a:cxnLst/>
              <a:rect l="l" t="t" r="r" b="b"/>
              <a:pathLst>
                <a:path w="2324734" h="1743710">
                  <a:moveTo>
                    <a:pt x="0" y="1743252"/>
                  </a:moveTo>
                  <a:lnTo>
                    <a:pt x="2324646" y="1743252"/>
                  </a:lnTo>
                  <a:lnTo>
                    <a:pt x="2324646" y="0"/>
                  </a:lnTo>
                  <a:lnTo>
                    <a:pt x="0" y="0"/>
                  </a:lnTo>
                  <a:lnTo>
                    <a:pt x="0" y="1743252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1288" y="1212164"/>
              <a:ext cx="1047534" cy="14443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70173" y="1212170"/>
              <a:ext cx="1066644" cy="144432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27300" y="626998"/>
            <a:ext cx="374459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Personal</a:t>
            </a:r>
            <a:r>
              <a:rPr sz="1400" b="1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protective</a:t>
            </a:r>
            <a:r>
              <a:rPr sz="1400" b="1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equipment</a:t>
            </a:r>
            <a:r>
              <a:rPr sz="1400" b="1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(PPE)</a:t>
            </a:r>
            <a:endParaRPr sz="1400">
              <a:latin typeface="Franklin Gothic Demi"/>
              <a:cs typeface="Franklin Gothic Demi"/>
            </a:endParaRPr>
          </a:p>
          <a:p>
            <a:pPr marL="12700" marR="165100">
              <a:lnSpc>
                <a:spcPct val="100000"/>
              </a:lnSpc>
              <a:spcBef>
                <a:spcPts val="139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protective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(PPE)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basic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protection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from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hazards.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guarantee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prevent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injury,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help.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employer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necessary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safely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trained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properly.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Look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signs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show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types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condition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sites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wear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specific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PPE.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4912" y="9338910"/>
            <a:ext cx="2851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70.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 What is 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main purpose of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PPE?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4912" y="9827860"/>
            <a:ext cx="6487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21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1347" y="9751546"/>
            <a:ext cx="16408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hazards.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6AC770-8CAD-4B34-3B28-4E7F470E5F96}"/>
              </a:ext>
            </a:extLst>
          </p:cNvPr>
          <p:cNvSpPr/>
          <p:nvPr/>
        </p:nvSpPr>
        <p:spPr>
          <a:xfrm flipV="1">
            <a:off x="424209" y="5890507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A52652-D6E2-8272-608C-8E1B58AA23C8}"/>
              </a:ext>
            </a:extLst>
          </p:cNvPr>
          <p:cNvSpPr/>
          <p:nvPr/>
        </p:nvSpPr>
        <p:spPr>
          <a:xfrm flipV="1">
            <a:off x="2021242" y="5911380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D460B3-6BE2-08E8-AD34-189A46D80A41}"/>
              </a:ext>
            </a:extLst>
          </p:cNvPr>
          <p:cNvSpPr/>
          <p:nvPr/>
        </p:nvSpPr>
        <p:spPr>
          <a:xfrm flipV="1">
            <a:off x="3296855" y="5699011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BBF75C-8654-CADC-01A2-D393C5495680}"/>
              </a:ext>
            </a:extLst>
          </p:cNvPr>
          <p:cNvSpPr/>
          <p:nvPr/>
        </p:nvSpPr>
        <p:spPr>
          <a:xfrm flipV="1">
            <a:off x="4576329" y="5647274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17AB2D-2A86-A406-6476-873C5A80ADB6}"/>
              </a:ext>
            </a:extLst>
          </p:cNvPr>
          <p:cNvSpPr/>
          <p:nvPr/>
        </p:nvSpPr>
        <p:spPr>
          <a:xfrm flipV="1">
            <a:off x="5334699" y="6882593"/>
            <a:ext cx="722761" cy="64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766534-DF93-82AA-A6F2-292F5CB9637B}"/>
              </a:ext>
            </a:extLst>
          </p:cNvPr>
          <p:cNvSpPr/>
          <p:nvPr/>
        </p:nvSpPr>
        <p:spPr>
          <a:xfrm flipV="1">
            <a:off x="5334699" y="7724625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C3BA54-33DA-86A1-2020-DB40BD2E31DC}"/>
              </a:ext>
            </a:extLst>
          </p:cNvPr>
          <p:cNvSpPr/>
          <p:nvPr/>
        </p:nvSpPr>
        <p:spPr>
          <a:xfrm flipV="1">
            <a:off x="3541344" y="8615076"/>
            <a:ext cx="1150836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9DB793-5031-5C2B-A12E-6DD7FED3CD99}"/>
              </a:ext>
            </a:extLst>
          </p:cNvPr>
          <p:cNvSpPr/>
          <p:nvPr/>
        </p:nvSpPr>
        <p:spPr>
          <a:xfrm flipV="1">
            <a:off x="3213391" y="7489818"/>
            <a:ext cx="1628882" cy="31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6450C7-CBA9-11C8-5E7A-6229F4293D48}"/>
              </a:ext>
            </a:extLst>
          </p:cNvPr>
          <p:cNvSpPr/>
          <p:nvPr/>
        </p:nvSpPr>
        <p:spPr>
          <a:xfrm flipV="1">
            <a:off x="1864804" y="7534653"/>
            <a:ext cx="1227798" cy="504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A6BFF79-BFB4-2279-9F8B-D239F2660DCC}"/>
              </a:ext>
            </a:extLst>
          </p:cNvPr>
          <p:cNvSpPr/>
          <p:nvPr/>
        </p:nvSpPr>
        <p:spPr>
          <a:xfrm flipV="1">
            <a:off x="530735" y="7337715"/>
            <a:ext cx="1150836" cy="37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53998"/>
            <a:ext cx="5472430" cy="131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Knowing</a:t>
            </a:r>
            <a:r>
              <a:rPr sz="1400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the</a:t>
            </a:r>
            <a:r>
              <a:rPr sz="1400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right</a:t>
            </a:r>
            <a:r>
              <a:rPr sz="1400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PPE</a:t>
            </a:r>
            <a:r>
              <a:rPr sz="1400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to</a:t>
            </a:r>
            <a:r>
              <a:rPr sz="1400" spc="-25" dirty="0">
                <a:solidFill>
                  <a:srgbClr val="19325D"/>
                </a:solidFill>
                <a:latin typeface="Franklin Gothic Demi"/>
                <a:cs typeface="Franklin Gothic Demi"/>
              </a:rPr>
              <a:t> use</a:t>
            </a:r>
            <a:endParaRPr sz="1400" dirty="0">
              <a:latin typeface="Franklin Gothic Demi"/>
              <a:cs typeface="Franklin Gothic Demi"/>
            </a:endParaRPr>
          </a:p>
          <a:p>
            <a:pPr marL="20955" marR="5080">
              <a:lnSpc>
                <a:spcPct val="145800"/>
              </a:lnSpc>
              <a:spcBef>
                <a:spcPts val="309"/>
              </a:spcBef>
            </a:pP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r>
              <a:rPr sz="11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1.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Question: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Draw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line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to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match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the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right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PPE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with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the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hazard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can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help</a:t>
            </a:r>
            <a:r>
              <a:rPr sz="1100" u="dash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protect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you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from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 A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nswer: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Falling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objects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foot.</a:t>
            </a:r>
            <a:endParaRPr sz="1200" dirty="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106" y="3448205"/>
            <a:ext cx="190944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26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Object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hitting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falling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2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head.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322" y="5469792"/>
            <a:ext cx="223456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chance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noise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causing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loss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hearing.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106" y="9789722"/>
            <a:ext cx="200088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prevent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cuts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burns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2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hands.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1790" y="5227625"/>
            <a:ext cx="1506238" cy="11187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7300" y="7638795"/>
            <a:ext cx="203073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exposed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parts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skin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might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 sunburn.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C25101-D823-516E-BFFF-23BEE7A75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0" y="1450441"/>
            <a:ext cx="1070517" cy="1037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AA70C1-A937-6E8D-9B2A-FEE428CE4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50" y="3086889"/>
            <a:ext cx="1070517" cy="11485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C82296-A407-9E34-B7BF-B9D9A52C6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956" y="7234446"/>
            <a:ext cx="1293541" cy="10370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00B8BB-370B-2B25-EF47-C2034BF53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366" y="8612500"/>
            <a:ext cx="758283" cy="14608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2170798"/>
            <a:ext cx="6480175" cy="414655"/>
          </a:xfrm>
          <a:custGeom>
            <a:avLst/>
            <a:gdLst/>
            <a:ahLst/>
            <a:cxnLst/>
            <a:rect l="l" t="t" r="r" b="b"/>
            <a:pathLst>
              <a:path w="6480175" h="414655">
                <a:moveTo>
                  <a:pt x="0" y="414045"/>
                </a:moveTo>
                <a:lnTo>
                  <a:pt x="6479997" y="414045"/>
                </a:lnTo>
                <a:lnTo>
                  <a:pt x="6479997" y="0"/>
                </a:lnTo>
                <a:lnTo>
                  <a:pt x="0" y="0"/>
                </a:lnTo>
                <a:lnTo>
                  <a:pt x="0" y="414045"/>
                </a:lnTo>
                <a:close/>
              </a:path>
            </a:pathLst>
          </a:custGeom>
          <a:solidFill>
            <a:srgbClr val="E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432193"/>
            <a:ext cx="6480175" cy="414020"/>
          </a:xfrm>
          <a:custGeom>
            <a:avLst/>
            <a:gdLst/>
            <a:ahLst/>
            <a:cxnLst/>
            <a:rect l="l" t="t" r="r" b="b"/>
            <a:pathLst>
              <a:path w="6480175" h="414019">
                <a:moveTo>
                  <a:pt x="0" y="413804"/>
                </a:moveTo>
                <a:lnTo>
                  <a:pt x="6479997" y="413804"/>
                </a:lnTo>
                <a:lnTo>
                  <a:pt x="6479997" y="0"/>
                </a:lnTo>
                <a:lnTo>
                  <a:pt x="0" y="0"/>
                </a:lnTo>
                <a:lnTo>
                  <a:pt x="0" y="413804"/>
                </a:lnTo>
                <a:close/>
              </a:path>
            </a:pathLst>
          </a:custGeom>
          <a:solidFill>
            <a:srgbClr val="EC3E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108" y="4069122"/>
            <a:ext cx="6166456" cy="317155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004" y="845997"/>
            <a:ext cx="648017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60680" rIns="0" bIns="0" rtlCol="0">
            <a:spAutoFit/>
          </a:bodyPr>
          <a:lstStyle/>
          <a:p>
            <a:pPr marL="1342390">
              <a:lnSpc>
                <a:spcPct val="100000"/>
              </a:lnSpc>
              <a:spcBef>
                <a:spcPts val="2840"/>
              </a:spcBef>
            </a:pP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SPEAKING - ORAL </a:t>
            </a: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COMMUNICATION</a:t>
            </a:r>
            <a:endParaRPr sz="38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480185" cy="153035"/>
          </a:xfrm>
          <a:custGeom>
            <a:avLst/>
            <a:gdLst/>
            <a:ahLst/>
            <a:cxnLst/>
            <a:rect l="l" t="t" r="r" b="b"/>
            <a:pathLst>
              <a:path w="1480185" h="153034">
                <a:moveTo>
                  <a:pt x="0" y="152996"/>
                </a:moveTo>
                <a:lnTo>
                  <a:pt x="1479600" y="152996"/>
                </a:lnTo>
                <a:lnTo>
                  <a:pt x="1479600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04" y="432003"/>
            <a:ext cx="5000625" cy="153035"/>
          </a:xfrm>
          <a:prstGeom prst="rect">
            <a:avLst/>
          </a:prstGeom>
          <a:solidFill>
            <a:srgbClr val="EC3E3C"/>
          </a:solidFill>
        </p:spPr>
        <p:txBody>
          <a:bodyPr vert="horz" wrap="square" lIns="0" tIns="0" rIns="0" bIns="0" rtlCol="0">
            <a:spAutoFit/>
          </a:bodyPr>
          <a:lstStyle/>
          <a:p>
            <a:pPr marL="271589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SPEAKING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(ORAL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COMMUNICATION)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806" y="939304"/>
            <a:ext cx="53975" cy="12700"/>
            <a:chOff x="548806" y="939304"/>
            <a:chExt cx="53975" cy="12700"/>
          </a:xfrm>
        </p:grpSpPr>
        <p:sp>
          <p:nvSpPr>
            <p:cNvPr id="5" name="object 5"/>
            <p:cNvSpPr/>
            <p:nvPr/>
          </p:nvSpPr>
          <p:spPr>
            <a:xfrm>
              <a:off x="575782" y="945654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>
                  <a:moveTo>
                    <a:pt x="2062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8805" y="939304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5397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53975" h="12700">
                  <a:moveTo>
                    <a:pt x="53949" y="6350"/>
                  </a:moveTo>
                  <a:lnTo>
                    <a:pt x="52082" y="1866"/>
                  </a:lnTo>
                  <a:lnTo>
                    <a:pt x="47599" y="0"/>
                  </a:lnTo>
                  <a:lnTo>
                    <a:pt x="43103" y="1866"/>
                  </a:lnTo>
                  <a:lnTo>
                    <a:pt x="41249" y="6350"/>
                  </a:lnTo>
                  <a:lnTo>
                    <a:pt x="43103" y="10845"/>
                  </a:lnTo>
                  <a:lnTo>
                    <a:pt x="47599" y="12700"/>
                  </a:lnTo>
                  <a:lnTo>
                    <a:pt x="52082" y="10845"/>
                  </a:lnTo>
                  <a:lnTo>
                    <a:pt x="53949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18861" y="1428305"/>
            <a:ext cx="1362075" cy="12700"/>
          </a:xfrm>
          <a:custGeom>
            <a:avLst/>
            <a:gdLst/>
            <a:ahLst/>
            <a:cxnLst/>
            <a:rect l="l" t="t" r="r" b="b"/>
            <a:pathLst>
              <a:path w="1362075" h="12700">
                <a:moveTo>
                  <a:pt x="12700" y="6350"/>
                </a:moveTo>
                <a:lnTo>
                  <a:pt x="10833" y="1866"/>
                </a:lnTo>
                <a:lnTo>
                  <a:pt x="6350" y="0"/>
                </a:lnTo>
                <a:lnTo>
                  <a:pt x="1854" y="1866"/>
                </a:lnTo>
                <a:lnTo>
                  <a:pt x="0" y="6350"/>
                </a:lnTo>
                <a:lnTo>
                  <a:pt x="1854" y="10845"/>
                </a:lnTo>
                <a:lnTo>
                  <a:pt x="6350" y="12700"/>
                </a:lnTo>
                <a:lnTo>
                  <a:pt x="10833" y="10845"/>
                </a:lnTo>
                <a:lnTo>
                  <a:pt x="12700" y="6350"/>
                </a:lnTo>
                <a:close/>
              </a:path>
              <a:path w="1362075" h="12700">
                <a:moveTo>
                  <a:pt x="1362075" y="6350"/>
                </a:moveTo>
                <a:lnTo>
                  <a:pt x="1360208" y="1866"/>
                </a:lnTo>
                <a:lnTo>
                  <a:pt x="1355725" y="0"/>
                </a:lnTo>
                <a:lnTo>
                  <a:pt x="1351229" y="1866"/>
                </a:lnTo>
                <a:lnTo>
                  <a:pt x="1349375" y="6350"/>
                </a:lnTo>
                <a:lnTo>
                  <a:pt x="1351229" y="10845"/>
                </a:lnTo>
                <a:lnTo>
                  <a:pt x="1355725" y="12700"/>
                </a:lnTo>
                <a:lnTo>
                  <a:pt x="1360208" y="10845"/>
                </a:lnTo>
                <a:lnTo>
                  <a:pt x="1362075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106" y="767854"/>
            <a:ext cx="40735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 Rounded MT Bold"/>
                <a:cs typeface="Arial Rounded MT Bold"/>
              </a:rPr>
              <a:t>(c)</a:t>
            </a:r>
            <a:r>
              <a:rPr sz="1100" spc="-1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found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report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to?</a:t>
            </a:r>
            <a:endParaRPr sz="11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157" y="1269504"/>
            <a:ext cx="48514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2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4348" y="1293869"/>
            <a:ext cx="160718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9313" y="660006"/>
            <a:ext cx="1601873" cy="12114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51069" y="1269504"/>
            <a:ext cx="1316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655" algn="l"/>
              </a:tabLst>
            </a:pP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806" y="713048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0067" y="7130487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7016" y="9217430"/>
            <a:ext cx="65087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359" baseline="13888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92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7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35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0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7" baseline="13888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222" baseline="13888" dirty="0">
                <a:solidFill>
                  <a:srgbClr val="231F20"/>
                </a:solidFill>
                <a:latin typeface="Open Sans"/>
                <a:cs typeface="Open Sans"/>
              </a:rPr>
              <a:t>ffi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13888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92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0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92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2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0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52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0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9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7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94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0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2" baseline="13888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13888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9" baseline="13888" dirty="0">
                <a:solidFill>
                  <a:srgbClr val="231F20"/>
                </a:solidFill>
                <a:latin typeface="Open Sans"/>
                <a:cs typeface="Open Sans"/>
              </a:rPr>
              <a:t>v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2" baseline="13888" dirty="0">
                <a:solidFill>
                  <a:srgbClr val="231F20"/>
                </a:solidFill>
                <a:latin typeface="Open Sans"/>
                <a:cs typeface="Open Sans"/>
              </a:rPr>
              <a:t>fi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32" baseline="13888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65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2" baseline="13888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922" baseline="13888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92" baseline="13888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13888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92" baseline="13888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32" baseline="13888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22" baseline="13888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27" baseline="13888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7" baseline="13888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</a:t>
            </a:r>
            <a:endParaRPr sz="1100" dirty="0">
              <a:latin typeface="Franklin Gothic Book"/>
              <a:cs typeface="Franklin Gothic Boo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8847" y="2347930"/>
            <a:ext cx="5951220" cy="38735"/>
            <a:chOff x="548847" y="2347930"/>
            <a:chExt cx="5951220" cy="38735"/>
          </a:xfrm>
        </p:grpSpPr>
        <p:sp>
          <p:nvSpPr>
            <p:cNvPr id="18" name="object 18"/>
            <p:cNvSpPr/>
            <p:nvPr/>
          </p:nvSpPr>
          <p:spPr>
            <a:xfrm>
              <a:off x="593264" y="2354356"/>
              <a:ext cx="5881370" cy="26034"/>
            </a:xfrm>
            <a:custGeom>
              <a:avLst/>
              <a:gdLst/>
              <a:ahLst/>
              <a:cxnLst/>
              <a:rect l="l" t="t" r="r" b="b"/>
              <a:pathLst>
                <a:path w="5881370" h="26035">
                  <a:moveTo>
                    <a:pt x="0" y="25666"/>
                  </a:moveTo>
                  <a:lnTo>
                    <a:pt x="5881319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843" y="2347937"/>
              <a:ext cx="5951220" cy="38735"/>
            </a:xfrm>
            <a:custGeom>
              <a:avLst/>
              <a:gdLst/>
              <a:ahLst/>
              <a:cxnLst/>
              <a:rect l="l" t="t" r="r" b="b"/>
              <a:pathLst>
                <a:path w="5951220" h="38735">
                  <a:moveTo>
                    <a:pt x="12700" y="32258"/>
                  </a:moveTo>
                  <a:lnTo>
                    <a:pt x="10833" y="27762"/>
                  </a:lnTo>
                  <a:lnTo>
                    <a:pt x="6350" y="25908"/>
                  </a:lnTo>
                  <a:lnTo>
                    <a:pt x="1854" y="27762"/>
                  </a:lnTo>
                  <a:lnTo>
                    <a:pt x="0" y="32258"/>
                  </a:lnTo>
                  <a:lnTo>
                    <a:pt x="1854" y="36741"/>
                  </a:lnTo>
                  <a:lnTo>
                    <a:pt x="6350" y="38608"/>
                  </a:lnTo>
                  <a:lnTo>
                    <a:pt x="10833" y="36741"/>
                  </a:lnTo>
                  <a:lnTo>
                    <a:pt x="12700" y="32258"/>
                  </a:lnTo>
                  <a:close/>
                </a:path>
                <a:path w="5951220" h="38735">
                  <a:moveTo>
                    <a:pt x="5951118" y="6350"/>
                  </a:moveTo>
                  <a:lnTo>
                    <a:pt x="5949251" y="1854"/>
                  </a:lnTo>
                  <a:lnTo>
                    <a:pt x="5944768" y="0"/>
                  </a:lnTo>
                  <a:lnTo>
                    <a:pt x="5940272" y="1854"/>
                  </a:lnTo>
                  <a:lnTo>
                    <a:pt x="5938418" y="6350"/>
                  </a:lnTo>
                  <a:lnTo>
                    <a:pt x="5940272" y="10833"/>
                  </a:lnTo>
                  <a:lnTo>
                    <a:pt x="5944768" y="12700"/>
                  </a:lnTo>
                  <a:lnTo>
                    <a:pt x="5949251" y="10833"/>
                  </a:lnTo>
                  <a:lnTo>
                    <a:pt x="5951118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48890" y="2717494"/>
            <a:ext cx="3815715" cy="29845"/>
            <a:chOff x="548890" y="2717494"/>
            <a:chExt cx="3815715" cy="29845"/>
          </a:xfrm>
        </p:grpSpPr>
        <p:sp>
          <p:nvSpPr>
            <p:cNvPr id="21" name="object 21"/>
            <p:cNvSpPr/>
            <p:nvPr/>
          </p:nvSpPr>
          <p:spPr>
            <a:xfrm>
              <a:off x="593270" y="2723931"/>
              <a:ext cx="3746500" cy="16510"/>
            </a:xfrm>
            <a:custGeom>
              <a:avLst/>
              <a:gdLst/>
              <a:ahLst/>
              <a:cxnLst/>
              <a:rect l="l" t="t" r="r" b="b"/>
              <a:pathLst>
                <a:path w="3746500" h="16510">
                  <a:moveTo>
                    <a:pt x="0" y="16344"/>
                  </a:moveTo>
                  <a:lnTo>
                    <a:pt x="3745953" y="0"/>
                  </a:lnTo>
                </a:path>
              </a:pathLst>
            </a:custGeom>
            <a:ln w="12699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881" y="2717495"/>
              <a:ext cx="3815715" cy="29845"/>
            </a:xfrm>
            <a:custGeom>
              <a:avLst/>
              <a:gdLst/>
              <a:ahLst/>
              <a:cxnLst/>
              <a:rect l="l" t="t" r="r" b="b"/>
              <a:pathLst>
                <a:path w="3815715" h="29844">
                  <a:moveTo>
                    <a:pt x="12700" y="22948"/>
                  </a:moveTo>
                  <a:lnTo>
                    <a:pt x="10845" y="18465"/>
                  </a:lnTo>
                  <a:lnTo>
                    <a:pt x="6350" y="16598"/>
                  </a:lnTo>
                  <a:lnTo>
                    <a:pt x="1866" y="18465"/>
                  </a:lnTo>
                  <a:lnTo>
                    <a:pt x="0" y="22948"/>
                  </a:lnTo>
                  <a:lnTo>
                    <a:pt x="1866" y="27444"/>
                  </a:lnTo>
                  <a:lnTo>
                    <a:pt x="6350" y="29298"/>
                  </a:lnTo>
                  <a:lnTo>
                    <a:pt x="10845" y="27444"/>
                  </a:lnTo>
                  <a:lnTo>
                    <a:pt x="12700" y="22948"/>
                  </a:lnTo>
                  <a:close/>
                </a:path>
                <a:path w="3815715" h="29844">
                  <a:moveTo>
                    <a:pt x="3815689" y="6350"/>
                  </a:moveTo>
                  <a:lnTo>
                    <a:pt x="3813835" y="1866"/>
                  </a:lnTo>
                  <a:lnTo>
                    <a:pt x="3809339" y="0"/>
                  </a:lnTo>
                  <a:lnTo>
                    <a:pt x="3804856" y="1866"/>
                  </a:lnTo>
                  <a:lnTo>
                    <a:pt x="3802989" y="6350"/>
                  </a:lnTo>
                  <a:lnTo>
                    <a:pt x="3804856" y="10845"/>
                  </a:lnTo>
                  <a:lnTo>
                    <a:pt x="3809339" y="12700"/>
                  </a:lnTo>
                  <a:lnTo>
                    <a:pt x="3813835" y="10845"/>
                  </a:lnTo>
                  <a:lnTo>
                    <a:pt x="3815689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50552" y="3107278"/>
            <a:ext cx="1804035" cy="20955"/>
            <a:chOff x="550552" y="3107278"/>
            <a:chExt cx="1804035" cy="20955"/>
          </a:xfrm>
        </p:grpSpPr>
        <p:sp>
          <p:nvSpPr>
            <p:cNvPr id="24" name="object 24"/>
            <p:cNvSpPr/>
            <p:nvPr/>
          </p:nvSpPr>
          <p:spPr>
            <a:xfrm>
              <a:off x="595015" y="3113703"/>
              <a:ext cx="1734185" cy="7620"/>
            </a:xfrm>
            <a:custGeom>
              <a:avLst/>
              <a:gdLst/>
              <a:ahLst/>
              <a:cxnLst/>
              <a:rect l="l" t="t" r="r" b="b"/>
              <a:pathLst>
                <a:path w="1734185" h="7619">
                  <a:moveTo>
                    <a:pt x="0" y="7569"/>
                  </a:moveTo>
                  <a:lnTo>
                    <a:pt x="1734134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0545" y="3107283"/>
              <a:ext cx="1804035" cy="20955"/>
            </a:xfrm>
            <a:custGeom>
              <a:avLst/>
              <a:gdLst/>
              <a:ahLst/>
              <a:cxnLst/>
              <a:rect l="l" t="t" r="r" b="b"/>
              <a:pathLst>
                <a:path w="1804035" h="20955">
                  <a:moveTo>
                    <a:pt x="12700" y="14160"/>
                  </a:moveTo>
                  <a:lnTo>
                    <a:pt x="10845" y="9677"/>
                  </a:lnTo>
                  <a:lnTo>
                    <a:pt x="6350" y="7810"/>
                  </a:lnTo>
                  <a:lnTo>
                    <a:pt x="1866" y="9677"/>
                  </a:lnTo>
                  <a:lnTo>
                    <a:pt x="0" y="14160"/>
                  </a:lnTo>
                  <a:lnTo>
                    <a:pt x="1866" y="18656"/>
                  </a:lnTo>
                  <a:lnTo>
                    <a:pt x="6350" y="20510"/>
                  </a:lnTo>
                  <a:lnTo>
                    <a:pt x="10845" y="18656"/>
                  </a:lnTo>
                  <a:lnTo>
                    <a:pt x="12700" y="14160"/>
                  </a:lnTo>
                  <a:close/>
                </a:path>
                <a:path w="1804035" h="20955">
                  <a:moveTo>
                    <a:pt x="1804009" y="6350"/>
                  </a:moveTo>
                  <a:lnTo>
                    <a:pt x="1802155" y="1866"/>
                  </a:lnTo>
                  <a:lnTo>
                    <a:pt x="1797659" y="0"/>
                  </a:lnTo>
                  <a:lnTo>
                    <a:pt x="1793176" y="1866"/>
                  </a:lnTo>
                  <a:lnTo>
                    <a:pt x="1791309" y="6350"/>
                  </a:lnTo>
                  <a:lnTo>
                    <a:pt x="1793176" y="10845"/>
                  </a:lnTo>
                  <a:lnTo>
                    <a:pt x="1797659" y="12700"/>
                  </a:lnTo>
                  <a:lnTo>
                    <a:pt x="1802155" y="10845"/>
                  </a:lnTo>
                  <a:lnTo>
                    <a:pt x="1804009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6140" y="4386149"/>
            <a:ext cx="2219960" cy="22860"/>
            <a:chOff x="556140" y="4386149"/>
            <a:chExt cx="2219960" cy="22860"/>
          </a:xfrm>
        </p:grpSpPr>
        <p:sp>
          <p:nvSpPr>
            <p:cNvPr id="27" name="object 27"/>
            <p:cNvSpPr/>
            <p:nvPr/>
          </p:nvSpPr>
          <p:spPr>
            <a:xfrm>
              <a:off x="600544" y="4392575"/>
              <a:ext cx="2150110" cy="9525"/>
            </a:xfrm>
            <a:custGeom>
              <a:avLst/>
              <a:gdLst/>
              <a:ahLst/>
              <a:cxnLst/>
              <a:rect l="l" t="t" r="r" b="b"/>
              <a:pathLst>
                <a:path w="2150110" h="9525">
                  <a:moveTo>
                    <a:pt x="0" y="9385"/>
                  </a:moveTo>
                  <a:lnTo>
                    <a:pt x="2150046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133" y="4386160"/>
              <a:ext cx="2219960" cy="22860"/>
            </a:xfrm>
            <a:custGeom>
              <a:avLst/>
              <a:gdLst/>
              <a:ahLst/>
              <a:cxnLst/>
              <a:rect l="l" t="t" r="r" b="b"/>
              <a:pathLst>
                <a:path w="2219960" h="22860">
                  <a:moveTo>
                    <a:pt x="12700" y="15976"/>
                  </a:moveTo>
                  <a:lnTo>
                    <a:pt x="10845" y="11480"/>
                  </a:lnTo>
                  <a:lnTo>
                    <a:pt x="6350" y="9626"/>
                  </a:lnTo>
                  <a:lnTo>
                    <a:pt x="1866" y="11480"/>
                  </a:lnTo>
                  <a:lnTo>
                    <a:pt x="0" y="15976"/>
                  </a:lnTo>
                  <a:lnTo>
                    <a:pt x="1866" y="20459"/>
                  </a:lnTo>
                  <a:lnTo>
                    <a:pt x="6350" y="22326"/>
                  </a:lnTo>
                  <a:lnTo>
                    <a:pt x="10845" y="20459"/>
                  </a:lnTo>
                  <a:lnTo>
                    <a:pt x="12700" y="15976"/>
                  </a:lnTo>
                  <a:close/>
                </a:path>
                <a:path w="2219960" h="22860">
                  <a:moveTo>
                    <a:pt x="2219820" y="6350"/>
                  </a:moveTo>
                  <a:lnTo>
                    <a:pt x="2217966" y="1854"/>
                  </a:lnTo>
                  <a:lnTo>
                    <a:pt x="2213470" y="0"/>
                  </a:lnTo>
                  <a:lnTo>
                    <a:pt x="2208987" y="1854"/>
                  </a:lnTo>
                  <a:lnTo>
                    <a:pt x="2207120" y="6350"/>
                  </a:lnTo>
                  <a:lnTo>
                    <a:pt x="2208987" y="10833"/>
                  </a:lnTo>
                  <a:lnTo>
                    <a:pt x="2213470" y="12700"/>
                  </a:lnTo>
                  <a:lnTo>
                    <a:pt x="2217966" y="10833"/>
                  </a:lnTo>
                  <a:lnTo>
                    <a:pt x="2219820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8220" y="2967382"/>
            <a:ext cx="2875210" cy="1490193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094362" y="1193475"/>
            <a:ext cx="935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 supervisor.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83065" y="1806929"/>
            <a:ext cx="6684009" cy="429476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869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Workplace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health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and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safety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(WHS)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personnel</a:t>
            </a:r>
            <a:endParaRPr sz="1400" dirty="0">
              <a:latin typeface="Franklin Gothic Demi"/>
              <a:cs typeface="Franklin Gothic Demi"/>
            </a:endParaRPr>
          </a:p>
          <a:p>
            <a:pPr marL="165100">
              <a:lnSpc>
                <a:spcPct val="100000"/>
              </a:lnSpc>
              <a:spcBef>
                <a:spcPts val="665"/>
              </a:spcBef>
            </a:pPr>
            <a:r>
              <a:rPr sz="1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2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</a:t>
            </a:r>
            <a:r>
              <a:rPr sz="1650" spc="-30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650" spc="-30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650" spc="-22" baseline="25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</a:t>
            </a:r>
            <a:r>
              <a:rPr sz="1650" spc="-37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650" spc="-30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r>
              <a:rPr sz="1650" spc="-30" baseline="50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650" spc="-30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spc="-15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safety.</a:t>
            </a:r>
            <a:r>
              <a:rPr sz="1650" spc="-37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Here</a:t>
            </a:r>
            <a:r>
              <a:rPr sz="1650" spc="-22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650" spc="-30" baseline="75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10101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650" spc="-30" baseline="1010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baseline="10101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650" spc="-30" baseline="1010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650" spc="-15" baseline="10101" dirty="0">
                <a:solidFill>
                  <a:srgbClr val="231F20"/>
                </a:solidFill>
                <a:latin typeface="Franklin Gothic Book"/>
                <a:cs typeface="Franklin Gothic Book"/>
              </a:rPr>
              <a:t>them:</a:t>
            </a:r>
            <a:endParaRPr sz="1650" baseline="10101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Franklin Gothic Book"/>
              <a:cs typeface="Franklin Gothic Book"/>
            </a:endParaRPr>
          </a:p>
          <a:p>
            <a:pPr marL="1651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Verdana"/>
                <a:cs typeface="Verdana"/>
              </a:rPr>
              <a:t>First</a:t>
            </a:r>
            <a:r>
              <a:rPr sz="12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231F20"/>
                </a:solidFill>
                <a:latin typeface="Verdana"/>
                <a:cs typeface="Verdana"/>
              </a:rPr>
              <a:t>aid</a:t>
            </a:r>
            <a:r>
              <a:rPr sz="12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-44" baseline="2314" dirty="0">
                <a:solidFill>
                  <a:srgbClr val="231F20"/>
                </a:solidFill>
                <a:latin typeface="Verdana"/>
                <a:cs typeface="Verdana"/>
              </a:rPr>
              <a:t>officers</a:t>
            </a:r>
            <a:r>
              <a:rPr sz="1800" spc="-179" baseline="23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baseline="2314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800" spc="-30" baseline="23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2314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trained</a:t>
            </a:r>
            <a:r>
              <a:rPr sz="1800" spc="-30" baseline="23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2314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80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800" spc="-3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</a:t>
            </a:r>
            <a:r>
              <a:rPr sz="1800" spc="-3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</a:t>
            </a:r>
            <a:r>
              <a:rPr sz="1800" spc="-3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aid</a:t>
            </a:r>
            <a:r>
              <a:rPr sz="1800" spc="-3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800" spc="-30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800" spc="-15" baseline="4629" dirty="0">
                <a:solidFill>
                  <a:srgbClr val="231F20"/>
                </a:solidFill>
                <a:latin typeface="Franklin Gothic Book"/>
                <a:cs typeface="Franklin Gothic Book"/>
              </a:rPr>
              <a:t>sit</a:t>
            </a:r>
            <a:r>
              <a:rPr sz="1800" spc="-15" baseline="6944" dirty="0">
                <a:solidFill>
                  <a:srgbClr val="231F20"/>
                </a:solidFill>
                <a:latin typeface="Franklin Gothic Book"/>
                <a:cs typeface="Franklin Gothic Book"/>
              </a:rPr>
              <a:t>e.</a:t>
            </a:r>
            <a:endParaRPr sz="1800" baseline="6944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Franklin Gothic Book"/>
              <a:cs typeface="Franklin Gothic Book"/>
            </a:endParaRPr>
          </a:p>
          <a:p>
            <a:pPr marL="1663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31F20"/>
                </a:solidFill>
                <a:latin typeface="Verdana"/>
                <a:cs typeface="Verdana"/>
              </a:rPr>
              <a:t>WHS</a:t>
            </a:r>
            <a:r>
              <a:rPr sz="12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Verdana"/>
                <a:cs typeface="Verdana"/>
              </a:rPr>
              <a:t>representatives</a:t>
            </a:r>
            <a:endParaRPr sz="1200" dirty="0">
              <a:latin typeface="Verdana"/>
              <a:cs typeface="Verdana"/>
            </a:endParaRPr>
          </a:p>
          <a:p>
            <a:pPr marL="167640">
              <a:lnSpc>
                <a:spcPct val="100000"/>
              </a:lnSpc>
              <a:spcBef>
                <a:spcPts val="384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Fellow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elect</a:t>
            </a:r>
            <a:r>
              <a:rPr sz="1500" spc="-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500" spc="-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representatives</a:t>
            </a:r>
            <a:r>
              <a:rPr sz="1500" spc="-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to:</a:t>
            </a:r>
            <a:endParaRPr sz="1500" baseline="5555" dirty="0">
              <a:latin typeface="Open Sans"/>
              <a:cs typeface="Open Sans"/>
            </a:endParaRPr>
          </a:p>
          <a:p>
            <a:pPr marL="346075" indent="-177800">
              <a:lnSpc>
                <a:spcPct val="100000"/>
              </a:lnSpc>
              <a:spcBef>
                <a:spcPts val="705"/>
              </a:spcBef>
              <a:buChar char="•"/>
              <a:tabLst>
                <a:tab pos="346075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look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500" spc="-15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issues</a:t>
            </a:r>
            <a:endParaRPr sz="1500" baseline="5555" dirty="0">
              <a:latin typeface="Open Sans"/>
              <a:cs typeface="Open Sans"/>
            </a:endParaRPr>
          </a:p>
          <a:p>
            <a:pPr marL="347345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34734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input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endParaRPr sz="1500" baseline="5555" dirty="0">
              <a:latin typeface="Open Sans"/>
              <a:cs typeface="Open Sans"/>
            </a:endParaRPr>
          </a:p>
          <a:p>
            <a:pPr marL="347980" indent="-177800">
              <a:lnSpc>
                <a:spcPct val="100000"/>
              </a:lnSpc>
              <a:spcBef>
                <a:spcPts val="585"/>
              </a:spcBef>
              <a:buChar char="•"/>
              <a:tabLst>
                <a:tab pos="34798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member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committee.</a:t>
            </a:r>
            <a:endParaRPr sz="1500" baseline="5555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Open Sans"/>
              <a:cs typeface="Open Sans"/>
            </a:endParaRPr>
          </a:p>
          <a:p>
            <a:pPr marL="172720">
              <a:lnSpc>
                <a:spcPct val="100000"/>
              </a:lnSpc>
              <a:spcBef>
                <a:spcPts val="384"/>
              </a:spcBef>
            </a:pPr>
            <a:r>
              <a:rPr lang="en-US" sz="1200" spc="-10" dirty="0">
                <a:solidFill>
                  <a:srgbClr val="231F20"/>
                </a:solidFill>
                <a:latin typeface="Verdana"/>
              </a:rPr>
              <a:t>WHS Committee members</a:t>
            </a:r>
          </a:p>
          <a:p>
            <a:pPr marL="172720">
              <a:lnSpc>
                <a:spcPct val="100000"/>
              </a:lnSpc>
              <a:spcBef>
                <a:spcPts val="384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member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employed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workplace.</a:t>
            </a:r>
            <a:endParaRPr sz="1500" baseline="5555" dirty="0">
              <a:latin typeface="Open Sans"/>
              <a:cs typeface="Open Sans"/>
            </a:endParaRPr>
          </a:p>
          <a:p>
            <a:pPr marL="174625" marR="2762250" indent="-1270">
              <a:lnSpc>
                <a:spcPct val="100000"/>
              </a:lnSpc>
              <a:spcBef>
                <a:spcPts val="70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committee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tells</a:t>
            </a:r>
            <a:r>
              <a:rPr sz="1500" spc="-15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500" spc="-15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7" baseline="2777" dirty="0">
                <a:solidFill>
                  <a:srgbClr val="231F20"/>
                </a:solidFill>
                <a:latin typeface="Open Sans"/>
                <a:cs typeface="Open Sans"/>
              </a:rPr>
              <a:t>PCBU</a:t>
            </a:r>
            <a:r>
              <a:rPr sz="1500" spc="-15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(employer)</a:t>
            </a:r>
            <a:r>
              <a:rPr sz="1500" spc="-15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about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555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555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1000" dirty="0">
              <a:latin typeface="Open Sans"/>
              <a:cs typeface="Open Sans"/>
            </a:endParaRPr>
          </a:p>
          <a:p>
            <a:pPr marL="175895" marR="2901315" indent="-127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PCBU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choose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5555" dirty="0">
                <a:solidFill>
                  <a:srgbClr val="231F20"/>
                </a:solidFill>
                <a:latin typeface="Open Sans"/>
                <a:cs typeface="Open Sans"/>
              </a:rPr>
              <a:t>committee</a:t>
            </a:r>
            <a:r>
              <a:rPr sz="1500" spc="-22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so</a:t>
            </a:r>
            <a:endParaRPr sz="1000" dirty="0">
              <a:latin typeface="Open Sans"/>
              <a:cs typeface="Open Sans"/>
            </a:endParaRPr>
          </a:p>
          <a:p>
            <a:pPr marL="17653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representative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asks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5555" dirty="0">
                <a:solidFill>
                  <a:srgbClr val="231F20"/>
                </a:solidFill>
                <a:latin typeface="Open Sans"/>
                <a:cs typeface="Open Sans"/>
              </a:rPr>
              <a:t>them</a:t>
            </a:r>
            <a:r>
              <a:rPr sz="1500" spc="-22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to.</a:t>
            </a:r>
            <a:endParaRPr sz="1500" baseline="5555" dirty="0">
              <a:latin typeface="Open Sans"/>
              <a:cs typeface="Open Sans"/>
            </a:endParaRPr>
          </a:p>
          <a:p>
            <a:pPr marL="178435" marR="2860040" indent="-1270">
              <a:lnSpc>
                <a:spcPct val="10000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number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500" spc="-22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2777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500" spc="-22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500" spc="-22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1500" spc="-22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various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issues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baseline="2777" dirty="0">
                <a:solidFill>
                  <a:srgbClr val="231F20"/>
                </a:solidFill>
                <a:latin typeface="Open Sans"/>
                <a:cs typeface="Open Sans"/>
              </a:rPr>
              <a:t>–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2777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500" spc="-30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2777" dirty="0">
                <a:solidFill>
                  <a:srgbClr val="231F20"/>
                </a:solidFill>
                <a:latin typeface="Open Sans"/>
                <a:cs typeface="Open Sans"/>
              </a:rPr>
              <a:t>just</a:t>
            </a:r>
            <a:r>
              <a:rPr sz="1500" spc="-37" baseline="2777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52" baseline="555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500" spc="-37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60" baseline="555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500" spc="-30" baseline="55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500" spc="-15" baseline="555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endParaRPr sz="1500" baseline="5555" dirty="0">
              <a:latin typeface="Open Sans"/>
              <a:cs typeface="Open Sans"/>
            </a:endParaRPr>
          </a:p>
          <a:p>
            <a:pPr marL="179070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representative.</a:t>
            </a:r>
            <a:endParaRPr lang="en-US" sz="1000" spc="-10" dirty="0">
              <a:solidFill>
                <a:srgbClr val="231F20"/>
              </a:solidFill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7016" y="8547100"/>
            <a:ext cx="3134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responsible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for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site.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372571-9EBC-44AE-A286-9AD69CBB08A0}"/>
              </a:ext>
            </a:extLst>
          </p:cNvPr>
          <p:cNvSpPr txBox="1"/>
          <p:nvPr/>
        </p:nvSpPr>
        <p:spPr>
          <a:xfrm>
            <a:off x="459309" y="6168954"/>
            <a:ext cx="6508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5" baseline="2314" dirty="0">
                <a:solidFill>
                  <a:srgbClr val="231F20"/>
                </a:solidFill>
                <a:latin typeface="Verdana"/>
              </a:rPr>
              <a:t>Supervisors</a:t>
            </a:r>
            <a:r>
              <a:rPr lang="en-US" sz="1000" dirty="0"/>
              <a:t> may be members of the WHS committee. They are responsible for management and safety on site. Workers can ask them questions to check on instructions.</a:t>
            </a:r>
          </a:p>
          <a:p>
            <a:endParaRPr lang="en-US" sz="1000" dirty="0"/>
          </a:p>
          <a:p>
            <a:r>
              <a:rPr lang="en-US" sz="1000" dirty="0"/>
              <a:t>Question 2</a:t>
            </a:r>
          </a:p>
          <a:p>
            <a:r>
              <a:rPr lang="en-US" sz="1000" dirty="0"/>
              <a:t>. </a:t>
            </a:r>
          </a:p>
          <a:p>
            <a:r>
              <a:rPr lang="en-US" sz="1000" dirty="0"/>
              <a:t>(a) Can workers be members of the WHS committee?</a:t>
            </a:r>
          </a:p>
          <a:p>
            <a:endParaRPr lang="en-US" sz="1000" dirty="0"/>
          </a:p>
          <a:p>
            <a:pPr algn="just" rtl="0"/>
            <a:r>
              <a:rPr lang="en-US" sz="1000" dirty="0"/>
              <a:t>Answer: Yes</a:t>
            </a:r>
          </a:p>
          <a:p>
            <a:pPr algn="just" rtl="0"/>
            <a:endParaRPr lang="en-US" sz="1000" dirty="0"/>
          </a:p>
          <a:p>
            <a:r>
              <a:rPr lang="en-US" sz="1000" dirty="0"/>
              <a:t>(b) What is the job of the WHS representative?</a:t>
            </a:r>
          </a:p>
          <a:p>
            <a:endParaRPr lang="en-US" sz="1000" dirty="0"/>
          </a:p>
          <a:p>
            <a:r>
              <a:rPr lang="en-US" sz="1000" dirty="0"/>
              <a:t>Answer: A person elected by a work group to represent them on health and safety concerns.</a:t>
            </a:r>
          </a:p>
          <a:p>
            <a:endParaRPr lang="en-US" sz="1000" dirty="0"/>
          </a:p>
          <a:p>
            <a:r>
              <a:rPr lang="en-US" sz="1000" dirty="0"/>
              <a:t>(c) What is the job of a supervisor to do with health and safety?</a:t>
            </a:r>
          </a:p>
          <a:p>
            <a:endParaRPr lang="en-US" dirty="0"/>
          </a:p>
          <a:p>
            <a:r>
              <a:rPr lang="en-US" sz="1000" dirty="0"/>
              <a:t>Answer:........................................................................................................................................................................</a:t>
            </a:r>
          </a:p>
          <a:p>
            <a:endParaRPr lang="en-US" sz="1000" dirty="0"/>
          </a:p>
          <a:p>
            <a:r>
              <a:rPr lang="en-US" sz="1000" dirty="0"/>
              <a:t>(e) What is the job of first aid officers?</a:t>
            </a:r>
          </a:p>
          <a:p>
            <a:endParaRPr lang="en-US" sz="1000" dirty="0"/>
          </a:p>
          <a:p>
            <a:r>
              <a:rPr lang="en-US" sz="1000" dirty="0"/>
              <a:t>Answer:........................................................................................................................................................................</a:t>
            </a:r>
            <a:endParaRPr lang="en-AU" sz="1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713E3C8-F957-165B-8642-5BECC99AE668}"/>
              </a:ext>
            </a:extLst>
          </p:cNvPr>
          <p:cNvSpPr/>
          <p:nvPr/>
        </p:nvSpPr>
        <p:spPr>
          <a:xfrm flipV="1">
            <a:off x="1007016" y="1191830"/>
            <a:ext cx="4353858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A2679C-45AA-1DEA-9947-AF0BCCB61BE7}"/>
              </a:ext>
            </a:extLst>
          </p:cNvPr>
          <p:cNvSpPr/>
          <p:nvPr/>
        </p:nvSpPr>
        <p:spPr>
          <a:xfrm flipV="1">
            <a:off x="1028606" y="7226708"/>
            <a:ext cx="4800600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DE1F35-A1B8-59FD-10D2-CE86AE1CB2B5}"/>
              </a:ext>
            </a:extLst>
          </p:cNvPr>
          <p:cNvSpPr/>
          <p:nvPr/>
        </p:nvSpPr>
        <p:spPr>
          <a:xfrm flipV="1">
            <a:off x="1028606" y="7864160"/>
            <a:ext cx="4800600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185672-1302-4A6D-A600-9C2A5D404886}"/>
              </a:ext>
            </a:extLst>
          </p:cNvPr>
          <p:cNvSpPr/>
          <p:nvPr/>
        </p:nvSpPr>
        <p:spPr>
          <a:xfrm flipV="1">
            <a:off x="1019255" y="8502848"/>
            <a:ext cx="4800600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93BDCD-046B-2C91-7290-B640C1C21B6B}"/>
              </a:ext>
            </a:extLst>
          </p:cNvPr>
          <p:cNvSpPr/>
          <p:nvPr/>
        </p:nvSpPr>
        <p:spPr>
          <a:xfrm flipV="1">
            <a:off x="1028606" y="9146234"/>
            <a:ext cx="4800600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004" y="378002"/>
            <a:ext cx="6480175" cy="702310"/>
          </a:xfrm>
          <a:prstGeom prst="rect">
            <a:avLst/>
          </a:prstGeom>
          <a:solidFill>
            <a:srgbClr val="19325D"/>
          </a:solidFill>
        </p:spPr>
        <p:txBody>
          <a:bodyPr vert="horz" wrap="square" lIns="0" tIns="31115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45"/>
              </a:spcBef>
            </a:pP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Contents</a:t>
            </a:r>
            <a:endParaRPr sz="3800">
              <a:latin typeface="Bebas Neue Bold"/>
              <a:cs typeface="Bebas Neue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99" y="1652393"/>
            <a:ext cx="18472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About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construction</a:t>
            </a:r>
            <a:r>
              <a:rPr sz="12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induction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0370" y="165239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2157903"/>
            <a:ext cx="1818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200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legislation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0370" y="215790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2607636"/>
            <a:ext cx="35134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Identify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construction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hazards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and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risk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6252" y="2607636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19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299" y="3113147"/>
            <a:ext cx="2001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Speaking</a:t>
            </a:r>
            <a:r>
              <a:rPr sz="12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(Oral</a:t>
            </a:r>
            <a:r>
              <a:rPr sz="12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communication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)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6252" y="3113147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33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99" y="3618658"/>
            <a:ext cx="1950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protective</a:t>
            </a:r>
            <a:r>
              <a:rPr sz="1200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equipment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1919" y="3618658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47</a:t>
            </a:r>
            <a:endParaRPr sz="12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480185" cy="153035"/>
          </a:xfrm>
          <a:custGeom>
            <a:avLst/>
            <a:gdLst/>
            <a:ahLst/>
            <a:cxnLst/>
            <a:rect l="l" t="t" r="r" b="b"/>
            <a:pathLst>
              <a:path w="1480185" h="153034">
                <a:moveTo>
                  <a:pt x="0" y="152996"/>
                </a:moveTo>
                <a:lnTo>
                  <a:pt x="1479600" y="152996"/>
                </a:lnTo>
                <a:lnTo>
                  <a:pt x="1479600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04" y="432003"/>
            <a:ext cx="5000625" cy="153035"/>
          </a:xfrm>
          <a:prstGeom prst="rect">
            <a:avLst/>
          </a:prstGeom>
          <a:solidFill>
            <a:srgbClr val="EC3E3C"/>
          </a:solidFill>
        </p:spPr>
        <p:txBody>
          <a:bodyPr vert="horz" wrap="square" lIns="0" tIns="0" rIns="0" bIns="0" rtlCol="0">
            <a:spAutoFit/>
          </a:bodyPr>
          <a:lstStyle/>
          <a:p>
            <a:pPr marL="271589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SPEAKING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(ORAL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COMMUNICATION)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0000" y="2575641"/>
            <a:ext cx="3980179" cy="2617470"/>
            <a:chOff x="540000" y="2575641"/>
            <a:chExt cx="3980179" cy="2617470"/>
          </a:xfrm>
        </p:grpSpPr>
        <p:sp>
          <p:nvSpPr>
            <p:cNvPr id="5" name="object 5"/>
            <p:cNvSpPr/>
            <p:nvPr/>
          </p:nvSpPr>
          <p:spPr>
            <a:xfrm>
              <a:off x="540000" y="2578816"/>
              <a:ext cx="1990089" cy="0"/>
            </a:xfrm>
            <a:custGeom>
              <a:avLst/>
              <a:gdLst/>
              <a:ahLst/>
              <a:cxnLst/>
              <a:rect l="l" t="t" r="r" b="b"/>
              <a:pathLst>
                <a:path w="1990089">
                  <a:moveTo>
                    <a:pt x="0" y="0"/>
                  </a:moveTo>
                  <a:lnTo>
                    <a:pt x="198989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175" y="2581985"/>
              <a:ext cx="0" cy="2604770"/>
            </a:xfrm>
            <a:custGeom>
              <a:avLst/>
              <a:gdLst/>
              <a:ahLst/>
              <a:cxnLst/>
              <a:rect l="l" t="t" r="r" b="b"/>
              <a:pathLst>
                <a:path h="2604770">
                  <a:moveTo>
                    <a:pt x="0" y="260466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9899" y="2578816"/>
              <a:ext cx="1990089" cy="0"/>
            </a:xfrm>
            <a:custGeom>
              <a:avLst/>
              <a:gdLst/>
              <a:ahLst/>
              <a:cxnLst/>
              <a:rect l="l" t="t" r="r" b="b"/>
              <a:pathLst>
                <a:path w="1990089">
                  <a:moveTo>
                    <a:pt x="0" y="0"/>
                  </a:moveTo>
                  <a:lnTo>
                    <a:pt x="198989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0" y="5189828"/>
              <a:ext cx="1990089" cy="0"/>
            </a:xfrm>
            <a:custGeom>
              <a:avLst/>
              <a:gdLst/>
              <a:ahLst/>
              <a:cxnLst/>
              <a:rect l="l" t="t" r="r" b="b"/>
              <a:pathLst>
                <a:path w="1990089">
                  <a:moveTo>
                    <a:pt x="0" y="0"/>
                  </a:moveTo>
                  <a:lnTo>
                    <a:pt x="198989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9899" y="5189828"/>
              <a:ext cx="1990089" cy="0"/>
            </a:xfrm>
            <a:custGeom>
              <a:avLst/>
              <a:gdLst/>
              <a:ahLst/>
              <a:cxnLst/>
              <a:rect l="l" t="t" r="r" b="b"/>
              <a:pathLst>
                <a:path w="1990089">
                  <a:moveTo>
                    <a:pt x="0" y="0"/>
                  </a:moveTo>
                  <a:lnTo>
                    <a:pt x="1989899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899" y="2581985"/>
              <a:ext cx="0" cy="2604770"/>
            </a:xfrm>
            <a:custGeom>
              <a:avLst/>
              <a:gdLst/>
              <a:ahLst/>
              <a:cxnLst/>
              <a:rect l="l" t="t" r="r" b="b"/>
              <a:pathLst>
                <a:path h="2604770">
                  <a:moveTo>
                    <a:pt x="0" y="260466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6625" y="2581985"/>
              <a:ext cx="0" cy="2604770"/>
            </a:xfrm>
            <a:custGeom>
              <a:avLst/>
              <a:gdLst/>
              <a:ahLst/>
              <a:cxnLst/>
              <a:rect l="l" t="t" r="r" b="b"/>
              <a:pathLst>
                <a:path h="2604770">
                  <a:moveTo>
                    <a:pt x="0" y="260466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757" y="2838484"/>
              <a:ext cx="1529443" cy="21137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171" y="2838484"/>
              <a:ext cx="1529430" cy="21137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27300" y="590998"/>
            <a:ext cx="5514975" cy="178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Fire</a:t>
            </a:r>
            <a:r>
              <a:rPr sz="1400" b="1" spc="-3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hose</a:t>
            </a:r>
            <a:r>
              <a:rPr sz="1400" b="1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reels</a:t>
            </a:r>
            <a:endParaRPr sz="1400">
              <a:latin typeface="Franklin Gothic Demi"/>
              <a:cs typeface="Franklin Gothic Demi"/>
            </a:endParaRPr>
          </a:p>
          <a:p>
            <a:pPr marL="12700" marR="5080">
              <a:lnSpc>
                <a:spcPct val="147300"/>
              </a:lnSpc>
              <a:spcBef>
                <a:spcPts val="400"/>
              </a:spcBef>
            </a:pP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Fire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hose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 reel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accessible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controlled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supply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fight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fire.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length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fully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extended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hose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36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diameter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19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mm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(outside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diameter).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appliances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deliver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least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0.33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litres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second.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nozzle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attached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hose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enables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direction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flow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fire.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Australian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Standards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nominate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installation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maintenance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requirements.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hose reel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signs: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0812" y="2669146"/>
            <a:ext cx="1817585" cy="247649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59026" y="7751909"/>
            <a:ext cx="6473825" cy="0"/>
          </a:xfrm>
          <a:custGeom>
            <a:avLst/>
            <a:gdLst/>
            <a:ahLst/>
            <a:cxnLst/>
            <a:rect l="l" t="t" r="r" b="b"/>
            <a:pathLst>
              <a:path w="6473825">
                <a:moveTo>
                  <a:pt x="0" y="0"/>
                </a:moveTo>
                <a:lnTo>
                  <a:pt x="647364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439" y="5526131"/>
            <a:ext cx="1087021" cy="160253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8514" y="5546416"/>
            <a:ext cx="998166" cy="190052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4471" y="7867284"/>
            <a:ext cx="1723989" cy="212562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6326" y="5453903"/>
            <a:ext cx="3354070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Fire</a:t>
            </a:r>
            <a:r>
              <a:rPr sz="1400" spc="-3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blankets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blankets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fire-resistant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sheets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glass-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fibre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material.</a:t>
            </a:r>
            <a:endParaRPr sz="1000" dirty="0">
              <a:latin typeface="Open Sans"/>
              <a:cs typeface="Open Sans"/>
            </a:endParaRPr>
          </a:p>
          <a:p>
            <a:pPr marL="12700" marR="3810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used 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cover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supply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oxygen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wrap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whose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clothes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fire.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326" y="7829903"/>
            <a:ext cx="2965450" cy="101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Breathing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apparatus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Breathing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apparatus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sets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breathing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kits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designed 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give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clean,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breathable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air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(from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tank).</a:t>
            </a:r>
            <a:endParaRPr sz="1000" dirty="0">
              <a:latin typeface="Open Sans"/>
              <a:cs typeface="Open Sans"/>
            </a:endParaRPr>
          </a:p>
          <a:p>
            <a:pPr marL="12700" marR="283845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air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oxygen,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smoke,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gasses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contaminants.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5482" y="7213269"/>
            <a:ext cx="1072515" cy="3937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81915">
              <a:lnSpc>
                <a:spcPts val="1150"/>
              </a:lnSpc>
              <a:spcBef>
                <a:spcPts val="38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example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endParaRPr sz="1000">
              <a:latin typeface="Open Sans"/>
              <a:cs typeface="Open Sans"/>
            </a:endParaRPr>
          </a:p>
          <a:p>
            <a:pPr marL="86360">
              <a:lnSpc>
                <a:spcPts val="1150"/>
              </a:lnSpc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fire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blanket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sign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7603" y="9516250"/>
            <a:ext cx="1127125" cy="533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47320" marR="139700" indent="83820">
              <a:lnSpc>
                <a:spcPts val="1100"/>
              </a:lnSpc>
              <a:spcBef>
                <a:spcPts val="5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example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breathing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apparatus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sign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55300" y="7864256"/>
            <a:ext cx="1131758" cy="1571566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480185" cy="153035"/>
          </a:xfrm>
          <a:custGeom>
            <a:avLst/>
            <a:gdLst/>
            <a:ahLst/>
            <a:cxnLst/>
            <a:rect l="l" t="t" r="r" b="b"/>
            <a:pathLst>
              <a:path w="1480185" h="153034">
                <a:moveTo>
                  <a:pt x="0" y="152996"/>
                </a:moveTo>
                <a:lnTo>
                  <a:pt x="1479600" y="152996"/>
                </a:lnTo>
                <a:lnTo>
                  <a:pt x="1479600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04" y="432003"/>
            <a:ext cx="5000625" cy="153035"/>
          </a:xfrm>
          <a:prstGeom prst="rect">
            <a:avLst/>
          </a:prstGeom>
          <a:solidFill>
            <a:srgbClr val="EC3E3C"/>
          </a:solidFill>
        </p:spPr>
        <p:txBody>
          <a:bodyPr vert="horz" wrap="square" lIns="0" tIns="0" rIns="0" bIns="0" rtlCol="0">
            <a:spAutoFit/>
          </a:bodyPr>
          <a:lstStyle/>
          <a:p>
            <a:pPr marL="271589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SPEAKING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(ORAL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418" y="108206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6474" y="108206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912" y="473533"/>
            <a:ext cx="5168265" cy="6457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Fire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safety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equipment</a:t>
            </a:r>
            <a:endParaRPr sz="1400" dirty="0">
              <a:latin typeface="Franklin Gothic Demi"/>
              <a:cs typeface="Franklin Gothic Demi"/>
            </a:endParaRPr>
          </a:p>
          <a:p>
            <a:pPr marL="20955">
              <a:lnSpc>
                <a:spcPct val="100000"/>
              </a:lnSpc>
              <a:spcBef>
                <a:spcPts val="815"/>
              </a:spcBef>
            </a:pPr>
            <a:r>
              <a:rPr sz="1100" dirty="0">
                <a:solidFill>
                  <a:srgbClr val="231F20"/>
                </a:solidFill>
                <a:latin typeface="Arial Rounded MT Bold"/>
                <a:cs typeface="Arial Rounded MT Bold"/>
              </a:rPr>
              <a:t>Q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uestion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4</a:t>
            </a:r>
            <a:r>
              <a:rPr sz="12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.</a:t>
            </a:r>
            <a:r>
              <a:rPr sz="12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Name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the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type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of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safety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equipment in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each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picture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and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name</a:t>
            </a:r>
            <a:r>
              <a:rPr sz="11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1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its </a:t>
            </a:r>
            <a:r>
              <a:rPr sz="11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Book"/>
                <a:cs typeface="Franklin Gothic Book"/>
              </a:rPr>
              <a:t>purpose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100" dirty="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650" y="1881430"/>
            <a:ext cx="693350" cy="102371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39893" y="1572013"/>
            <a:ext cx="6494145" cy="8688070"/>
            <a:chOff x="539893" y="1572013"/>
            <a:chExt cx="6494145" cy="86880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514" y="3117828"/>
              <a:ext cx="666572" cy="9198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2593" y="4094849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593" y="4037699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6105" y="4037699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492" y="7255178"/>
              <a:ext cx="534867" cy="131585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2593" y="7230806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593" y="717365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16105" y="717365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244" y="3021153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244" y="2964003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755" y="2964003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3" y="5651938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3" y="559478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16105" y="559478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700" y="8753070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700" y="8695920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16211" y="8695920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2593" y="1774519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2593" y="1717369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6105" y="1717369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1999" y="1584713"/>
              <a:ext cx="0" cy="8662670"/>
            </a:xfrm>
            <a:custGeom>
              <a:avLst/>
              <a:gdLst/>
              <a:ahLst/>
              <a:cxnLst/>
              <a:rect l="l" t="t" r="r" b="b"/>
              <a:pathLst>
                <a:path h="8662670">
                  <a:moveTo>
                    <a:pt x="0" y="0"/>
                  </a:moveTo>
                  <a:lnTo>
                    <a:pt x="0" y="8662593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4849" y="1584713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4849" y="10247305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19999" y="1584713"/>
              <a:ext cx="0" cy="8662670"/>
            </a:xfrm>
            <a:custGeom>
              <a:avLst/>
              <a:gdLst/>
              <a:ahLst/>
              <a:cxnLst/>
              <a:rect l="l" t="t" r="r" b="b"/>
              <a:pathLst>
                <a:path h="8662670">
                  <a:moveTo>
                    <a:pt x="0" y="0"/>
                  </a:moveTo>
                  <a:lnTo>
                    <a:pt x="0" y="8662593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62849" y="1584713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62849" y="10247305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532" y="4200759"/>
            <a:ext cx="462449" cy="131621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0279" y="5757754"/>
            <a:ext cx="487658" cy="132057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894" y="8858923"/>
            <a:ext cx="511734" cy="1436828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161595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45794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6910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7310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48895" y="1253854"/>
            <a:ext cx="3093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7895" algn="l"/>
              </a:tabLst>
            </a:pPr>
            <a:r>
              <a:rPr sz="1200" spc="-10" dirty="0">
                <a:solidFill>
                  <a:srgbClr val="231F20"/>
                </a:solidFill>
                <a:latin typeface="Arial Rounded MT Bold"/>
                <a:cs typeface="Arial Rounded MT Bold"/>
              </a:rPr>
              <a:t>E</a:t>
            </a:r>
            <a:r>
              <a:rPr sz="12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quipment</a:t>
            </a:r>
            <a:r>
              <a:rPr sz="1200" dirty="0">
                <a:solidFill>
                  <a:srgbClr val="231F20"/>
                </a:solidFill>
                <a:latin typeface="Arial Rounded MT Bold"/>
                <a:cs typeface="Arial Rounded MT Bold"/>
              </a:rPr>
              <a:t>	N</a:t>
            </a:r>
            <a:r>
              <a:rPr sz="12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ame</a:t>
            </a:r>
            <a:r>
              <a:rPr sz="1200" u="dash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sz="12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/</a:t>
            </a:r>
            <a:r>
              <a:rPr sz="1200" u="dash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sz="12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type</a:t>
            </a:r>
            <a:endParaRPr sz="1200">
              <a:latin typeface="Arial Rounded MT Bold"/>
              <a:cs typeface="Arial Rounded MT 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08011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4207" y="142530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95311" y="1253854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 Rounded MT Bold"/>
                <a:cs typeface="Arial Rounded MT Bold"/>
              </a:rPr>
              <a:t>P</a:t>
            </a:r>
            <a:r>
              <a:rPr sz="1200" u="dash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urpose</a:t>
            </a:r>
            <a:endParaRPr sz="1200">
              <a:latin typeface="Arial Rounded MT Bold"/>
              <a:cs typeface="Arial Rounded MT 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72746" y="1776509"/>
            <a:ext cx="19431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from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cooking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fats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or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oil.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95936" y="3025288"/>
            <a:ext cx="2018664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pressure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water.</a:t>
            </a:r>
            <a:endParaRPr sz="1100">
              <a:latin typeface="Franklin Gothic Book"/>
              <a:cs typeface="Franklin Gothic Book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07207" y="5230064"/>
            <a:ext cx="34925" cy="12700"/>
            <a:chOff x="5707207" y="5230064"/>
            <a:chExt cx="34925" cy="12700"/>
          </a:xfrm>
        </p:grpSpPr>
        <p:sp>
          <p:nvSpPr>
            <p:cNvPr id="49" name="object 49"/>
            <p:cNvSpPr/>
            <p:nvPr/>
          </p:nvSpPr>
          <p:spPr>
            <a:xfrm>
              <a:off x="5724669" y="5236414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07202" y="5230075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58" y="1854"/>
                  </a:lnTo>
                  <a:lnTo>
                    <a:pt x="28575" y="0"/>
                  </a:lnTo>
                  <a:lnTo>
                    <a:pt x="24079" y="1854"/>
                  </a:lnTo>
                  <a:lnTo>
                    <a:pt x="22225" y="6350"/>
                  </a:lnTo>
                  <a:lnTo>
                    <a:pt x="24079" y="10833"/>
                  </a:lnTo>
                  <a:lnTo>
                    <a:pt x="28575" y="12700"/>
                  </a:lnTo>
                  <a:lnTo>
                    <a:pt x="33058" y="10833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72746" y="4286403"/>
            <a:ext cx="2048510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involving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wood,</a:t>
            </a:r>
            <a:r>
              <a:rPr sz="1100" spc="5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paper,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cloth,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plastic,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rubber,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grass,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oils,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petrol,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paint,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flammable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combustible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liquids,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995936" y="5803406"/>
            <a:ext cx="19342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involving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electrical,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oils,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petrol,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paint,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flammable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combustible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liquids,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67018" y="7401853"/>
            <a:ext cx="19342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involving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electrical,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oils,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petrol,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paint,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flammable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combustible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liquids,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95936" y="8979765"/>
            <a:ext cx="1990089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Put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involving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paper,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wood,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cloth,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plastic,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rubber,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grass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 Class A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fires.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58361" y="2218425"/>
            <a:ext cx="7213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blanket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47045" y="3393161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Hose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reel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70235" y="4567899"/>
            <a:ext cx="1326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Foam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extinguisher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70235" y="6216638"/>
            <a:ext cx="1435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Powder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extinguisher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47229" y="7749492"/>
            <a:ext cx="11233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Carbon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dioxide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70419" y="9300720"/>
            <a:ext cx="13417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extinguisher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0FA37-2FBF-4A09-C16A-C38DDE41935B}"/>
              </a:ext>
            </a:extLst>
          </p:cNvPr>
          <p:cNvSpPr/>
          <p:nvPr/>
        </p:nvSpPr>
        <p:spPr>
          <a:xfrm flipV="1">
            <a:off x="2738485" y="2160104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F8D6049-3174-26F5-E9E4-1F7F34F07EF6}"/>
              </a:ext>
            </a:extLst>
          </p:cNvPr>
          <p:cNvSpPr/>
          <p:nvPr/>
        </p:nvSpPr>
        <p:spPr>
          <a:xfrm flipV="1">
            <a:off x="4990122" y="1809378"/>
            <a:ext cx="1925723" cy="406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D8FF56-E2B1-D349-9FFC-A948E4565EAA}"/>
              </a:ext>
            </a:extLst>
          </p:cNvPr>
          <p:cNvSpPr/>
          <p:nvPr/>
        </p:nvSpPr>
        <p:spPr>
          <a:xfrm flipV="1">
            <a:off x="2729206" y="3333304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D343615-1D63-F652-1255-A6DC3B27A7CB}"/>
              </a:ext>
            </a:extLst>
          </p:cNvPr>
          <p:cNvSpPr/>
          <p:nvPr/>
        </p:nvSpPr>
        <p:spPr>
          <a:xfrm flipV="1">
            <a:off x="4977372" y="3060640"/>
            <a:ext cx="2043883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BB3B4B-D67C-1822-43E1-944828E1AE0E}"/>
              </a:ext>
            </a:extLst>
          </p:cNvPr>
          <p:cNvSpPr/>
          <p:nvPr/>
        </p:nvSpPr>
        <p:spPr>
          <a:xfrm flipV="1">
            <a:off x="2758361" y="4605385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072ABB-179D-B895-5246-1A697B0D98B6}"/>
              </a:ext>
            </a:extLst>
          </p:cNvPr>
          <p:cNvSpPr/>
          <p:nvPr/>
        </p:nvSpPr>
        <p:spPr>
          <a:xfrm flipV="1">
            <a:off x="4955269" y="4325153"/>
            <a:ext cx="2113919" cy="991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96CBAE-6568-FA55-4721-9D47F5310D37}"/>
              </a:ext>
            </a:extLst>
          </p:cNvPr>
          <p:cNvSpPr/>
          <p:nvPr/>
        </p:nvSpPr>
        <p:spPr>
          <a:xfrm flipV="1">
            <a:off x="2729206" y="6200357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6834D4-15D7-47FC-A1AA-15EB242C52C7}"/>
              </a:ext>
            </a:extLst>
          </p:cNvPr>
          <p:cNvSpPr/>
          <p:nvPr/>
        </p:nvSpPr>
        <p:spPr>
          <a:xfrm flipV="1">
            <a:off x="4907335" y="5822985"/>
            <a:ext cx="2113919" cy="82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38BAB4-691D-5866-1BF0-F3B8764A2F1D}"/>
              </a:ext>
            </a:extLst>
          </p:cNvPr>
          <p:cNvSpPr/>
          <p:nvPr/>
        </p:nvSpPr>
        <p:spPr>
          <a:xfrm flipV="1">
            <a:off x="2720926" y="7770401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9A51E7-6143-17C2-B194-D3CB2587C228}"/>
              </a:ext>
            </a:extLst>
          </p:cNvPr>
          <p:cNvSpPr/>
          <p:nvPr/>
        </p:nvSpPr>
        <p:spPr>
          <a:xfrm flipV="1">
            <a:off x="4943180" y="7443529"/>
            <a:ext cx="2071420" cy="80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12EC798-5F8C-2011-F8A3-4F2BA26DB02F}"/>
              </a:ext>
            </a:extLst>
          </p:cNvPr>
          <p:cNvSpPr/>
          <p:nvPr/>
        </p:nvSpPr>
        <p:spPr>
          <a:xfrm flipV="1">
            <a:off x="2665600" y="9214862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634B2D2-337A-9EC9-8588-94293CA55106}"/>
              </a:ext>
            </a:extLst>
          </p:cNvPr>
          <p:cNvSpPr/>
          <p:nvPr/>
        </p:nvSpPr>
        <p:spPr>
          <a:xfrm flipV="1">
            <a:off x="4955268" y="8986623"/>
            <a:ext cx="2065985" cy="62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480185" cy="153035"/>
          </a:xfrm>
          <a:custGeom>
            <a:avLst/>
            <a:gdLst/>
            <a:ahLst/>
            <a:cxnLst/>
            <a:rect l="l" t="t" r="r" b="b"/>
            <a:pathLst>
              <a:path w="1480185" h="153034">
                <a:moveTo>
                  <a:pt x="0" y="152996"/>
                </a:moveTo>
                <a:lnTo>
                  <a:pt x="1479600" y="152996"/>
                </a:lnTo>
                <a:lnTo>
                  <a:pt x="1479600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9604" y="432003"/>
            <a:ext cx="5000625" cy="153035"/>
          </a:xfrm>
          <a:prstGeom prst="rect">
            <a:avLst/>
          </a:prstGeom>
          <a:solidFill>
            <a:srgbClr val="EC3E3C"/>
          </a:solidFill>
        </p:spPr>
        <p:txBody>
          <a:bodyPr vert="horz" wrap="square" lIns="0" tIns="0" rIns="0" bIns="0" rtlCol="0">
            <a:spAutoFit/>
          </a:bodyPr>
          <a:lstStyle/>
          <a:p>
            <a:pPr marL="2715895">
              <a:lnSpc>
                <a:spcPts val="1205"/>
              </a:lnSpc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SPEAKING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(ORAL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COMMUNICATION)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693" y="907347"/>
            <a:ext cx="6544309" cy="7833359"/>
            <a:chOff x="508693" y="907347"/>
            <a:chExt cx="6544309" cy="7833359"/>
          </a:xfrm>
        </p:grpSpPr>
        <p:sp>
          <p:nvSpPr>
            <p:cNvPr id="5" name="object 5"/>
            <p:cNvSpPr/>
            <p:nvPr/>
          </p:nvSpPr>
          <p:spPr>
            <a:xfrm>
              <a:off x="555150" y="6826986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150" y="676983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662" y="676983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6536" y="2701074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6536" y="2643924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0049" y="2643924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150" y="4770776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150" y="471362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8662" y="4713626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393" y="8670668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393" y="861351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4905" y="8613518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393" y="977197"/>
              <a:ext cx="6463665" cy="0"/>
            </a:xfrm>
            <a:custGeom>
              <a:avLst/>
              <a:gdLst/>
              <a:ahLst/>
              <a:cxnLst/>
              <a:rect l="l" t="t" r="r" b="b"/>
              <a:pathLst>
                <a:path w="6463665">
                  <a:moveTo>
                    <a:pt x="0" y="0"/>
                  </a:moveTo>
                  <a:lnTo>
                    <a:pt x="646351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393" y="920047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84905" y="920047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417570" y="8304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5121" y="8304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4870" y="659033"/>
            <a:ext cx="356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rial Rounded MT Bold"/>
                <a:cs typeface="Arial Rounded MT Bold"/>
              </a:rPr>
              <a:t>S</a:t>
            </a:r>
            <a:r>
              <a:rPr sz="12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ign</a:t>
            </a:r>
            <a:endParaRPr sz="1200">
              <a:latin typeface="Arial Rounded MT Bold"/>
              <a:cs typeface="Arial Rounded MT 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65162" y="830483"/>
            <a:ext cx="905510" cy="12700"/>
            <a:chOff x="3465162" y="830483"/>
            <a:chExt cx="905510" cy="12700"/>
          </a:xfrm>
        </p:grpSpPr>
        <p:sp>
          <p:nvSpPr>
            <p:cNvPr id="24" name="object 24"/>
            <p:cNvSpPr/>
            <p:nvPr/>
          </p:nvSpPr>
          <p:spPr>
            <a:xfrm>
              <a:off x="3510311" y="836833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199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65157" y="830490"/>
              <a:ext cx="905510" cy="12700"/>
            </a:xfrm>
            <a:custGeom>
              <a:avLst/>
              <a:gdLst/>
              <a:ahLst/>
              <a:cxnLst/>
              <a:rect l="l" t="t" r="r" b="b"/>
              <a:pathLst>
                <a:path w="90551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905510" h="12700">
                  <a:moveTo>
                    <a:pt x="905103" y="6350"/>
                  </a:moveTo>
                  <a:lnTo>
                    <a:pt x="903236" y="1854"/>
                  </a:lnTo>
                  <a:lnTo>
                    <a:pt x="898753" y="0"/>
                  </a:lnTo>
                  <a:lnTo>
                    <a:pt x="894257" y="1854"/>
                  </a:lnTo>
                  <a:lnTo>
                    <a:pt x="892403" y="6350"/>
                  </a:lnTo>
                  <a:lnTo>
                    <a:pt x="894257" y="10833"/>
                  </a:lnTo>
                  <a:lnTo>
                    <a:pt x="898753" y="12700"/>
                  </a:lnTo>
                  <a:lnTo>
                    <a:pt x="903236" y="10833"/>
                  </a:lnTo>
                  <a:lnTo>
                    <a:pt x="905103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452129" y="8304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50" y="0"/>
                </a:lnTo>
                <a:lnTo>
                  <a:pt x="10840" y="1859"/>
                </a:lnTo>
                <a:lnTo>
                  <a:pt x="12700" y="6350"/>
                </a:lnTo>
                <a:lnTo>
                  <a:pt x="10840" y="10840"/>
                </a:lnTo>
                <a:lnTo>
                  <a:pt x="6350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5398" y="83048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6350"/>
                </a:moveTo>
                <a:lnTo>
                  <a:pt x="1859" y="1859"/>
                </a:lnTo>
                <a:lnTo>
                  <a:pt x="6349" y="0"/>
                </a:lnTo>
                <a:lnTo>
                  <a:pt x="10840" y="1859"/>
                </a:lnTo>
                <a:lnTo>
                  <a:pt x="12699" y="6350"/>
                </a:lnTo>
                <a:lnTo>
                  <a:pt x="10840" y="10840"/>
                </a:lnTo>
                <a:lnTo>
                  <a:pt x="6349" y="12700"/>
                </a:lnTo>
                <a:lnTo>
                  <a:pt x="1859" y="10840"/>
                </a:lnTo>
                <a:lnTo>
                  <a:pt x="0" y="63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52462" y="659033"/>
            <a:ext cx="3188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980" algn="l"/>
              </a:tabLst>
            </a:pPr>
            <a:r>
              <a:rPr sz="1200" dirty="0">
                <a:solidFill>
                  <a:srgbClr val="231F20"/>
                </a:solidFill>
                <a:latin typeface="Arial Rounded MT Bold"/>
                <a:cs typeface="Arial Rounded MT Bold"/>
              </a:rPr>
              <a:t>Type</a:t>
            </a:r>
            <a:r>
              <a:rPr sz="12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200" dirty="0">
                <a:solidFill>
                  <a:srgbClr val="231F20"/>
                </a:solidFill>
                <a:latin typeface="Arial Rounded MT Bold"/>
                <a:cs typeface="Arial Rounded MT Bold"/>
              </a:rPr>
              <a:t>of</a:t>
            </a:r>
            <a:r>
              <a:rPr sz="1200" spc="9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Arial Rounded MT Bold"/>
                <a:cs typeface="Arial Rounded MT Bold"/>
              </a:rPr>
              <a:t>sign</a:t>
            </a:r>
            <a:r>
              <a:rPr sz="1200" dirty="0">
                <a:solidFill>
                  <a:srgbClr val="231F20"/>
                </a:solidFill>
                <a:latin typeface="Arial Rounded MT Bold"/>
                <a:cs typeface="Arial Rounded MT Bold"/>
              </a:rPr>
              <a:t>	M</a:t>
            </a:r>
            <a:r>
              <a:rPr sz="1200" u="dash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eaning of</a:t>
            </a:r>
            <a:r>
              <a:rPr sz="1200" u="dash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sz="1200" u="dash" spc="-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Rounded MT Bold"/>
                <a:cs typeface="Arial Rounded MT Bold"/>
              </a:rPr>
              <a:t>sign</a:t>
            </a:r>
            <a:endParaRPr sz="1200">
              <a:latin typeface="Arial Rounded MT Bold"/>
              <a:cs typeface="Arial Rounded MT Bold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999" y="1106330"/>
            <a:ext cx="1403215" cy="138929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999" y="2897518"/>
            <a:ext cx="1270948" cy="166548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851" y="5297585"/>
            <a:ext cx="2064995" cy="85732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62543" y="712085"/>
            <a:ext cx="4335145" cy="7959090"/>
            <a:chOff x="562543" y="712085"/>
            <a:chExt cx="4335145" cy="795909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543" y="6928053"/>
              <a:ext cx="2393228" cy="15954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012927" y="724785"/>
              <a:ext cx="0" cy="7933690"/>
            </a:xfrm>
            <a:custGeom>
              <a:avLst/>
              <a:gdLst/>
              <a:ahLst/>
              <a:cxnLst/>
              <a:rect l="l" t="t" r="r" b="b"/>
              <a:pathLst>
                <a:path h="7933690">
                  <a:moveTo>
                    <a:pt x="0" y="0"/>
                  </a:moveTo>
                  <a:lnTo>
                    <a:pt x="0" y="7933182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55777" y="724785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5777" y="8657968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40413" y="724785"/>
              <a:ext cx="0" cy="7933690"/>
            </a:xfrm>
            <a:custGeom>
              <a:avLst/>
              <a:gdLst/>
              <a:ahLst/>
              <a:cxnLst/>
              <a:rect l="l" t="t" r="r" b="b"/>
              <a:pathLst>
                <a:path h="7933690">
                  <a:moveTo>
                    <a:pt x="0" y="0"/>
                  </a:moveTo>
                  <a:lnTo>
                    <a:pt x="0" y="7933182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83263" y="724785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83263" y="8657968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52481" y="178809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35018" y="1781746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58" y="1866"/>
                  </a:lnTo>
                  <a:lnTo>
                    <a:pt x="28575" y="0"/>
                  </a:lnTo>
                  <a:lnTo>
                    <a:pt x="24079" y="1866"/>
                  </a:lnTo>
                  <a:lnTo>
                    <a:pt x="22225" y="6350"/>
                  </a:lnTo>
                  <a:lnTo>
                    <a:pt x="24079" y="10845"/>
                  </a:lnTo>
                  <a:lnTo>
                    <a:pt x="28575" y="12700"/>
                  </a:lnTo>
                  <a:lnTo>
                    <a:pt x="33058" y="10845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586154" y="5621170"/>
            <a:ext cx="675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581824" y="3451628"/>
            <a:ext cx="675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800557" y="1622991"/>
            <a:ext cx="2476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95271" y="1181678"/>
            <a:ext cx="186690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sign the location of the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alarm.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72640" y="3323978"/>
            <a:ext cx="20497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 shows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location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eye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wash.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89683" y="5410957"/>
            <a:ext cx="204978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 shows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location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86154" y="7040697"/>
            <a:ext cx="320421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3825" marR="5080">
              <a:lnSpc>
                <a:spcPct val="1137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site.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Mandatory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B2208E-F6F8-D650-5ABA-B6BD82F87F99}"/>
              </a:ext>
            </a:extLst>
          </p:cNvPr>
          <p:cNvSpPr/>
          <p:nvPr/>
        </p:nvSpPr>
        <p:spPr>
          <a:xfrm flipV="1">
            <a:off x="3109325" y="1672519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05DF35-7ACB-5911-4D58-674837476CAB}"/>
              </a:ext>
            </a:extLst>
          </p:cNvPr>
          <p:cNvSpPr/>
          <p:nvPr/>
        </p:nvSpPr>
        <p:spPr>
          <a:xfrm flipV="1">
            <a:off x="4984936" y="1201399"/>
            <a:ext cx="1877231" cy="410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98DDA1-88B6-26CD-65C2-3A49416AF953}"/>
              </a:ext>
            </a:extLst>
          </p:cNvPr>
          <p:cNvSpPr/>
          <p:nvPr/>
        </p:nvSpPr>
        <p:spPr>
          <a:xfrm flipV="1">
            <a:off x="3180963" y="3492958"/>
            <a:ext cx="1602297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C0C31F6-CE8A-031B-7ED6-DAD49709E97E}"/>
              </a:ext>
            </a:extLst>
          </p:cNvPr>
          <p:cNvSpPr/>
          <p:nvPr/>
        </p:nvSpPr>
        <p:spPr>
          <a:xfrm flipV="1">
            <a:off x="4951294" y="3351033"/>
            <a:ext cx="2088167" cy="389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EBF12F3-58AC-51BF-F1E3-23882936DBC4}"/>
              </a:ext>
            </a:extLst>
          </p:cNvPr>
          <p:cNvSpPr/>
          <p:nvPr/>
        </p:nvSpPr>
        <p:spPr>
          <a:xfrm flipV="1">
            <a:off x="3171999" y="5574920"/>
            <a:ext cx="155753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E88940-7245-C0D3-80E6-9917501C1AFD}"/>
              </a:ext>
            </a:extLst>
          </p:cNvPr>
          <p:cNvSpPr/>
          <p:nvPr/>
        </p:nvSpPr>
        <p:spPr>
          <a:xfrm flipV="1">
            <a:off x="4984935" y="5460441"/>
            <a:ext cx="2146111" cy="414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B5B764-72BB-15E8-489F-124593538228}"/>
              </a:ext>
            </a:extLst>
          </p:cNvPr>
          <p:cNvSpPr/>
          <p:nvPr/>
        </p:nvSpPr>
        <p:spPr>
          <a:xfrm flipV="1">
            <a:off x="3063888" y="7378993"/>
            <a:ext cx="172556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689E287-D6C8-8E6B-9C19-A5968CD47577}"/>
              </a:ext>
            </a:extLst>
          </p:cNvPr>
          <p:cNvSpPr/>
          <p:nvPr/>
        </p:nvSpPr>
        <p:spPr>
          <a:xfrm flipV="1">
            <a:off x="4972639" y="7053829"/>
            <a:ext cx="1868677" cy="48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003" y="2170798"/>
            <a:ext cx="6541770" cy="414655"/>
          </a:xfrm>
          <a:custGeom>
            <a:avLst/>
            <a:gdLst/>
            <a:ahLst/>
            <a:cxnLst/>
            <a:rect l="l" t="t" r="r" b="b"/>
            <a:pathLst>
              <a:path w="6541770" h="414655">
                <a:moveTo>
                  <a:pt x="0" y="414045"/>
                </a:moveTo>
                <a:lnTo>
                  <a:pt x="6541198" y="414045"/>
                </a:lnTo>
                <a:lnTo>
                  <a:pt x="6541198" y="0"/>
                </a:lnTo>
                <a:lnTo>
                  <a:pt x="0" y="0"/>
                </a:lnTo>
                <a:lnTo>
                  <a:pt x="0" y="414045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003" y="432193"/>
            <a:ext cx="6541770" cy="414020"/>
          </a:xfrm>
          <a:custGeom>
            <a:avLst/>
            <a:gdLst/>
            <a:ahLst/>
            <a:cxnLst/>
            <a:rect l="l" t="t" r="r" b="b"/>
            <a:pathLst>
              <a:path w="6541770" h="414019">
                <a:moveTo>
                  <a:pt x="0" y="413804"/>
                </a:moveTo>
                <a:lnTo>
                  <a:pt x="6541198" y="413804"/>
                </a:lnTo>
                <a:lnTo>
                  <a:pt x="6541198" y="0"/>
                </a:lnTo>
                <a:lnTo>
                  <a:pt x="0" y="0"/>
                </a:lnTo>
                <a:lnTo>
                  <a:pt x="0" y="413804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003" y="845997"/>
            <a:ext cx="6541770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60680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2840"/>
              </a:spcBef>
            </a:pP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personal protective equipment - </a:t>
            </a:r>
            <a:r>
              <a:rPr sz="38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ppe</a:t>
            </a:r>
            <a:endParaRPr sz="3800">
              <a:latin typeface="Bebas Neue Bold"/>
              <a:cs typeface="Bebas Neue 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5554" y="4692840"/>
            <a:ext cx="6480175" cy="1840230"/>
            <a:chOff x="495554" y="4692840"/>
            <a:chExt cx="6480175" cy="1840230"/>
          </a:xfrm>
        </p:grpSpPr>
        <p:sp>
          <p:nvSpPr>
            <p:cNvPr id="6" name="object 6"/>
            <p:cNvSpPr/>
            <p:nvPr/>
          </p:nvSpPr>
          <p:spPr>
            <a:xfrm>
              <a:off x="498729" y="4696015"/>
              <a:ext cx="6473825" cy="1833880"/>
            </a:xfrm>
            <a:custGeom>
              <a:avLst/>
              <a:gdLst/>
              <a:ahLst/>
              <a:cxnLst/>
              <a:rect l="l" t="t" r="r" b="b"/>
              <a:pathLst>
                <a:path w="6473825" h="1833879">
                  <a:moveTo>
                    <a:pt x="6473647" y="0"/>
                  </a:moveTo>
                  <a:lnTo>
                    <a:pt x="0" y="0"/>
                  </a:lnTo>
                  <a:lnTo>
                    <a:pt x="0" y="1833460"/>
                  </a:lnTo>
                  <a:lnTo>
                    <a:pt x="6473647" y="1833460"/>
                  </a:lnTo>
                  <a:lnTo>
                    <a:pt x="6473647" y="0"/>
                  </a:lnTo>
                  <a:close/>
                </a:path>
              </a:pathLst>
            </a:custGeom>
            <a:solidFill>
              <a:srgbClr val="D5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729" y="4696015"/>
              <a:ext cx="6473825" cy="1833880"/>
            </a:xfrm>
            <a:custGeom>
              <a:avLst/>
              <a:gdLst/>
              <a:ahLst/>
              <a:cxnLst/>
              <a:rect l="l" t="t" r="r" b="b"/>
              <a:pathLst>
                <a:path w="6473825" h="1833879">
                  <a:moveTo>
                    <a:pt x="0" y="1833460"/>
                  </a:moveTo>
                  <a:lnTo>
                    <a:pt x="6473647" y="1833460"/>
                  </a:lnTo>
                  <a:lnTo>
                    <a:pt x="6473647" y="0"/>
                  </a:lnTo>
                  <a:lnTo>
                    <a:pt x="0" y="0"/>
                  </a:lnTo>
                  <a:lnTo>
                    <a:pt x="0" y="1833460"/>
                  </a:lnTo>
                  <a:close/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201" y="4828921"/>
              <a:ext cx="1174153" cy="16132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3229" y="4828921"/>
              <a:ext cx="1174153" cy="16132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7552" y="4834299"/>
              <a:ext cx="1193228" cy="16263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370" y="4828920"/>
              <a:ext cx="1194383" cy="16190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2343" y="4828921"/>
              <a:ext cx="1174368" cy="160233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839595" cy="153035"/>
          </a:xfrm>
          <a:custGeom>
            <a:avLst/>
            <a:gdLst/>
            <a:ahLst/>
            <a:cxnLst/>
            <a:rect l="l" t="t" r="r" b="b"/>
            <a:pathLst>
              <a:path w="1839595" h="153034">
                <a:moveTo>
                  <a:pt x="0" y="152996"/>
                </a:moveTo>
                <a:lnTo>
                  <a:pt x="1839595" y="152996"/>
                </a:lnTo>
                <a:lnTo>
                  <a:pt x="1839595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5993" y="432003"/>
            <a:ext cx="144145" cy="153035"/>
          </a:xfrm>
          <a:custGeom>
            <a:avLst/>
            <a:gdLst/>
            <a:ahLst/>
            <a:cxnLst/>
            <a:rect l="l" t="t" r="r" b="b"/>
            <a:pathLst>
              <a:path w="144145" h="153034">
                <a:moveTo>
                  <a:pt x="0" y="152996"/>
                </a:moveTo>
                <a:lnTo>
                  <a:pt x="144005" y="152996"/>
                </a:lnTo>
                <a:lnTo>
                  <a:pt x="144005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9598" y="432003"/>
            <a:ext cx="4676775" cy="153035"/>
          </a:xfrm>
          <a:prstGeom prst="rect">
            <a:avLst/>
          </a:prstGeom>
          <a:solidFill>
            <a:srgbClr val="F7941D"/>
          </a:solidFill>
        </p:spPr>
        <p:txBody>
          <a:bodyPr vert="horz" wrap="square" lIns="0" tIns="0" rIns="0" bIns="0" rtlCol="0">
            <a:spAutoFit/>
          </a:bodyPr>
          <a:lstStyle/>
          <a:p>
            <a:pPr marL="195072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PROTECTIVE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EQUIPMENT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(PPE)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99" y="779998"/>
            <a:ext cx="6310630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Fitting</a:t>
            </a:r>
            <a:r>
              <a:rPr sz="1400" b="1" spc="-8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25" dirty="0">
                <a:solidFill>
                  <a:srgbClr val="19325D"/>
                </a:solidFill>
                <a:latin typeface="Franklin Gothic Demi"/>
                <a:cs typeface="Franklin Gothic Demi"/>
              </a:rPr>
              <a:t>PPE</a:t>
            </a:r>
            <a:endParaRPr sz="1400">
              <a:latin typeface="Franklin Gothic Demi"/>
              <a:cs typeface="Franklin Gothic Demi"/>
            </a:endParaRPr>
          </a:p>
          <a:p>
            <a:pPr marL="21590" marR="5080">
              <a:lnSpc>
                <a:spcPct val="100000"/>
              </a:lnSpc>
              <a:spcBef>
                <a:spcPts val="142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protective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(PPE)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with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basic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protection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guarantee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will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prevent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injury,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help.</a:t>
            </a:r>
            <a:endParaRPr sz="1000">
              <a:latin typeface="Open Sans"/>
              <a:cs typeface="Open Sans"/>
            </a:endParaRPr>
          </a:p>
          <a:p>
            <a:pPr marL="21590">
              <a:lnSpc>
                <a:spcPct val="10000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trainer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demonstrate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correct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fitting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turn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practise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until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right.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Open Sans"/>
              <a:cs typeface="Open Sans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asked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demonstrate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correct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fitting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following: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246" y="5664280"/>
            <a:ext cx="3190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164465" algn="l"/>
              </a:tabLst>
            </a:pP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hearing</a:t>
            </a:r>
            <a:r>
              <a:rPr sz="12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protection</a:t>
            </a:r>
            <a:r>
              <a:rPr sz="12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(ear</a:t>
            </a:r>
            <a:r>
              <a:rPr sz="12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plugs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2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earmuffs)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246" y="7603418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164465" algn="l"/>
              </a:tabLst>
            </a:pPr>
            <a:r>
              <a:rPr sz="1200" b="1" spc="-5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2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246" y="9785023"/>
            <a:ext cx="2591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100"/>
              </a:spcBef>
              <a:buChar char="•"/>
              <a:tabLst>
                <a:tab pos="164465" algn="l"/>
              </a:tabLst>
            </a:pP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high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 visibility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vest,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Open Sans"/>
                <a:cs typeface="Open Sans"/>
              </a:rPr>
              <a:t>shirt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jacket.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477" y="4049359"/>
            <a:ext cx="1195807" cy="146012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407" y="6345103"/>
            <a:ext cx="1358149" cy="11213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0429" y="8008772"/>
            <a:ext cx="1342978" cy="16437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661" y="2571761"/>
            <a:ext cx="1535916" cy="9199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41863" y="4581259"/>
            <a:ext cx="1012602" cy="46925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7300" y="3626616"/>
            <a:ext cx="6436360" cy="16084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875"/>
              </a:spcBef>
              <a:buSzPct val="83333"/>
              <a:buFont typeface="Open Sans"/>
              <a:buChar char="•"/>
              <a:tabLst>
                <a:tab pos="164465" algn="l"/>
              </a:tabLst>
            </a:pP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eye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Open Sans"/>
                <a:cs typeface="Open Sans"/>
              </a:rPr>
              <a:t>protection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(safety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Open Sans"/>
                <a:cs typeface="Open Sans"/>
              </a:rPr>
              <a:t>goggles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2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Open Sans"/>
                <a:cs typeface="Open Sans"/>
              </a:rPr>
              <a:t>glasses)</a:t>
            </a:r>
            <a:endParaRPr sz="1200">
              <a:latin typeface="Open Sans"/>
              <a:cs typeface="Open Sans"/>
            </a:endParaRPr>
          </a:p>
          <a:p>
            <a:pPr marL="3351529" marR="5080">
              <a:lnSpc>
                <a:spcPct val="100000"/>
              </a:lnSpc>
              <a:spcBef>
                <a:spcPts val="64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plugs,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student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put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plug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according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manufacturer’s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instructions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(e.g.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roll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plug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fingers;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pull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back;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place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plug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release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expands).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using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muffs,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student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muffs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over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their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ears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so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fully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covered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muffs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adjust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head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piece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so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sits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close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head.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57152" y="2633475"/>
            <a:ext cx="2973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glasses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goggles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cover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eyes.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bridge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arms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around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ears.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9380" y="6422140"/>
            <a:ext cx="3161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Fit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adjust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head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harness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positioned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comfortably,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ie.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high,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straight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backwards.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7621" y="8410071"/>
            <a:ext cx="28721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vest,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shirt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jacket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sized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correctly,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example,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too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tight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too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loose.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using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secured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front.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A03E85-A08E-AC2E-8004-DF7BDD02C302}"/>
              </a:ext>
            </a:extLst>
          </p:cNvPr>
          <p:cNvSpPr/>
          <p:nvPr/>
        </p:nvSpPr>
        <p:spPr>
          <a:xfrm flipV="1">
            <a:off x="3778250" y="2401681"/>
            <a:ext cx="3547534" cy="121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A48BF-8A5F-7F96-A9BF-FA6756C36EA3}"/>
              </a:ext>
            </a:extLst>
          </p:cNvPr>
          <p:cNvSpPr/>
          <p:nvPr/>
        </p:nvSpPr>
        <p:spPr>
          <a:xfrm flipV="1">
            <a:off x="3745480" y="3976248"/>
            <a:ext cx="3439422" cy="126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D35C4-B4FF-9445-D359-6E79E92D808B}"/>
              </a:ext>
            </a:extLst>
          </p:cNvPr>
          <p:cNvSpPr/>
          <p:nvPr/>
        </p:nvSpPr>
        <p:spPr>
          <a:xfrm flipV="1">
            <a:off x="3639431" y="6142871"/>
            <a:ext cx="3439422" cy="121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484A4-1201-81BE-D277-3288B9A991E7}"/>
              </a:ext>
            </a:extLst>
          </p:cNvPr>
          <p:cNvSpPr/>
          <p:nvPr/>
        </p:nvSpPr>
        <p:spPr>
          <a:xfrm flipV="1">
            <a:off x="3699283" y="7975752"/>
            <a:ext cx="3439422" cy="121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722" y="3323276"/>
            <a:ext cx="3775413" cy="496892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0004" y="2052002"/>
            <a:ext cx="6480175" cy="533400"/>
          </a:xfrm>
          <a:custGeom>
            <a:avLst/>
            <a:gdLst/>
            <a:ahLst/>
            <a:cxnLst/>
            <a:rect l="l" t="t" r="r" b="b"/>
            <a:pathLst>
              <a:path w="6480175" h="533400">
                <a:moveTo>
                  <a:pt x="0" y="532841"/>
                </a:moveTo>
                <a:lnTo>
                  <a:pt x="6479997" y="532841"/>
                </a:lnTo>
                <a:lnTo>
                  <a:pt x="6479997" y="0"/>
                </a:lnTo>
                <a:lnTo>
                  <a:pt x="0" y="0"/>
                </a:lnTo>
                <a:lnTo>
                  <a:pt x="0" y="532841"/>
                </a:lnTo>
                <a:close/>
              </a:path>
            </a:pathLst>
          </a:custGeom>
          <a:solidFill>
            <a:srgbClr val="6C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432193"/>
            <a:ext cx="6480175" cy="295275"/>
          </a:xfrm>
          <a:custGeom>
            <a:avLst/>
            <a:gdLst/>
            <a:ahLst/>
            <a:cxnLst/>
            <a:rect l="l" t="t" r="r" b="b"/>
            <a:pathLst>
              <a:path w="6480175" h="295275">
                <a:moveTo>
                  <a:pt x="0" y="295008"/>
                </a:moveTo>
                <a:lnTo>
                  <a:pt x="6479997" y="295008"/>
                </a:lnTo>
                <a:lnTo>
                  <a:pt x="6479997" y="0"/>
                </a:lnTo>
                <a:lnTo>
                  <a:pt x="0" y="0"/>
                </a:lnTo>
                <a:lnTo>
                  <a:pt x="0" y="295008"/>
                </a:lnTo>
                <a:close/>
              </a:path>
            </a:pathLst>
          </a:custGeom>
          <a:solidFill>
            <a:srgbClr val="6C5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004" y="727202"/>
            <a:ext cx="648017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60680" rIns="0" bIns="0" rtlCol="0">
            <a:spAutoFit/>
          </a:bodyPr>
          <a:lstStyle/>
          <a:p>
            <a:pPr marL="1500505">
              <a:lnSpc>
                <a:spcPct val="100000"/>
              </a:lnSpc>
              <a:spcBef>
                <a:spcPts val="2840"/>
              </a:spcBef>
            </a:pP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About construction </a:t>
            </a: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induction</a:t>
            </a:r>
            <a:endParaRPr sz="38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839595" cy="153035"/>
          </a:xfrm>
          <a:custGeom>
            <a:avLst/>
            <a:gdLst/>
            <a:ahLst/>
            <a:cxnLst/>
            <a:rect l="l" t="t" r="r" b="b"/>
            <a:pathLst>
              <a:path w="1839595" h="153034">
                <a:moveTo>
                  <a:pt x="0" y="152996"/>
                </a:moveTo>
                <a:lnTo>
                  <a:pt x="1839595" y="152996"/>
                </a:lnTo>
                <a:lnTo>
                  <a:pt x="1839595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9598" y="432003"/>
            <a:ext cx="4640580" cy="153035"/>
          </a:xfrm>
          <a:prstGeom prst="rect">
            <a:avLst/>
          </a:prstGeom>
          <a:solidFill>
            <a:srgbClr val="6C5B8B"/>
          </a:solidFill>
        </p:spPr>
        <p:txBody>
          <a:bodyPr vert="horz" wrap="square" lIns="0" tIns="0" rIns="0" bIns="0" rtlCol="0">
            <a:spAutoFit/>
          </a:bodyPr>
          <a:lstStyle/>
          <a:p>
            <a:pPr marL="2198370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INDUCTION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552906"/>
            <a:ext cx="6031230" cy="8261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Aims</a:t>
            </a:r>
            <a:r>
              <a:rPr sz="1400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of</a:t>
            </a:r>
            <a:r>
              <a:rPr sz="1400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general</a:t>
            </a:r>
            <a:r>
              <a:rPr sz="1400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induction</a:t>
            </a:r>
            <a:r>
              <a:rPr sz="1400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training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aims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persons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basic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knowledge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legislative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requirements,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principles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prevention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illness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industry.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175" y="1590776"/>
            <a:ext cx="3237230" cy="3637279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09220" marR="133985">
              <a:lnSpc>
                <a:spcPct val="100000"/>
              </a:lnSpc>
              <a:spcBef>
                <a:spcPts val="87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undertaken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anybody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(commercial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civil)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well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those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residential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sector.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9999" y="1590776"/>
            <a:ext cx="3237230" cy="3637279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12395" marR="318135">
              <a:lnSpc>
                <a:spcPct val="100000"/>
              </a:lnSpc>
              <a:spcBef>
                <a:spcPts val="87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formal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program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industry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awareness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understanding</a:t>
            </a:r>
            <a:r>
              <a:rPr sz="10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of:</a:t>
            </a:r>
            <a:endParaRPr sz="1000" dirty="0">
              <a:latin typeface="Open Sans"/>
              <a:cs typeface="Open Sans"/>
            </a:endParaRPr>
          </a:p>
          <a:p>
            <a:pPr marL="290195" marR="467995" indent="-178435">
              <a:lnSpc>
                <a:spcPct val="100000"/>
              </a:lnSpc>
              <a:spcBef>
                <a:spcPts val="705"/>
              </a:spcBef>
              <a:buChar char="•"/>
              <a:tabLst>
                <a:tab pos="29019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rights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responsibilities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under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 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law</a:t>
            </a:r>
            <a:endParaRPr sz="1000" dirty="0">
              <a:latin typeface="Open Sans"/>
              <a:cs typeface="Open Sans"/>
            </a:endParaRPr>
          </a:p>
          <a:p>
            <a:pPr marL="290195" marR="622935" indent="-178435">
              <a:lnSpc>
                <a:spcPct val="100000"/>
              </a:lnSpc>
              <a:spcBef>
                <a:spcPts val="570"/>
              </a:spcBef>
              <a:buChar char="•"/>
              <a:tabLst>
                <a:tab pos="290195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industry</a:t>
            </a:r>
            <a:endParaRPr sz="1000" dirty="0">
              <a:latin typeface="Open Sans"/>
              <a:cs typeface="Open Sans"/>
            </a:endParaRPr>
          </a:p>
          <a:p>
            <a:pPr marL="290195" indent="-177800">
              <a:lnSpc>
                <a:spcPct val="100000"/>
              </a:lnSpc>
              <a:spcBef>
                <a:spcPts val="565"/>
              </a:spcBef>
              <a:buChar char="•"/>
              <a:tabLst>
                <a:tab pos="290195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basic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principles</a:t>
            </a:r>
            <a:endParaRPr sz="1000" dirty="0">
              <a:latin typeface="Open Sans"/>
              <a:cs typeface="Open Sans"/>
            </a:endParaRPr>
          </a:p>
          <a:p>
            <a:pPr marL="290195" marR="321945" indent="-178435">
              <a:lnSpc>
                <a:spcPct val="100000"/>
              </a:lnSpc>
              <a:spcBef>
                <a:spcPts val="570"/>
              </a:spcBef>
              <a:buChar char="•"/>
              <a:tabLst>
                <a:tab pos="290195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standard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behaviour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expected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workers on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sites.</a:t>
            </a:r>
            <a:endParaRPr sz="1000" dirty="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500" y="2353589"/>
            <a:ext cx="2895599" cy="28232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1917" y="3733441"/>
            <a:ext cx="1362309" cy="143707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40000" y="5678675"/>
            <a:ext cx="6480175" cy="3996054"/>
            <a:chOff x="540000" y="5678675"/>
            <a:chExt cx="6480175" cy="3996054"/>
          </a:xfrm>
        </p:grpSpPr>
        <p:sp>
          <p:nvSpPr>
            <p:cNvPr id="10" name="object 10"/>
            <p:cNvSpPr/>
            <p:nvPr/>
          </p:nvSpPr>
          <p:spPr>
            <a:xfrm>
              <a:off x="540000" y="568185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175" y="5685021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h="3983354">
                  <a:moveTo>
                    <a:pt x="0" y="398330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80000" y="568185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80000" y="5685021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h="3983354">
                  <a:moveTo>
                    <a:pt x="0" y="398330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6824" y="5685021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h="3983354">
                  <a:moveTo>
                    <a:pt x="0" y="398330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0" y="967150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0000" y="9671500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635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911" y="7540056"/>
              <a:ext cx="1926203" cy="20815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07" y="7370673"/>
              <a:ext cx="2937784" cy="22508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27300" y="5341119"/>
            <a:ext cx="2797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recommended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5281" y="5780158"/>
            <a:ext cx="2964815" cy="138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100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Anybody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carrying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including site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managers,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surveyors,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labourers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trades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persons.</a:t>
            </a:r>
            <a:endParaRPr sz="1000">
              <a:latin typeface="Open Sans"/>
              <a:cs typeface="Open Sans"/>
            </a:endParaRPr>
          </a:p>
          <a:p>
            <a:pPr marL="189230" marR="67945" indent="-177165" algn="just">
              <a:lnSpc>
                <a:spcPct val="100000"/>
              </a:lnSpc>
              <a:spcBef>
                <a:spcPts val="56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Anybody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access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operational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construction 	zones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unaccompanied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directly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supervised 	by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inducted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person.</a:t>
            </a:r>
            <a:endParaRPr sz="1000">
              <a:latin typeface="Open Sans"/>
              <a:cs typeface="Open Sans"/>
            </a:endParaRPr>
          </a:p>
          <a:p>
            <a:pPr marL="189230" marR="150495" indent="-177165" algn="just">
              <a:lnSpc>
                <a:spcPct val="100000"/>
              </a:lnSpc>
              <a:spcBef>
                <a:spcPts val="56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Anybody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whose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employment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them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	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routinely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enter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operational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zones.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9801" y="5818766"/>
            <a:ext cx="3083560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completed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upon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entry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industry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commencing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However,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induction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repeated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decides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there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additional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endParaRPr sz="1000">
              <a:latin typeface="Open Sans"/>
              <a:cs typeface="Open Sans"/>
            </a:endParaRPr>
          </a:p>
          <a:p>
            <a:pPr marL="12700" marR="38100">
              <a:lnSpc>
                <a:spcPct val="100000"/>
              </a:lnSpc>
              <a:spcBef>
                <a:spcPts val="710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determined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through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supervision,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incidents that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occur,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management,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person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re-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enters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industry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after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extended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absence;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example,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two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consecutive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years.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347" y="3495771"/>
            <a:ext cx="5649187" cy="30915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40004" y="2681998"/>
            <a:ext cx="6489065" cy="414020"/>
          </a:xfrm>
          <a:custGeom>
            <a:avLst/>
            <a:gdLst/>
            <a:ahLst/>
            <a:cxnLst/>
            <a:rect l="l" t="t" r="r" b="b"/>
            <a:pathLst>
              <a:path w="6489065" h="414019">
                <a:moveTo>
                  <a:pt x="0" y="414019"/>
                </a:moveTo>
                <a:lnTo>
                  <a:pt x="6489001" y="414019"/>
                </a:lnTo>
                <a:lnTo>
                  <a:pt x="6489001" y="0"/>
                </a:lnTo>
                <a:lnTo>
                  <a:pt x="0" y="0"/>
                </a:lnTo>
                <a:lnTo>
                  <a:pt x="0" y="414019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432193"/>
            <a:ext cx="6489065" cy="414020"/>
          </a:xfrm>
          <a:custGeom>
            <a:avLst/>
            <a:gdLst/>
            <a:ahLst/>
            <a:cxnLst/>
            <a:rect l="l" t="t" r="r" b="b"/>
            <a:pathLst>
              <a:path w="6489065" h="414019">
                <a:moveTo>
                  <a:pt x="0" y="413804"/>
                </a:moveTo>
                <a:lnTo>
                  <a:pt x="6489001" y="413804"/>
                </a:lnTo>
                <a:lnTo>
                  <a:pt x="6489001" y="0"/>
                </a:lnTo>
                <a:lnTo>
                  <a:pt x="0" y="0"/>
                </a:lnTo>
                <a:lnTo>
                  <a:pt x="0" y="413804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004" y="845997"/>
            <a:ext cx="6489065" cy="183642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200">
              <a:latin typeface="Times New Roman"/>
              <a:cs typeface="Times New Roman"/>
            </a:endParaRPr>
          </a:p>
          <a:p>
            <a:pPr marL="1464310">
              <a:lnSpc>
                <a:spcPct val="100000"/>
              </a:lnSpc>
            </a:pP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health</a:t>
            </a:r>
            <a:r>
              <a:rPr sz="3800" b="1" spc="-4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3800" b="1" spc="-4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safety</a:t>
            </a:r>
            <a:r>
              <a:rPr sz="3800" b="1" spc="-4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legislation</a:t>
            </a:r>
            <a:endParaRPr sz="38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731645" cy="153035"/>
          </a:xfrm>
          <a:custGeom>
            <a:avLst/>
            <a:gdLst/>
            <a:ahLst/>
            <a:cxnLst/>
            <a:rect l="l" t="t" r="r" b="b"/>
            <a:pathLst>
              <a:path w="1731645" h="153034">
                <a:moveTo>
                  <a:pt x="0" y="152996"/>
                </a:moveTo>
                <a:lnTo>
                  <a:pt x="1731594" y="152996"/>
                </a:lnTo>
                <a:lnTo>
                  <a:pt x="1731594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0004" y="432003"/>
            <a:ext cx="180340" cy="153035"/>
          </a:xfrm>
          <a:custGeom>
            <a:avLst/>
            <a:gdLst/>
            <a:ahLst/>
            <a:cxnLst/>
            <a:rect l="l" t="t" r="r" b="b"/>
            <a:pathLst>
              <a:path w="180340" h="153034">
                <a:moveTo>
                  <a:pt x="0" y="152996"/>
                </a:moveTo>
                <a:lnTo>
                  <a:pt x="179997" y="152996"/>
                </a:lnTo>
                <a:lnTo>
                  <a:pt x="17999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1598" y="432003"/>
            <a:ext cx="4568825" cy="153035"/>
          </a:xfrm>
          <a:prstGeom prst="rect">
            <a:avLst/>
          </a:prstGeom>
          <a:solidFill>
            <a:srgbClr val="72BF44"/>
          </a:solidFill>
        </p:spPr>
        <p:txBody>
          <a:bodyPr vert="horz" wrap="square" lIns="0" tIns="190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9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HEALTH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LEGISLATIVE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REQUIREMENTS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07" y="6683128"/>
            <a:ext cx="34893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306" y="5336420"/>
            <a:ext cx="603631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indent="-1504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1399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in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Queensland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come under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Act?</a:t>
            </a: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/>
            </a:pPr>
            <a:endParaRPr sz="12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/>
            </a:pPr>
            <a:endParaRPr sz="1000" dirty="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67" baseline="30555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2" baseline="30555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0" baseline="30555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52" baseline="30555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30555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02" baseline="30555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42" baseline="3055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54" baseline="30555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45" baseline="30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30555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27" baseline="3055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72" baseline="30555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30555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2" baseline="30555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3055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0" baseline="30555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2" baseline="30555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30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30555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3055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0" baseline="30555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87" baseline="30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7" baseline="30555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32" baseline="30555" dirty="0">
                <a:solidFill>
                  <a:srgbClr val="231F20"/>
                </a:solidFill>
                <a:latin typeface="Open Sans"/>
                <a:cs typeface="Open Sans"/>
              </a:rPr>
              <a:t>0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9" baseline="30555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94" baseline="30555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</a:t>
            </a:r>
            <a:endParaRPr sz="1100" dirty="0">
              <a:latin typeface="Franklin Gothic Book"/>
              <a:cs typeface="Franklin Gothic Book"/>
            </a:endParaRPr>
          </a:p>
          <a:p>
            <a:pPr marL="71755" marR="17780" indent="151765">
              <a:lnSpc>
                <a:spcPct val="145800"/>
              </a:lnSpc>
              <a:spcBef>
                <a:spcPts val="980"/>
              </a:spcBef>
              <a:buAutoNum type="arabicPeriod" startAt="2"/>
              <a:tabLst>
                <a:tab pos="22352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name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regulation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Queensland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more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Act?</a:t>
            </a:r>
            <a:endParaRPr sz="11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912" y="7374923"/>
            <a:ext cx="4250690" cy="238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Duty</a:t>
            </a:r>
            <a:r>
              <a:rPr sz="2400" b="1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of</a:t>
            </a:r>
            <a:r>
              <a:rPr sz="2400" b="1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care</a:t>
            </a:r>
            <a:r>
              <a:rPr sz="2400" b="1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under</a:t>
            </a:r>
            <a:r>
              <a:rPr sz="2400" b="1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the</a:t>
            </a:r>
            <a:r>
              <a:rPr sz="2400" b="1" spc="-5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dirty="0">
                <a:solidFill>
                  <a:srgbClr val="19325D"/>
                </a:solidFill>
                <a:latin typeface="Franklin Gothic Demi"/>
                <a:cs typeface="Franklin Gothic Demi"/>
              </a:rPr>
              <a:t>OHS</a:t>
            </a:r>
            <a:r>
              <a:rPr sz="2400" b="1" spc="-5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2400" b="1" spc="-25" dirty="0">
                <a:solidFill>
                  <a:srgbClr val="19325D"/>
                </a:solidFill>
                <a:latin typeface="Franklin Gothic Demi"/>
                <a:cs typeface="Franklin Gothic Demi"/>
              </a:rPr>
              <a:t>Act</a:t>
            </a:r>
            <a:endParaRPr sz="2400">
              <a:latin typeface="Franklin Gothic Demi"/>
              <a:cs typeface="Franklin Gothic Demi"/>
            </a:endParaRPr>
          </a:p>
          <a:p>
            <a:pPr marL="12700" marR="32384">
              <a:lnSpc>
                <a:spcPct val="100000"/>
              </a:lnSpc>
              <a:spcBef>
                <a:spcPts val="1989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Everyone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employed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company/PCBU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(Person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Conducting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Business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Undertaking)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‘duty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care’.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healthy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safe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place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be.</a:t>
            </a:r>
            <a:endParaRPr sz="1000">
              <a:latin typeface="Open Sans"/>
              <a:cs typeface="Open Sans"/>
            </a:endParaRPr>
          </a:p>
          <a:p>
            <a:pPr marL="12700" marR="46990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Managers,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team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leaders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all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general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duty of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care.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work-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experience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student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sub-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contractor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under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‘duty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care’.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look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fined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punished.</a:t>
            </a:r>
            <a:endParaRPr sz="1000">
              <a:latin typeface="Open Sans"/>
              <a:cs typeface="Open Sans"/>
            </a:endParaRPr>
          </a:p>
          <a:p>
            <a:pPr marL="12700" marR="33655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Someone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employed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PCBU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operating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does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‘duty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care’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site.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907" y="8064004"/>
            <a:ext cx="2129081" cy="17226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446" y="1785922"/>
            <a:ext cx="1683763" cy="14560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323" y="3485888"/>
            <a:ext cx="1768917" cy="126538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1888" y="743761"/>
            <a:ext cx="2647950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Laws</a:t>
            </a:r>
            <a:r>
              <a:rPr sz="1400" spc="-45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to</a:t>
            </a:r>
            <a:r>
              <a:rPr sz="1400" spc="-4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keep</a:t>
            </a:r>
            <a:r>
              <a:rPr sz="1400" spc="-4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your</a:t>
            </a:r>
            <a:r>
              <a:rPr sz="1400" spc="-4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workplace</a:t>
            </a:r>
            <a:r>
              <a:rPr sz="1400" spc="-4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safe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816610">
              <a:lnSpc>
                <a:spcPct val="100000"/>
              </a:lnSpc>
              <a:spcBef>
                <a:spcPts val="77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requirements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outlined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Acts,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Regulations,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Codes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Practice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Australian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Standards.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00238"/>
              </p:ext>
            </p:extLst>
          </p:nvPr>
        </p:nvGraphicFramePr>
        <p:xfrm>
          <a:off x="2861044" y="1110003"/>
          <a:ext cx="4062095" cy="3684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0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Acts</a:t>
                      </a:r>
                      <a:endParaRPr sz="12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1755" marR="300990">
                        <a:lnSpc>
                          <a:spcPct val="100000"/>
                        </a:lnSpc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Acts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laws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explain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improve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health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workplace.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Queensland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Health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2011.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0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Regulations</a:t>
                      </a:r>
                      <a:endParaRPr sz="12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Regulations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explain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parts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Act.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example,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Queensland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Health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Regulations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2002.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0" spc="-5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Codes</a:t>
                      </a:r>
                      <a:r>
                        <a:rPr sz="1200" b="0" spc="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0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of</a:t>
                      </a:r>
                      <a:r>
                        <a:rPr sz="1200" b="0" spc="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0" spc="-5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Practice/Compliance</a:t>
                      </a:r>
                      <a:r>
                        <a:rPr sz="1200" b="0" spc="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Codes</a:t>
                      </a:r>
                      <a:endParaRPr sz="12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1755" marR="353695">
                        <a:lnSpc>
                          <a:spcPct val="100000"/>
                        </a:lnSpc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Codes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of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Practice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practical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guidelines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how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comply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(meet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rules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of)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legislation.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example: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HAZARDOUS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MANUAL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TASKS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Code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Practice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0" spc="-4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Australian</a:t>
                      </a:r>
                      <a:r>
                        <a:rPr sz="1200" b="0" spc="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Standards</a:t>
                      </a:r>
                      <a:endParaRPr sz="12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00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71755" marR="368300" algn="just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Australian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Standards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guidelines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minimum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accepted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performance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specific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hazard,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process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product.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example: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2550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Cranes,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hoists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winches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1755" algn="just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set.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97155" marB="0">
                    <a:lnL w="9525">
                      <a:solidFill>
                        <a:srgbClr val="00305E"/>
                      </a:solidFill>
                      <a:prstDash val="solid"/>
                    </a:lnL>
                    <a:lnR w="9525">
                      <a:solidFill>
                        <a:srgbClr val="00305E"/>
                      </a:solidFill>
                      <a:prstDash val="solid"/>
                    </a:lnR>
                    <a:lnT w="9525">
                      <a:solidFill>
                        <a:srgbClr val="00305E"/>
                      </a:solidFill>
                      <a:prstDash val="solid"/>
                    </a:lnT>
                    <a:lnB w="9525">
                      <a:solidFill>
                        <a:srgbClr val="00305E"/>
                      </a:solidFill>
                      <a:prstDash val="solid"/>
                    </a:lnB>
                    <a:solidFill>
                      <a:srgbClr val="FF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142262" y="6602243"/>
            <a:ext cx="2827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Regulation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2002.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45CAE-5674-4DCF-2085-EE9BD9DAF6B3}"/>
              </a:ext>
            </a:extLst>
          </p:cNvPr>
          <p:cNvSpPr/>
          <p:nvPr/>
        </p:nvSpPr>
        <p:spPr>
          <a:xfrm flipV="1">
            <a:off x="1007016" y="5773522"/>
            <a:ext cx="360943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2F1615-2B35-E16C-B2C3-17FD8D72079C}"/>
              </a:ext>
            </a:extLst>
          </p:cNvPr>
          <p:cNvSpPr/>
          <p:nvPr/>
        </p:nvSpPr>
        <p:spPr>
          <a:xfrm flipV="1">
            <a:off x="1056327" y="6631820"/>
            <a:ext cx="3609434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432003"/>
            <a:ext cx="1731645" cy="153035"/>
          </a:xfrm>
          <a:custGeom>
            <a:avLst/>
            <a:gdLst/>
            <a:ahLst/>
            <a:cxnLst/>
            <a:rect l="l" t="t" r="r" b="b"/>
            <a:pathLst>
              <a:path w="1731645" h="153034">
                <a:moveTo>
                  <a:pt x="0" y="152996"/>
                </a:moveTo>
                <a:lnTo>
                  <a:pt x="1731594" y="152996"/>
                </a:lnTo>
                <a:lnTo>
                  <a:pt x="1731594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0004" y="432003"/>
            <a:ext cx="180340" cy="153035"/>
          </a:xfrm>
          <a:custGeom>
            <a:avLst/>
            <a:gdLst/>
            <a:ahLst/>
            <a:cxnLst/>
            <a:rect l="l" t="t" r="r" b="b"/>
            <a:pathLst>
              <a:path w="180340" h="153034">
                <a:moveTo>
                  <a:pt x="0" y="152996"/>
                </a:moveTo>
                <a:lnTo>
                  <a:pt x="179997" y="152996"/>
                </a:lnTo>
                <a:lnTo>
                  <a:pt x="179997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1598" y="432003"/>
            <a:ext cx="4568825" cy="153035"/>
          </a:xfrm>
          <a:prstGeom prst="rect">
            <a:avLst/>
          </a:prstGeom>
          <a:solidFill>
            <a:srgbClr val="72BF44"/>
          </a:solidFill>
        </p:spPr>
        <p:txBody>
          <a:bodyPr vert="horz" wrap="square" lIns="0" tIns="190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9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HEALTH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LEGISLATIVE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REQUIREMENTS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9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06" y="3947420"/>
            <a:ext cx="6616065" cy="201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28600">
              <a:lnSpc>
                <a:spcPct val="100000"/>
              </a:lnSpc>
              <a:spcBef>
                <a:spcPts val="100"/>
              </a:spcBef>
              <a:buAutoNum type="arabicPeriod" startAt="16"/>
              <a:tabLst>
                <a:tab pos="30480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abusive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insulting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someone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not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doing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16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16"/>
            </a:pPr>
            <a:endParaRPr sz="10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500" spc="-1095" baseline="27777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27777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17" baseline="27777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297180" indent="-211454">
              <a:lnSpc>
                <a:spcPct val="100000"/>
              </a:lnSpc>
              <a:spcBef>
                <a:spcPts val="1255"/>
              </a:spcBef>
              <a:buAutoNum type="arabicPeriod" startAt="17"/>
              <a:tabLst>
                <a:tab pos="29718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should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 supervisor do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if someone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 not doing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properly?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89535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500" spc="-944" baseline="25000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25000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757" baseline="25000" dirty="0">
                <a:solidFill>
                  <a:srgbClr val="231F20"/>
                </a:solidFill>
                <a:latin typeface="Open Sans"/>
                <a:cs typeface="Open Sans"/>
              </a:rPr>
              <a:t>v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27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0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5000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80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25000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35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0" baseline="2500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72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25000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07" baseline="25000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7" baseline="25000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5" baseline="25000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2500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72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45" baseline="25000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25000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25000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15" baseline="25000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7" baseline="25000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55" baseline="25000" dirty="0">
                <a:solidFill>
                  <a:srgbClr val="231F20"/>
                </a:solidFill>
                <a:latin typeface="Open Sans"/>
                <a:cs typeface="Open Sans"/>
              </a:rPr>
              <a:t>v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32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04" baseline="25000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229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02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2500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25000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55" baseline="25000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25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25000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05" baseline="25000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5" baseline="25000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There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are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Verdana"/>
                <a:cs typeface="Verdana"/>
              </a:rPr>
              <a:t>number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documents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that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help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Verdana"/>
                <a:cs typeface="Verdana"/>
              </a:rPr>
              <a:t>keep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Verdana"/>
                <a:cs typeface="Verdana"/>
              </a:rPr>
              <a:t>workplace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healthy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60" dirty="0">
                <a:solidFill>
                  <a:srgbClr val="231F20"/>
                </a:solidFill>
                <a:latin typeface="Verdana"/>
                <a:cs typeface="Verdana"/>
              </a:rPr>
              <a:t>safe.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Verdana"/>
                <a:cs typeface="Verdana"/>
              </a:rPr>
              <a:t>These</a:t>
            </a:r>
            <a:r>
              <a:rPr sz="1100" spc="-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Verdana"/>
                <a:cs typeface="Verdana"/>
              </a:rPr>
              <a:t>include: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575791"/>
            <a:ext cx="6382385" cy="140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Bullying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and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19325D"/>
                </a:solidFill>
                <a:latin typeface="Franklin Gothic Demi"/>
                <a:cs typeface="Franklin Gothic Demi"/>
              </a:rPr>
              <a:t>harassment</a:t>
            </a:r>
            <a:endParaRPr sz="14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Franklin Gothic Demi"/>
              <a:cs typeface="Franklin Gothic Demi"/>
            </a:endParaRPr>
          </a:p>
          <a:p>
            <a:pPr marL="3492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yourselves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other.</a:t>
            </a:r>
            <a:endParaRPr sz="1000" dirty="0">
              <a:latin typeface="Open Sans"/>
              <a:cs typeface="Open Sans"/>
            </a:endParaRPr>
          </a:p>
          <a:p>
            <a:pPr marL="34925">
              <a:lnSpc>
                <a:spcPct val="10000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Bullying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harassment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belong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workplace.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abusive,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insulting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offensive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towards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1000" dirty="0">
              <a:latin typeface="Open Sans"/>
              <a:cs typeface="Open Sans"/>
            </a:endParaRPr>
          </a:p>
          <a:p>
            <a:pPr marL="3492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bullying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harassment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relevant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person.</a:t>
            </a:r>
            <a:endParaRPr sz="1000" dirty="0">
              <a:latin typeface="Open Sans"/>
              <a:cs typeface="Open Sans"/>
            </a:endParaRPr>
          </a:p>
          <a:p>
            <a:pPr marL="34925" marR="165100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necessary,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supervisors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give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constructive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feedback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someone’s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performance.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give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done.</a:t>
            </a:r>
            <a:endParaRPr sz="1000" dirty="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12778" y="2255187"/>
            <a:ext cx="2964815" cy="1689100"/>
            <a:chOff x="3712778" y="2255187"/>
            <a:chExt cx="2964815" cy="1689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2778" y="2255187"/>
              <a:ext cx="2579810" cy="16888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0162" y="2282355"/>
              <a:ext cx="587408" cy="43891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19727" y="2201316"/>
            <a:ext cx="2367280" cy="1671320"/>
            <a:chOff x="619727" y="2201316"/>
            <a:chExt cx="2367280" cy="16713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727" y="2201316"/>
              <a:ext cx="2265915" cy="1671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4541" y="2240000"/>
              <a:ext cx="482409" cy="48149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71299" y="7988509"/>
            <a:ext cx="1898650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19325D"/>
                </a:solidFill>
                <a:latin typeface="Open Sans Condensed"/>
                <a:cs typeface="Open Sans Condensed"/>
              </a:rPr>
              <a:t>Chemicals</a:t>
            </a:r>
            <a:r>
              <a:rPr sz="1200" b="1" spc="2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40" dirty="0">
                <a:solidFill>
                  <a:srgbClr val="19325D"/>
                </a:solidFill>
                <a:latin typeface="Open Sans Condensed"/>
                <a:cs typeface="Open Sans Condensed"/>
              </a:rPr>
              <a:t>and</a:t>
            </a:r>
            <a:r>
              <a:rPr sz="1200" b="1" spc="2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05" dirty="0">
                <a:solidFill>
                  <a:srgbClr val="19325D"/>
                </a:solidFill>
                <a:latin typeface="Open Sans Condensed"/>
                <a:cs typeface="Open Sans Condensed"/>
              </a:rPr>
              <a:t>solvents</a:t>
            </a:r>
            <a:endParaRPr sz="1200">
              <a:latin typeface="Open Sans Condensed"/>
              <a:cs typeface="Open Sans Condensed"/>
            </a:endParaRPr>
          </a:p>
          <a:p>
            <a:pPr marL="12700" marR="95885">
              <a:lnSpc>
                <a:spcPct val="100000"/>
              </a:lnSpc>
              <a:spcBef>
                <a:spcPts val="8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Always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check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Data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Sheet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(SDS)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chemicals.</a:t>
            </a:r>
            <a:endParaRPr sz="1000">
              <a:latin typeface="Open Sans"/>
              <a:cs typeface="Open Sans"/>
            </a:endParaRPr>
          </a:p>
          <a:p>
            <a:pPr marL="12700" marR="46355">
              <a:lnSpc>
                <a:spcPct val="100000"/>
              </a:lnSpc>
              <a:spcBef>
                <a:spcPts val="71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SDS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provided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understood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by,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person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using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chemicals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workplace.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SDS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will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tell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safely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chemicals.</a:t>
            </a:r>
            <a:endParaRPr sz="1000">
              <a:latin typeface="Open Sans"/>
              <a:cs typeface="Open Sans"/>
            </a:endParaRPr>
          </a:p>
          <a:p>
            <a:pPr marL="12700" marR="58419">
              <a:lnSpc>
                <a:spcPct val="100000"/>
              </a:lnSpc>
              <a:spcBef>
                <a:spcPts val="71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put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chemicals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isolated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area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talk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supervisor.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780" y="6214656"/>
            <a:ext cx="1335834" cy="16181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47201" y="7979510"/>
            <a:ext cx="1952625" cy="20447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73405">
              <a:lnSpc>
                <a:spcPts val="1200"/>
              </a:lnSpc>
              <a:spcBef>
                <a:spcPts val="340"/>
              </a:spcBef>
            </a:pPr>
            <a:r>
              <a:rPr sz="1200" b="1" spc="120" dirty="0">
                <a:solidFill>
                  <a:srgbClr val="19325D"/>
                </a:solidFill>
                <a:latin typeface="Open Sans Condensed"/>
                <a:cs typeface="Open Sans Condensed"/>
              </a:rPr>
              <a:t>Safe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35" dirty="0">
                <a:solidFill>
                  <a:srgbClr val="19325D"/>
                </a:solidFill>
                <a:latin typeface="Open Sans Condensed"/>
                <a:cs typeface="Open Sans Condensed"/>
              </a:rPr>
              <a:t>Work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14" dirty="0">
                <a:solidFill>
                  <a:srgbClr val="19325D"/>
                </a:solidFill>
                <a:latin typeface="Open Sans Condensed"/>
                <a:cs typeface="Open Sans Condensed"/>
              </a:rPr>
              <a:t>Method </a:t>
            </a:r>
            <a:r>
              <a:rPr sz="1200" b="1" spc="125" dirty="0">
                <a:solidFill>
                  <a:srgbClr val="19325D"/>
                </a:solidFill>
                <a:latin typeface="Open Sans Condensed"/>
                <a:cs typeface="Open Sans Condensed"/>
              </a:rPr>
              <a:t>Statement</a:t>
            </a:r>
            <a:r>
              <a:rPr sz="1200" b="1" spc="1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90" dirty="0">
                <a:solidFill>
                  <a:srgbClr val="19325D"/>
                </a:solidFill>
                <a:latin typeface="Open Sans Condensed"/>
                <a:cs typeface="Open Sans Condensed"/>
              </a:rPr>
              <a:t>(SWMS)</a:t>
            </a:r>
            <a:endParaRPr sz="1200">
              <a:latin typeface="Open Sans Condensed"/>
              <a:cs typeface="Open Sans Condensed"/>
            </a:endParaRPr>
          </a:p>
          <a:p>
            <a:pPr marL="12700" marR="27305">
              <a:lnSpc>
                <a:spcPct val="100000"/>
              </a:lnSpc>
              <a:spcBef>
                <a:spcPts val="405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Method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Statement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site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specific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statement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prepared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before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high-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commenced.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covers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responsibilities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member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group.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should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involved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discussions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tasks,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associated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controls.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6848" y="6316700"/>
            <a:ext cx="1733550" cy="153130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2444" y="6316700"/>
            <a:ext cx="1534912" cy="15349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58297" y="7983119"/>
            <a:ext cx="2051685" cy="162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5" dirty="0">
                <a:solidFill>
                  <a:srgbClr val="19325D"/>
                </a:solidFill>
                <a:latin typeface="Open Sans Condensed"/>
                <a:cs typeface="Open Sans Condensed"/>
              </a:rPr>
              <a:t>Job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10" dirty="0">
                <a:solidFill>
                  <a:srgbClr val="19325D"/>
                </a:solidFill>
                <a:latin typeface="Open Sans Condensed"/>
                <a:cs typeface="Open Sans Condensed"/>
              </a:rPr>
              <a:t>Safety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05" dirty="0">
                <a:solidFill>
                  <a:srgbClr val="19325D"/>
                </a:solidFill>
                <a:latin typeface="Open Sans Condensed"/>
                <a:cs typeface="Open Sans Condensed"/>
              </a:rPr>
              <a:t>Analysis</a:t>
            </a:r>
            <a:r>
              <a:rPr sz="1200" b="1" spc="3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55" dirty="0">
                <a:solidFill>
                  <a:srgbClr val="19325D"/>
                </a:solidFill>
                <a:latin typeface="Open Sans Condensed"/>
                <a:cs typeface="Open Sans Condensed"/>
              </a:rPr>
              <a:t>(JSA)</a:t>
            </a:r>
            <a:endParaRPr sz="1200">
              <a:latin typeface="Open Sans Condensed"/>
              <a:cs typeface="Open Sans Condense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Open Sans Condensed"/>
              <a:cs typeface="Open Sans Condensed"/>
            </a:endParaRPr>
          </a:p>
          <a:p>
            <a:pPr marL="12700" marR="2667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 Safety Analysis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(JSA)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way</a:t>
            </a:r>
            <a:r>
              <a:rPr sz="1000" spc="5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make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jobs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safer.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involves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looking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step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job,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finding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things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dangerous,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figuring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out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stop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accidents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happening.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keeps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helps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companies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rules.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ADD5A5-4612-B72D-74EF-77F2662218C2}"/>
              </a:ext>
            </a:extLst>
          </p:cNvPr>
          <p:cNvSpPr/>
          <p:nvPr/>
        </p:nvSpPr>
        <p:spPr>
          <a:xfrm flipV="1">
            <a:off x="1048181" y="4328422"/>
            <a:ext cx="5986133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97A327-EB6E-8F34-C442-01B1E16A641F}"/>
              </a:ext>
            </a:extLst>
          </p:cNvPr>
          <p:cNvSpPr/>
          <p:nvPr/>
        </p:nvSpPr>
        <p:spPr>
          <a:xfrm flipV="1">
            <a:off x="1028606" y="5168687"/>
            <a:ext cx="5811398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2204999"/>
            <a:ext cx="6523355" cy="398145"/>
          </a:xfrm>
          <a:custGeom>
            <a:avLst/>
            <a:gdLst/>
            <a:ahLst/>
            <a:cxnLst/>
            <a:rect l="l" t="t" r="r" b="b"/>
            <a:pathLst>
              <a:path w="6523355" h="398144">
                <a:moveTo>
                  <a:pt x="0" y="397903"/>
                </a:moveTo>
                <a:lnTo>
                  <a:pt x="6523202" y="397903"/>
                </a:lnTo>
                <a:lnTo>
                  <a:pt x="6523202" y="0"/>
                </a:lnTo>
                <a:lnTo>
                  <a:pt x="0" y="0"/>
                </a:lnTo>
                <a:lnTo>
                  <a:pt x="0" y="397903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450253"/>
            <a:ext cx="6523355" cy="430530"/>
          </a:xfrm>
          <a:custGeom>
            <a:avLst/>
            <a:gdLst/>
            <a:ahLst/>
            <a:cxnLst/>
            <a:rect l="l" t="t" r="r" b="b"/>
            <a:pathLst>
              <a:path w="6523355" h="430530">
                <a:moveTo>
                  <a:pt x="0" y="429945"/>
                </a:moveTo>
                <a:lnTo>
                  <a:pt x="6523202" y="429945"/>
                </a:lnTo>
                <a:lnTo>
                  <a:pt x="6523202" y="0"/>
                </a:lnTo>
                <a:lnTo>
                  <a:pt x="0" y="0"/>
                </a:lnTo>
                <a:lnTo>
                  <a:pt x="0" y="429945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990" y="4104002"/>
            <a:ext cx="6224219" cy="39683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004" y="880199"/>
            <a:ext cx="652335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15900" rIns="0" bIns="0" rtlCol="0">
            <a:spAutoFit/>
          </a:bodyPr>
          <a:lstStyle/>
          <a:p>
            <a:pPr marL="565785" marR="172085" indent="2240280">
              <a:lnSpc>
                <a:spcPts val="3800"/>
              </a:lnSpc>
              <a:spcBef>
                <a:spcPts val="1700"/>
              </a:spcBef>
            </a:pP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Identify </a:t>
            </a: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construction </a:t>
            </a:r>
            <a:r>
              <a:rPr sz="3800" b="1" dirty="0">
                <a:solidFill>
                  <a:srgbClr val="FFFFFF"/>
                </a:solidFill>
                <a:latin typeface="Bebas Neue Bold"/>
                <a:cs typeface="Bebas Neue Bold"/>
              </a:rPr>
              <a:t>hazards and risk control </a:t>
            </a:r>
            <a:r>
              <a:rPr sz="38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measures</a:t>
            </a:r>
            <a:endParaRPr sz="3800">
              <a:latin typeface="Bebas Neue Bold"/>
              <a:cs typeface="Bebas Neue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0404" y="432003"/>
            <a:ext cx="4899660" cy="153035"/>
          </a:xfrm>
          <a:prstGeom prst="rect">
            <a:avLst/>
          </a:prstGeom>
          <a:solidFill>
            <a:srgbClr val="1B7BC0"/>
          </a:solidFill>
        </p:spPr>
        <p:txBody>
          <a:bodyPr vert="horz" wrap="square" lIns="0" tIns="0" rIns="0" bIns="0" rtlCol="0">
            <a:spAutoFit/>
          </a:bodyPr>
          <a:lstStyle/>
          <a:p>
            <a:pPr marL="645795">
              <a:lnSpc>
                <a:spcPts val="1205"/>
              </a:lnSpc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7612" y="7457171"/>
            <a:ext cx="81280" cy="12700"/>
            <a:chOff x="557612" y="7457171"/>
            <a:chExt cx="81280" cy="12700"/>
          </a:xfrm>
        </p:grpSpPr>
        <p:sp>
          <p:nvSpPr>
            <p:cNvPr id="4" name="object 4"/>
            <p:cNvSpPr/>
            <p:nvPr/>
          </p:nvSpPr>
          <p:spPr>
            <a:xfrm>
              <a:off x="598097" y="7463521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7068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606" y="7457173"/>
              <a:ext cx="81280" cy="12700"/>
            </a:xfrm>
            <a:custGeom>
              <a:avLst/>
              <a:gdLst/>
              <a:ahLst/>
              <a:cxnLst/>
              <a:rect l="l" t="t" r="r" b="b"/>
              <a:pathLst>
                <a:path w="81279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81279" h="12700">
                  <a:moveTo>
                    <a:pt x="80962" y="6350"/>
                  </a:moveTo>
                  <a:lnTo>
                    <a:pt x="79108" y="1866"/>
                  </a:lnTo>
                  <a:lnTo>
                    <a:pt x="74612" y="0"/>
                  </a:lnTo>
                  <a:lnTo>
                    <a:pt x="70116" y="1866"/>
                  </a:lnTo>
                  <a:lnTo>
                    <a:pt x="68262" y="6350"/>
                  </a:lnTo>
                  <a:lnTo>
                    <a:pt x="70116" y="10845"/>
                  </a:lnTo>
                  <a:lnTo>
                    <a:pt x="74612" y="12700"/>
                  </a:lnTo>
                  <a:lnTo>
                    <a:pt x="79108" y="10845"/>
                  </a:lnTo>
                  <a:lnTo>
                    <a:pt x="80962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7300" y="542484"/>
            <a:ext cx="6365875" cy="13271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Hazard</a:t>
            </a:r>
            <a:r>
              <a:rPr sz="1400" spc="-6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dirty="0">
                <a:solidFill>
                  <a:srgbClr val="19325D"/>
                </a:solidFill>
                <a:latin typeface="Franklin Gothic Demi"/>
                <a:cs typeface="Franklin Gothic Demi"/>
              </a:rPr>
              <a:t>versus</a:t>
            </a:r>
            <a:r>
              <a:rPr sz="1400" spc="-60" dirty="0">
                <a:solidFill>
                  <a:srgbClr val="19325D"/>
                </a:solidFill>
                <a:latin typeface="Franklin Gothic Demi"/>
                <a:cs typeface="Franklin Gothic Demi"/>
              </a:rPr>
              <a:t> </a:t>
            </a:r>
            <a:r>
              <a:rPr sz="1400" spc="-20" dirty="0">
                <a:solidFill>
                  <a:srgbClr val="19325D"/>
                </a:solidFill>
                <a:latin typeface="Franklin Gothic Demi"/>
                <a:cs typeface="Franklin Gothic Demi"/>
              </a:rPr>
              <a:t>risk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130" dirty="0">
                <a:solidFill>
                  <a:srgbClr val="19325D"/>
                </a:solidFill>
                <a:latin typeface="Open Sans Condensed"/>
                <a:cs typeface="Open Sans Condensed"/>
              </a:rPr>
              <a:t>What</a:t>
            </a:r>
            <a:r>
              <a:rPr sz="1200" b="1" spc="2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85" dirty="0">
                <a:solidFill>
                  <a:srgbClr val="19325D"/>
                </a:solidFill>
                <a:latin typeface="Open Sans Condensed"/>
                <a:cs typeface="Open Sans Condensed"/>
              </a:rPr>
              <a:t>is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20" dirty="0">
                <a:solidFill>
                  <a:srgbClr val="19325D"/>
                </a:solidFill>
                <a:latin typeface="Open Sans Condensed"/>
                <a:cs typeface="Open Sans Condensed"/>
              </a:rPr>
              <a:t>the</a:t>
            </a:r>
            <a:r>
              <a:rPr sz="1200" b="1" spc="2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95" dirty="0">
                <a:solidFill>
                  <a:srgbClr val="19325D"/>
                </a:solidFill>
                <a:latin typeface="Open Sans Condensed"/>
                <a:cs typeface="Open Sans Condensed"/>
              </a:rPr>
              <a:t>difference?</a:t>
            </a:r>
            <a:endParaRPr sz="1200" dirty="0">
              <a:latin typeface="Open Sans Condensed"/>
              <a:cs typeface="Open Sans Condensed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constantly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changing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nature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sets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apart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types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work.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Different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constantly—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sometimes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instantly.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Co-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ordinating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management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is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difficult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stop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nature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construction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project,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high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turnover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temporary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workplaces.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features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contribute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high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levels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of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industry.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179" y="1982495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3168002" y="0"/>
                </a:moveTo>
                <a:lnTo>
                  <a:pt x="0" y="0"/>
                </a:lnTo>
                <a:lnTo>
                  <a:pt x="0" y="2715374"/>
                </a:lnTo>
                <a:lnTo>
                  <a:pt x="3168002" y="2715374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179" y="1982495"/>
            <a:ext cx="3168015" cy="961802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80"/>
              </a:spcBef>
            </a:pPr>
            <a:r>
              <a:rPr sz="16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Hazard</a:t>
            </a:r>
            <a:endParaRPr sz="1600" dirty="0">
              <a:latin typeface="Franklin Gothic Demi"/>
              <a:cs typeface="Franklin Gothic Demi"/>
            </a:endParaRPr>
          </a:p>
          <a:p>
            <a:pPr marL="111125" marR="299720">
              <a:lnSpc>
                <a:spcPct val="100000"/>
              </a:lnSpc>
              <a:spcBef>
                <a:spcPts val="73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hazard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thing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situation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which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could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injure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anything that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hurt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48823" y="1982495"/>
            <a:ext cx="3168015" cy="2715895"/>
          </a:xfrm>
          <a:custGeom>
            <a:avLst/>
            <a:gdLst/>
            <a:ahLst/>
            <a:cxnLst/>
            <a:rect l="l" t="t" r="r" b="b"/>
            <a:pathLst>
              <a:path w="3168015" h="2715895">
                <a:moveTo>
                  <a:pt x="3168002" y="0"/>
                </a:moveTo>
                <a:lnTo>
                  <a:pt x="0" y="0"/>
                </a:lnTo>
                <a:lnTo>
                  <a:pt x="0" y="2715374"/>
                </a:lnTo>
                <a:lnTo>
                  <a:pt x="3168002" y="2715374"/>
                </a:lnTo>
                <a:lnTo>
                  <a:pt x="3168002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48823" y="1982495"/>
            <a:ext cx="3168015" cy="111569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80"/>
              </a:spcBef>
            </a:pPr>
            <a:r>
              <a:rPr sz="1600" spc="-20" dirty="0">
                <a:solidFill>
                  <a:srgbClr val="00305E"/>
                </a:solidFill>
                <a:latin typeface="Franklin Gothic Demi"/>
                <a:cs typeface="Franklin Gothic Demi"/>
              </a:rPr>
              <a:t>Risk</a:t>
            </a:r>
            <a:endParaRPr sz="1600" dirty="0">
              <a:latin typeface="Franklin Gothic Demi"/>
              <a:cs typeface="Franklin Gothic Demi"/>
            </a:endParaRPr>
          </a:p>
          <a:p>
            <a:pPr marL="111125" marR="532765">
              <a:lnSpc>
                <a:spcPct val="100000"/>
              </a:lnSpc>
              <a:spcBef>
                <a:spcPts val="730"/>
              </a:spcBef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chance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 causing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injury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harm.</a:t>
            </a:r>
            <a:endParaRPr sz="1000" dirty="0">
              <a:latin typeface="Open Sans"/>
              <a:cs typeface="Open Sans"/>
            </a:endParaRPr>
          </a:p>
          <a:p>
            <a:pPr marL="111125" marR="530860">
              <a:lnSpc>
                <a:spcPct val="100000"/>
              </a:lnSpc>
              <a:spcBef>
                <a:spcPts val="565"/>
              </a:spcBef>
            </a:pP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words,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likely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that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somebody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harmed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 dirty="0">
              <a:latin typeface="Open Sans"/>
              <a:cs typeface="Open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88916" y="3176092"/>
            <a:ext cx="1359535" cy="1410970"/>
            <a:chOff x="4688916" y="3176092"/>
            <a:chExt cx="1359535" cy="14109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1837" y="3179013"/>
              <a:ext cx="1353248" cy="14047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91837" y="317901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0" y="1404759"/>
                  </a:moveTo>
                  <a:lnTo>
                    <a:pt x="1353248" y="1404759"/>
                  </a:lnTo>
                  <a:lnTo>
                    <a:pt x="1353248" y="0"/>
                  </a:lnTo>
                  <a:lnTo>
                    <a:pt x="0" y="0"/>
                  </a:lnTo>
                  <a:lnTo>
                    <a:pt x="0" y="1404759"/>
                  </a:lnTo>
                  <a:close/>
                </a:path>
              </a:pathLst>
            </a:custGeom>
            <a:ln w="584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30908" y="3176092"/>
            <a:ext cx="1359535" cy="1410970"/>
            <a:chOff x="1430908" y="3176092"/>
            <a:chExt cx="1359535" cy="1410970"/>
          </a:xfrm>
        </p:grpSpPr>
        <p:sp>
          <p:nvSpPr>
            <p:cNvPr id="15" name="object 15"/>
            <p:cNvSpPr/>
            <p:nvPr/>
          </p:nvSpPr>
          <p:spPr>
            <a:xfrm>
              <a:off x="1433829" y="317901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1353248" y="0"/>
                  </a:moveTo>
                  <a:lnTo>
                    <a:pt x="0" y="0"/>
                  </a:lnTo>
                  <a:lnTo>
                    <a:pt x="0" y="1404759"/>
                  </a:lnTo>
                  <a:lnTo>
                    <a:pt x="1353248" y="1404759"/>
                  </a:lnTo>
                  <a:lnTo>
                    <a:pt x="1353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285" y="3283229"/>
              <a:ext cx="835385" cy="12017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33829" y="3179013"/>
              <a:ext cx="1353820" cy="1405255"/>
            </a:xfrm>
            <a:custGeom>
              <a:avLst/>
              <a:gdLst/>
              <a:ahLst/>
              <a:cxnLst/>
              <a:rect l="l" t="t" r="r" b="b"/>
              <a:pathLst>
                <a:path w="1353820" h="1405254">
                  <a:moveTo>
                    <a:pt x="0" y="1404759"/>
                  </a:moveTo>
                  <a:lnTo>
                    <a:pt x="1353248" y="1404759"/>
                  </a:lnTo>
                  <a:lnTo>
                    <a:pt x="1353248" y="0"/>
                  </a:lnTo>
                  <a:lnTo>
                    <a:pt x="0" y="0"/>
                  </a:lnTo>
                  <a:lnTo>
                    <a:pt x="0" y="1404759"/>
                  </a:lnTo>
                  <a:close/>
                </a:path>
              </a:pathLst>
            </a:custGeom>
            <a:ln w="5842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8106" y="4802510"/>
            <a:ext cx="3721735" cy="182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19325D"/>
                </a:solidFill>
                <a:latin typeface="Open Sans Condensed"/>
                <a:cs typeface="Open Sans Condensed"/>
              </a:rPr>
              <a:t>Managing</a:t>
            </a:r>
            <a:r>
              <a:rPr sz="1200" b="1" spc="30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130" dirty="0">
                <a:solidFill>
                  <a:srgbClr val="19325D"/>
                </a:solidFill>
                <a:latin typeface="Open Sans Condensed"/>
                <a:cs typeface="Open Sans Condensed"/>
              </a:rPr>
              <a:t>a</a:t>
            </a:r>
            <a:r>
              <a:rPr sz="1200" b="1" spc="35" dirty="0">
                <a:solidFill>
                  <a:srgbClr val="19325D"/>
                </a:solidFill>
                <a:latin typeface="Open Sans Condensed"/>
                <a:cs typeface="Open Sans Condensed"/>
              </a:rPr>
              <a:t> </a:t>
            </a:r>
            <a:r>
              <a:rPr sz="1200" b="1" spc="80" dirty="0">
                <a:solidFill>
                  <a:srgbClr val="19325D"/>
                </a:solidFill>
                <a:latin typeface="Open Sans Condensed"/>
                <a:cs typeface="Open Sans Condensed"/>
              </a:rPr>
              <a:t>risk</a:t>
            </a:r>
            <a:endParaRPr sz="1200">
              <a:latin typeface="Open Sans Condensed"/>
              <a:cs typeface="Open Sans Condensed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5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steps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should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manage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risk.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Identify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/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find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1000">
              <a:latin typeface="Open Sans"/>
              <a:cs typeface="Open Sans"/>
            </a:endParaRPr>
          </a:p>
          <a:p>
            <a:pPr marL="473709" marR="5080" indent="-461645">
              <a:lnSpc>
                <a:spcPct val="100000"/>
              </a:lnSpc>
              <a:spcBef>
                <a:spcPts val="705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Assess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risk.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likely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serious would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b="1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be?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3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Report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risk.</a:t>
            </a:r>
            <a:endParaRPr sz="1000">
              <a:latin typeface="Open Sans"/>
              <a:cs typeface="Open Sans"/>
            </a:endParaRPr>
          </a:p>
          <a:p>
            <a:pPr marL="12700" marR="1072515">
              <a:lnSpc>
                <a:spcPct val="159100"/>
              </a:lnSpc>
            </a:pP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risk.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Step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5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Review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action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taken.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2005" y="5102580"/>
            <a:ext cx="2495994" cy="142273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973074" y="9419170"/>
            <a:ext cx="34925" cy="12700"/>
            <a:chOff x="6973074" y="9419170"/>
            <a:chExt cx="34925" cy="12700"/>
          </a:xfrm>
        </p:grpSpPr>
        <p:sp>
          <p:nvSpPr>
            <p:cNvPr id="21" name="object 21"/>
            <p:cNvSpPr/>
            <p:nvPr/>
          </p:nvSpPr>
          <p:spPr>
            <a:xfrm>
              <a:off x="6990536" y="9425520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1111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73074" y="9419171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12700" y="6350"/>
                  </a:moveTo>
                  <a:lnTo>
                    <a:pt x="10833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33" y="10845"/>
                  </a:lnTo>
                  <a:lnTo>
                    <a:pt x="12700" y="6350"/>
                  </a:lnTo>
                  <a:close/>
                </a:path>
                <a:path w="34925" h="12700">
                  <a:moveTo>
                    <a:pt x="34925" y="6350"/>
                  </a:moveTo>
                  <a:lnTo>
                    <a:pt x="33058" y="1866"/>
                  </a:lnTo>
                  <a:lnTo>
                    <a:pt x="28575" y="0"/>
                  </a:lnTo>
                  <a:lnTo>
                    <a:pt x="24079" y="1866"/>
                  </a:lnTo>
                  <a:lnTo>
                    <a:pt x="22225" y="6350"/>
                  </a:lnTo>
                  <a:lnTo>
                    <a:pt x="24079" y="10845"/>
                  </a:lnTo>
                  <a:lnTo>
                    <a:pt x="28575" y="12700"/>
                  </a:lnTo>
                  <a:lnTo>
                    <a:pt x="33058" y="10845"/>
                  </a:lnTo>
                  <a:lnTo>
                    <a:pt x="34925" y="63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47206" y="7298421"/>
            <a:ext cx="6652895" cy="291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232410">
              <a:lnSpc>
                <a:spcPct val="100000"/>
              </a:lnSpc>
              <a:spcBef>
                <a:spcPts val="100"/>
              </a:spcBef>
              <a:buAutoNum type="arabicPeriod" startAt="18"/>
              <a:tabLst>
                <a:tab pos="34226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 What is a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Franklin Gothic Book"/>
              <a:buAutoNum type="arabicPeriod" startAt="18"/>
            </a:pPr>
            <a:endParaRPr sz="1400">
              <a:latin typeface="Franklin Gothic Book"/>
              <a:cs typeface="Franklin Gothic Book"/>
            </a:endParaRPr>
          </a:p>
          <a:p>
            <a:pPr marL="109855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500" spc="-855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00" baseline="19444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42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22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900" baseline="19444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2" baseline="19444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9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84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75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19444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869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07" baseline="19444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2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79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19444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00" baseline="19444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9444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500" spc="-885" baseline="19444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77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9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77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095" baseline="19444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</a:t>
            </a:r>
            <a:r>
              <a:rPr sz="1100" spc="-1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7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2" baseline="19444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333375" indent="-231775">
              <a:lnSpc>
                <a:spcPct val="100000"/>
              </a:lnSpc>
              <a:spcBef>
                <a:spcPts val="880"/>
              </a:spcBef>
              <a:buAutoNum type="arabicPeriod" startAt="19"/>
              <a:tabLst>
                <a:tab pos="33337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 What is a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19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19"/>
            </a:pPr>
            <a:endParaRPr sz="1000">
              <a:latin typeface="Franklin Gothic Book"/>
              <a:cs typeface="Franklin Gothic Book"/>
            </a:endParaRPr>
          </a:p>
          <a:p>
            <a:pPr marL="1016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500" spc="-705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0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27" baseline="19444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2" baseline="19444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35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77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9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2" baseline="19444" dirty="0">
                <a:solidFill>
                  <a:srgbClr val="231F20"/>
                </a:solidFill>
                <a:latin typeface="Open Sans"/>
                <a:cs typeface="Open Sans"/>
              </a:rPr>
              <a:t>b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45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77" baseline="19444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17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7" baseline="19444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92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5" baseline="19444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9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2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19444" dirty="0">
                <a:solidFill>
                  <a:srgbClr val="231F20"/>
                </a:solidFill>
                <a:latin typeface="Open Sans"/>
                <a:cs typeface="Open Sans"/>
              </a:rPr>
              <a:t>z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35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0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19444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7" baseline="19444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7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42" baseline="19444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19444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9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2" baseline="19444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17" baseline="19444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" baseline="19444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500" spc="-877" baseline="19444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82" baseline="19444" dirty="0">
                <a:solidFill>
                  <a:srgbClr val="231F20"/>
                </a:solidFill>
                <a:latin typeface="Open Sans"/>
                <a:cs typeface="Open Sans"/>
              </a:rPr>
              <a:t>j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2" baseline="19444" dirty="0">
                <a:solidFill>
                  <a:srgbClr val="231F20"/>
                </a:solidFill>
                <a:latin typeface="Open Sans"/>
                <a:cs typeface="Open Sans"/>
              </a:rPr>
              <a:t>u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00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0" baseline="19444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85" baseline="19444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95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22" baseline="19444" dirty="0">
                <a:solidFill>
                  <a:srgbClr val="231F20"/>
                </a:solidFill>
                <a:latin typeface="Open Sans"/>
                <a:cs typeface="Open Sans"/>
              </a:rPr>
              <a:t>h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77" baseline="19444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15" baseline="19444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267" baseline="19444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19444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  <a:p>
            <a:pPr marL="331470" indent="-233679">
              <a:lnSpc>
                <a:spcPct val="100000"/>
              </a:lnSpc>
              <a:spcBef>
                <a:spcPts val="1280"/>
              </a:spcBef>
              <a:buAutoNum type="arabicPeriod" startAt="20"/>
              <a:tabLst>
                <a:tab pos="33147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describe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Franklin Gothic Book"/>
              <a:buAutoNum type="arabicPeriod" startAt="20"/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Franklin Gothic Book"/>
              <a:buAutoNum type="arabicPeriod" startAt="20"/>
            </a:pPr>
            <a:endParaRPr sz="1000">
              <a:latin typeface="Franklin Gothic Book"/>
              <a:cs typeface="Franklin Gothic Book"/>
            </a:endParaRPr>
          </a:p>
          <a:p>
            <a:pPr marL="9779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</a:t>
            </a:r>
            <a:r>
              <a:rPr sz="1100" spc="430" dirty="0">
                <a:solidFill>
                  <a:srgbClr val="231F20"/>
                </a:solidFill>
                <a:latin typeface="Franklin Gothic Book"/>
                <a:cs typeface="Franklin Gothic Book"/>
              </a:rPr>
              <a:t>  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7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2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94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19" baseline="22222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77" baseline="22222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y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r>
              <a:rPr sz="1100" spc="-17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500" spc="-262" baseline="22222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77" baseline="22222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2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90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94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7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7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90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67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85" baseline="22222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" baseline="22222" dirty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2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7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7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30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22222" dirty="0">
                <a:solidFill>
                  <a:srgbClr val="231F20"/>
                </a:solidFill>
                <a:latin typeface="Open Sans"/>
                <a:cs typeface="Open Sans"/>
              </a:rPr>
              <a:t>3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2" baseline="22222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47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55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85" baseline="22222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0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84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7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07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25" baseline="22222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5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" baseline="22222" dirty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80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34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9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9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02" baseline="22222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22222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2222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9" baseline="22222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85" baseline="22222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7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84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35" baseline="22222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47" baseline="22222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67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00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69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87" baseline="22222" dirty="0">
                <a:solidFill>
                  <a:srgbClr val="231F20"/>
                </a:solidFill>
                <a:latin typeface="Open Sans"/>
                <a:cs typeface="Open Sans"/>
              </a:rPr>
              <a:t>k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22222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9" baseline="22222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14" baseline="22222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0" baseline="22222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8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34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907" baseline="22222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9" baseline="22222" dirty="0">
                <a:solidFill>
                  <a:srgbClr val="231F20"/>
                </a:solidFill>
                <a:latin typeface="Open Sans"/>
                <a:cs typeface="Open Sans"/>
              </a:rPr>
              <a:t>5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97" baseline="22222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94" baseline="22222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65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7" baseline="22222" dirty="0">
                <a:solidFill>
                  <a:srgbClr val="231F20"/>
                </a:solidFill>
                <a:latin typeface="Open Sans"/>
                <a:cs typeface="Open Sans"/>
              </a:rPr>
              <a:t>v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42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40" baseline="22222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25" baseline="22222" dirty="0">
                <a:solidFill>
                  <a:srgbClr val="231F20"/>
                </a:solidFill>
                <a:latin typeface="Open Sans"/>
                <a:cs typeface="Open Sans"/>
              </a:rPr>
              <a:t>w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42" baseline="22222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577" baseline="22222" dirty="0">
                <a:solidFill>
                  <a:srgbClr val="231F20"/>
                </a:solidFill>
                <a:latin typeface="Open Sans"/>
                <a:cs typeface="Open Sans"/>
              </a:rPr>
              <a:t>c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25" baseline="22222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65" baseline="22222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30" baseline="22222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75" baseline="22222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95" baseline="22222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Franklin Gothic Book"/>
              <a:cs typeface="Franklin Gothic Book"/>
            </a:endParaRPr>
          </a:p>
          <a:p>
            <a:pPr marL="328930" indent="-227329">
              <a:lnSpc>
                <a:spcPct val="100000"/>
              </a:lnSpc>
              <a:buAutoNum type="arabicPeriod" startAt="21"/>
              <a:tabLst>
                <a:tab pos="328930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Question: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way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risk?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Franklin Gothic Book"/>
              <a:cs typeface="Franklin Gothic Book"/>
            </a:endParaRPr>
          </a:p>
          <a:p>
            <a:pPr marL="1016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Answer: </a:t>
            </a:r>
            <a:r>
              <a:rPr sz="1100" spc="-28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9" baseline="5555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5555" dirty="0">
                <a:solidFill>
                  <a:srgbClr val="231F20"/>
                </a:solidFill>
                <a:latin typeface="Open Sans"/>
                <a:cs typeface="Open Sans"/>
              </a:rPr>
              <a:t>l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292" baseline="5555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1252" baseline="5555" dirty="0">
                <a:solidFill>
                  <a:srgbClr val="231F20"/>
                </a:solidFill>
                <a:latin typeface="Open Sans"/>
                <a:cs typeface="Open Sans"/>
              </a:rPr>
              <a:t>m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22" baseline="5555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02" baseline="5555" dirty="0">
                <a:solidFill>
                  <a:srgbClr val="231F20"/>
                </a:solidFill>
                <a:latin typeface="Open Sans"/>
                <a:cs typeface="Open Sans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57" baseline="555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19" baseline="5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17" baseline="5555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0" baseline="5555" dirty="0">
                <a:solidFill>
                  <a:srgbClr val="231F20"/>
                </a:solidFill>
                <a:latin typeface="Open Sans"/>
                <a:cs typeface="Open Sans"/>
              </a:rPr>
              <a:t>(</a:t>
            </a:r>
            <a:r>
              <a:rPr sz="11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705" baseline="5555" dirty="0">
                <a:solidFill>
                  <a:srgbClr val="231F20"/>
                </a:solidFill>
                <a:latin typeface="Open Sans"/>
                <a:cs typeface="Open Sans"/>
              </a:rPr>
              <a:t>g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682" baseline="5555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4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30" baseline="5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0" baseline="5555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82" baseline="5555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62" baseline="5555" dirty="0">
                <a:solidFill>
                  <a:srgbClr val="231F20"/>
                </a:solidFill>
                <a:latin typeface="Open Sans"/>
                <a:cs typeface="Open Sans"/>
              </a:rPr>
              <a:t>d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</a:t>
            </a: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839" baseline="5555" dirty="0">
                <a:solidFill>
                  <a:srgbClr val="231F20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72" baseline="5555" dirty="0">
                <a:solidFill>
                  <a:srgbClr val="231F20"/>
                </a:solidFill>
                <a:latin typeface="Open Sans"/>
                <a:cs typeface="Open Sans"/>
              </a:rPr>
              <a:t>f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100" spc="-27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4" baseline="5555" dirty="0">
                <a:solidFill>
                  <a:srgbClr val="231F20"/>
                </a:solidFill>
                <a:latin typeface="Open Sans"/>
                <a:cs typeface="Open Sans"/>
              </a:rPr>
              <a:t>)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359" baseline="5555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50" baseline="5555" dirty="0">
                <a:solidFill>
                  <a:srgbClr val="231F20"/>
                </a:solidFill>
                <a:latin typeface="Open Sans"/>
                <a:cs typeface="Open Sans"/>
              </a:rPr>
              <a:t>t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r>
              <a:rPr sz="1500" spc="-405" baseline="5555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r>
              <a:rPr sz="11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........................................................................................................................................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spc="-10" dirty="0"/>
              <a:t>reproduced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6803" y="6723012"/>
            <a:ext cx="6483350" cy="467995"/>
          </a:xfrm>
          <a:prstGeom prst="rect">
            <a:avLst/>
          </a:prstGeom>
          <a:solidFill>
            <a:srgbClr val="FFC60A"/>
          </a:solidFill>
        </p:spPr>
        <p:txBody>
          <a:bodyPr vert="horz" wrap="square" lIns="0" tIns="7747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610"/>
              </a:spcBef>
            </a:pPr>
            <a:r>
              <a:rPr sz="1800" spc="-70" dirty="0">
                <a:solidFill>
                  <a:srgbClr val="231F20"/>
                </a:solidFill>
                <a:latin typeface="Arial Rounded MT Bold"/>
                <a:cs typeface="Arial Rounded MT Bold"/>
              </a:rPr>
              <a:t>The</a:t>
            </a:r>
            <a:r>
              <a:rPr sz="1800" spc="-4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55" dirty="0">
                <a:solidFill>
                  <a:srgbClr val="231F20"/>
                </a:solidFill>
                <a:latin typeface="Arial Rounded MT Bold"/>
                <a:cs typeface="Arial Rounded MT Bold"/>
              </a:rPr>
              <a:t>best </a:t>
            </a:r>
            <a:r>
              <a:rPr sz="1800" spc="-85" dirty="0">
                <a:solidFill>
                  <a:srgbClr val="231F20"/>
                </a:solidFill>
                <a:latin typeface="Arial Rounded MT Bold"/>
                <a:cs typeface="Arial Rounded MT Bold"/>
              </a:rPr>
              <a:t>way</a:t>
            </a:r>
            <a:r>
              <a:rPr sz="18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to</a:t>
            </a:r>
            <a:r>
              <a:rPr sz="1800" spc="-85" dirty="0">
                <a:solidFill>
                  <a:srgbClr val="231F20"/>
                </a:solidFill>
                <a:latin typeface="Arial Rounded MT Bold"/>
                <a:cs typeface="Arial Rounded MT Bold"/>
              </a:rPr>
              <a:t> manage</a:t>
            </a:r>
            <a:r>
              <a:rPr sz="18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dirty="0">
                <a:solidFill>
                  <a:srgbClr val="231F20"/>
                </a:solidFill>
                <a:latin typeface="Arial Rounded MT Bold"/>
                <a:cs typeface="Arial Rounded MT Bold"/>
              </a:rPr>
              <a:t>a</a:t>
            </a:r>
            <a:r>
              <a:rPr sz="1800" spc="-6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risk </a:t>
            </a:r>
            <a:r>
              <a:rPr sz="1800" spc="-20" dirty="0">
                <a:solidFill>
                  <a:srgbClr val="231F20"/>
                </a:solidFill>
                <a:latin typeface="Arial Rounded MT Bold"/>
                <a:cs typeface="Arial Rounded MT Bold"/>
              </a:rPr>
              <a:t>is</a:t>
            </a:r>
            <a:r>
              <a:rPr sz="1800" spc="-5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30" dirty="0">
                <a:solidFill>
                  <a:srgbClr val="231F20"/>
                </a:solidFill>
                <a:latin typeface="Arial Rounded MT Bold"/>
                <a:cs typeface="Arial Rounded MT Bold"/>
              </a:rPr>
              <a:t>to</a:t>
            </a:r>
            <a:r>
              <a:rPr sz="18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60" dirty="0">
                <a:solidFill>
                  <a:srgbClr val="231F20"/>
                </a:solidFill>
                <a:latin typeface="Arial Rounded MT Bold"/>
                <a:cs typeface="Arial Rounded MT Bold"/>
              </a:rPr>
              <a:t>eliminate</a:t>
            </a:r>
            <a:r>
              <a:rPr sz="1800" spc="-5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70" dirty="0">
                <a:solidFill>
                  <a:srgbClr val="231F20"/>
                </a:solidFill>
                <a:latin typeface="Arial Rounded MT Bold"/>
                <a:cs typeface="Arial Rounded MT Bold"/>
              </a:rPr>
              <a:t>(get</a:t>
            </a:r>
            <a:r>
              <a:rPr sz="1800" spc="-40" dirty="0">
                <a:solidFill>
                  <a:srgbClr val="231F20"/>
                </a:solidFill>
                <a:latin typeface="Arial Rounded MT Bold"/>
                <a:cs typeface="Arial Rounded MT Bold"/>
              </a:rPr>
              <a:t> rid</a:t>
            </a:r>
            <a:r>
              <a:rPr sz="1800" spc="-55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Arial Rounded MT Bold"/>
                <a:cs typeface="Arial Rounded MT Bold"/>
              </a:rPr>
              <a:t>of)</a:t>
            </a:r>
            <a:r>
              <a:rPr sz="1800" spc="-50" dirty="0">
                <a:solidFill>
                  <a:srgbClr val="231F20"/>
                </a:solidFill>
                <a:latin typeface="Arial Rounded MT Bold"/>
                <a:cs typeface="Arial Rounded MT Bold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Arial Rounded MT Bold"/>
                <a:cs typeface="Arial Rounded MT Bold"/>
              </a:rPr>
              <a:t>it.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750B1C-6229-0740-8072-D2D60CA4D61B}"/>
              </a:ext>
            </a:extLst>
          </p:cNvPr>
          <p:cNvSpPr/>
          <p:nvPr/>
        </p:nvSpPr>
        <p:spPr>
          <a:xfrm flipV="1">
            <a:off x="973297" y="7631266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96823B-41A7-5DB4-435C-20E3F658BF7E}"/>
              </a:ext>
            </a:extLst>
          </p:cNvPr>
          <p:cNvSpPr/>
          <p:nvPr/>
        </p:nvSpPr>
        <p:spPr>
          <a:xfrm flipV="1">
            <a:off x="994121" y="8417371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4F1BC-940D-AF3F-E434-B0A10A9CB9E8}"/>
              </a:ext>
            </a:extLst>
          </p:cNvPr>
          <p:cNvSpPr/>
          <p:nvPr/>
        </p:nvSpPr>
        <p:spPr>
          <a:xfrm flipV="1">
            <a:off x="1263650" y="9279722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AEF964-E99C-5F0C-BF30-25FBCB05B44B}"/>
              </a:ext>
            </a:extLst>
          </p:cNvPr>
          <p:cNvSpPr/>
          <p:nvPr/>
        </p:nvSpPr>
        <p:spPr>
          <a:xfrm flipV="1">
            <a:off x="994121" y="10025736"/>
            <a:ext cx="5985489" cy="27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5348</Words>
  <Application>Microsoft Office PowerPoint</Application>
  <PresentationFormat>Custom</PresentationFormat>
  <Paragraphs>525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Rounded MT Bold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Open Sans Condensed</vt:lpstr>
      <vt:lpstr>Times New Roman</vt:lpstr>
      <vt:lpstr>Verdana</vt:lpstr>
      <vt:lpstr>Office Theme</vt:lpstr>
      <vt:lpstr>QUEENSLAND</vt:lpstr>
      <vt:lpstr>Contents</vt:lpstr>
      <vt:lpstr>About construction induction</vt:lpstr>
      <vt:lpstr>PowerPoint Presentation</vt:lpstr>
      <vt:lpstr> health and safety legislation</vt:lpstr>
      <vt:lpstr>PowerPoint Presentation</vt:lpstr>
      <vt:lpstr>PowerPoint Presentation</vt:lpstr>
      <vt:lpstr>Identify construction hazards and risk control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 - ORAL COMMUNICATION</vt:lpstr>
      <vt:lpstr>PowerPoint Presentation</vt:lpstr>
      <vt:lpstr>PowerPoint Presentation</vt:lpstr>
      <vt:lpstr>PowerPoint Presentation</vt:lpstr>
      <vt:lpstr>PowerPoint Presentation</vt:lpstr>
      <vt:lpstr>personal protective equipment - ppe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</dc:title>
  <dc:creator>James</dc:creator>
  <cp:lastModifiedBy>James Tennant</cp:lastModifiedBy>
  <cp:revision>3</cp:revision>
  <cp:lastPrinted>2023-09-11T05:42:10Z</cp:lastPrinted>
  <dcterms:created xsi:type="dcterms:W3CDTF">2023-09-11T04:18:46Z</dcterms:created>
  <dcterms:modified xsi:type="dcterms:W3CDTF">2023-09-11T23:13:34Z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2023-09-11T00:00:00Z</vt:filetime>
  </property>
  <property fmtid="{D5CDD505-2E9C-101B-9397-08002B2CF9AE}" pid="5" name="Producer">
    <vt:lpwstr>Adobe PDF Library 17.0</vt:lpwstr>
  </property>
</Properties>
</file>