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2" r:id="rId9"/>
    <p:sldId id="273" r:id="rId10"/>
    <p:sldId id="274" r:id="rId11"/>
    <p:sldId id="275" r:id="rId12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596" y="10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9992" cy="19767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06933"/>
            <a:ext cx="7326630" cy="1477010"/>
          </a:xfrm>
          <a:custGeom>
            <a:avLst/>
            <a:gdLst/>
            <a:ahLst/>
            <a:cxnLst/>
            <a:rect l="l" t="t" r="r" b="b"/>
            <a:pathLst>
              <a:path w="7326630" h="1477010">
                <a:moveTo>
                  <a:pt x="0" y="0"/>
                </a:moveTo>
                <a:lnTo>
                  <a:pt x="7326401" y="0"/>
                </a:lnTo>
                <a:lnTo>
                  <a:pt x="7326401" y="1476755"/>
                </a:lnTo>
                <a:lnTo>
                  <a:pt x="0" y="14767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0" y="432016"/>
            <a:ext cx="7562850" cy="132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9992" cy="19767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06933"/>
            <a:ext cx="7326630" cy="1477010"/>
          </a:xfrm>
          <a:custGeom>
            <a:avLst/>
            <a:gdLst/>
            <a:ahLst/>
            <a:cxnLst/>
            <a:rect l="l" t="t" r="r" b="b"/>
            <a:pathLst>
              <a:path w="7326630" h="1477010">
                <a:moveTo>
                  <a:pt x="0" y="0"/>
                </a:moveTo>
                <a:lnTo>
                  <a:pt x="7326401" y="0"/>
                </a:lnTo>
                <a:lnTo>
                  <a:pt x="7326401" y="1476755"/>
                </a:lnTo>
                <a:lnTo>
                  <a:pt x="0" y="14767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38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0030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296080"/>
            <a:ext cx="652970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04" y="1709484"/>
            <a:ext cx="4066540" cy="300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8070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31" y="5093439"/>
            <a:ext cx="76644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7657" y="5083075"/>
            <a:ext cx="234314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workaustralia.com/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ndards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a.gov.au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5402" y="2844005"/>
            <a:ext cx="4407057" cy="232130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402" y="0"/>
            <a:ext cx="7541589" cy="16499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96702" y="419938"/>
            <a:ext cx="3980179" cy="113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720"/>
              </a:lnSpc>
              <a:spcBef>
                <a:spcPts val="100"/>
              </a:spcBef>
            </a:pPr>
            <a:r>
              <a:rPr sz="4200" dirty="0">
                <a:solidFill>
                  <a:srgbClr val="372B50"/>
                </a:solidFill>
                <a:highlight>
                  <a:srgbClr val="FFFF00"/>
                </a:highlight>
                <a:latin typeface="Bebas Neue Bold"/>
                <a:cs typeface="Bebas Neue Bold"/>
              </a:rPr>
              <a:t>VEHICLE</a:t>
            </a:r>
            <a:r>
              <a:rPr sz="4200" spc="-30" dirty="0">
                <a:solidFill>
                  <a:srgbClr val="372B50"/>
                </a:solidFill>
                <a:highlight>
                  <a:srgbClr val="FFFF00"/>
                </a:highlight>
                <a:latin typeface="Bebas Neue Bold"/>
                <a:cs typeface="Bebas Neue Bold"/>
              </a:rPr>
              <a:t> </a:t>
            </a:r>
            <a:r>
              <a:rPr sz="4200" spc="-5" dirty="0">
                <a:solidFill>
                  <a:srgbClr val="372B50"/>
                </a:solidFill>
                <a:highlight>
                  <a:srgbClr val="FFFF00"/>
                </a:highlight>
                <a:latin typeface="Bebas Neue Bold"/>
                <a:cs typeface="Bebas Neue Bold"/>
              </a:rPr>
              <a:t>LOADING</a:t>
            </a:r>
            <a:r>
              <a:rPr sz="4200" spc="-25" dirty="0">
                <a:solidFill>
                  <a:srgbClr val="372B50"/>
                </a:solidFill>
                <a:highlight>
                  <a:srgbClr val="FFFF00"/>
                </a:highlight>
                <a:latin typeface="Bebas Neue Bold"/>
                <a:cs typeface="Bebas Neue Bold"/>
              </a:rPr>
              <a:t> </a:t>
            </a:r>
            <a:r>
              <a:rPr sz="4200" dirty="0">
                <a:solidFill>
                  <a:srgbClr val="372B50"/>
                </a:solidFill>
                <a:highlight>
                  <a:srgbClr val="FFFF00"/>
                </a:highlight>
                <a:latin typeface="Bebas Neue Bold"/>
                <a:cs typeface="Bebas Neue Bold"/>
              </a:rPr>
              <a:t>CRANE</a:t>
            </a:r>
            <a:endParaRPr sz="4200" dirty="0">
              <a:highlight>
                <a:srgbClr val="FFFF00"/>
              </a:highlight>
              <a:latin typeface="Bebas Neue Bold"/>
              <a:cs typeface="Bebas Neue Bold"/>
            </a:endParaRPr>
          </a:p>
          <a:p>
            <a:pPr marL="12700">
              <a:lnSpc>
                <a:spcPts val="4000"/>
              </a:lnSpc>
            </a:pPr>
            <a:r>
              <a:rPr sz="3600" spc="55" dirty="0">
                <a:solidFill>
                  <a:srgbClr val="FFFFFF"/>
                </a:solidFill>
                <a:latin typeface="Bebas Neue Bold"/>
                <a:cs typeface="Bebas Neue Bold"/>
              </a:rPr>
              <a:t>SAFETY</a:t>
            </a:r>
            <a:r>
              <a:rPr sz="3600" spc="114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spc="45" dirty="0">
                <a:solidFill>
                  <a:srgbClr val="FFFFFF"/>
                </a:solidFill>
                <a:latin typeface="Bebas Neue Bold"/>
                <a:cs typeface="Bebas Neue Bold"/>
              </a:rPr>
              <a:t>AND</a:t>
            </a:r>
            <a:r>
              <a:rPr sz="3600" spc="114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spc="60" dirty="0">
                <a:solidFill>
                  <a:srgbClr val="FFFFFF"/>
                </a:solidFill>
                <a:latin typeface="Bebas Neue Bold"/>
                <a:cs typeface="Bebas Neue Bold"/>
              </a:rPr>
              <a:t>LICENCE</a:t>
            </a:r>
            <a:r>
              <a:rPr sz="3600" spc="12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3600" spc="70" dirty="0">
                <a:solidFill>
                  <a:srgbClr val="FFFFFF"/>
                </a:solidFill>
                <a:latin typeface="Bebas Neue Bold"/>
                <a:cs typeface="Bebas Neue Bold"/>
              </a:rPr>
              <a:t>GUIDE</a:t>
            </a:r>
            <a:endParaRPr sz="3600" dirty="0">
              <a:latin typeface="Bebas Neue Bold"/>
              <a:cs typeface="Bebas Neue Bold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11406" y="4334878"/>
            <a:ext cx="1979993" cy="80712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439952" y="4127058"/>
            <a:ext cx="6737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45" dirty="0">
                <a:latin typeface="Franklin Gothic Book"/>
                <a:cs typeface="Franklin Gothic Book"/>
              </a:rPr>
              <a:t>r</a:t>
            </a:r>
            <a:r>
              <a:rPr sz="1000" spc="-35" dirty="0">
                <a:latin typeface="Franklin Gothic Book"/>
                <a:cs typeface="Franklin Gothic Book"/>
              </a:rPr>
              <a:t>oduc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b</a:t>
            </a:r>
            <a:r>
              <a:rPr sz="1000" spc="-25" dirty="0">
                <a:latin typeface="Franklin Gothic Book"/>
                <a:cs typeface="Franklin Gothic Book"/>
              </a:rPr>
              <a:t>y: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9403" y="1727131"/>
            <a:ext cx="3051810" cy="152971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908050">
              <a:lnSpc>
                <a:spcPct val="100000"/>
              </a:lnSpc>
              <a:spcBef>
                <a:spcPts val="645"/>
              </a:spcBef>
            </a:pPr>
            <a:r>
              <a:rPr sz="1200" b="1" spc="-45" dirty="0">
                <a:latin typeface="Open Sans"/>
                <a:cs typeface="Open Sans"/>
              </a:rPr>
              <a:t>Trainin</a:t>
            </a:r>
            <a:r>
              <a:rPr sz="1200" b="1" spc="-35" dirty="0">
                <a:latin typeface="Open Sans"/>
                <a:cs typeface="Open Sans"/>
              </a:rPr>
              <a:t>g</a:t>
            </a:r>
            <a:r>
              <a:rPr sz="1200" b="1" spc="-30" dirty="0">
                <a:latin typeface="Open Sans"/>
                <a:cs typeface="Open Sans"/>
              </a:rPr>
              <a:t> </a:t>
            </a:r>
            <a:r>
              <a:rPr sz="1200" b="1" spc="-45" dirty="0">
                <a:latin typeface="Open Sans"/>
                <a:cs typeface="Open Sans"/>
              </a:rPr>
              <a:t>suppor</a:t>
            </a:r>
            <a:r>
              <a:rPr sz="1200" b="1" spc="-30" dirty="0">
                <a:latin typeface="Open Sans"/>
                <a:cs typeface="Open Sans"/>
              </a:rPr>
              <a:t>t </a:t>
            </a:r>
            <a:r>
              <a:rPr sz="1200" b="1" spc="-45" dirty="0">
                <a:latin typeface="Open Sans"/>
                <a:cs typeface="Open Sans"/>
              </a:rPr>
              <a:t>materia</a:t>
            </a:r>
            <a:r>
              <a:rPr sz="1200" b="1" spc="-20" dirty="0">
                <a:latin typeface="Open Sans"/>
                <a:cs typeface="Open Sans"/>
              </a:rPr>
              <a:t>l</a:t>
            </a:r>
            <a:r>
              <a:rPr sz="1200" b="1" spc="-30" dirty="0">
                <a:latin typeface="Open Sans"/>
                <a:cs typeface="Open Sans"/>
              </a:rPr>
              <a:t> </a:t>
            </a:r>
            <a:r>
              <a:rPr sz="1200" b="1" spc="-40" dirty="0">
                <a:latin typeface="Open Sans"/>
                <a:cs typeface="Open Sans"/>
              </a:rPr>
              <a:t>for:</a:t>
            </a:r>
            <a:endParaRPr sz="1200" dirty="0">
              <a:latin typeface="Open Sans"/>
              <a:cs typeface="Open Sans"/>
            </a:endParaRPr>
          </a:p>
          <a:p>
            <a:pPr marL="1799589">
              <a:lnSpc>
                <a:spcPts val="2350"/>
              </a:lnSpc>
              <a:spcBef>
                <a:spcPts val="910"/>
              </a:spcBef>
            </a:pP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TLILIC00</a:t>
            </a:r>
            <a:r>
              <a:rPr lang="en-US"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24</a:t>
            </a:r>
            <a:endParaRPr sz="2000" dirty="0">
              <a:latin typeface="Open Sans Semibold"/>
              <a:cs typeface="Open Sans Semibold"/>
            </a:endParaRPr>
          </a:p>
          <a:p>
            <a:pPr marL="607060" marR="5080" indent="100330">
              <a:lnSpc>
                <a:spcPts val="2300"/>
              </a:lnSpc>
              <a:spcBef>
                <a:spcPts val="110"/>
              </a:spcBef>
            </a:pP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Licenc</a:t>
            </a:r>
            <a:r>
              <a:rPr sz="2000" b="1" spc="-60" dirty="0">
                <a:solidFill>
                  <a:srgbClr val="00305E"/>
                </a:solidFill>
                <a:latin typeface="Open Sans Semibold"/>
                <a:cs typeface="Open Sans Semibold"/>
              </a:rPr>
              <a:t>e</a:t>
            </a:r>
            <a:r>
              <a:rPr sz="20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2000" b="1" spc="-50" dirty="0">
                <a:solidFill>
                  <a:srgbClr val="00305E"/>
                </a:solidFill>
                <a:latin typeface="Open Sans Semibold"/>
                <a:cs typeface="Open Sans Semibold"/>
              </a:rPr>
              <a:t>t</a:t>
            </a: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o</a:t>
            </a:r>
            <a:r>
              <a:rPr sz="20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operat</a:t>
            </a:r>
            <a:r>
              <a:rPr sz="2000" b="1" spc="-60" dirty="0">
                <a:solidFill>
                  <a:srgbClr val="00305E"/>
                </a:solidFill>
                <a:latin typeface="Open Sans Semibold"/>
                <a:cs typeface="Open Sans Semibold"/>
              </a:rPr>
              <a:t>e</a:t>
            </a:r>
            <a:r>
              <a:rPr sz="20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2000" b="1" spc="-40" dirty="0">
                <a:solidFill>
                  <a:srgbClr val="00305E"/>
                </a:solidFill>
                <a:latin typeface="Open Sans Semibold"/>
                <a:cs typeface="Open Sans Semibold"/>
              </a:rPr>
              <a:t>a  </a:t>
            </a: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vehicl</a:t>
            </a:r>
            <a:r>
              <a:rPr sz="2000" b="1" spc="-60" dirty="0">
                <a:solidFill>
                  <a:srgbClr val="00305E"/>
                </a:solidFill>
                <a:latin typeface="Open Sans Semibold"/>
                <a:cs typeface="Open Sans Semibold"/>
              </a:rPr>
              <a:t>e</a:t>
            </a:r>
            <a:r>
              <a:rPr sz="2000" b="1" spc="-50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loadin</a:t>
            </a:r>
            <a:r>
              <a:rPr sz="2000" b="1" spc="-60" dirty="0">
                <a:solidFill>
                  <a:srgbClr val="00305E"/>
                </a:solidFill>
                <a:latin typeface="Open Sans Semibold"/>
                <a:cs typeface="Open Sans Semibold"/>
              </a:rPr>
              <a:t>g</a:t>
            </a:r>
            <a:r>
              <a:rPr sz="20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2000" b="1" spc="-65" dirty="0">
                <a:solidFill>
                  <a:srgbClr val="00305E"/>
                </a:solidFill>
                <a:latin typeface="Open Sans Semibold"/>
                <a:cs typeface="Open Sans Semibold"/>
              </a:rPr>
              <a:t>crane</a:t>
            </a:r>
            <a:endParaRPr sz="2000" dirty="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(capacit</a:t>
            </a:r>
            <a:r>
              <a:rPr sz="1400" b="1" spc="-40" dirty="0">
                <a:solidFill>
                  <a:srgbClr val="00305E"/>
                </a:solidFill>
                <a:latin typeface="Open Sans Semibold"/>
                <a:cs typeface="Open Sans Semibold"/>
              </a:rPr>
              <a:t>y</a:t>
            </a:r>
            <a:r>
              <a:rPr sz="1400" b="1" spc="-3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400" b="1" spc="-50" dirty="0">
                <a:solidFill>
                  <a:srgbClr val="00305E"/>
                </a:solidFill>
                <a:latin typeface="Open Sans Semibold"/>
                <a:cs typeface="Open Sans Semibold"/>
              </a:rPr>
              <a:t>1</a:t>
            </a:r>
            <a:r>
              <a:rPr sz="1400" b="1" spc="-40" dirty="0">
                <a:solidFill>
                  <a:srgbClr val="00305E"/>
                </a:solidFill>
                <a:latin typeface="Open Sans Semibold"/>
                <a:cs typeface="Open Sans Semibold"/>
              </a:rPr>
              <a:t>0</a:t>
            </a:r>
            <a:r>
              <a:rPr sz="1400" b="1" spc="-3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400" b="1" spc="-55" dirty="0">
                <a:solidFill>
                  <a:srgbClr val="00305E"/>
                </a:solidFill>
                <a:latin typeface="Open Sans Semibold"/>
                <a:cs typeface="Open Sans Semibold"/>
              </a:rPr>
              <a:t>metr</a:t>
            </a:r>
            <a:r>
              <a:rPr sz="14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e</a:t>
            </a:r>
            <a:r>
              <a:rPr sz="1400" b="1" spc="-3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400" b="1" spc="-50" dirty="0">
                <a:solidFill>
                  <a:srgbClr val="00305E"/>
                </a:solidFill>
                <a:latin typeface="Open Sans Semibold"/>
                <a:cs typeface="Open Sans Semibold"/>
              </a:rPr>
              <a:t>tonne</a:t>
            </a:r>
            <a:r>
              <a:rPr sz="1400" b="1" spc="-35" dirty="0">
                <a:solidFill>
                  <a:srgbClr val="00305E"/>
                </a:solidFill>
                <a:latin typeface="Open Sans Semibold"/>
                <a:cs typeface="Open Sans Semibold"/>
              </a:rPr>
              <a:t>s </a:t>
            </a:r>
            <a:r>
              <a:rPr sz="1400" b="1" spc="-55" dirty="0">
                <a:solidFill>
                  <a:srgbClr val="00305E"/>
                </a:solidFill>
                <a:latin typeface="Open Sans Semibold"/>
                <a:cs typeface="Open Sans Semibold"/>
              </a:rPr>
              <a:t>an</a:t>
            </a:r>
            <a:r>
              <a:rPr sz="1400" b="1" spc="-45" dirty="0">
                <a:solidFill>
                  <a:srgbClr val="00305E"/>
                </a:solidFill>
                <a:latin typeface="Open Sans Semibold"/>
                <a:cs typeface="Open Sans Semibold"/>
              </a:rPr>
              <a:t>d</a:t>
            </a:r>
            <a:r>
              <a:rPr sz="1400" b="1" spc="-35" dirty="0">
                <a:solidFill>
                  <a:srgbClr val="00305E"/>
                </a:solidFill>
                <a:latin typeface="Open Sans Semibold"/>
                <a:cs typeface="Open Sans Semibold"/>
              </a:rPr>
              <a:t> </a:t>
            </a:r>
            <a:r>
              <a:rPr sz="1400" b="1" spc="-50" dirty="0">
                <a:solidFill>
                  <a:srgbClr val="00305E"/>
                </a:solidFill>
                <a:latin typeface="Open Sans Semibold"/>
                <a:cs typeface="Open Sans Semibold"/>
              </a:rPr>
              <a:t>above)</a:t>
            </a:r>
            <a:endParaRPr sz="1400" dirty="0">
              <a:latin typeface="Open Sans Semibold"/>
              <a:cs typeface="Open Sans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1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81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PC </a:t>
            </a:r>
            <a:r>
              <a:rPr sz="1100" i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1</a:t>
            </a:r>
            <a:r>
              <a:rPr sz="1100" i="1" spc="-50" dirty="0">
                <a:solidFill>
                  <a:srgbClr val="FFFFFF"/>
                </a:solidFill>
                <a:latin typeface="Franklin Gothic Book"/>
                <a:cs typeface="Franklin Gothic Book"/>
              </a:rPr>
              <a:t>.</a:t>
            </a: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1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ORK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0000" y="1080005"/>
            <a:ext cx="6480175" cy="3891279"/>
            <a:chOff x="540000" y="1080005"/>
            <a:chExt cx="6480175" cy="3891279"/>
          </a:xfrm>
        </p:grpSpPr>
        <p:sp>
          <p:nvSpPr>
            <p:cNvPr id="4" name="object 4"/>
            <p:cNvSpPr/>
            <p:nvPr/>
          </p:nvSpPr>
          <p:spPr>
            <a:xfrm>
              <a:off x="540000" y="1083180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7F8E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175" y="1086351"/>
              <a:ext cx="0" cy="3878579"/>
            </a:xfrm>
            <a:custGeom>
              <a:avLst/>
              <a:gdLst/>
              <a:ahLst/>
              <a:cxnLst/>
              <a:rect l="l" t="t" r="r" b="b"/>
              <a:pathLst>
                <a:path h="3878579">
                  <a:moveTo>
                    <a:pt x="0" y="387847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F8E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16824" y="1086351"/>
              <a:ext cx="0" cy="3878579"/>
            </a:xfrm>
            <a:custGeom>
              <a:avLst/>
              <a:gdLst/>
              <a:ahLst/>
              <a:cxnLst/>
              <a:rect l="l" t="t" r="r" b="b"/>
              <a:pathLst>
                <a:path h="3878579">
                  <a:moveTo>
                    <a:pt x="0" y="387847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7F8E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000" y="4968005"/>
              <a:ext cx="6480175" cy="0"/>
            </a:xfrm>
            <a:custGeom>
              <a:avLst/>
              <a:gdLst/>
              <a:ahLst/>
              <a:cxnLst/>
              <a:rect l="l" t="t" r="r" b="b"/>
              <a:pathLst>
                <a:path w="6480175">
                  <a:moveTo>
                    <a:pt x="0" y="0"/>
                  </a:moveTo>
                  <a:lnTo>
                    <a:pt x="6479997" y="0"/>
                  </a:lnTo>
                </a:path>
              </a:pathLst>
            </a:custGeom>
            <a:ln w="6350">
              <a:solidFill>
                <a:srgbClr val="7F8E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47197" y="2973603"/>
              <a:ext cx="2707195" cy="1893595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26307" y="620721"/>
            <a:ext cx="6416040" cy="347217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5" dirty="0">
                <a:latin typeface="Franklin Gothic Book"/>
                <a:cs typeface="Franklin Gothic Book"/>
              </a:rPr>
              <a:t>Before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must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aware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guidelines,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instructions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people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will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 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30" dirty="0">
                <a:latin typeface="Franklin Gothic Book"/>
                <a:cs typeface="Franklin Gothic Book"/>
              </a:rPr>
              <a:t> crane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operation</a:t>
            </a:r>
            <a:r>
              <a:rPr sz="1000" spc="-25" dirty="0">
                <a:latin typeface="Franklin Gothic Book"/>
                <a:cs typeface="Franklin Gothic Book"/>
              </a:rPr>
              <a:t> in </a:t>
            </a:r>
            <a:r>
              <a:rPr sz="1000" spc="-30" dirty="0">
                <a:latin typeface="Franklin Gothic Book"/>
                <a:cs typeface="Franklin Gothic Book"/>
              </a:rPr>
              <a:t>general</a:t>
            </a:r>
            <a:r>
              <a:rPr sz="1000" spc="-25" dirty="0">
                <a:latin typeface="Franklin Gothic Book"/>
                <a:cs typeface="Franklin Gothic Book"/>
              </a:rPr>
              <a:t> at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workplace.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500">
              <a:latin typeface="Franklin Gothic Book"/>
              <a:cs typeface="Franklin Gothic Book"/>
            </a:endParaRPr>
          </a:p>
          <a:p>
            <a:pPr marL="85090">
              <a:lnSpc>
                <a:spcPct val="100000"/>
              </a:lnSpc>
            </a:pP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types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documents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may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need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refer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include: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100">
              <a:latin typeface="Franklin Gothic Book"/>
              <a:cs typeface="Franklin Gothic Book"/>
            </a:endParaRPr>
          </a:p>
          <a:p>
            <a:pPr marL="262890" indent="-178435">
              <a:lnSpc>
                <a:spcPct val="100000"/>
              </a:lnSpc>
              <a:spcBef>
                <a:spcPts val="965"/>
              </a:spcBef>
              <a:buChar char="•"/>
              <a:tabLst>
                <a:tab pos="26352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Manufacturers instructions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such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operator’s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manual</a:t>
            </a:r>
            <a:endParaRPr sz="1000">
              <a:latin typeface="Franklin Gothic Book"/>
              <a:cs typeface="Franklin Gothic Book"/>
            </a:endParaRPr>
          </a:p>
          <a:p>
            <a:pPr marL="262890" indent="-178435">
              <a:lnSpc>
                <a:spcPct val="100000"/>
              </a:lnSpc>
              <a:spcBef>
                <a:spcPts val="509"/>
              </a:spcBef>
              <a:buChar char="•"/>
              <a:tabLst>
                <a:tab pos="263525" algn="l"/>
              </a:tabLst>
            </a:pPr>
            <a:r>
              <a:rPr sz="1000" spc="-40" dirty="0">
                <a:latin typeface="Franklin Gothic Book"/>
                <a:cs typeface="Franklin Gothic Book"/>
              </a:rPr>
              <a:t>Sa</a:t>
            </a:r>
            <a:r>
              <a:rPr sz="1000" spc="-45" dirty="0">
                <a:latin typeface="Franklin Gothic Book"/>
                <a:cs typeface="Franklin Gothic Book"/>
              </a:rPr>
              <a:t>f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k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jo</a:t>
            </a:r>
            <a:r>
              <a:rPr sz="1000" spc="-30" dirty="0">
                <a:latin typeface="Franklin Gothic Book"/>
                <a:cs typeface="Franklin Gothic Book"/>
              </a:rPr>
              <a:t>b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45" dirty="0">
                <a:latin typeface="Franklin Gothic Book"/>
                <a:cs typeface="Franklin Gothic Book"/>
              </a:rPr>
              <a:t>r</a:t>
            </a:r>
            <a:r>
              <a:rPr sz="1000" spc="-30" dirty="0">
                <a:latin typeface="Franklin Gothic Book"/>
                <a:cs typeface="Franklin Gothic Book"/>
              </a:rPr>
              <a:t>oc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dure</a:t>
            </a:r>
            <a:r>
              <a:rPr sz="1000" spc="-25" dirty="0">
                <a:latin typeface="Franklin Gothic Book"/>
                <a:cs typeface="Franklin Gothic Book"/>
              </a:rPr>
              <a:t>s</a:t>
            </a:r>
            <a:endParaRPr sz="1000">
              <a:latin typeface="Franklin Gothic Book"/>
              <a:cs typeface="Franklin Gothic Book"/>
            </a:endParaRPr>
          </a:p>
          <a:p>
            <a:pPr marL="262890" indent="-178435">
              <a:lnSpc>
                <a:spcPct val="100000"/>
              </a:lnSpc>
              <a:spcBef>
                <a:spcPts val="505"/>
              </a:spcBef>
              <a:buChar char="•"/>
              <a:tabLst>
                <a:tab pos="26352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Specific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workplace</a:t>
            </a:r>
            <a:r>
              <a:rPr sz="1000" spc="-25" dirty="0">
                <a:latin typeface="Franklin Gothic Book"/>
                <a:cs typeface="Franklin Gothic Book"/>
              </a:rPr>
              <a:t> policies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procedures</a:t>
            </a:r>
            <a:endParaRPr sz="1000">
              <a:latin typeface="Franklin Gothic Book"/>
              <a:cs typeface="Franklin Gothic Book"/>
            </a:endParaRPr>
          </a:p>
          <a:p>
            <a:pPr marL="262890" indent="-178435">
              <a:lnSpc>
                <a:spcPct val="100000"/>
              </a:lnSpc>
              <a:spcBef>
                <a:spcPts val="509"/>
              </a:spcBef>
              <a:buChar char="•"/>
              <a:tabLst>
                <a:tab pos="263525" algn="l"/>
              </a:tabLst>
            </a:pP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45" dirty="0">
                <a:latin typeface="Franklin Gothic Book"/>
                <a:cs typeface="Franklin Gothic Book"/>
              </a:rPr>
              <a:t>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/ </a:t>
            </a:r>
            <a:r>
              <a:rPr sz="1000" spc="-50" dirty="0">
                <a:latin typeface="Franklin Gothic Book"/>
                <a:cs typeface="Franklin Gothic Book"/>
              </a:rPr>
              <a:t>WH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rkplace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repr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ntati</a:t>
            </a:r>
            <a:r>
              <a:rPr sz="1000" spc="-45" dirty="0">
                <a:latin typeface="Franklin Gothic Book"/>
                <a:cs typeface="Franklin Gothic Book"/>
              </a:rPr>
              <a:t>v</a:t>
            </a:r>
            <a:r>
              <a:rPr sz="1000" spc="-30" dirty="0">
                <a:latin typeface="Franklin Gothic Book"/>
                <a:cs typeface="Franklin Gothic Book"/>
              </a:rPr>
              <a:t>es</a:t>
            </a:r>
            <a:endParaRPr sz="1000">
              <a:latin typeface="Franklin Gothic Book"/>
              <a:cs typeface="Franklin Gothic Book"/>
            </a:endParaRPr>
          </a:p>
          <a:p>
            <a:pPr marL="262890" indent="-178435">
              <a:lnSpc>
                <a:spcPct val="100000"/>
              </a:lnSpc>
              <a:spcBef>
                <a:spcPts val="505"/>
              </a:spcBef>
              <a:buChar char="•"/>
              <a:tabLst>
                <a:tab pos="26352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Plan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50" dirty="0">
                <a:latin typeface="Franklin Gothic Book"/>
                <a:cs typeface="Franklin Gothic Book"/>
              </a:rPr>
              <a:t>b</a:t>
            </a:r>
            <a:r>
              <a:rPr sz="1000" spc="-25" dirty="0">
                <a:latin typeface="Franklin Gothic Book"/>
                <a:cs typeface="Franklin Gothic Book"/>
              </a:rPr>
              <a:t>y </a:t>
            </a:r>
            <a:r>
              <a:rPr sz="1000" spc="-35" dirty="0">
                <a:latin typeface="Franklin Gothic Book"/>
                <a:cs typeface="Franklin Gothic Book"/>
              </a:rPr>
              <a:t>manag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rs</a:t>
            </a:r>
            <a:endParaRPr sz="1000">
              <a:latin typeface="Franklin Gothic Book"/>
              <a:cs typeface="Franklin Gothic Book"/>
            </a:endParaRPr>
          </a:p>
          <a:p>
            <a:pPr marL="262255" indent="-177800">
              <a:lnSpc>
                <a:spcPct val="100000"/>
              </a:lnSpc>
              <a:spcBef>
                <a:spcPts val="790"/>
              </a:spcBef>
              <a:buChar char="•"/>
              <a:tabLst>
                <a:tab pos="262890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Co</a:t>
            </a:r>
            <a:r>
              <a:rPr sz="1000" spc="-40" dirty="0">
                <a:latin typeface="Franklin Gothic Book"/>
                <a:cs typeface="Franklin Gothic Book"/>
              </a:rPr>
              <a:t>d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1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practice</a:t>
            </a:r>
            <a:endParaRPr sz="1000">
              <a:latin typeface="Franklin Gothic Book"/>
              <a:cs typeface="Franklin Gothic Book"/>
            </a:endParaRPr>
          </a:p>
          <a:p>
            <a:pPr marL="262255" indent="-178435">
              <a:lnSpc>
                <a:spcPct val="100000"/>
              </a:lnSpc>
              <a:spcBef>
                <a:spcPts val="505"/>
              </a:spcBef>
              <a:buChar char="•"/>
              <a:tabLst>
                <a:tab pos="262890" algn="l"/>
              </a:tabLst>
            </a:pPr>
            <a:r>
              <a:rPr sz="1000" spc="-50" dirty="0">
                <a:latin typeface="Franklin Gothic Book"/>
                <a:cs typeface="Franklin Gothic Book"/>
              </a:rPr>
              <a:t>WH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/OH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licy</a:t>
            </a:r>
            <a:endParaRPr sz="1000">
              <a:latin typeface="Franklin Gothic Book"/>
              <a:cs typeface="Franklin Gothic Book"/>
            </a:endParaRPr>
          </a:p>
          <a:p>
            <a:pPr marL="262255" indent="-178435">
              <a:lnSpc>
                <a:spcPct val="100000"/>
              </a:lnSpc>
              <a:spcBef>
                <a:spcPts val="770"/>
              </a:spcBef>
              <a:buChar char="•"/>
              <a:tabLst>
                <a:tab pos="262890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Health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Acts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Regulations </a:t>
            </a:r>
            <a:r>
              <a:rPr sz="1000" spc="-40" dirty="0">
                <a:latin typeface="Franklin Gothic Book"/>
                <a:cs typeface="Franklin Gothic Book"/>
              </a:rPr>
              <a:t>(OHS/WHS)</a:t>
            </a:r>
            <a:endParaRPr sz="1000">
              <a:latin typeface="Franklin Gothic Book"/>
              <a:cs typeface="Franklin Gothic Book"/>
            </a:endParaRPr>
          </a:p>
          <a:p>
            <a:pPr marL="262255">
              <a:lnSpc>
                <a:spcPct val="100000"/>
              </a:lnSpc>
              <a:spcBef>
                <a:spcPts val="200"/>
              </a:spcBef>
            </a:pPr>
            <a:r>
              <a:rPr sz="1000" spc="-40" dirty="0">
                <a:latin typeface="Franklin Gothic Book"/>
                <a:cs typeface="Franklin Gothic Book"/>
              </a:rPr>
              <a:t>The</a:t>
            </a:r>
            <a:r>
              <a:rPr sz="1000" spc="-30" dirty="0">
                <a:latin typeface="Franklin Gothic Book"/>
                <a:cs typeface="Franklin Gothic Book"/>
              </a:rPr>
              <a:t>se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f</a:t>
            </a:r>
            <a:r>
              <a:rPr sz="1000" spc="-35" dirty="0">
                <a:latin typeface="Franklin Gothic Book"/>
                <a:cs typeface="Franklin Gothic Book"/>
              </a:rPr>
              <a:t>oun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b="1" spc="-4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ww</a:t>
            </a:r>
            <a:r>
              <a:rPr sz="1000" b="1" spc="-7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w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.saf</a:t>
            </a:r>
            <a:r>
              <a:rPr sz="1000" b="1" spc="-4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e</a:t>
            </a:r>
            <a:r>
              <a:rPr sz="1000" b="1" spc="-5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w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o</a:t>
            </a:r>
            <a:r>
              <a:rPr sz="1000" b="1" spc="-3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r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k</a:t>
            </a:r>
            <a:r>
              <a:rPr sz="1000" b="1" spc="-4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a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u</a:t>
            </a:r>
            <a:r>
              <a:rPr sz="1000" b="1" spc="-2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s</a:t>
            </a:r>
            <a:r>
              <a:rPr sz="1000" b="1" spc="-3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tra</a:t>
            </a:r>
            <a:r>
              <a:rPr sz="1000" b="1" spc="-2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li</a:t>
            </a:r>
            <a:r>
              <a:rPr sz="1000" b="1" spc="-4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a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.co</a:t>
            </a:r>
            <a:r>
              <a:rPr sz="1000" b="1" spc="-45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m</a:t>
            </a:r>
            <a:r>
              <a:rPr sz="1000" b="1" spc="-20" dirty="0">
                <a:solidFill>
                  <a:srgbClr val="001544"/>
                </a:solidFill>
                <a:latin typeface="Franklin Gothic Demi"/>
                <a:cs typeface="Franklin Gothic Demi"/>
                <a:hlinkClick r:id="rId3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endParaRPr sz="1000">
              <a:latin typeface="Franklin Gothic Book"/>
              <a:cs typeface="Franklin Gothic Book"/>
            </a:endParaRPr>
          </a:p>
          <a:p>
            <a:pPr marL="262255">
              <a:lnSpc>
                <a:spcPct val="100000"/>
              </a:lnSpc>
              <a:spcBef>
                <a:spcPts val="200"/>
              </a:spcBef>
            </a:pPr>
            <a:r>
              <a:rPr sz="1000" spc="-30" dirty="0">
                <a:latin typeface="Franklin Gothic Book"/>
                <a:cs typeface="Franklin Gothic Book"/>
              </a:rPr>
              <a:t>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state/territory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Regulators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website.</a:t>
            </a:r>
            <a:endParaRPr sz="1000">
              <a:latin typeface="Franklin Gothic Book"/>
              <a:cs typeface="Franklin Gothic Book"/>
            </a:endParaRPr>
          </a:p>
          <a:p>
            <a:pPr marL="262255" indent="-178435">
              <a:lnSpc>
                <a:spcPct val="100000"/>
              </a:lnSpc>
              <a:spcBef>
                <a:spcPts val="665"/>
              </a:spcBef>
              <a:buChar char="•"/>
              <a:tabLst>
                <a:tab pos="262890" algn="l"/>
              </a:tabLst>
            </a:pPr>
            <a:r>
              <a:rPr sz="1000" spc="-55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ustralia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indu</a:t>
            </a:r>
            <a:r>
              <a:rPr sz="1000" spc="-25" dirty="0">
                <a:latin typeface="Franklin Gothic Book"/>
                <a:cs typeface="Franklin Gothic Book"/>
              </a:rPr>
              <a:t>st</a:t>
            </a:r>
            <a:r>
              <a:rPr sz="100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y </a:t>
            </a:r>
            <a:r>
              <a:rPr sz="1000" spc="-30" dirty="0">
                <a:latin typeface="Franklin Gothic Book"/>
                <a:cs typeface="Franklin Gothic Book"/>
              </a:rPr>
              <a:t>standa</a:t>
            </a:r>
            <a:r>
              <a:rPr sz="1000" spc="-45" dirty="0">
                <a:latin typeface="Franklin Gothic Book"/>
                <a:cs typeface="Franklin Gothic Book"/>
              </a:rPr>
              <a:t>r</a:t>
            </a:r>
            <a:r>
              <a:rPr sz="1000" spc="-35" dirty="0">
                <a:latin typeface="Franklin Gothic Book"/>
                <a:cs typeface="Franklin Gothic Book"/>
              </a:rPr>
              <a:t>ds</a:t>
            </a:r>
            <a:endParaRPr sz="1000">
              <a:latin typeface="Franklin Gothic Book"/>
              <a:cs typeface="Franklin Gothic Book"/>
            </a:endParaRPr>
          </a:p>
          <a:p>
            <a:pPr marL="262255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latin typeface="Franklin Gothic Book"/>
                <a:cs typeface="Franklin Gothic Book"/>
              </a:rPr>
              <a:t>You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search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standards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b="1" spc="-35" dirty="0">
                <a:solidFill>
                  <a:srgbClr val="001544"/>
                </a:solidFill>
                <a:latin typeface="Franklin Gothic Demi"/>
                <a:cs typeface="Franklin Gothic Demi"/>
                <a:hlinkClick r:id="rId4"/>
              </a:rPr>
              <a:t>www.standards.org.</a:t>
            </a:r>
            <a:endParaRPr sz="1000">
              <a:latin typeface="Franklin Gothic Demi"/>
              <a:cs typeface="Franklin Gothic Dem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10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7300" y="315600"/>
            <a:ext cx="3616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OHS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/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WHS</a:t>
            </a:r>
            <a:r>
              <a:rPr sz="1400" b="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Guidelines,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instructions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and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people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9DEFB1-528F-4FAB-963F-6D53CE70BC70}"/>
              </a:ext>
            </a:extLst>
          </p:cNvPr>
          <p:cNvSpPr/>
          <p:nvPr/>
        </p:nvSpPr>
        <p:spPr>
          <a:xfrm>
            <a:off x="581137" y="1105382"/>
            <a:ext cx="6361209" cy="3761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17014"/>
            <a:ext cx="6361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81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PC </a:t>
            </a:r>
            <a:r>
              <a:rPr sz="1100" i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1.</a:t>
            </a: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7	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ORK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1635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Communicate</a:t>
            </a:r>
            <a:r>
              <a:rPr sz="1400" b="0" spc="-5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clearly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625947"/>
            <a:ext cx="6435725" cy="5035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5" dirty="0">
                <a:latin typeface="Franklin Gothic Book"/>
                <a:cs typeface="Franklin Gothic Book"/>
              </a:rPr>
              <a:t>Communicating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clearly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important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part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safely.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You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should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discuss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communication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methods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with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people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 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need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with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agree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best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way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communicate.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Choose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method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planning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stage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before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starting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work.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000" spc="-45" dirty="0">
                <a:latin typeface="Franklin Gothic Book"/>
                <a:cs typeface="Franklin Gothic Book"/>
              </a:rPr>
              <a:t>Som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xa</a:t>
            </a:r>
            <a:r>
              <a:rPr sz="1000" spc="-60" dirty="0">
                <a:latin typeface="Franklin Gothic Book"/>
                <a:cs typeface="Franklin Gothic Book"/>
              </a:rPr>
              <a:t>m</a:t>
            </a:r>
            <a:r>
              <a:rPr sz="1000" spc="-25" dirty="0">
                <a:latin typeface="Franklin Gothic Book"/>
                <a:cs typeface="Franklin Gothic Book"/>
              </a:rPr>
              <a:t>pl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0" dirty="0">
                <a:latin typeface="Franklin Gothic Book"/>
                <a:cs typeface="Franklin Gothic Book"/>
              </a:rPr>
              <a:t>are</a:t>
            </a:r>
            <a:r>
              <a:rPr sz="1000" spc="-15" dirty="0">
                <a:latin typeface="Franklin Gothic Book"/>
                <a:cs typeface="Franklin Gothic Book"/>
              </a:rPr>
              <a:t>: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5674" y="1810110"/>
            <a:ext cx="1244663" cy="134528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1890" y="1917916"/>
            <a:ext cx="1636217" cy="120355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4995" y="4004995"/>
            <a:ext cx="1772704" cy="88038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3274" y="3505505"/>
            <a:ext cx="944930" cy="1284362"/>
          </a:xfrm>
          <a:prstGeom prst="rect">
            <a:avLst/>
          </a:prstGeom>
        </p:spPr>
      </p:pic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39762" y="1233006"/>
          <a:ext cx="6483350" cy="37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882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spc="-35" dirty="0">
                          <a:latin typeface="Open Sans Semibold"/>
                          <a:cs typeface="Open Sans Semibold"/>
                        </a:rPr>
                        <a:t>Speaking,</a:t>
                      </a:r>
                      <a:r>
                        <a:rPr sz="1000" b="1" spc="-25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30" dirty="0">
                          <a:latin typeface="Open Sans Semibold"/>
                          <a:cs typeface="Open Sans Semibold"/>
                        </a:rPr>
                        <a:t>listening</a:t>
                      </a:r>
                      <a:r>
                        <a:rPr sz="1000" b="1" spc="-20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35" dirty="0">
                          <a:latin typeface="Open Sans Semibold"/>
                          <a:cs typeface="Open Sans Semibold"/>
                        </a:rPr>
                        <a:t>and</a:t>
                      </a:r>
                      <a:r>
                        <a:rPr sz="1000" b="1" spc="-20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35" dirty="0">
                          <a:latin typeface="Open Sans Semibold"/>
                          <a:cs typeface="Open Sans Semibold"/>
                        </a:rPr>
                        <a:t>asking</a:t>
                      </a:r>
                      <a:r>
                        <a:rPr sz="1000" b="1" spc="-20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35" dirty="0">
                          <a:latin typeface="Open Sans Semibold"/>
                          <a:cs typeface="Open Sans Semibold"/>
                        </a:rPr>
                        <a:t>questions</a:t>
                      </a:r>
                      <a:endParaRPr sz="1000">
                        <a:latin typeface="Open Sans Semibold"/>
                        <a:cs typeface="Open Sans Semibold"/>
                      </a:endParaRPr>
                    </a:p>
                    <a:p>
                      <a:pPr marL="78105" marR="143510">
                        <a:lnSpc>
                          <a:spcPts val="1140"/>
                        </a:lnSpc>
                        <a:spcBef>
                          <a:spcPts val="595"/>
                        </a:spcBef>
                      </a:pP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Talk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your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workmates.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They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might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be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able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give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ormatio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abou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jo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ma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a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ar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haza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 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don’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kn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about.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8191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Sit</a:t>
                      </a:r>
                      <a:r>
                        <a:rPr sz="1000" b="1" dirty="0">
                          <a:latin typeface="Open Sans Semibold"/>
                          <a:cs typeface="Open Sans Semibold"/>
                        </a:rPr>
                        <a:t>e</a:t>
                      </a:r>
                      <a:r>
                        <a:rPr sz="1000" b="1" spc="-25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rules</a:t>
                      </a:r>
                      <a:endParaRPr sz="1000">
                        <a:latin typeface="Open Sans Semibold"/>
                        <a:cs typeface="Open Sans Semibold"/>
                      </a:endParaRPr>
                    </a:p>
                    <a:p>
                      <a:pPr marL="66675" marR="464184">
                        <a:lnSpc>
                          <a:spcPts val="1140"/>
                        </a:lnSpc>
                        <a:spcBef>
                          <a:spcPts val="595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site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rules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tell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rules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procedures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2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worksite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are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66675" marR="1398270">
                        <a:lnSpc>
                          <a:spcPts val="1140"/>
                        </a:lnSpc>
                        <a:spcBef>
                          <a:spcPts val="565"/>
                        </a:spcBef>
                      </a:pPr>
                      <a:r>
                        <a:rPr sz="1000" spc="-65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migh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rea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abou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thes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n 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noticeboards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or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be told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about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them </a:t>
                      </a:r>
                      <a:r>
                        <a:rPr sz="1000" spc="-2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an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induction.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8191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982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Toolbo</a:t>
                      </a:r>
                      <a:r>
                        <a:rPr sz="1000" b="1" dirty="0">
                          <a:latin typeface="Open Sans Semibold"/>
                          <a:cs typeface="Open Sans Semibold"/>
                        </a:rPr>
                        <a:t>x</a:t>
                      </a:r>
                      <a:r>
                        <a:rPr sz="1000" b="1" spc="-25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meetings</a:t>
                      </a:r>
                      <a:endParaRPr sz="1000">
                        <a:latin typeface="Open Sans Semibold"/>
                        <a:cs typeface="Open Sans Semibold"/>
                      </a:endParaRPr>
                    </a:p>
                    <a:p>
                      <a:pPr marL="78105" marR="767715">
                        <a:lnSpc>
                          <a:spcPct val="142300"/>
                        </a:lnSpc>
                        <a:tabLst>
                          <a:tab pos="1798320" algn="l"/>
                        </a:tabLst>
                      </a:pPr>
                      <a:r>
                        <a:rPr sz="1000" spc="-7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oolb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x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me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ting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ar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li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	</a:t>
                      </a:r>
                      <a:r>
                        <a:rPr sz="1500" spc="-7" baseline="-30555" dirty="0">
                          <a:latin typeface="Franklin Gothic Book"/>
                          <a:cs typeface="Franklin Gothic Book"/>
                        </a:rPr>
                        <a:t>Han</a:t>
                      </a:r>
                      <a:r>
                        <a:rPr sz="1500" baseline="-30555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500" spc="-37" baseline="-305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500" spc="-7" baseline="-30555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1500" spc="-15" baseline="-3055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500" spc="-7" baseline="-30555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500" spc="-37" baseline="-3055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500" spc="-7" baseline="-30555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500" baseline="-30555" dirty="0">
                          <a:latin typeface="Franklin Gothic Book"/>
                          <a:cs typeface="Franklin Gothic Book"/>
                        </a:rPr>
                        <a:t>rs 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small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staff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meetings.	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or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yelling.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Two-wa</a:t>
                      </a:r>
                      <a:r>
                        <a:rPr sz="1000" b="1" dirty="0">
                          <a:latin typeface="Open Sans Semibold"/>
                          <a:cs typeface="Open Sans Semibold"/>
                        </a:rPr>
                        <a:t>y</a:t>
                      </a:r>
                      <a:r>
                        <a:rPr sz="1000" b="1" spc="-25" dirty="0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000" b="1" spc="-5" dirty="0">
                          <a:latin typeface="Open Sans Semibold"/>
                          <a:cs typeface="Open Sans Semibold"/>
                        </a:rPr>
                        <a:t>radios</a:t>
                      </a:r>
                      <a:endParaRPr sz="1000">
                        <a:latin typeface="Open Sans Semibold"/>
                        <a:cs typeface="Open Sans Semibold"/>
                      </a:endParaRPr>
                    </a:p>
                    <a:p>
                      <a:pPr marL="66675" marR="1253490">
                        <a:lnSpc>
                          <a:spcPts val="1140"/>
                        </a:lnSpc>
                        <a:spcBef>
                          <a:spcPts val="595"/>
                        </a:spcBef>
                      </a:pPr>
                      <a:r>
                        <a:rPr sz="1000" spc="-65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ca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us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o-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radi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wh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ou 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can’t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see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your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workmate.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66675" marR="1087120">
                        <a:lnSpc>
                          <a:spcPts val="1140"/>
                        </a:lnSpc>
                        <a:spcBef>
                          <a:spcPts val="565"/>
                        </a:spcBef>
                      </a:pP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ar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usin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them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,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al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ma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re 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they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are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working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properly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before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start </a:t>
                      </a:r>
                      <a:r>
                        <a:rPr sz="1000" spc="-2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 job.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66675" marR="1140460" algn="just">
                        <a:lnSpc>
                          <a:spcPts val="1140"/>
                        </a:lnSpc>
                        <a:spcBef>
                          <a:spcPts val="570"/>
                        </a:spcBef>
                      </a:pP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Ch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bat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er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ie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eno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ug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charge  an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d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ch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k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th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righ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chann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o 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communicate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with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your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workmates.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781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90896" y="3700087"/>
            <a:ext cx="789103" cy="12008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11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BAA926-387C-4E6D-B758-BADB148ACEEF}"/>
              </a:ext>
            </a:extLst>
          </p:cNvPr>
          <p:cNvSpPr/>
          <p:nvPr/>
        </p:nvSpPr>
        <p:spPr>
          <a:xfrm>
            <a:off x="494994" y="647038"/>
            <a:ext cx="6537981" cy="446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FD0153-AC73-489A-BB4D-2BE93F7E07D9}"/>
              </a:ext>
            </a:extLst>
          </p:cNvPr>
          <p:cNvSpPr/>
          <p:nvPr/>
        </p:nvSpPr>
        <p:spPr>
          <a:xfrm>
            <a:off x="606978" y="1335230"/>
            <a:ext cx="3086746" cy="182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C4B570-A622-4AF9-ADFD-3F0891E574A8}"/>
              </a:ext>
            </a:extLst>
          </p:cNvPr>
          <p:cNvSpPr/>
          <p:nvPr/>
        </p:nvSpPr>
        <p:spPr>
          <a:xfrm>
            <a:off x="3798514" y="1309260"/>
            <a:ext cx="3129690" cy="1846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2D4E04-0073-4EF7-9C15-1999A0E31026}"/>
              </a:ext>
            </a:extLst>
          </p:cNvPr>
          <p:cNvSpPr/>
          <p:nvPr/>
        </p:nvSpPr>
        <p:spPr>
          <a:xfrm>
            <a:off x="555857" y="3272012"/>
            <a:ext cx="3204657" cy="1666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4B1E8E6-2C44-44A1-B437-D945DDF98913}"/>
              </a:ext>
            </a:extLst>
          </p:cNvPr>
          <p:cNvSpPr/>
          <p:nvPr/>
        </p:nvSpPr>
        <p:spPr>
          <a:xfrm>
            <a:off x="3792115" y="3242654"/>
            <a:ext cx="3204657" cy="1666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936750" y="635548"/>
            <a:ext cx="9289415" cy="1244828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207010" rIns="0" bIns="0" rtlCol="0">
            <a:spAutoFit/>
          </a:bodyPr>
          <a:lstStyle/>
          <a:p>
            <a:pPr marL="3106420" marR="172085" indent="1118235">
              <a:lnSpc>
                <a:spcPct val="79300"/>
              </a:lnSpc>
              <a:spcBef>
                <a:spcPts val="1630"/>
              </a:spcBef>
            </a:pPr>
            <a:r>
              <a:rPr sz="4200" dirty="0">
                <a:solidFill>
                  <a:srgbClr val="FFFFFF"/>
                </a:solidFill>
                <a:latin typeface="Bebas Neue Bold"/>
                <a:cs typeface="Bebas Neue Bold"/>
              </a:rPr>
              <a:t>INTRODUCT</a:t>
            </a:r>
            <a:r>
              <a:rPr lang="en-AU" sz="4200" dirty="0">
                <a:solidFill>
                  <a:srgbClr val="FFFFFF"/>
                </a:solidFill>
                <a:latin typeface="Bebas Neue Bold"/>
                <a:cs typeface="Bebas Neue Bold"/>
              </a:rPr>
              <a:t>I</a:t>
            </a:r>
            <a:r>
              <a:rPr sz="4200" dirty="0">
                <a:solidFill>
                  <a:srgbClr val="FFFFFF"/>
                </a:solidFill>
                <a:latin typeface="Bebas Neue Bold"/>
                <a:cs typeface="Bebas Neue Bold"/>
              </a:rPr>
              <a:t>ON</a:t>
            </a:r>
            <a:r>
              <a:rPr sz="4200" spc="-10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dirty="0">
                <a:solidFill>
                  <a:srgbClr val="FFFFFF"/>
                </a:solidFill>
                <a:latin typeface="Bebas Neue Bold"/>
                <a:cs typeface="Bebas Neue Bold"/>
              </a:rPr>
              <a:t>TO </a:t>
            </a:r>
            <a:r>
              <a:rPr sz="4200" spc="-63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dirty="0">
                <a:solidFill>
                  <a:srgbClr val="FFFFFF"/>
                </a:solidFill>
                <a:latin typeface="Bebas Neue Bold"/>
                <a:cs typeface="Bebas Neue Bold"/>
              </a:rPr>
              <a:t>VEHICLE</a:t>
            </a:r>
            <a:r>
              <a:rPr sz="4200" spc="-3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Bebas Neue Bold"/>
                <a:cs typeface="Bebas Neue Bold"/>
              </a:rPr>
              <a:t>LOADING</a:t>
            </a:r>
            <a:r>
              <a:rPr sz="4200" spc="-3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dirty="0">
                <a:solidFill>
                  <a:srgbClr val="FFFFFF"/>
                </a:solidFill>
                <a:latin typeface="Bebas Neue Bold"/>
                <a:cs typeface="Bebas Neue Bold"/>
              </a:rPr>
              <a:t>CRANE</a:t>
            </a:r>
            <a:endParaRPr sz="4200" dirty="0">
              <a:latin typeface="Bebas Neue Bold"/>
              <a:cs typeface="Bebas Neue Bold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1523" y="2109154"/>
            <a:ext cx="5276953" cy="277950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2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7992" y="115933"/>
            <a:ext cx="2708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VEHICLE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LOADING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1"/>
            <a:ext cx="24834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What</a:t>
            </a:r>
            <a:r>
              <a:rPr sz="1400" b="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is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a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vehicle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loading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crane?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633581"/>
            <a:ext cx="6456680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which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mounted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unloading.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Vehicle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have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hydraulic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booms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with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power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supplied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from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engine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through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PTO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(power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take</a:t>
            </a:r>
            <a:r>
              <a:rPr sz="1000" spc="-20" dirty="0">
                <a:latin typeface="Franklin Gothic Book"/>
                <a:cs typeface="Franklin Gothic Book"/>
              </a:rPr>
              <a:t> off).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63239" y="1105584"/>
            <a:ext cx="3371215" cy="3801110"/>
            <a:chOff x="2463239" y="1105584"/>
            <a:chExt cx="3371215" cy="380111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3239" y="1105584"/>
              <a:ext cx="3370645" cy="380075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086823" y="3405989"/>
              <a:ext cx="408305" cy="0"/>
            </a:xfrm>
            <a:custGeom>
              <a:avLst/>
              <a:gdLst/>
              <a:ahLst/>
              <a:cxnLst/>
              <a:rect l="l" t="t" r="r" b="b"/>
              <a:pathLst>
                <a:path w="408304">
                  <a:moveTo>
                    <a:pt x="0" y="0"/>
                  </a:moveTo>
                  <a:lnTo>
                    <a:pt x="407812" y="0"/>
                  </a:lnTo>
                </a:path>
              </a:pathLst>
            </a:custGeom>
            <a:ln w="13195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88738" y="3381234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94" y="0"/>
                  </a:moveTo>
                  <a:lnTo>
                    <a:pt x="39116" y="3857"/>
                  </a:lnTo>
                  <a:lnTo>
                    <a:pt x="46000" y="10761"/>
                  </a:lnTo>
                  <a:lnTo>
                    <a:pt x="49802" y="19739"/>
                  </a:lnTo>
                  <a:lnTo>
                    <a:pt x="49872" y="29819"/>
                  </a:lnTo>
                  <a:lnTo>
                    <a:pt x="46026" y="39154"/>
                  </a:lnTo>
                  <a:lnTo>
                    <a:pt x="39146" y="46042"/>
                  </a:lnTo>
                  <a:lnTo>
                    <a:pt x="30186" y="49841"/>
                  </a:lnTo>
                  <a:lnTo>
                    <a:pt x="20104" y="49910"/>
                  </a:lnTo>
                  <a:lnTo>
                    <a:pt x="10772" y="46090"/>
                  </a:lnTo>
                  <a:lnTo>
                    <a:pt x="3879" y="39212"/>
                  </a:lnTo>
                  <a:lnTo>
                    <a:pt x="73" y="30242"/>
                  </a:lnTo>
                  <a:lnTo>
                    <a:pt x="0" y="20142"/>
                  </a:lnTo>
                  <a:lnTo>
                    <a:pt x="3848" y="10828"/>
                  </a:lnTo>
                  <a:lnTo>
                    <a:pt x="10734" y="3932"/>
                  </a:lnTo>
                  <a:lnTo>
                    <a:pt x="19702" y="105"/>
                  </a:lnTo>
                  <a:lnTo>
                    <a:pt x="29794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15311" y="3288131"/>
            <a:ext cx="57213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Franklin Gothic Book"/>
                <a:cs typeface="Franklin Gothic Book"/>
              </a:rPr>
              <a:t>Controls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31494" y="1221788"/>
            <a:ext cx="889000" cy="233045"/>
            <a:chOff x="4531494" y="1221788"/>
            <a:chExt cx="889000" cy="233045"/>
          </a:xfrm>
        </p:grpSpPr>
        <p:sp>
          <p:nvSpPr>
            <p:cNvPr id="11" name="object 11"/>
            <p:cNvSpPr/>
            <p:nvPr/>
          </p:nvSpPr>
          <p:spPr>
            <a:xfrm>
              <a:off x="4587539" y="1228138"/>
              <a:ext cx="826135" cy="189865"/>
            </a:xfrm>
            <a:custGeom>
              <a:avLst/>
              <a:gdLst/>
              <a:ahLst/>
              <a:cxnLst/>
              <a:rect l="l" t="t" r="r" b="b"/>
              <a:pathLst>
                <a:path w="826135" h="189865">
                  <a:moveTo>
                    <a:pt x="826046" y="0"/>
                  </a:moveTo>
                  <a:lnTo>
                    <a:pt x="0" y="189407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37844" y="1398295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5">
                  <a:moveTo>
                    <a:pt x="20078" y="49860"/>
                  </a:moveTo>
                  <a:lnTo>
                    <a:pt x="10756" y="46017"/>
                  </a:lnTo>
                  <a:lnTo>
                    <a:pt x="3871" y="39142"/>
                  </a:lnTo>
                  <a:lnTo>
                    <a:pt x="70" y="30184"/>
                  </a:lnTo>
                  <a:lnTo>
                    <a:pt x="0" y="20091"/>
                  </a:lnTo>
                  <a:lnTo>
                    <a:pt x="3847" y="10756"/>
                  </a:lnTo>
                  <a:lnTo>
                    <a:pt x="10733" y="3868"/>
                  </a:lnTo>
                  <a:lnTo>
                    <a:pt x="19697" y="69"/>
                  </a:lnTo>
                  <a:lnTo>
                    <a:pt x="29781" y="0"/>
                  </a:lnTo>
                  <a:lnTo>
                    <a:pt x="39105" y="3842"/>
                  </a:lnTo>
                  <a:lnTo>
                    <a:pt x="45994" y="10717"/>
                  </a:lnTo>
                  <a:lnTo>
                    <a:pt x="49800" y="19675"/>
                  </a:lnTo>
                  <a:lnTo>
                    <a:pt x="49872" y="29768"/>
                  </a:lnTo>
                  <a:lnTo>
                    <a:pt x="46023" y="39103"/>
                  </a:lnTo>
                  <a:lnTo>
                    <a:pt x="39133" y="45991"/>
                  </a:lnTo>
                  <a:lnTo>
                    <a:pt x="30165" y="49790"/>
                  </a:lnTo>
                  <a:lnTo>
                    <a:pt x="20078" y="4986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00878" y="1112075"/>
            <a:ext cx="55816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315"/>
              </a:spcBef>
            </a:pPr>
            <a:r>
              <a:rPr sz="1000" spc="-40" dirty="0">
                <a:latin typeface="Franklin Gothic Book"/>
                <a:cs typeface="Franklin Gothic Book"/>
              </a:rPr>
              <a:t>Winch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062543" y="2909598"/>
            <a:ext cx="464820" cy="62865"/>
            <a:chOff x="2062543" y="2909598"/>
            <a:chExt cx="464820" cy="62865"/>
          </a:xfrm>
        </p:grpSpPr>
        <p:sp>
          <p:nvSpPr>
            <p:cNvPr id="15" name="object 15"/>
            <p:cNvSpPr/>
            <p:nvPr/>
          </p:nvSpPr>
          <p:spPr>
            <a:xfrm>
              <a:off x="2069210" y="2940703"/>
              <a:ext cx="408305" cy="0"/>
            </a:xfrm>
            <a:custGeom>
              <a:avLst/>
              <a:gdLst/>
              <a:ahLst/>
              <a:cxnLst/>
              <a:rect l="l" t="t" r="r" b="b"/>
              <a:pathLst>
                <a:path w="408305">
                  <a:moveTo>
                    <a:pt x="0" y="0"/>
                  </a:moveTo>
                  <a:lnTo>
                    <a:pt x="407813" y="0"/>
                  </a:lnTo>
                </a:path>
              </a:pathLst>
            </a:custGeom>
            <a:ln w="13195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71126" y="2915948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94" y="0"/>
                  </a:moveTo>
                  <a:lnTo>
                    <a:pt x="39116" y="3857"/>
                  </a:lnTo>
                  <a:lnTo>
                    <a:pt x="46000" y="10761"/>
                  </a:lnTo>
                  <a:lnTo>
                    <a:pt x="49802" y="19739"/>
                  </a:lnTo>
                  <a:lnTo>
                    <a:pt x="49872" y="29819"/>
                  </a:lnTo>
                  <a:lnTo>
                    <a:pt x="46026" y="39154"/>
                  </a:lnTo>
                  <a:lnTo>
                    <a:pt x="39146" y="46042"/>
                  </a:lnTo>
                  <a:lnTo>
                    <a:pt x="30186" y="49841"/>
                  </a:lnTo>
                  <a:lnTo>
                    <a:pt x="20104" y="49911"/>
                  </a:lnTo>
                  <a:lnTo>
                    <a:pt x="10772" y="46090"/>
                  </a:lnTo>
                  <a:lnTo>
                    <a:pt x="3879" y="39212"/>
                  </a:lnTo>
                  <a:lnTo>
                    <a:pt x="73" y="30242"/>
                  </a:lnTo>
                  <a:lnTo>
                    <a:pt x="0" y="20142"/>
                  </a:lnTo>
                  <a:lnTo>
                    <a:pt x="3848" y="10828"/>
                  </a:lnTo>
                  <a:lnTo>
                    <a:pt x="10734" y="3932"/>
                  </a:lnTo>
                  <a:lnTo>
                    <a:pt x="19702" y="105"/>
                  </a:lnTo>
                  <a:lnTo>
                    <a:pt x="29794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50987" y="2822803"/>
            <a:ext cx="41846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Franklin Gothic Book"/>
                <a:cs typeface="Franklin Gothic Book"/>
              </a:rPr>
              <a:t>Hook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244517" y="2932369"/>
            <a:ext cx="342900" cy="62865"/>
            <a:chOff x="4244517" y="2932369"/>
            <a:chExt cx="342900" cy="62865"/>
          </a:xfrm>
        </p:grpSpPr>
        <p:sp>
          <p:nvSpPr>
            <p:cNvPr id="19" name="object 19"/>
            <p:cNvSpPr/>
            <p:nvPr/>
          </p:nvSpPr>
          <p:spPr>
            <a:xfrm>
              <a:off x="4251185" y="2963474"/>
              <a:ext cx="285750" cy="0"/>
            </a:xfrm>
            <a:custGeom>
              <a:avLst/>
              <a:gdLst/>
              <a:ahLst/>
              <a:cxnLst/>
              <a:rect l="l" t="t" r="r" b="b"/>
              <a:pathLst>
                <a:path w="285750">
                  <a:moveTo>
                    <a:pt x="0" y="0"/>
                  </a:moveTo>
                  <a:lnTo>
                    <a:pt x="285508" y="0"/>
                  </a:lnTo>
                </a:path>
              </a:pathLst>
            </a:custGeom>
            <a:ln w="13195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30795" y="2938719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94" y="0"/>
                  </a:moveTo>
                  <a:lnTo>
                    <a:pt x="39116" y="3857"/>
                  </a:lnTo>
                  <a:lnTo>
                    <a:pt x="46000" y="10761"/>
                  </a:lnTo>
                  <a:lnTo>
                    <a:pt x="49802" y="19739"/>
                  </a:lnTo>
                  <a:lnTo>
                    <a:pt x="49872" y="29819"/>
                  </a:lnTo>
                  <a:lnTo>
                    <a:pt x="46026" y="39154"/>
                  </a:lnTo>
                  <a:lnTo>
                    <a:pt x="39146" y="46042"/>
                  </a:lnTo>
                  <a:lnTo>
                    <a:pt x="30186" y="49841"/>
                  </a:lnTo>
                  <a:lnTo>
                    <a:pt x="20104" y="49911"/>
                  </a:lnTo>
                  <a:lnTo>
                    <a:pt x="10772" y="46090"/>
                  </a:lnTo>
                  <a:lnTo>
                    <a:pt x="3879" y="39212"/>
                  </a:lnTo>
                  <a:lnTo>
                    <a:pt x="73" y="30242"/>
                  </a:lnTo>
                  <a:lnTo>
                    <a:pt x="0" y="20142"/>
                  </a:lnTo>
                  <a:lnTo>
                    <a:pt x="3848" y="10828"/>
                  </a:lnTo>
                  <a:lnTo>
                    <a:pt x="10734" y="3932"/>
                  </a:lnTo>
                  <a:lnTo>
                    <a:pt x="19702" y="105"/>
                  </a:lnTo>
                  <a:lnTo>
                    <a:pt x="29794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739311" y="2837954"/>
            <a:ext cx="51244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315"/>
              </a:spcBef>
            </a:pPr>
            <a:r>
              <a:rPr sz="1000" spc="-35" dirty="0">
                <a:latin typeface="Franklin Gothic Book"/>
                <a:cs typeface="Franklin Gothic Book"/>
              </a:rPr>
              <a:t>Mast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67607" y="1708803"/>
            <a:ext cx="611505" cy="260985"/>
            <a:chOff x="2367607" y="1708803"/>
            <a:chExt cx="611505" cy="260985"/>
          </a:xfrm>
        </p:grpSpPr>
        <p:sp>
          <p:nvSpPr>
            <p:cNvPr id="23" name="object 23"/>
            <p:cNvSpPr/>
            <p:nvPr/>
          </p:nvSpPr>
          <p:spPr>
            <a:xfrm>
              <a:off x="2373957" y="1715153"/>
              <a:ext cx="550545" cy="214629"/>
            </a:xfrm>
            <a:custGeom>
              <a:avLst/>
              <a:gdLst/>
              <a:ahLst/>
              <a:cxnLst/>
              <a:rect l="l" t="t" r="r" b="b"/>
              <a:pathLst>
                <a:path w="550544" h="214630">
                  <a:moveTo>
                    <a:pt x="0" y="0"/>
                  </a:moveTo>
                  <a:lnTo>
                    <a:pt x="550100" y="214058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22807" y="1913491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81" y="0"/>
                  </a:moveTo>
                  <a:lnTo>
                    <a:pt x="39110" y="3850"/>
                  </a:lnTo>
                  <a:lnTo>
                    <a:pt x="45999" y="10742"/>
                  </a:lnTo>
                  <a:lnTo>
                    <a:pt x="49801" y="19718"/>
                  </a:lnTo>
                  <a:lnTo>
                    <a:pt x="49872" y="29819"/>
                  </a:lnTo>
                  <a:lnTo>
                    <a:pt x="46024" y="39124"/>
                  </a:lnTo>
                  <a:lnTo>
                    <a:pt x="39138" y="45997"/>
                  </a:lnTo>
                  <a:lnTo>
                    <a:pt x="30170" y="49791"/>
                  </a:lnTo>
                  <a:lnTo>
                    <a:pt x="20078" y="49860"/>
                  </a:lnTo>
                  <a:lnTo>
                    <a:pt x="10756" y="46010"/>
                  </a:lnTo>
                  <a:lnTo>
                    <a:pt x="3871" y="39123"/>
                  </a:lnTo>
                  <a:lnTo>
                    <a:pt x="70" y="30163"/>
                  </a:lnTo>
                  <a:lnTo>
                    <a:pt x="0" y="20091"/>
                  </a:lnTo>
                  <a:lnTo>
                    <a:pt x="3847" y="10756"/>
                  </a:lnTo>
                  <a:lnTo>
                    <a:pt x="10733" y="3868"/>
                  </a:lnTo>
                  <a:lnTo>
                    <a:pt x="19697" y="69"/>
                  </a:lnTo>
                  <a:lnTo>
                    <a:pt x="29781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511147" y="1668132"/>
            <a:ext cx="106362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Franklin Gothic Book"/>
                <a:cs typeface="Franklin Gothic Book"/>
              </a:rPr>
              <a:t>Ex</a:t>
            </a:r>
            <a:r>
              <a:rPr sz="1000" spc="-45" dirty="0">
                <a:latin typeface="Franklin Gothic Book"/>
                <a:cs typeface="Franklin Gothic Book"/>
              </a:rPr>
              <a:t>t</a:t>
            </a:r>
            <a:r>
              <a:rPr sz="1000" spc="-30" dirty="0">
                <a:latin typeface="Franklin Gothic Book"/>
                <a:cs typeface="Franklin Gothic Book"/>
              </a:rPr>
              <a:t>ensi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cylind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559448" y="1740305"/>
            <a:ext cx="422275" cy="472440"/>
            <a:chOff x="3559448" y="1740305"/>
            <a:chExt cx="422275" cy="472440"/>
          </a:xfrm>
        </p:grpSpPr>
        <p:sp>
          <p:nvSpPr>
            <p:cNvPr id="27" name="object 27"/>
            <p:cNvSpPr/>
            <p:nvPr/>
          </p:nvSpPr>
          <p:spPr>
            <a:xfrm>
              <a:off x="3565798" y="1790561"/>
              <a:ext cx="367665" cy="415925"/>
            </a:xfrm>
            <a:custGeom>
              <a:avLst/>
              <a:gdLst/>
              <a:ahLst/>
              <a:cxnLst/>
              <a:rect l="l" t="t" r="r" b="b"/>
              <a:pathLst>
                <a:path w="367664" h="415925">
                  <a:moveTo>
                    <a:pt x="0" y="415823"/>
                  </a:moveTo>
                  <a:lnTo>
                    <a:pt x="367487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25152" y="1746655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94" y="0"/>
                  </a:moveTo>
                  <a:lnTo>
                    <a:pt x="39116" y="3834"/>
                  </a:lnTo>
                  <a:lnTo>
                    <a:pt x="46000" y="10691"/>
                  </a:lnTo>
                  <a:lnTo>
                    <a:pt x="49802" y="19632"/>
                  </a:lnTo>
                  <a:lnTo>
                    <a:pt x="49872" y="29718"/>
                  </a:lnTo>
                  <a:lnTo>
                    <a:pt x="46030" y="39039"/>
                  </a:lnTo>
                  <a:lnTo>
                    <a:pt x="39144" y="45947"/>
                  </a:lnTo>
                  <a:lnTo>
                    <a:pt x="30177" y="49775"/>
                  </a:lnTo>
                  <a:lnTo>
                    <a:pt x="20091" y="49860"/>
                  </a:lnTo>
                  <a:lnTo>
                    <a:pt x="10763" y="46002"/>
                  </a:lnTo>
                  <a:lnTo>
                    <a:pt x="3878" y="39098"/>
                  </a:lnTo>
                  <a:lnTo>
                    <a:pt x="76" y="30120"/>
                  </a:lnTo>
                  <a:lnTo>
                    <a:pt x="0" y="20040"/>
                  </a:lnTo>
                  <a:lnTo>
                    <a:pt x="3848" y="10713"/>
                  </a:lnTo>
                  <a:lnTo>
                    <a:pt x="10734" y="3843"/>
                  </a:lnTo>
                  <a:lnTo>
                    <a:pt x="19702" y="61"/>
                  </a:lnTo>
                  <a:lnTo>
                    <a:pt x="29794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314090" y="2200681"/>
            <a:ext cx="507365" cy="245745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5"/>
              </a:spcBef>
            </a:pPr>
            <a:r>
              <a:rPr sz="1000" spc="-40" dirty="0">
                <a:latin typeface="Franklin Gothic Book"/>
                <a:cs typeface="Franklin Gothic Book"/>
              </a:rPr>
              <a:t>Booms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402745" y="1879757"/>
            <a:ext cx="2652395" cy="475615"/>
            <a:chOff x="3402745" y="1879757"/>
            <a:chExt cx="2652395" cy="475615"/>
          </a:xfrm>
        </p:grpSpPr>
        <p:sp>
          <p:nvSpPr>
            <p:cNvPr id="31" name="object 31"/>
            <p:cNvSpPr/>
            <p:nvPr/>
          </p:nvSpPr>
          <p:spPr>
            <a:xfrm>
              <a:off x="3443972" y="1934428"/>
              <a:ext cx="116205" cy="272415"/>
            </a:xfrm>
            <a:custGeom>
              <a:avLst/>
              <a:gdLst/>
              <a:ahLst/>
              <a:cxnLst/>
              <a:rect l="l" t="t" r="r" b="b"/>
              <a:pathLst>
                <a:path w="116204" h="272414">
                  <a:moveTo>
                    <a:pt x="115785" y="27190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409095" y="1886107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0078" y="0"/>
                  </a:moveTo>
                  <a:lnTo>
                    <a:pt x="10756" y="3842"/>
                  </a:lnTo>
                  <a:lnTo>
                    <a:pt x="3871" y="10717"/>
                  </a:lnTo>
                  <a:lnTo>
                    <a:pt x="70" y="19675"/>
                  </a:lnTo>
                  <a:lnTo>
                    <a:pt x="0" y="29768"/>
                  </a:lnTo>
                  <a:lnTo>
                    <a:pt x="3845" y="39103"/>
                  </a:lnTo>
                  <a:lnTo>
                    <a:pt x="10726" y="45991"/>
                  </a:lnTo>
                  <a:lnTo>
                    <a:pt x="19686" y="49790"/>
                  </a:lnTo>
                  <a:lnTo>
                    <a:pt x="29768" y="49860"/>
                  </a:lnTo>
                  <a:lnTo>
                    <a:pt x="39100" y="46017"/>
                  </a:lnTo>
                  <a:lnTo>
                    <a:pt x="45993" y="39142"/>
                  </a:lnTo>
                  <a:lnTo>
                    <a:pt x="49799" y="30184"/>
                  </a:lnTo>
                  <a:lnTo>
                    <a:pt x="49872" y="20091"/>
                  </a:lnTo>
                  <a:lnTo>
                    <a:pt x="46024" y="10756"/>
                  </a:lnTo>
                  <a:lnTo>
                    <a:pt x="39138" y="3868"/>
                  </a:lnTo>
                  <a:lnTo>
                    <a:pt x="30170" y="69"/>
                  </a:lnTo>
                  <a:lnTo>
                    <a:pt x="20078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69461" y="2299775"/>
              <a:ext cx="55880" cy="47625"/>
            </a:xfrm>
            <a:custGeom>
              <a:avLst/>
              <a:gdLst/>
              <a:ahLst/>
              <a:cxnLst/>
              <a:rect l="l" t="t" r="r" b="b"/>
              <a:pathLst>
                <a:path w="55879" h="47625">
                  <a:moveTo>
                    <a:pt x="27901" y="0"/>
                  </a:moveTo>
                  <a:lnTo>
                    <a:pt x="17043" y="1861"/>
                  </a:lnTo>
                  <a:lnTo>
                    <a:pt x="8174" y="6935"/>
                  </a:lnTo>
                  <a:lnTo>
                    <a:pt x="2193" y="14460"/>
                  </a:lnTo>
                  <a:lnTo>
                    <a:pt x="0" y="23672"/>
                  </a:lnTo>
                  <a:lnTo>
                    <a:pt x="2193" y="32890"/>
                  </a:lnTo>
                  <a:lnTo>
                    <a:pt x="8174" y="40414"/>
                  </a:lnTo>
                  <a:lnTo>
                    <a:pt x="17043" y="45486"/>
                  </a:lnTo>
                  <a:lnTo>
                    <a:pt x="27901" y="47345"/>
                  </a:lnTo>
                  <a:lnTo>
                    <a:pt x="38760" y="45486"/>
                  </a:lnTo>
                  <a:lnTo>
                    <a:pt x="47629" y="40414"/>
                  </a:lnTo>
                  <a:lnTo>
                    <a:pt x="53610" y="32890"/>
                  </a:lnTo>
                  <a:lnTo>
                    <a:pt x="55803" y="23672"/>
                  </a:lnTo>
                  <a:lnTo>
                    <a:pt x="53610" y="14460"/>
                  </a:lnTo>
                  <a:lnTo>
                    <a:pt x="47629" y="6935"/>
                  </a:lnTo>
                  <a:lnTo>
                    <a:pt x="38760" y="1861"/>
                  </a:lnTo>
                  <a:lnTo>
                    <a:pt x="27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19923" y="2157880"/>
              <a:ext cx="541020" cy="158750"/>
            </a:xfrm>
            <a:custGeom>
              <a:avLst/>
              <a:gdLst/>
              <a:ahLst/>
              <a:cxnLst/>
              <a:rect l="l" t="t" r="r" b="b"/>
              <a:pathLst>
                <a:path w="541020" h="158750">
                  <a:moveTo>
                    <a:pt x="540994" y="0"/>
                  </a:moveTo>
                  <a:lnTo>
                    <a:pt x="0" y="158559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70149" y="229818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2"/>
                  </a:lnTo>
                  <a:lnTo>
                    <a:pt x="43362" y="43357"/>
                  </a:lnTo>
                  <a:lnTo>
                    <a:pt x="48804" y="35283"/>
                  </a:lnTo>
                  <a:lnTo>
                    <a:pt x="50800" y="25400"/>
                  </a:lnTo>
                  <a:lnTo>
                    <a:pt x="48804" y="15516"/>
                  </a:lnTo>
                  <a:lnTo>
                    <a:pt x="43362" y="7442"/>
                  </a:lnTo>
                  <a:lnTo>
                    <a:pt x="35289" y="1997"/>
                  </a:lnTo>
                  <a:lnTo>
                    <a:pt x="25400" y="0"/>
                  </a:lnTo>
                  <a:lnTo>
                    <a:pt x="15510" y="1997"/>
                  </a:lnTo>
                  <a:lnTo>
                    <a:pt x="7437" y="7442"/>
                  </a:lnTo>
                  <a:lnTo>
                    <a:pt x="1995" y="15516"/>
                  </a:lnTo>
                  <a:lnTo>
                    <a:pt x="0" y="25400"/>
                  </a:lnTo>
                  <a:lnTo>
                    <a:pt x="1995" y="35283"/>
                  </a:lnTo>
                  <a:lnTo>
                    <a:pt x="7437" y="43357"/>
                  </a:lnTo>
                  <a:lnTo>
                    <a:pt x="15510" y="48802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47081" y="2032686"/>
              <a:ext cx="808355" cy="238760"/>
            </a:xfrm>
            <a:custGeom>
              <a:avLst/>
              <a:gdLst/>
              <a:ahLst/>
              <a:cxnLst/>
              <a:rect l="l" t="t" r="r" b="b"/>
              <a:pathLst>
                <a:path w="808354" h="238760">
                  <a:moveTo>
                    <a:pt x="807872" y="0"/>
                  </a:moveTo>
                  <a:lnTo>
                    <a:pt x="0" y="0"/>
                  </a:lnTo>
                  <a:lnTo>
                    <a:pt x="0" y="238188"/>
                  </a:lnTo>
                  <a:lnTo>
                    <a:pt x="807872" y="238188"/>
                  </a:lnTo>
                  <a:lnTo>
                    <a:pt x="8078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247081" y="2032686"/>
            <a:ext cx="808355" cy="238760"/>
          </a:xfrm>
          <a:prstGeom prst="rect">
            <a:avLst/>
          </a:prstGeom>
          <a:ln w="12700">
            <a:solidFill>
              <a:srgbClr val="687A9E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285"/>
              </a:spcBef>
            </a:pPr>
            <a:r>
              <a:rPr sz="1000" spc="-15" dirty="0">
                <a:latin typeface="Franklin Gothic Book"/>
                <a:cs typeface="Franklin Gothic Book"/>
              </a:rPr>
              <a:t>Lift</a:t>
            </a:r>
            <a:r>
              <a:rPr sz="1000" spc="-4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cylinder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545012" y="3011880"/>
            <a:ext cx="714375" cy="525145"/>
            <a:chOff x="4545012" y="3011880"/>
            <a:chExt cx="714375" cy="525145"/>
          </a:xfrm>
        </p:grpSpPr>
        <p:sp>
          <p:nvSpPr>
            <p:cNvPr id="39" name="object 39"/>
            <p:cNvSpPr/>
            <p:nvPr/>
          </p:nvSpPr>
          <p:spPr>
            <a:xfrm>
              <a:off x="4550092" y="3478423"/>
              <a:ext cx="52705" cy="52069"/>
            </a:xfrm>
            <a:custGeom>
              <a:avLst/>
              <a:gdLst/>
              <a:ahLst/>
              <a:cxnLst/>
              <a:rect l="l" t="t" r="r" b="b"/>
              <a:pathLst>
                <a:path w="52704" h="52070">
                  <a:moveTo>
                    <a:pt x="26098" y="0"/>
                  </a:moveTo>
                  <a:lnTo>
                    <a:pt x="15939" y="2041"/>
                  </a:lnTo>
                  <a:lnTo>
                    <a:pt x="7643" y="7610"/>
                  </a:lnTo>
                  <a:lnTo>
                    <a:pt x="2050" y="15869"/>
                  </a:lnTo>
                  <a:lnTo>
                    <a:pt x="0" y="25984"/>
                  </a:lnTo>
                  <a:lnTo>
                    <a:pt x="2050" y="36098"/>
                  </a:lnTo>
                  <a:lnTo>
                    <a:pt x="7643" y="44357"/>
                  </a:lnTo>
                  <a:lnTo>
                    <a:pt x="15939" y="49926"/>
                  </a:lnTo>
                  <a:lnTo>
                    <a:pt x="26098" y="51968"/>
                  </a:lnTo>
                  <a:lnTo>
                    <a:pt x="36257" y="49926"/>
                  </a:lnTo>
                  <a:lnTo>
                    <a:pt x="44553" y="44357"/>
                  </a:lnTo>
                  <a:lnTo>
                    <a:pt x="50146" y="36098"/>
                  </a:lnTo>
                  <a:lnTo>
                    <a:pt x="52197" y="25984"/>
                  </a:lnTo>
                  <a:lnTo>
                    <a:pt x="50146" y="15869"/>
                  </a:lnTo>
                  <a:lnTo>
                    <a:pt x="44553" y="7610"/>
                  </a:lnTo>
                  <a:lnTo>
                    <a:pt x="36257" y="2041"/>
                  </a:lnTo>
                  <a:lnTo>
                    <a:pt x="260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97375" y="3018230"/>
              <a:ext cx="655955" cy="471805"/>
            </a:xfrm>
            <a:custGeom>
              <a:avLst/>
              <a:gdLst/>
              <a:ahLst/>
              <a:cxnLst/>
              <a:rect l="l" t="t" r="r" b="b"/>
              <a:pathLst>
                <a:path w="655954" h="471804">
                  <a:moveTo>
                    <a:pt x="655383" y="0"/>
                  </a:moveTo>
                  <a:lnTo>
                    <a:pt x="0" y="471601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51362" y="347926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50800"/>
                  </a:moveTo>
                  <a:lnTo>
                    <a:pt x="35289" y="48802"/>
                  </a:lnTo>
                  <a:lnTo>
                    <a:pt x="43362" y="43357"/>
                  </a:lnTo>
                  <a:lnTo>
                    <a:pt x="48804" y="35283"/>
                  </a:lnTo>
                  <a:lnTo>
                    <a:pt x="50800" y="25400"/>
                  </a:lnTo>
                  <a:lnTo>
                    <a:pt x="48804" y="15516"/>
                  </a:lnTo>
                  <a:lnTo>
                    <a:pt x="43362" y="7442"/>
                  </a:lnTo>
                  <a:lnTo>
                    <a:pt x="35289" y="1997"/>
                  </a:lnTo>
                  <a:lnTo>
                    <a:pt x="25400" y="0"/>
                  </a:lnTo>
                  <a:lnTo>
                    <a:pt x="15510" y="1997"/>
                  </a:lnTo>
                  <a:lnTo>
                    <a:pt x="7437" y="7442"/>
                  </a:lnTo>
                  <a:lnTo>
                    <a:pt x="1995" y="15516"/>
                  </a:lnTo>
                  <a:lnTo>
                    <a:pt x="0" y="25400"/>
                  </a:lnTo>
                  <a:lnTo>
                    <a:pt x="1995" y="35283"/>
                  </a:lnTo>
                  <a:lnTo>
                    <a:pt x="7437" y="43357"/>
                  </a:lnTo>
                  <a:lnTo>
                    <a:pt x="15510" y="48802"/>
                  </a:lnTo>
                  <a:lnTo>
                    <a:pt x="25400" y="508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850142" y="2782684"/>
            <a:ext cx="863600" cy="238760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285"/>
              </a:spcBef>
            </a:pPr>
            <a:r>
              <a:rPr sz="1000" spc="-30" dirty="0">
                <a:latin typeface="Franklin Gothic Book"/>
                <a:cs typeface="Franklin Gothic Book"/>
              </a:rPr>
              <a:t>Sl</a:t>
            </a:r>
            <a:r>
              <a:rPr sz="1000" spc="-55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win</a:t>
            </a:r>
            <a:r>
              <a:rPr sz="1000" spc="-25" dirty="0">
                <a:latin typeface="Franklin Gothic Book"/>
                <a:cs typeface="Franklin Gothic Book"/>
              </a:rPr>
              <a:t>g </a:t>
            </a:r>
            <a:r>
              <a:rPr sz="1000" spc="-35" dirty="0">
                <a:latin typeface="Franklin Gothic Book"/>
                <a:cs typeface="Franklin Gothic Book"/>
              </a:rPr>
              <a:t>base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064509" y="4543533"/>
            <a:ext cx="476884" cy="102870"/>
            <a:chOff x="5064509" y="4543533"/>
            <a:chExt cx="476884" cy="102870"/>
          </a:xfrm>
        </p:grpSpPr>
        <p:sp>
          <p:nvSpPr>
            <p:cNvPr id="44" name="object 44"/>
            <p:cNvSpPr/>
            <p:nvPr/>
          </p:nvSpPr>
          <p:spPr>
            <a:xfrm>
              <a:off x="5070859" y="4578512"/>
              <a:ext cx="414020" cy="61594"/>
            </a:xfrm>
            <a:custGeom>
              <a:avLst/>
              <a:gdLst/>
              <a:ahLst/>
              <a:cxnLst/>
              <a:rect l="l" t="t" r="r" b="b"/>
              <a:pathLst>
                <a:path w="414020" h="61595">
                  <a:moveTo>
                    <a:pt x="0" y="61163"/>
                  </a:moveTo>
                  <a:lnTo>
                    <a:pt x="413778" y="0"/>
                  </a:lnTo>
                </a:path>
              </a:pathLst>
            </a:custGeom>
            <a:ln w="12699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484821" y="4549883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9781" y="0"/>
                  </a:moveTo>
                  <a:lnTo>
                    <a:pt x="39110" y="3849"/>
                  </a:lnTo>
                  <a:lnTo>
                    <a:pt x="45999" y="10736"/>
                  </a:lnTo>
                  <a:lnTo>
                    <a:pt x="49801" y="19697"/>
                  </a:lnTo>
                  <a:lnTo>
                    <a:pt x="49872" y="29768"/>
                  </a:lnTo>
                  <a:lnTo>
                    <a:pt x="46026" y="39103"/>
                  </a:lnTo>
                  <a:lnTo>
                    <a:pt x="39144" y="45991"/>
                  </a:lnTo>
                  <a:lnTo>
                    <a:pt x="30181" y="49790"/>
                  </a:lnTo>
                  <a:lnTo>
                    <a:pt x="20091" y="49860"/>
                  </a:lnTo>
                  <a:lnTo>
                    <a:pt x="10767" y="46009"/>
                  </a:lnTo>
                  <a:lnTo>
                    <a:pt x="3878" y="39117"/>
                  </a:lnTo>
                  <a:lnTo>
                    <a:pt x="72" y="30141"/>
                  </a:lnTo>
                  <a:lnTo>
                    <a:pt x="0" y="20040"/>
                  </a:lnTo>
                  <a:lnTo>
                    <a:pt x="3847" y="10735"/>
                  </a:lnTo>
                  <a:lnTo>
                    <a:pt x="10733" y="3862"/>
                  </a:lnTo>
                  <a:lnTo>
                    <a:pt x="19697" y="68"/>
                  </a:lnTo>
                  <a:lnTo>
                    <a:pt x="29781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3746207" y="4519358"/>
            <a:ext cx="1390015" cy="245745"/>
          </a:xfrm>
          <a:prstGeom prst="rect">
            <a:avLst/>
          </a:prstGeom>
          <a:solidFill>
            <a:srgbClr val="FFFFFF"/>
          </a:solidFill>
          <a:ln w="12700">
            <a:solidFill>
              <a:srgbClr val="687A9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000" spc="-30" dirty="0">
                <a:latin typeface="Franklin Gothic Book"/>
                <a:cs typeface="Franklin Gothic Book"/>
              </a:rPr>
              <a:t>Outrigger/stabiliser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legs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802546" y="4182476"/>
            <a:ext cx="619760" cy="348615"/>
            <a:chOff x="3802546" y="4182476"/>
            <a:chExt cx="619760" cy="348615"/>
          </a:xfrm>
        </p:grpSpPr>
        <p:sp>
          <p:nvSpPr>
            <p:cNvPr id="48" name="object 48"/>
            <p:cNvSpPr/>
            <p:nvPr/>
          </p:nvSpPr>
          <p:spPr>
            <a:xfrm>
              <a:off x="3856234" y="4225691"/>
              <a:ext cx="559435" cy="299085"/>
            </a:xfrm>
            <a:custGeom>
              <a:avLst/>
              <a:gdLst/>
              <a:ahLst/>
              <a:cxnLst/>
              <a:rect l="l" t="t" r="r" b="b"/>
              <a:pathLst>
                <a:path w="559435" h="299085">
                  <a:moveTo>
                    <a:pt x="559422" y="29874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808896" y="418882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0091" y="0"/>
                  </a:moveTo>
                  <a:lnTo>
                    <a:pt x="10762" y="3849"/>
                  </a:lnTo>
                  <a:lnTo>
                    <a:pt x="3873" y="10736"/>
                  </a:lnTo>
                  <a:lnTo>
                    <a:pt x="71" y="19697"/>
                  </a:lnTo>
                  <a:lnTo>
                    <a:pt x="0" y="29768"/>
                  </a:lnTo>
                  <a:lnTo>
                    <a:pt x="3842" y="39082"/>
                  </a:lnTo>
                  <a:lnTo>
                    <a:pt x="10729" y="45972"/>
                  </a:lnTo>
                  <a:lnTo>
                    <a:pt x="19700" y="49783"/>
                  </a:lnTo>
                  <a:lnTo>
                    <a:pt x="29794" y="49860"/>
                  </a:lnTo>
                  <a:lnTo>
                    <a:pt x="39114" y="46002"/>
                  </a:lnTo>
                  <a:lnTo>
                    <a:pt x="45996" y="39098"/>
                  </a:lnTo>
                  <a:lnTo>
                    <a:pt x="49796" y="30120"/>
                  </a:lnTo>
                  <a:lnTo>
                    <a:pt x="49872" y="20040"/>
                  </a:lnTo>
                  <a:lnTo>
                    <a:pt x="46024" y="10735"/>
                  </a:lnTo>
                  <a:lnTo>
                    <a:pt x="39139" y="3862"/>
                  </a:lnTo>
                  <a:lnTo>
                    <a:pt x="30175" y="68"/>
                  </a:lnTo>
                  <a:lnTo>
                    <a:pt x="20091" y="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3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8FCB05-96DD-4132-B35C-05A592B2C247}"/>
              </a:ext>
            </a:extLst>
          </p:cNvPr>
          <p:cNvSpPr/>
          <p:nvPr/>
        </p:nvSpPr>
        <p:spPr>
          <a:xfrm>
            <a:off x="1101288" y="1031447"/>
            <a:ext cx="5509891" cy="3914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BE351B-8B5F-43AE-A033-AB8EC30730ED}"/>
              </a:ext>
            </a:extLst>
          </p:cNvPr>
          <p:cNvSpPr/>
          <p:nvPr/>
        </p:nvSpPr>
        <p:spPr>
          <a:xfrm>
            <a:off x="1572369" y="1715153"/>
            <a:ext cx="932005" cy="155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F032B1-F4C8-4DAC-84F0-12DB0D9F566F}"/>
              </a:ext>
            </a:extLst>
          </p:cNvPr>
          <p:cNvSpPr/>
          <p:nvPr/>
        </p:nvSpPr>
        <p:spPr>
          <a:xfrm>
            <a:off x="1712519" y="2896019"/>
            <a:ext cx="320441" cy="122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86BEE4B-4476-4375-ACB4-FC947EE73037}"/>
              </a:ext>
            </a:extLst>
          </p:cNvPr>
          <p:cNvSpPr/>
          <p:nvPr/>
        </p:nvSpPr>
        <p:spPr>
          <a:xfrm>
            <a:off x="3360502" y="2250864"/>
            <a:ext cx="428491" cy="140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3B86D4B-2034-4B87-9595-ACABD188503F}"/>
              </a:ext>
            </a:extLst>
          </p:cNvPr>
          <p:cNvSpPr/>
          <p:nvPr/>
        </p:nvSpPr>
        <p:spPr>
          <a:xfrm>
            <a:off x="3824350" y="2893420"/>
            <a:ext cx="379238" cy="13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C410B1C-7EEF-433A-AFA1-9EDAB9627543}"/>
              </a:ext>
            </a:extLst>
          </p:cNvPr>
          <p:cNvSpPr/>
          <p:nvPr/>
        </p:nvSpPr>
        <p:spPr>
          <a:xfrm>
            <a:off x="2588567" y="3310756"/>
            <a:ext cx="428491" cy="140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A93961C-7329-4A59-B91A-9FF2138224E1}"/>
              </a:ext>
            </a:extLst>
          </p:cNvPr>
          <p:cNvSpPr/>
          <p:nvPr/>
        </p:nvSpPr>
        <p:spPr>
          <a:xfrm>
            <a:off x="3814136" y="4567564"/>
            <a:ext cx="1225104" cy="139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FBFAE87-30F7-4B02-BFC6-0C04E2A447E2}"/>
              </a:ext>
            </a:extLst>
          </p:cNvPr>
          <p:cNvSpPr/>
          <p:nvPr/>
        </p:nvSpPr>
        <p:spPr>
          <a:xfrm>
            <a:off x="4862643" y="2822803"/>
            <a:ext cx="808271" cy="144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EA59C22-56BF-448C-B565-0C20B2514C46}"/>
              </a:ext>
            </a:extLst>
          </p:cNvPr>
          <p:cNvSpPr/>
          <p:nvPr/>
        </p:nvSpPr>
        <p:spPr>
          <a:xfrm>
            <a:off x="5354397" y="2044638"/>
            <a:ext cx="604646" cy="192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0290FF2-260A-4E93-BF8F-E54E4763943C}"/>
              </a:ext>
            </a:extLst>
          </p:cNvPr>
          <p:cNvSpPr/>
          <p:nvPr/>
        </p:nvSpPr>
        <p:spPr>
          <a:xfrm>
            <a:off x="5437012" y="1141302"/>
            <a:ext cx="428491" cy="140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7992" y="115933"/>
            <a:ext cx="2708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VEHICLE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LOADING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1292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10</a:t>
            </a:r>
            <a:r>
              <a:rPr sz="1400" b="0" spc="-4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metre</a:t>
            </a:r>
            <a:r>
              <a:rPr sz="1400" b="0" spc="-4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tonnes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633580"/>
            <a:ext cx="6197600" cy="24269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165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High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Risk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Work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needed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when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has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capacity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10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metre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tonnes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more.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metre 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tonnage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number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which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worked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out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multiplying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lifting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capacity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radius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30" dirty="0">
                <a:latin typeface="Franklin Gothic Book"/>
                <a:cs typeface="Franklin Gothic Book"/>
              </a:rPr>
              <a:t> 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boom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25" dirty="0">
                <a:latin typeface="Franklin Gothic Book"/>
                <a:cs typeface="Franklin Gothic Book"/>
              </a:rPr>
              <a:t> that </a:t>
            </a:r>
            <a:r>
              <a:rPr sz="1000" spc="-20" dirty="0">
                <a:latin typeface="Franklin Gothic Book"/>
                <a:cs typeface="Franklin Gothic Book"/>
              </a:rPr>
              <a:t>lifting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capacity.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200" b="1" spc="-35" dirty="0">
                <a:latin typeface="Franklin Gothic Demi"/>
                <a:cs typeface="Franklin Gothic Demi"/>
              </a:rPr>
              <a:t>To</a:t>
            </a:r>
            <a:r>
              <a:rPr sz="1200" b="1" spc="-10" dirty="0">
                <a:latin typeface="Franklin Gothic Demi"/>
                <a:cs typeface="Franklin Gothic Demi"/>
              </a:rPr>
              <a:t> </a:t>
            </a:r>
            <a:r>
              <a:rPr sz="1200" b="1" spc="-5" dirty="0">
                <a:latin typeface="Franklin Gothic Demi"/>
                <a:cs typeface="Franklin Gothic Demi"/>
              </a:rPr>
              <a:t>calculate </a:t>
            </a:r>
            <a:r>
              <a:rPr sz="1200" b="1" spc="-10" dirty="0">
                <a:latin typeface="Franklin Gothic Demi"/>
                <a:cs typeface="Franklin Gothic Demi"/>
              </a:rPr>
              <a:t>10 </a:t>
            </a:r>
            <a:r>
              <a:rPr sz="1200" b="1" spc="-5" dirty="0">
                <a:latin typeface="Franklin Gothic Demi"/>
                <a:cs typeface="Franklin Gothic Demi"/>
              </a:rPr>
              <a:t>metre </a:t>
            </a:r>
            <a:r>
              <a:rPr sz="1200" b="1" spc="-10" dirty="0">
                <a:latin typeface="Franklin Gothic Demi"/>
                <a:cs typeface="Franklin Gothic Demi"/>
              </a:rPr>
              <a:t>tonnes</a:t>
            </a:r>
            <a:endParaRPr sz="1200" dirty="0">
              <a:latin typeface="Franklin Gothic Demi"/>
              <a:cs typeface="Franklin Gothic Dem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000" b="1" spc="-50" dirty="0">
                <a:latin typeface="Franklin Gothic Demi"/>
                <a:cs typeface="Franklin Gothic Demi"/>
              </a:rPr>
              <a:t>MULTIPLY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THE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5" dirty="0">
                <a:latin typeface="Franklin Gothic Demi"/>
                <a:cs typeface="Franklin Gothic Demi"/>
              </a:rPr>
              <a:t>SWL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30" dirty="0">
                <a:latin typeface="Franklin Gothic Demi"/>
                <a:cs typeface="Franklin Gothic Demi"/>
              </a:rPr>
              <a:t>×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THE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WORKING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RADIUS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FOR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5" dirty="0">
                <a:latin typeface="Franklin Gothic Demi"/>
                <a:cs typeface="Franklin Gothic Demi"/>
              </a:rPr>
              <a:t>THAT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45" dirty="0">
                <a:latin typeface="Franklin Gothic Demi"/>
                <a:cs typeface="Franklin Gothic Demi"/>
              </a:rPr>
              <a:t>SWL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30" dirty="0">
                <a:latin typeface="Franklin Gothic Demi"/>
                <a:cs typeface="Franklin Gothic Demi"/>
              </a:rPr>
              <a:t>=</a:t>
            </a:r>
            <a:r>
              <a:rPr sz="1000" b="1" spc="-20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METRE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TONNES</a:t>
            </a:r>
            <a:endParaRPr sz="1000" dirty="0">
              <a:latin typeface="Franklin Gothic Demi"/>
              <a:cs typeface="Franklin Gothic Demi"/>
            </a:endParaRPr>
          </a:p>
          <a:p>
            <a:pPr marL="12700" marR="125095">
              <a:lnSpc>
                <a:spcPts val="1140"/>
              </a:lnSpc>
              <a:spcBef>
                <a:spcPts val="310"/>
              </a:spcBef>
            </a:pPr>
            <a:r>
              <a:rPr sz="1000" spc="-35" dirty="0">
                <a:latin typeface="Franklin Gothic Book"/>
                <a:cs typeface="Franklin Gothic Book"/>
              </a:rPr>
              <a:t>from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centre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line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slew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centre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line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hook.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calculation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must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each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Safe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(SWL)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on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 load</a:t>
            </a:r>
            <a:r>
              <a:rPr sz="1000" spc="-25" dirty="0">
                <a:latin typeface="Franklin Gothic Book"/>
                <a:cs typeface="Franklin Gothic Book"/>
              </a:rPr>
              <a:t> chart.</a:t>
            </a:r>
            <a:endParaRPr sz="1000" dirty="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  <a:spcBef>
                <a:spcPts val="565"/>
              </a:spcBef>
            </a:pPr>
            <a:r>
              <a:rPr sz="1000" spc="-20" dirty="0">
                <a:latin typeface="Franklin Gothic Book"/>
                <a:cs typeface="Franklin Gothic Book"/>
              </a:rPr>
              <a:t>If </a:t>
            </a: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calculation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amounts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10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metre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tonnes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lifting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capacity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greater,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operator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will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require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appropriate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High Risk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Work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Licence.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b="1" spc="-55" dirty="0">
                <a:latin typeface="Franklin Gothic Demi"/>
                <a:cs typeface="Franklin Gothic Demi"/>
              </a:rPr>
              <a:t>F</a:t>
            </a:r>
            <a:r>
              <a:rPr sz="1000" b="1" spc="-35" dirty="0">
                <a:latin typeface="Franklin Gothic Demi"/>
                <a:cs typeface="Franklin Gothic Demi"/>
              </a:rPr>
              <a:t>o</a:t>
            </a:r>
            <a:r>
              <a:rPr sz="1000" b="1" spc="-20" dirty="0">
                <a:latin typeface="Franklin Gothic Demi"/>
                <a:cs typeface="Franklin Gothic Demi"/>
              </a:rPr>
              <a:t>r</a:t>
            </a:r>
            <a:r>
              <a:rPr sz="1000" b="1" spc="-25" dirty="0">
                <a:latin typeface="Franklin Gothic Demi"/>
                <a:cs typeface="Franklin Gothic Demi"/>
              </a:rPr>
              <a:t> </a:t>
            </a:r>
            <a:r>
              <a:rPr sz="1000" b="1" spc="-50" dirty="0">
                <a:latin typeface="Franklin Gothic Demi"/>
                <a:cs typeface="Franklin Gothic Demi"/>
              </a:rPr>
              <a:t>e</a:t>
            </a:r>
            <a:r>
              <a:rPr sz="1000" b="1" spc="-45" dirty="0">
                <a:latin typeface="Franklin Gothic Demi"/>
                <a:cs typeface="Franklin Gothic Demi"/>
              </a:rPr>
              <a:t>x</a:t>
            </a:r>
            <a:r>
              <a:rPr sz="1000" b="1" spc="-35" dirty="0">
                <a:latin typeface="Franklin Gothic Demi"/>
                <a:cs typeface="Franklin Gothic Demi"/>
              </a:rPr>
              <a:t>ample</a:t>
            </a:r>
            <a:endParaRPr sz="1000" dirty="0">
              <a:latin typeface="Franklin Gothic Demi"/>
              <a:cs typeface="Franklin Gothic Demi"/>
            </a:endParaRPr>
          </a:p>
          <a:p>
            <a:pPr marL="12700" marR="2198370">
              <a:lnSpc>
                <a:spcPct val="118600"/>
              </a:lnSpc>
            </a:pP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0" dirty="0">
                <a:latin typeface="Franklin Gothic Book"/>
                <a:cs typeface="Franklin Gothic Book"/>
              </a:rPr>
              <a:t> chart </a:t>
            </a:r>
            <a:r>
              <a:rPr sz="1000" spc="-35" dirty="0">
                <a:latin typeface="Franklin Gothic Book"/>
                <a:cs typeface="Franklin Gothic Book"/>
              </a:rPr>
              <a:t>below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indicates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5" dirty="0">
                <a:latin typeface="Franklin Gothic Book"/>
                <a:cs typeface="Franklin Gothic Book"/>
              </a:rPr>
              <a:t>lift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1300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kilograms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8.5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metres.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1</a:t>
            </a:r>
            <a:r>
              <a:rPr sz="1000" spc="-40" dirty="0">
                <a:latin typeface="Franklin Gothic Book"/>
                <a:cs typeface="Franklin Gothic Book"/>
              </a:rPr>
              <a:t>30</a:t>
            </a:r>
            <a:r>
              <a:rPr sz="1000" spc="-30" dirty="0">
                <a:latin typeface="Franklin Gothic Book"/>
                <a:cs typeface="Franklin Gothic Book"/>
              </a:rPr>
              <a:t>0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k</a:t>
            </a:r>
            <a:r>
              <a:rPr sz="1000" spc="-25" dirty="0">
                <a:latin typeface="Franklin Gothic Book"/>
                <a:cs typeface="Franklin Gothic Book"/>
              </a:rPr>
              <a:t>g </a:t>
            </a:r>
            <a:r>
              <a:rPr sz="1000" spc="-30" dirty="0">
                <a:latin typeface="Franklin Gothic Book"/>
                <a:cs typeface="Franklin Gothic Book"/>
              </a:rPr>
              <a:t>×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8.</a:t>
            </a:r>
            <a:r>
              <a:rPr sz="1000" spc="-30" dirty="0">
                <a:latin typeface="Franklin Gothic Book"/>
                <a:cs typeface="Franklin Gothic Book"/>
              </a:rPr>
              <a:t>5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m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=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1</a:t>
            </a:r>
            <a:r>
              <a:rPr sz="1000" spc="-45" dirty="0">
                <a:latin typeface="Franklin Gothic Book"/>
                <a:cs typeface="Franklin Gothic Book"/>
              </a:rPr>
              <a:t>1</a:t>
            </a:r>
            <a:r>
              <a:rPr sz="1000" spc="-35" dirty="0">
                <a:latin typeface="Franklin Gothic Book"/>
                <a:cs typeface="Franklin Gothic Book"/>
              </a:rPr>
              <a:t>,050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000" spc="-35" dirty="0">
                <a:latin typeface="Franklin Gothic Book"/>
                <a:cs typeface="Franklin Gothic Book"/>
              </a:rPr>
              <a:t>—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as</a:t>
            </a:r>
            <a:r>
              <a:rPr sz="1000" spc="-25" dirty="0">
                <a:latin typeface="Franklin Gothic Book"/>
                <a:cs typeface="Franklin Gothic Book"/>
              </a:rPr>
              <a:t> this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 </a:t>
            </a:r>
            <a:r>
              <a:rPr sz="1000" spc="-30" dirty="0">
                <a:latin typeface="Franklin Gothic Book"/>
                <a:cs typeface="Franklin Gothic Book"/>
              </a:rPr>
              <a:t>greater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than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10,000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HRW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5" dirty="0">
                <a:latin typeface="Franklin Gothic Book"/>
                <a:cs typeface="Franklin Gothic Book"/>
              </a:rPr>
              <a:t> 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required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operate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crane.</a:t>
            </a:r>
            <a:endParaRPr sz="1000" dirty="0">
              <a:latin typeface="Franklin Gothic Book"/>
              <a:cs typeface="Franklin Gothic 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939" y="3309503"/>
            <a:ext cx="6494454" cy="155758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4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38BC3D-D2A4-4152-9EA0-98778AAEA424}"/>
              </a:ext>
            </a:extLst>
          </p:cNvPr>
          <p:cNvSpPr/>
          <p:nvPr/>
        </p:nvSpPr>
        <p:spPr>
          <a:xfrm>
            <a:off x="518430" y="675365"/>
            <a:ext cx="6307820" cy="467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36422E-7D49-409F-A96E-6C0BD9C8E094}"/>
              </a:ext>
            </a:extLst>
          </p:cNvPr>
          <p:cNvSpPr/>
          <p:nvPr/>
        </p:nvSpPr>
        <p:spPr>
          <a:xfrm>
            <a:off x="425950" y="1171820"/>
            <a:ext cx="6400300" cy="1921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7D7A9-382F-465D-8D4B-569FBCEBEF0C}"/>
              </a:ext>
            </a:extLst>
          </p:cNvPr>
          <p:cNvSpPr/>
          <p:nvPr/>
        </p:nvSpPr>
        <p:spPr>
          <a:xfrm>
            <a:off x="512107" y="3276538"/>
            <a:ext cx="6695143" cy="1590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7992" y="115933"/>
            <a:ext cx="2708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VEHICLE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LOADING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1608" y="3060001"/>
            <a:ext cx="3398392" cy="190103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46354" y="4443069"/>
            <a:ext cx="2651760" cy="363855"/>
          </a:xfrm>
          <a:prstGeom prst="rect">
            <a:avLst/>
          </a:prstGeom>
          <a:solidFill>
            <a:srgbClr val="D5D8E4"/>
          </a:solidFill>
          <a:ln w="12700">
            <a:solidFill>
              <a:srgbClr val="00305E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78105" marR="161290">
              <a:lnSpc>
                <a:spcPts val="1000"/>
              </a:lnSpc>
              <a:spcBef>
                <a:spcPts val="445"/>
              </a:spcBef>
            </a:pPr>
            <a:r>
              <a:rPr sz="900" b="1" spc="-35" dirty="0">
                <a:latin typeface="Franklin Gothic Demi"/>
                <a:cs typeface="Franklin Gothic Demi"/>
              </a:rPr>
              <a:t>For</a:t>
            </a:r>
            <a:r>
              <a:rPr sz="900" b="1" spc="-20" dirty="0">
                <a:latin typeface="Franklin Gothic Demi"/>
                <a:cs typeface="Franklin Gothic Demi"/>
              </a:rPr>
              <a:t> </a:t>
            </a:r>
            <a:r>
              <a:rPr sz="900" b="1" spc="-25" dirty="0">
                <a:latin typeface="Franklin Gothic Demi"/>
                <a:cs typeface="Franklin Gothic Demi"/>
              </a:rPr>
              <a:t>further</a:t>
            </a:r>
            <a:r>
              <a:rPr sz="900" b="1" spc="-20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information</a:t>
            </a:r>
            <a:r>
              <a:rPr sz="900" b="1" spc="-15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see</a:t>
            </a:r>
            <a:r>
              <a:rPr sz="900" b="1" spc="-20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the</a:t>
            </a:r>
            <a:r>
              <a:rPr sz="900" b="1" spc="-15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Safe</a:t>
            </a:r>
            <a:r>
              <a:rPr sz="900" b="1" spc="-15" dirty="0">
                <a:latin typeface="Franklin Gothic Demi"/>
                <a:cs typeface="Franklin Gothic Demi"/>
              </a:rPr>
              <a:t> </a:t>
            </a:r>
            <a:r>
              <a:rPr sz="900" b="1" spc="-40" dirty="0">
                <a:latin typeface="Franklin Gothic Demi"/>
                <a:cs typeface="Franklin Gothic Demi"/>
              </a:rPr>
              <a:t>Work</a:t>
            </a:r>
            <a:r>
              <a:rPr sz="900" b="1" spc="-15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Australia </a:t>
            </a:r>
            <a:r>
              <a:rPr sz="900" b="1" spc="-210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website</a:t>
            </a:r>
            <a:r>
              <a:rPr sz="900" b="1" spc="-25" dirty="0">
                <a:latin typeface="Franklin Gothic Demi"/>
                <a:cs typeface="Franklin Gothic Demi"/>
              </a:rPr>
              <a:t> </a:t>
            </a:r>
            <a:r>
              <a:rPr sz="900" b="1" spc="-30" dirty="0">
                <a:latin typeface="Franklin Gothic Demi"/>
                <a:cs typeface="Franklin Gothic Demi"/>
              </a:rPr>
              <a:t>–</a:t>
            </a:r>
            <a:r>
              <a:rPr sz="900" b="1" spc="-25" dirty="0">
                <a:latin typeface="Franklin Gothic Demi"/>
                <a:cs typeface="Franklin Gothic Demi"/>
              </a:rPr>
              <a:t> </a:t>
            </a:r>
            <a:r>
              <a:rPr sz="900" b="1" spc="-35" dirty="0">
                <a:latin typeface="Franklin Gothic Demi"/>
                <a:cs typeface="Franklin Gothic Demi"/>
                <a:hlinkClick r:id="rId3"/>
              </a:rPr>
              <a:t>www.swa.gov.au</a:t>
            </a:r>
            <a:endParaRPr sz="900">
              <a:latin typeface="Franklin Gothic Demi"/>
              <a:cs typeface="Franklin Gothic Dem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5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39414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Does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the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operator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of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a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VLC</a:t>
            </a:r>
            <a:r>
              <a:rPr sz="1400" b="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need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a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dogging</a:t>
            </a:r>
            <a:r>
              <a:rPr sz="1400" b="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licence?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455" y="569191"/>
            <a:ext cx="6307455" cy="342328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605"/>
              </a:spcBef>
            </a:pP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dogging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HRW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5" dirty="0">
                <a:latin typeface="Franklin Gothic Book"/>
                <a:cs typeface="Franklin Gothic Book"/>
              </a:rPr>
              <a:t> or </a:t>
            </a:r>
            <a:r>
              <a:rPr sz="1000" spc="-30" dirty="0">
                <a:latin typeface="Franklin Gothic Book"/>
                <a:cs typeface="Franklin Gothic Book"/>
              </a:rPr>
              <a:t>one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three</a:t>
            </a:r>
            <a:r>
              <a:rPr sz="1000" spc="-25" dirty="0">
                <a:latin typeface="Franklin Gothic Book"/>
                <a:cs typeface="Franklin Gothic Book"/>
              </a:rPr>
              <a:t> rigging </a:t>
            </a:r>
            <a:r>
              <a:rPr sz="1000" spc="-45" dirty="0">
                <a:latin typeface="Franklin Gothic Book"/>
                <a:cs typeface="Franklin Gothic Book"/>
              </a:rPr>
              <a:t>HRW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Licences</a:t>
            </a:r>
            <a:r>
              <a:rPr sz="1000" spc="-25" dirty="0">
                <a:latin typeface="Franklin Gothic Book"/>
                <a:cs typeface="Franklin Gothic Book"/>
              </a:rPr>
              <a:t> 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required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by:</a:t>
            </a:r>
            <a:endParaRPr sz="1000" dirty="0">
              <a:latin typeface="Franklin Gothic Book"/>
              <a:cs typeface="Franklin Gothic Book"/>
            </a:endParaRPr>
          </a:p>
          <a:p>
            <a:pPr marL="191135" marR="170815" indent="-177800">
              <a:lnSpc>
                <a:spcPts val="1140"/>
              </a:lnSpc>
              <a:spcBef>
                <a:spcPts val="595"/>
              </a:spcBef>
              <a:buChar char="•"/>
              <a:tabLst>
                <a:tab pos="191770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person,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other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than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VLC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operator,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exercises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judgment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estimation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selection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slinging </a:t>
            </a:r>
            <a:r>
              <a:rPr sz="1000" spc="-35" dirty="0">
                <a:latin typeface="Franklin Gothic Book"/>
                <a:cs typeface="Franklin Gothic Book"/>
              </a:rPr>
              <a:t>method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lifting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gear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when</a:t>
            </a:r>
            <a:r>
              <a:rPr sz="1000" spc="-25" dirty="0">
                <a:latin typeface="Franklin Gothic Book"/>
                <a:cs typeface="Franklin Gothic Book"/>
              </a:rPr>
              <a:t> slinging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VLC,</a:t>
            </a:r>
            <a:r>
              <a:rPr sz="1000" spc="-25" dirty="0">
                <a:latin typeface="Franklin Gothic Book"/>
                <a:cs typeface="Franklin Gothic Book"/>
              </a:rPr>
              <a:t> or</a:t>
            </a:r>
            <a:endParaRPr sz="1000" dirty="0">
              <a:latin typeface="Franklin Gothic Book"/>
              <a:cs typeface="Franklin Gothic Book"/>
            </a:endParaRPr>
          </a:p>
          <a:p>
            <a:pPr marL="191135" indent="-178435">
              <a:lnSpc>
                <a:spcPct val="100000"/>
              </a:lnSpc>
              <a:spcBef>
                <a:spcPts val="195"/>
              </a:spcBef>
              <a:buChar char="•"/>
              <a:tabLst>
                <a:tab pos="191770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person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who</a:t>
            </a:r>
            <a:r>
              <a:rPr sz="1000" spc="-25" dirty="0">
                <a:latin typeface="Franklin Gothic Book"/>
                <a:cs typeface="Franklin Gothic Book"/>
              </a:rPr>
              <a:t> directs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VLC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in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movement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when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 </a:t>
            </a:r>
            <a:r>
              <a:rPr sz="1000" spc="-30" dirty="0">
                <a:latin typeface="Franklin Gothic Book"/>
                <a:cs typeface="Franklin Gothic Book"/>
              </a:rPr>
              <a:t>out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view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operator.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000" spc="-80" dirty="0">
                <a:latin typeface="Franklin Gothic Demi"/>
                <a:cs typeface="Franklin Gothic Demi"/>
              </a:rPr>
              <a:t>T</a:t>
            </a:r>
            <a:r>
              <a:rPr sz="1000" spc="-30" dirty="0">
                <a:latin typeface="Franklin Gothic Demi"/>
                <a:cs typeface="Franklin Gothic Demi"/>
              </a:rPr>
              <a:t>o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50" dirty="0">
                <a:latin typeface="Franklin Gothic Demi"/>
                <a:cs typeface="Franklin Gothic Demi"/>
              </a:rPr>
              <a:t>e</a:t>
            </a:r>
            <a:r>
              <a:rPr sz="1000" spc="-55" dirty="0">
                <a:latin typeface="Franklin Gothic Demi"/>
                <a:cs typeface="Franklin Gothic Demi"/>
              </a:rPr>
              <a:t>x</a:t>
            </a:r>
            <a:r>
              <a:rPr sz="1000" spc="-30" dirty="0">
                <a:latin typeface="Franklin Gothic Demi"/>
                <a:cs typeface="Franklin Gothic Demi"/>
              </a:rPr>
              <a:t>ercise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ju</a:t>
            </a:r>
            <a:r>
              <a:rPr sz="1000" spc="-40" dirty="0">
                <a:latin typeface="Franklin Gothic Demi"/>
                <a:cs typeface="Franklin Gothic Demi"/>
              </a:rPr>
              <a:t>dgmen</a:t>
            </a:r>
            <a:r>
              <a:rPr sz="1000" spc="-20" dirty="0">
                <a:latin typeface="Franklin Gothic Demi"/>
                <a:cs typeface="Franklin Gothic Demi"/>
              </a:rPr>
              <a:t>t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means</a:t>
            </a:r>
            <a:r>
              <a:rPr sz="1000" spc="-15" dirty="0">
                <a:latin typeface="Franklin Gothic Book"/>
                <a:cs typeface="Franklin Gothic Book"/>
              </a:rPr>
              <a:t>:</a:t>
            </a:r>
            <a:endParaRPr sz="1000" dirty="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509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Selecting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slinging </a:t>
            </a:r>
            <a:r>
              <a:rPr sz="1000" spc="-35" dirty="0">
                <a:latin typeface="Franklin Gothic Book"/>
                <a:cs typeface="Franklin Gothic Book"/>
              </a:rPr>
              <a:t>method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considering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shape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endParaRPr sz="1000" dirty="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20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Selecting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lifting </a:t>
            </a:r>
            <a:r>
              <a:rPr sz="1000" spc="-30" dirty="0">
                <a:latin typeface="Franklin Gothic Book"/>
                <a:cs typeface="Franklin Gothic Book"/>
              </a:rPr>
              <a:t>gear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determining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weight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(its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mass)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centre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gravity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endParaRPr sz="1000" dirty="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25"/>
              </a:spcBef>
              <a:buChar char="•"/>
              <a:tabLst>
                <a:tab pos="1911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Inspecting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lifting </a:t>
            </a:r>
            <a:r>
              <a:rPr sz="1000" spc="-30" dirty="0">
                <a:latin typeface="Franklin Gothic Book"/>
                <a:cs typeface="Franklin Gothic Book"/>
              </a:rPr>
              <a:t>gear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ensure</a:t>
            </a:r>
            <a:r>
              <a:rPr sz="1000" spc="-20" dirty="0">
                <a:latin typeface="Franklin Gothic Book"/>
                <a:cs typeface="Franklin Gothic Book"/>
              </a:rPr>
              <a:t> it </a:t>
            </a:r>
            <a:r>
              <a:rPr sz="1000" spc="-25" dirty="0">
                <a:latin typeface="Franklin Gothic Book"/>
                <a:cs typeface="Franklin Gothic Book"/>
              </a:rPr>
              <a:t>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not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defective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considering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its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condition.</a:t>
            </a:r>
            <a:endParaRPr sz="1000" dirty="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  <a:spcBef>
                <a:spcPts val="875"/>
              </a:spcBef>
            </a:pP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HRW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includes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application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estimation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slinging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techniques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move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 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competently.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Holders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25" dirty="0">
                <a:latin typeface="Franklin Gothic Demi"/>
                <a:cs typeface="Franklin Gothic Demi"/>
              </a:rPr>
              <a:t>of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a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vehicle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loading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crane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50" dirty="0">
                <a:latin typeface="Franklin Gothic Demi"/>
                <a:cs typeface="Franklin Gothic Demi"/>
              </a:rPr>
              <a:t>HRW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licence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can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exercise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judgment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on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the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load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and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slinging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method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and </a:t>
            </a:r>
            <a:r>
              <a:rPr sz="1000" spc="-23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select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Demi"/>
                <a:cs typeface="Franklin Gothic Demi"/>
              </a:rPr>
              <a:t>and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inspect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the</a:t>
            </a:r>
            <a:r>
              <a:rPr sz="1000" spc="-25" dirty="0">
                <a:latin typeface="Franklin Gothic Demi"/>
                <a:cs typeface="Franklin Gothic Demi"/>
              </a:rPr>
              <a:t> lifting </a:t>
            </a:r>
            <a:r>
              <a:rPr sz="1000" spc="-35" dirty="0">
                <a:latin typeface="Franklin Gothic Demi"/>
                <a:cs typeface="Franklin Gothic Demi"/>
              </a:rPr>
              <a:t>equipment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40" dirty="0">
                <a:latin typeface="Franklin Gothic Demi"/>
                <a:cs typeface="Franklin Gothic Demi"/>
              </a:rPr>
              <a:t>when</a:t>
            </a:r>
            <a:r>
              <a:rPr sz="1000" spc="-2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operating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a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vehicle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loading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crane.</a:t>
            </a:r>
            <a:endParaRPr sz="1000" dirty="0">
              <a:latin typeface="Franklin Gothic Demi"/>
              <a:cs typeface="Franklin Gothic Demi"/>
            </a:endParaRPr>
          </a:p>
          <a:p>
            <a:pPr marL="12700" algn="just">
              <a:lnSpc>
                <a:spcPct val="100000"/>
              </a:lnSpc>
              <a:spcBef>
                <a:spcPts val="765"/>
              </a:spcBef>
            </a:pP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holder</a:t>
            </a:r>
            <a:r>
              <a:rPr sz="1000" spc="-25" dirty="0">
                <a:latin typeface="Franklin Gothic Book"/>
                <a:cs typeface="Franklin Gothic Book"/>
              </a:rPr>
              <a:t> of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vehicle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loading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HRW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cannot</a:t>
            </a:r>
            <a:r>
              <a:rPr sz="1000" spc="-30" dirty="0">
                <a:latin typeface="Franklin Gothic Book"/>
                <a:cs typeface="Franklin Gothic Book"/>
              </a:rPr>
              <a:t>:</a:t>
            </a:r>
            <a:endParaRPr sz="1000" dirty="0">
              <a:latin typeface="Franklin Gothic Book"/>
              <a:cs typeface="Franklin Gothic Book"/>
            </a:endParaRPr>
          </a:p>
          <a:p>
            <a:pPr marL="190500" marR="3641725" indent="-177800" algn="just">
              <a:lnSpc>
                <a:spcPts val="1140"/>
              </a:lnSpc>
              <a:spcBef>
                <a:spcPts val="59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Exercise judgement </a:t>
            </a:r>
            <a:r>
              <a:rPr sz="1000" spc="-25" dirty="0">
                <a:latin typeface="Franklin Gothic Book"/>
                <a:cs typeface="Franklin Gothic Book"/>
              </a:rPr>
              <a:t>or </a:t>
            </a:r>
            <a:r>
              <a:rPr sz="1000" spc="-30" dirty="0">
                <a:latin typeface="Franklin Gothic Book"/>
                <a:cs typeface="Franklin Gothic Book"/>
              </a:rPr>
              <a:t>inspect </a:t>
            </a:r>
            <a:r>
              <a:rPr sz="1000" spc="-20" dirty="0">
                <a:latin typeface="Franklin Gothic Book"/>
                <a:cs typeface="Franklin Gothic Book"/>
              </a:rPr>
              <a:t>lifting </a:t>
            </a:r>
            <a:r>
              <a:rPr sz="1000" spc="-35" dirty="0">
                <a:latin typeface="Franklin Gothic Book"/>
                <a:cs typeface="Franklin Gothic Book"/>
              </a:rPr>
              <a:t>gear for any </a:t>
            </a:r>
            <a:r>
              <a:rPr sz="1000" spc="-30" dirty="0">
                <a:latin typeface="Franklin Gothic Book"/>
                <a:cs typeface="Franklin Gothic Book"/>
              </a:rPr>
              <a:t> other class </a:t>
            </a:r>
            <a:r>
              <a:rPr sz="1000" spc="-25" dirty="0">
                <a:latin typeface="Franklin Gothic Book"/>
                <a:cs typeface="Franklin Gothic Book"/>
              </a:rPr>
              <a:t>of </a:t>
            </a:r>
            <a:r>
              <a:rPr sz="1000" spc="-30" dirty="0">
                <a:latin typeface="Franklin Gothic Book"/>
                <a:cs typeface="Franklin Gothic Book"/>
              </a:rPr>
              <a:t>crane unless </a:t>
            </a:r>
            <a:r>
              <a:rPr sz="1000" spc="-35" dirty="0">
                <a:latin typeface="Franklin Gothic Book"/>
                <a:cs typeface="Franklin Gothic Book"/>
              </a:rPr>
              <a:t>they </a:t>
            </a:r>
            <a:r>
              <a:rPr sz="1000" spc="-30" dirty="0">
                <a:latin typeface="Franklin Gothic Book"/>
                <a:cs typeface="Franklin Gothic Book"/>
              </a:rPr>
              <a:t>hold the </a:t>
            </a:r>
            <a:r>
              <a:rPr sz="1000" spc="-35" dirty="0">
                <a:latin typeface="Franklin Gothic Book"/>
                <a:cs typeface="Franklin Gothic Book"/>
              </a:rPr>
              <a:t>relevant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H</a:t>
            </a:r>
            <a:r>
              <a:rPr sz="1000" spc="-55" dirty="0">
                <a:latin typeface="Franklin Gothic Book"/>
                <a:cs typeface="Franklin Gothic Book"/>
              </a:rPr>
              <a:t>R</a:t>
            </a:r>
            <a:r>
              <a:rPr sz="1000" spc="-45" dirty="0">
                <a:latin typeface="Franklin Gothic Book"/>
                <a:cs typeface="Franklin Gothic Book"/>
              </a:rPr>
              <a:t>W</a:t>
            </a:r>
            <a:r>
              <a:rPr sz="1000" spc="-25" dirty="0">
                <a:latin typeface="Franklin Gothic Book"/>
                <a:cs typeface="Franklin Gothic Book"/>
              </a:rPr>
              <a:t> lic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5" dirty="0">
                <a:latin typeface="Franklin Gothic Book"/>
                <a:cs typeface="Franklin Gothic Book"/>
              </a:rPr>
              <a:t>nce</a:t>
            </a:r>
            <a:endParaRPr sz="1000" dirty="0">
              <a:latin typeface="Franklin Gothic Book"/>
              <a:cs typeface="Franklin Gothic Book"/>
            </a:endParaRPr>
          </a:p>
          <a:p>
            <a:pPr marL="190500" indent="-178435" algn="just">
              <a:lnSpc>
                <a:spcPct val="100000"/>
              </a:lnSpc>
              <a:spcBef>
                <a:spcPts val="19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Op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ra</a:t>
            </a:r>
            <a:r>
              <a:rPr sz="1000" spc="-45" dirty="0">
                <a:latin typeface="Franklin Gothic Book"/>
                <a:cs typeface="Franklin Gothic Book"/>
              </a:rPr>
              <a:t>t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V</a:t>
            </a:r>
            <a:r>
              <a:rPr sz="1000" spc="-55" dirty="0">
                <a:latin typeface="Franklin Gothic Book"/>
                <a:cs typeface="Franklin Gothic Book"/>
              </a:rPr>
              <a:t>L</a:t>
            </a:r>
            <a:r>
              <a:rPr sz="1000" spc="-30" dirty="0">
                <a:latin typeface="Franklin Gothic Book"/>
                <a:cs typeface="Franklin Gothic Book"/>
              </a:rPr>
              <a:t>C</a:t>
            </a:r>
            <a:r>
              <a:rPr sz="1000" spc="-25" dirty="0">
                <a:latin typeface="Franklin Gothic Book"/>
                <a:cs typeface="Franklin Gothic Book"/>
              </a:rPr>
              <a:t> i</a:t>
            </a:r>
            <a:r>
              <a:rPr sz="1000" spc="-1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is </a:t>
            </a:r>
            <a:r>
              <a:rPr sz="1000" spc="-35" dirty="0">
                <a:latin typeface="Franklin Gothic Book"/>
                <a:cs typeface="Franklin Gothic Book"/>
              </a:rPr>
              <a:t>ou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1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 vi</a:t>
            </a:r>
            <a:r>
              <a:rPr sz="1000" spc="-55" dirty="0">
                <a:latin typeface="Franklin Gothic Book"/>
                <a:cs typeface="Franklin Gothic Book"/>
              </a:rPr>
              <a:t>e</a:t>
            </a:r>
            <a:r>
              <a:rPr sz="1000" spc="-35" dirty="0">
                <a:latin typeface="Franklin Gothic Book"/>
                <a:cs typeface="Franklin Gothic Book"/>
              </a:rPr>
              <a:t>w</a:t>
            </a:r>
            <a:endParaRPr sz="1000" dirty="0">
              <a:latin typeface="Franklin Gothic Book"/>
              <a:cs typeface="Franklin Gothic Book"/>
            </a:endParaRPr>
          </a:p>
          <a:p>
            <a:pPr marL="189865" marR="3646804" indent="-177800" algn="just">
              <a:lnSpc>
                <a:spcPts val="1140"/>
              </a:lnSpc>
              <a:spcBef>
                <a:spcPts val="310"/>
              </a:spcBef>
              <a:buChar char="•"/>
              <a:tabLst>
                <a:tab pos="190500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Dir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c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</a:t>
            </a:r>
            <a:r>
              <a:rPr sz="1000" spc="-4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V</a:t>
            </a:r>
            <a:r>
              <a:rPr sz="1000" spc="-55" dirty="0">
                <a:latin typeface="Franklin Gothic Book"/>
                <a:cs typeface="Franklin Gothic Book"/>
              </a:rPr>
              <a:t>L</a:t>
            </a:r>
            <a:r>
              <a:rPr sz="1000" spc="-30" dirty="0">
                <a:latin typeface="Franklin Gothic Book"/>
                <a:cs typeface="Franklin Gothic Book"/>
              </a:rPr>
              <a:t>C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ope</a:t>
            </a:r>
            <a:r>
              <a:rPr sz="1000" spc="-30" dirty="0">
                <a:latin typeface="Franklin Gothic Book"/>
                <a:cs typeface="Franklin Gothic Book"/>
              </a:rPr>
              <a:t>r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40" dirty="0">
                <a:latin typeface="Franklin Gothic Book"/>
                <a:cs typeface="Franklin Gothic Book"/>
              </a:rPr>
              <a:t>t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i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m</a:t>
            </a:r>
            <a:r>
              <a:rPr sz="1000" spc="-55" dirty="0">
                <a:latin typeface="Franklin Gothic Book"/>
                <a:cs typeface="Franklin Gothic Book"/>
              </a:rPr>
              <a:t>o</a:t>
            </a:r>
            <a:r>
              <a:rPr sz="1000" spc="-45" dirty="0">
                <a:latin typeface="Franklin Gothic Book"/>
                <a:cs typeface="Franklin Gothic Book"/>
              </a:rPr>
              <a:t>v</a:t>
            </a:r>
            <a:r>
              <a:rPr sz="1000" spc="-40" dirty="0">
                <a:latin typeface="Franklin Gothic Book"/>
                <a:cs typeface="Franklin Gothic Book"/>
              </a:rPr>
              <a:t>eme</a:t>
            </a:r>
            <a:r>
              <a:rPr sz="1000" spc="-35" dirty="0">
                <a:latin typeface="Franklin Gothic Book"/>
                <a:cs typeface="Franklin Gothic Book"/>
              </a:rPr>
              <a:t>n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15" dirty="0">
                <a:latin typeface="Franklin Gothic Book"/>
                <a:cs typeface="Franklin Gothic Book"/>
              </a:rPr>
              <a:t>f 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when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load</a:t>
            </a:r>
            <a:r>
              <a:rPr sz="1000" spc="-25" dirty="0">
                <a:latin typeface="Franklin Gothic Book"/>
                <a:cs typeface="Franklin Gothic Book"/>
              </a:rPr>
              <a:t> is </a:t>
            </a:r>
            <a:r>
              <a:rPr sz="1000" spc="-30" dirty="0">
                <a:latin typeface="Franklin Gothic Book"/>
                <a:cs typeface="Franklin Gothic Book"/>
              </a:rPr>
              <a:t>out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operators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view.</a:t>
            </a:r>
            <a:endParaRPr sz="1000" dirty="0">
              <a:latin typeface="Franklin Gothic Book"/>
              <a:cs typeface="Franklin Gothic Book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6DF7F4-CB78-40DF-A253-0FEA416F5AC6}"/>
              </a:ext>
            </a:extLst>
          </p:cNvPr>
          <p:cNvSpPr/>
          <p:nvPr/>
        </p:nvSpPr>
        <p:spPr>
          <a:xfrm>
            <a:off x="518430" y="675365"/>
            <a:ext cx="6307455" cy="742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EB3A5A-53BA-4D1A-B157-F361BD6C074B}"/>
              </a:ext>
            </a:extLst>
          </p:cNvPr>
          <p:cNvSpPr/>
          <p:nvPr/>
        </p:nvSpPr>
        <p:spPr>
          <a:xfrm>
            <a:off x="526455" y="1420698"/>
            <a:ext cx="6307455" cy="742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F3EE03-0CFA-41FF-B128-983A19BCB303}"/>
              </a:ext>
            </a:extLst>
          </p:cNvPr>
          <p:cNvSpPr/>
          <p:nvPr/>
        </p:nvSpPr>
        <p:spPr>
          <a:xfrm>
            <a:off x="424992" y="2250694"/>
            <a:ext cx="6431275" cy="527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B3745C-44E2-451A-8F52-C52720159DCA}"/>
              </a:ext>
            </a:extLst>
          </p:cNvPr>
          <p:cNvSpPr/>
          <p:nvPr/>
        </p:nvSpPr>
        <p:spPr>
          <a:xfrm>
            <a:off x="518430" y="2701814"/>
            <a:ext cx="2956388" cy="2160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7992" y="115933"/>
            <a:ext cx="2708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VEHICLE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LOADING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07076"/>
              </p:ext>
            </p:extLst>
          </p:nvPr>
        </p:nvGraphicFramePr>
        <p:xfrm>
          <a:off x="540000" y="912660"/>
          <a:ext cx="6473190" cy="4048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449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Fibre</a:t>
                      </a:r>
                      <a:r>
                        <a:rPr sz="1000" b="0" spc="-3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ropes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Wir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sz="1000" b="0" spc="-1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ropes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0" spc="-35" dirty="0">
                          <a:latin typeface="Franklin Gothic Demi"/>
                          <a:cs typeface="Franklin Gothic Demi"/>
                        </a:rPr>
                        <a:t>Chain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449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Syntheti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c</a:t>
                      </a: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15" dirty="0">
                          <a:latin typeface="Franklin Gothic Demi"/>
                          <a:cs typeface="Franklin Gothic Demi"/>
                        </a:rPr>
                        <a:t>w</a:t>
                      </a: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ebbin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g</a:t>
                      </a: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slings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54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Multi-leg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 slings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54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000" b="0" spc="-35" dirty="0">
                          <a:latin typeface="Franklin Gothic Demi"/>
                          <a:cs typeface="Franklin Gothic Demi"/>
                        </a:rPr>
                        <a:t>Hooks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540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8909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Lifting</a:t>
            </a:r>
            <a:r>
              <a:rPr sz="1400" b="0" spc="-7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b="0" spc="-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gear</a:t>
            </a:r>
            <a:endParaRPr sz="1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633580"/>
            <a:ext cx="42170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Franklin Gothic Book"/>
                <a:cs typeface="Franklin Gothic Book"/>
              </a:rPr>
              <a:t>As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VLC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operator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will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need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make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use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 </a:t>
            </a:r>
            <a:r>
              <a:rPr sz="1000" spc="-40" dirty="0">
                <a:latin typeface="Franklin Gothic Book"/>
                <a:cs typeface="Franklin Gothic Book"/>
              </a:rPr>
              <a:t>many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types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Demi"/>
                <a:cs typeface="Franklin Gothic Demi"/>
              </a:rPr>
              <a:t>lifting</a:t>
            </a:r>
            <a:r>
              <a:rPr sz="1000" spc="-1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Demi"/>
                <a:cs typeface="Franklin Gothic Demi"/>
              </a:rPr>
              <a:t>gear</a:t>
            </a:r>
            <a:r>
              <a:rPr sz="1000" spc="-15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including:</a:t>
            </a:r>
            <a:endParaRPr sz="1000" dirty="0">
              <a:latin typeface="Franklin Gothic Book"/>
              <a:cs typeface="Franklin Gothic Book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6000" y="1042251"/>
            <a:ext cx="1189799" cy="180512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53999" y="2970009"/>
            <a:ext cx="817593" cy="188402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468" y="1709066"/>
            <a:ext cx="1997781" cy="52572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34985" y="1402105"/>
            <a:ext cx="1999531" cy="111116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8265" y="3488405"/>
            <a:ext cx="1989734" cy="122667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23065" y="3071298"/>
            <a:ext cx="1130501" cy="178152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6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0C3649-534D-462C-A1B7-19D9D6EB273B}"/>
              </a:ext>
            </a:extLst>
          </p:cNvPr>
          <p:cNvSpPr/>
          <p:nvPr/>
        </p:nvSpPr>
        <p:spPr>
          <a:xfrm>
            <a:off x="563240" y="951282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71BB70-4DEB-47EE-B3DA-80C7B633C2CD}"/>
              </a:ext>
            </a:extLst>
          </p:cNvPr>
          <p:cNvSpPr/>
          <p:nvPr/>
        </p:nvSpPr>
        <p:spPr>
          <a:xfrm>
            <a:off x="2765960" y="987250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823B2C-CB47-49BC-BCE6-975F815FFFBB}"/>
              </a:ext>
            </a:extLst>
          </p:cNvPr>
          <p:cNvSpPr/>
          <p:nvPr/>
        </p:nvSpPr>
        <p:spPr>
          <a:xfrm>
            <a:off x="4917441" y="1009786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F02550-6147-4468-8652-0CBC3E66128E}"/>
              </a:ext>
            </a:extLst>
          </p:cNvPr>
          <p:cNvSpPr/>
          <p:nvPr/>
        </p:nvSpPr>
        <p:spPr>
          <a:xfrm>
            <a:off x="606980" y="2989088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4E8146-1594-4FB8-8018-7C0CFFFB9A40}"/>
              </a:ext>
            </a:extLst>
          </p:cNvPr>
          <p:cNvSpPr/>
          <p:nvPr/>
        </p:nvSpPr>
        <p:spPr>
          <a:xfrm>
            <a:off x="2711963" y="2982764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650842-459A-49CE-8255-C37A6D6584FB}"/>
              </a:ext>
            </a:extLst>
          </p:cNvPr>
          <p:cNvSpPr/>
          <p:nvPr/>
        </p:nvSpPr>
        <p:spPr>
          <a:xfrm>
            <a:off x="4870738" y="2982764"/>
            <a:ext cx="2064759" cy="187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7992" y="115933"/>
            <a:ext cx="2708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VEHICLE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LOADING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CRANE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083787"/>
              </p:ext>
            </p:extLst>
          </p:nvPr>
        </p:nvGraphicFramePr>
        <p:xfrm>
          <a:off x="540000" y="675006"/>
          <a:ext cx="6473190" cy="42836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182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Lifting </a:t>
                      </a: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rings,</a:t>
                      </a: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shackles</a:t>
                      </a: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and</a:t>
                      </a: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eyebolts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666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0" spc="-5" dirty="0">
                          <a:latin typeface="Franklin Gothic Demi"/>
                          <a:cs typeface="Franklin Gothic Demi"/>
                        </a:rPr>
                        <a:t>Bea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m</a:t>
                      </a:r>
                      <a:r>
                        <a:rPr sz="1000" b="0" spc="-1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and</a:t>
                      </a:r>
                      <a:r>
                        <a:rPr sz="1000" b="0" spc="-1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pla</a:t>
                      </a:r>
                      <a:r>
                        <a:rPr sz="1000" b="0" spc="-10" dirty="0">
                          <a:latin typeface="Franklin Gothic Demi"/>
                          <a:cs typeface="Franklin Gothic Demi"/>
                        </a:rPr>
                        <a:t>t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e</a:t>
                      </a:r>
                      <a:r>
                        <a:rPr sz="1000" b="0" spc="-1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dirty="0">
                          <a:latin typeface="Franklin Gothic Demi"/>
                          <a:cs typeface="Franklin Gothic Demi"/>
                        </a:rPr>
                        <a:t>clamps</a:t>
                      </a:r>
                    </a:p>
                  </a:txBody>
                  <a:tcPr marL="0" marR="0" marT="6667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18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Pallet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forks</a:t>
                      </a: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and</a:t>
                      </a: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cages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7366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Spreader</a:t>
                      </a:r>
                      <a:r>
                        <a:rPr sz="1000" b="0" spc="-2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0" spc="-30" dirty="0">
                          <a:latin typeface="Franklin Gothic Demi"/>
                          <a:cs typeface="Franklin Gothic Demi"/>
                        </a:rPr>
                        <a:t>and</a:t>
                      </a:r>
                      <a:r>
                        <a:rPr sz="1000" b="0" spc="-20" dirty="0">
                          <a:latin typeface="Franklin Gothic Demi"/>
                          <a:cs typeface="Franklin Gothic Demi"/>
                        </a:rPr>
                        <a:t> lifting </a:t>
                      </a:r>
                      <a:r>
                        <a:rPr sz="1000" b="0" spc="-35" dirty="0">
                          <a:latin typeface="Franklin Gothic Demi"/>
                          <a:cs typeface="Franklin Gothic Demi"/>
                        </a:rPr>
                        <a:t>beams</a:t>
                      </a:r>
                      <a:endParaRPr sz="1000" b="0" dirty="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7366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300" y="385037"/>
            <a:ext cx="11525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Franklin Gothic Book"/>
                <a:cs typeface="Franklin Gothic Book"/>
              </a:rPr>
              <a:t>Lifting</a:t>
            </a:r>
            <a:r>
              <a:rPr sz="900" i="1" spc="-30" dirty="0">
                <a:latin typeface="Franklin Gothic Book"/>
                <a:cs typeface="Franklin Gothic Book"/>
              </a:rPr>
              <a:t> </a:t>
            </a:r>
            <a:r>
              <a:rPr sz="900" i="1" spc="-5" dirty="0">
                <a:latin typeface="Franklin Gothic Book"/>
                <a:cs typeface="Franklin Gothic Book"/>
              </a:rPr>
              <a:t>gear</a:t>
            </a:r>
            <a:r>
              <a:rPr sz="900" i="1" spc="-30" dirty="0">
                <a:latin typeface="Franklin Gothic Book"/>
                <a:cs typeface="Franklin Gothic Book"/>
              </a:rPr>
              <a:t> </a:t>
            </a:r>
            <a:r>
              <a:rPr sz="900" i="1" spc="-5" dirty="0">
                <a:latin typeface="Franklin Gothic Book"/>
                <a:cs typeface="Franklin Gothic Book"/>
              </a:rPr>
              <a:t>(continued)</a:t>
            </a:r>
            <a:endParaRPr sz="900">
              <a:latin typeface="Franklin Gothic Book"/>
              <a:cs typeface="Franklin Gothic 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1999" y="2904723"/>
            <a:ext cx="1463878" cy="200476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 rot="1800000">
            <a:off x="2941311" y="3148751"/>
            <a:ext cx="187432" cy="8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5"/>
              </a:lnSpc>
            </a:pPr>
            <a:r>
              <a:rPr sz="650" b="1" spc="15" dirty="0">
                <a:latin typeface="Franklin Gothic Demi"/>
                <a:cs typeface="Franklin Gothic Demi"/>
              </a:rPr>
              <a:t>S</a:t>
            </a:r>
            <a:r>
              <a:rPr sz="650" b="1" spc="25" dirty="0">
                <a:latin typeface="Franklin Gothic Demi"/>
                <a:cs typeface="Franklin Gothic Demi"/>
              </a:rPr>
              <a:t>W</a:t>
            </a:r>
            <a:r>
              <a:rPr sz="650" b="1" spc="-5" dirty="0">
                <a:latin typeface="Franklin Gothic Demi"/>
                <a:cs typeface="Franklin Gothic Demi"/>
              </a:rPr>
              <a:t>L</a:t>
            </a:r>
            <a:endParaRPr sz="650">
              <a:latin typeface="Franklin Gothic Demi"/>
              <a:cs typeface="Franklin Gothic Dem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2000" y="3123869"/>
            <a:ext cx="1518793" cy="178562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74457" y="981549"/>
            <a:ext cx="1912670" cy="178141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19788" y="783005"/>
            <a:ext cx="1369796" cy="198734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11370" y="3174897"/>
            <a:ext cx="2207721" cy="1713752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7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BDFA2E-AAA4-4252-B40C-8F39B77114F7}"/>
              </a:ext>
            </a:extLst>
          </p:cNvPr>
          <p:cNvSpPr/>
          <p:nvPr/>
        </p:nvSpPr>
        <p:spPr>
          <a:xfrm>
            <a:off x="588411" y="746886"/>
            <a:ext cx="2861450" cy="2004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4BFFCD-613B-4CC7-B0EE-4BDE8619DD5F}"/>
              </a:ext>
            </a:extLst>
          </p:cNvPr>
          <p:cNvSpPr/>
          <p:nvPr/>
        </p:nvSpPr>
        <p:spPr>
          <a:xfrm>
            <a:off x="3856508" y="750961"/>
            <a:ext cx="2976989" cy="203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DCB104-5DE7-4B6F-9D66-481DCE8E6152}"/>
              </a:ext>
            </a:extLst>
          </p:cNvPr>
          <p:cNvSpPr/>
          <p:nvPr/>
        </p:nvSpPr>
        <p:spPr>
          <a:xfrm>
            <a:off x="588411" y="2841951"/>
            <a:ext cx="3081723" cy="203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9BBE49-578F-41EA-B7D6-C2DF6FAFE165}"/>
              </a:ext>
            </a:extLst>
          </p:cNvPr>
          <p:cNvSpPr/>
          <p:nvPr/>
        </p:nvSpPr>
        <p:spPr>
          <a:xfrm>
            <a:off x="3820174" y="2847936"/>
            <a:ext cx="2976989" cy="2037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2996" y="2061326"/>
            <a:ext cx="3348012" cy="283773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432016"/>
            <a:ext cx="7200265" cy="978473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328930" rIns="0" bIns="0" rtlCol="0">
            <a:spAutoFit/>
          </a:bodyPr>
          <a:lstStyle/>
          <a:p>
            <a:pPr marR="172085" algn="r">
              <a:lnSpc>
                <a:spcPct val="100000"/>
              </a:lnSpc>
              <a:spcBef>
                <a:spcPts val="2590"/>
              </a:spcBef>
              <a:tabLst>
                <a:tab pos="994410" algn="l"/>
              </a:tabLst>
            </a:pP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Plan	work</a:t>
            </a:r>
            <a:endParaRPr sz="4200">
              <a:latin typeface="Bebas Neue Bold"/>
              <a:cs typeface="Bebas Neue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8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24909" y="2046000"/>
            <a:ext cx="808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Element</a:t>
            </a:r>
            <a:r>
              <a:rPr sz="1400" spc="-8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1</a:t>
            </a:r>
            <a:endParaRPr sz="1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13300" y="115933"/>
            <a:ext cx="7759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PLA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ORK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03577"/>
            <a:ext cx="3255645" cy="86486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Duty</a:t>
            </a:r>
            <a:r>
              <a:rPr sz="140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of</a:t>
            </a:r>
            <a:r>
              <a:rPr sz="140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care</a:t>
            </a:r>
            <a:endParaRPr sz="1400" dirty="0">
              <a:latin typeface="Franklin Gothic Medium"/>
              <a:cs typeface="Franklin Gothic Medium"/>
            </a:endParaRPr>
          </a:p>
          <a:p>
            <a:pPr marL="12700" marR="5080">
              <a:lnSpc>
                <a:spcPts val="1140"/>
              </a:lnSpc>
              <a:spcBef>
                <a:spcPts val="455"/>
              </a:spcBef>
            </a:pPr>
            <a:r>
              <a:rPr sz="1000" spc="-35" dirty="0">
                <a:latin typeface="Franklin Gothic Demi"/>
                <a:cs typeface="Franklin Gothic Demi"/>
              </a:rPr>
              <a:t>Duty</a:t>
            </a:r>
            <a:r>
              <a:rPr sz="1000" spc="-25" dirty="0">
                <a:latin typeface="Franklin Gothic Demi"/>
                <a:cs typeface="Franklin Gothic Demi"/>
              </a:rPr>
              <a:t> of </a:t>
            </a:r>
            <a:r>
              <a:rPr sz="1000" spc="-30" dirty="0">
                <a:latin typeface="Franklin Gothic Demi"/>
                <a:cs typeface="Franklin Gothic Demi"/>
              </a:rPr>
              <a:t>care</a:t>
            </a:r>
            <a:r>
              <a:rPr sz="1000" spc="-25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means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legal</a:t>
            </a:r>
            <a:r>
              <a:rPr sz="1000" spc="-25" dirty="0">
                <a:latin typeface="Franklin Gothic Book"/>
                <a:cs typeface="Franklin Gothic Book"/>
              </a:rPr>
              <a:t> responsibility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ensure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well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being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 </a:t>
            </a:r>
            <a:r>
              <a:rPr sz="1000" spc="-30" dirty="0">
                <a:latin typeface="Franklin Gothic Book"/>
                <a:cs typeface="Franklin Gothic Book"/>
              </a:rPr>
              <a:t>others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could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affected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actions.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spc="-30" dirty="0">
                <a:latin typeface="Franklin Gothic Book"/>
                <a:cs typeface="Franklin Gothic Book"/>
              </a:rPr>
              <a:t>Duty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30" dirty="0">
                <a:latin typeface="Franklin Gothic Book"/>
                <a:cs typeface="Franklin Gothic Book"/>
              </a:rPr>
              <a:t> care applies to:</a:t>
            </a:r>
            <a:endParaRPr sz="1000" dirty="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0207" y="1626027"/>
            <a:ext cx="756285" cy="9671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380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Managers</a:t>
            </a:r>
            <a:endParaRPr sz="100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85"/>
              </a:spcBef>
              <a:buChar char="•"/>
              <a:tabLst>
                <a:tab pos="1911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Designers</a:t>
            </a:r>
            <a:endParaRPr sz="100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84"/>
              </a:spcBef>
              <a:buChar char="•"/>
              <a:tabLst>
                <a:tab pos="1911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Importers</a:t>
            </a:r>
            <a:endParaRPr sz="100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80"/>
              </a:spcBef>
              <a:buChar char="•"/>
              <a:tabLst>
                <a:tab pos="1911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Suppliers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800">
              <a:lnSpc>
                <a:spcPct val="100000"/>
              </a:lnSpc>
              <a:spcBef>
                <a:spcPts val="285"/>
              </a:spcBef>
              <a:buChar char="•"/>
              <a:tabLst>
                <a:tab pos="190500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Inspectors.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2784778"/>
            <a:ext cx="2431415" cy="50355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PCBU’s/Employer’s</a:t>
            </a:r>
            <a:r>
              <a:rPr sz="1400" spc="-2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duty</a:t>
            </a:r>
            <a:r>
              <a:rPr sz="140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of</a:t>
            </a:r>
            <a:r>
              <a:rPr sz="140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care</a:t>
            </a:r>
            <a:endParaRPr sz="1400" dirty="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spc="-45" dirty="0">
                <a:latin typeface="Franklin Gothic Book"/>
                <a:cs typeface="Franklin Gothic Book"/>
              </a:rPr>
              <a:t>B</a:t>
            </a:r>
            <a:r>
              <a:rPr sz="1000" spc="-25" dirty="0">
                <a:latin typeface="Franklin Gothic Book"/>
                <a:cs typeface="Franklin Gothic Book"/>
              </a:rPr>
              <a:t>y </a:t>
            </a:r>
            <a:r>
              <a:rPr sz="1000" spc="-20" dirty="0">
                <a:latin typeface="Franklin Gothic Book"/>
                <a:cs typeface="Franklin Gothic Book"/>
              </a:rPr>
              <a:t>l</a:t>
            </a:r>
            <a:r>
              <a:rPr sz="1000" spc="-55" dirty="0">
                <a:latin typeface="Franklin Gothic Book"/>
                <a:cs typeface="Franklin Gothic Book"/>
              </a:rPr>
              <a:t>a</a:t>
            </a:r>
            <a:r>
              <a:rPr sz="1000" spc="-75" dirty="0">
                <a:latin typeface="Franklin Gothic Book"/>
                <a:cs typeface="Franklin Gothic Book"/>
              </a:rPr>
              <a:t>w</a:t>
            </a:r>
            <a:r>
              <a:rPr sz="1000" spc="-15" dirty="0">
                <a:latin typeface="Franklin Gothic Book"/>
                <a:cs typeface="Franklin Gothic Book"/>
              </a:rPr>
              <a:t>,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60" dirty="0">
                <a:latin typeface="Franklin Gothic Book"/>
                <a:cs typeface="Franklin Gothic Book"/>
              </a:rPr>
              <a:t>m</a:t>
            </a:r>
            <a:r>
              <a:rPr sz="1000" spc="-25" dirty="0">
                <a:latin typeface="Franklin Gothic Book"/>
                <a:cs typeface="Franklin Gothic Book"/>
              </a:rPr>
              <a:t>pl</a:t>
            </a:r>
            <a:r>
              <a:rPr sz="1000" spc="-55" dirty="0">
                <a:latin typeface="Franklin Gothic Book"/>
                <a:cs typeface="Franklin Gothic Book"/>
              </a:rPr>
              <a:t>o</a:t>
            </a:r>
            <a:r>
              <a:rPr sz="1000" spc="-4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Demi"/>
                <a:cs typeface="Franklin Gothic Demi"/>
              </a:rPr>
              <a:t>m</a:t>
            </a:r>
            <a:r>
              <a:rPr sz="1000" spc="-40" dirty="0">
                <a:latin typeface="Franklin Gothic Demi"/>
                <a:cs typeface="Franklin Gothic Demi"/>
              </a:rPr>
              <a:t>u</a:t>
            </a:r>
            <a:r>
              <a:rPr sz="1000" spc="-25" dirty="0">
                <a:latin typeface="Franklin Gothic Demi"/>
                <a:cs typeface="Franklin Gothic Demi"/>
              </a:rPr>
              <a:t>s</a:t>
            </a:r>
            <a:r>
              <a:rPr sz="1000" spc="-30" dirty="0">
                <a:latin typeface="Franklin Gothic Demi"/>
                <a:cs typeface="Franklin Gothic Demi"/>
              </a:rPr>
              <a:t>t</a:t>
            </a:r>
            <a:r>
              <a:rPr sz="1000" spc="-15" dirty="0">
                <a:latin typeface="Franklin Gothic Book"/>
                <a:cs typeface="Franklin Gothic Book"/>
              </a:rPr>
              <a:t>:</a:t>
            </a:r>
            <a:endParaRPr sz="1000" dirty="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696" y="3290669"/>
            <a:ext cx="3230245" cy="15157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90500" marR="5080" indent="-177800">
              <a:lnSpc>
                <a:spcPts val="1140"/>
              </a:lnSpc>
              <a:spcBef>
                <a:spcPts val="18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provide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workplace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that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is </a:t>
            </a:r>
            <a:r>
              <a:rPr sz="1000" spc="-35" dirty="0">
                <a:latin typeface="Franklin Gothic Book"/>
                <a:cs typeface="Franklin Gothic Book"/>
              </a:rPr>
              <a:t>safe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without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risk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people</a:t>
            </a:r>
            <a:endParaRPr sz="1000">
              <a:latin typeface="Franklin Gothic Book"/>
              <a:cs typeface="Franklin Gothic Book"/>
            </a:endParaRPr>
          </a:p>
          <a:p>
            <a:pPr marL="190500" marR="146685" indent="-177800">
              <a:lnSpc>
                <a:spcPts val="1140"/>
              </a:lnSpc>
              <a:spcBef>
                <a:spcPts val="28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provide</a:t>
            </a:r>
            <a:r>
              <a:rPr sz="1000" spc="-30" dirty="0">
                <a:latin typeface="Franklin Gothic Book"/>
                <a:cs typeface="Franklin Gothic Book"/>
              </a:rPr>
              <a:t> information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training </a:t>
            </a:r>
            <a:r>
              <a:rPr sz="1000" spc="-30" dirty="0">
                <a:latin typeface="Franklin Gothic Book"/>
                <a:cs typeface="Franklin Gothic Book"/>
              </a:rPr>
              <a:t>so </a:t>
            </a:r>
            <a:r>
              <a:rPr sz="1000" spc="-25" dirty="0">
                <a:latin typeface="Franklin Gothic Book"/>
                <a:cs typeface="Franklin Gothic Book"/>
              </a:rPr>
              <a:t>that </a:t>
            </a:r>
            <a:r>
              <a:rPr sz="1000" spc="-35" dirty="0">
                <a:latin typeface="Franklin Gothic Book"/>
                <a:cs typeface="Franklin Gothic Book"/>
              </a:rPr>
              <a:t>work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will </a:t>
            </a:r>
            <a:r>
              <a:rPr sz="1000" spc="-30" dirty="0">
                <a:latin typeface="Franklin Gothic Book"/>
                <a:cs typeface="Franklin Gothic Book"/>
              </a:rPr>
              <a:t>be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done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safely</a:t>
            </a:r>
            <a:endParaRPr sz="100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19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provide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plant,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equipment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structures</a:t>
            </a:r>
            <a:endParaRPr sz="1000">
              <a:latin typeface="Franklin Gothic Book"/>
              <a:cs typeface="Franklin Gothic Book"/>
            </a:endParaRPr>
          </a:p>
          <a:p>
            <a:pPr marL="190500" indent="-178435">
              <a:lnSpc>
                <a:spcPct val="100000"/>
              </a:lnSpc>
              <a:spcBef>
                <a:spcPts val="220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20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sys</a:t>
            </a:r>
            <a:r>
              <a:rPr sz="1000" spc="-45" dirty="0">
                <a:latin typeface="Franklin Gothic Book"/>
                <a:cs typeface="Franklin Gothic Book"/>
              </a:rPr>
              <a:t>t</a:t>
            </a:r>
            <a:r>
              <a:rPr sz="1000" spc="-40" dirty="0">
                <a:latin typeface="Franklin Gothic Book"/>
                <a:cs typeface="Franklin Gothic Book"/>
              </a:rPr>
              <a:t>em</a:t>
            </a:r>
            <a:r>
              <a:rPr sz="1000" spc="-25" dirty="0">
                <a:latin typeface="Franklin Gothic Book"/>
                <a:cs typeface="Franklin Gothic Book"/>
              </a:rPr>
              <a:t>s i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place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t</a:t>
            </a:r>
            <a:r>
              <a:rPr sz="1000" spc="-3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k </a:t>
            </a:r>
            <a:r>
              <a:rPr sz="1000" spc="-30" dirty="0">
                <a:latin typeface="Franklin Gothic Book"/>
                <a:cs typeface="Franklin Gothic Book"/>
              </a:rPr>
              <a:t>sa</a:t>
            </a:r>
            <a:r>
              <a:rPr sz="1000" spc="-4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ely</a:t>
            </a:r>
            <a:endParaRPr sz="1000">
              <a:latin typeface="Franklin Gothic Book"/>
              <a:cs typeface="Franklin Gothic Book"/>
            </a:endParaRPr>
          </a:p>
          <a:p>
            <a:pPr marL="190500" marR="20955" indent="-177800">
              <a:lnSpc>
                <a:spcPts val="1140"/>
              </a:lnSpc>
              <a:spcBef>
                <a:spcPts val="31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50" dirty="0">
                <a:latin typeface="Franklin Gothic Book"/>
                <a:cs typeface="Franklin Gothic Book"/>
              </a:rPr>
              <a:t>ro</a:t>
            </a:r>
            <a:r>
              <a:rPr sz="1000" spc="-25" dirty="0">
                <a:latin typeface="Franklin Gothic Book"/>
                <a:cs typeface="Franklin Gothic Book"/>
              </a:rPr>
              <a:t>vi</a:t>
            </a:r>
            <a:r>
              <a:rPr sz="1000" spc="-40" dirty="0">
                <a:latin typeface="Franklin Gothic Book"/>
                <a:cs typeface="Franklin Gothic Book"/>
              </a:rPr>
              <a:t>d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</a:t>
            </a:r>
            <a:r>
              <a:rPr sz="1000" spc="-60" dirty="0">
                <a:latin typeface="Franklin Gothic Book"/>
                <a:cs typeface="Franklin Gothic Book"/>
              </a:rPr>
              <a:t>a</a:t>
            </a:r>
            <a:r>
              <a:rPr sz="1000" spc="-30" dirty="0">
                <a:latin typeface="Franklin Gothic Book"/>
                <a:cs typeface="Franklin Gothic Book"/>
              </a:rPr>
              <a:t>y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40" dirty="0">
                <a:latin typeface="Franklin Gothic Book"/>
                <a:cs typeface="Franklin Gothic Book"/>
              </a:rPr>
              <a:t>t</a:t>
            </a:r>
            <a:r>
              <a:rPr sz="1000" spc="-3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ma</a:t>
            </a:r>
            <a:r>
              <a:rPr sz="1000" spc="-55" dirty="0">
                <a:latin typeface="Franklin Gothic Book"/>
                <a:cs typeface="Franklin Gothic Book"/>
              </a:rPr>
              <a:t>k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r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plant</a:t>
            </a:r>
            <a:r>
              <a:rPr sz="1000" spc="-15" dirty="0">
                <a:latin typeface="Franklin Gothic Book"/>
                <a:cs typeface="Franklin Gothic Book"/>
              </a:rPr>
              <a:t>,</a:t>
            </a:r>
            <a:r>
              <a:rPr sz="1000" spc="-25" dirty="0">
                <a:latin typeface="Franklin Gothic Book"/>
                <a:cs typeface="Franklin Gothic Book"/>
              </a:rPr>
              <a:t> str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30" dirty="0">
                <a:latin typeface="Franklin Gothic Book"/>
                <a:cs typeface="Franklin Gothic Book"/>
              </a:rPr>
              <a:t>ctur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5" dirty="0">
                <a:latin typeface="Franklin Gothic Book"/>
                <a:cs typeface="Franklin Gothic Book"/>
              </a:rPr>
              <a:t>an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30" dirty="0">
                <a:latin typeface="Franklin Gothic Book"/>
                <a:cs typeface="Franklin Gothic Book"/>
              </a:rPr>
              <a:t>bstances  are used,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handled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stored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safely.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800">
              <a:lnSpc>
                <a:spcPct val="100000"/>
              </a:lnSpc>
              <a:spcBef>
                <a:spcPts val="195"/>
              </a:spcBef>
              <a:buChar char="•"/>
              <a:tabLst>
                <a:tab pos="190500" algn="l"/>
              </a:tabLst>
            </a:pPr>
            <a:r>
              <a:rPr sz="1000" spc="-40" dirty="0">
                <a:latin typeface="Franklin Gothic Book"/>
                <a:cs typeface="Franklin Gothic Book"/>
              </a:rPr>
              <a:t>ma</a:t>
            </a:r>
            <a:r>
              <a:rPr sz="1000" spc="-55" dirty="0">
                <a:latin typeface="Franklin Gothic Book"/>
                <a:cs typeface="Franklin Gothic Book"/>
              </a:rPr>
              <a:t>k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r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acilities </a:t>
            </a:r>
            <a:r>
              <a:rPr sz="1000" spc="-30" dirty="0">
                <a:latin typeface="Franklin Gothic Book"/>
                <a:cs typeface="Franklin Gothic Book"/>
              </a:rPr>
              <a:t>are</a:t>
            </a:r>
            <a:r>
              <a:rPr sz="1000" spc="-25" dirty="0">
                <a:latin typeface="Franklin Gothic Book"/>
                <a:cs typeface="Franklin Gothic Book"/>
              </a:rPr>
              <a:t> i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nditi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n</a:t>
            </a:r>
            <a:endParaRPr sz="1000">
              <a:latin typeface="Franklin Gothic Book"/>
              <a:cs typeface="Franklin Gothic Boo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6825" y="432705"/>
            <a:ext cx="3411220" cy="4538980"/>
            <a:chOff x="536825" y="432705"/>
            <a:chExt cx="3411220" cy="4538980"/>
          </a:xfrm>
        </p:grpSpPr>
        <p:sp>
          <p:nvSpPr>
            <p:cNvPr id="8" name="object 8"/>
            <p:cNvSpPr/>
            <p:nvPr/>
          </p:nvSpPr>
          <p:spPr>
            <a:xfrm>
              <a:off x="3941574" y="435880"/>
              <a:ext cx="0" cy="4532630"/>
            </a:xfrm>
            <a:custGeom>
              <a:avLst/>
              <a:gdLst/>
              <a:ahLst/>
              <a:cxnLst/>
              <a:rect l="l" t="t" r="r" b="b"/>
              <a:pathLst>
                <a:path h="4532630">
                  <a:moveTo>
                    <a:pt x="0" y="0"/>
                  </a:moveTo>
                  <a:lnTo>
                    <a:pt x="0" y="4532122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0000" y="2728375"/>
              <a:ext cx="3404870" cy="0"/>
            </a:xfrm>
            <a:custGeom>
              <a:avLst/>
              <a:gdLst/>
              <a:ahLst/>
              <a:cxnLst/>
              <a:rect l="l" t="t" r="r" b="b"/>
              <a:pathLst>
                <a:path w="3404870">
                  <a:moveTo>
                    <a:pt x="0" y="0"/>
                  </a:moveTo>
                  <a:lnTo>
                    <a:pt x="3404755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7179" y="1071038"/>
            <a:ext cx="3105150" cy="6654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90500" marR="5080" indent="-177800">
              <a:lnSpc>
                <a:spcPts val="1140"/>
              </a:lnSpc>
              <a:spcBef>
                <a:spcPts val="185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Employers/persons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conducting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business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undertaking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(PCBU)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800">
              <a:lnSpc>
                <a:spcPct val="100000"/>
              </a:lnSpc>
              <a:spcBef>
                <a:spcPts val="195"/>
              </a:spcBef>
              <a:buChar char="•"/>
              <a:tabLst>
                <a:tab pos="190500" algn="l"/>
              </a:tabLst>
            </a:pPr>
            <a:r>
              <a:rPr sz="1000" spc="-20" dirty="0">
                <a:latin typeface="Franklin Gothic Book"/>
                <a:cs typeface="Franklin Gothic Book"/>
              </a:rPr>
              <a:t>‘</a:t>
            </a:r>
            <a:r>
              <a:rPr sz="1000" spc="-75" dirty="0">
                <a:latin typeface="Franklin Gothic Book"/>
                <a:cs typeface="Franklin Gothic Book"/>
              </a:rPr>
              <a:t>W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r</a:t>
            </a:r>
            <a:r>
              <a:rPr sz="1000" spc="-55" dirty="0">
                <a:latin typeface="Franklin Gothic Book"/>
                <a:cs typeface="Franklin Gothic Book"/>
              </a:rPr>
              <a:t>k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15" dirty="0">
                <a:latin typeface="Franklin Gothic Book"/>
                <a:cs typeface="Franklin Gothic Book"/>
              </a:rPr>
              <a:t>’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which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include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5" dirty="0">
                <a:latin typeface="Franklin Gothic Book"/>
                <a:cs typeface="Franklin Gothic Book"/>
              </a:rPr>
              <a:t>p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ople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wh</a:t>
            </a:r>
            <a:r>
              <a:rPr sz="1000" spc="-30" dirty="0">
                <a:latin typeface="Franklin Gothic Book"/>
                <a:cs typeface="Franklin Gothic Book"/>
              </a:rPr>
              <a:t>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are</a:t>
            </a:r>
            <a:r>
              <a:rPr sz="1000" spc="-15" dirty="0">
                <a:latin typeface="Franklin Gothic Book"/>
                <a:cs typeface="Franklin Gothic Book"/>
              </a:rPr>
              <a:t>:</a:t>
            </a:r>
            <a:endParaRPr sz="1000">
              <a:latin typeface="Franklin Gothic Book"/>
              <a:cs typeface="Franklin Gothic Book"/>
            </a:endParaRPr>
          </a:p>
          <a:p>
            <a:pPr marL="185420">
              <a:lnSpc>
                <a:spcPct val="100000"/>
              </a:lnSpc>
              <a:spcBef>
                <a:spcPts val="75"/>
              </a:spcBef>
            </a:pPr>
            <a:r>
              <a:rPr sz="1000" b="1" spc="-30" dirty="0">
                <a:latin typeface="Franklin Gothic Demi"/>
                <a:cs typeface="Franklin Gothic Demi"/>
              </a:rPr>
              <a:t>–</a:t>
            </a:r>
            <a:r>
              <a:rPr sz="1000" b="1" spc="40" dirty="0">
                <a:latin typeface="Franklin Gothic Demi"/>
                <a:cs typeface="Franklin Gothic Demi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employees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0100" y="1710829"/>
            <a:ext cx="1983105" cy="92900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320"/>
              </a:spcBef>
              <a:buFont typeface="Franklin Gothic Demi"/>
              <a:buChar char="–"/>
              <a:tabLst>
                <a:tab pos="1530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contractors</a:t>
            </a:r>
            <a:endParaRPr sz="1000">
              <a:latin typeface="Franklin Gothic Book"/>
              <a:cs typeface="Franklin Gothic Book"/>
            </a:endParaRPr>
          </a:p>
          <a:p>
            <a:pPr marL="152400" indent="-140335">
              <a:lnSpc>
                <a:spcPct val="100000"/>
              </a:lnSpc>
              <a:spcBef>
                <a:spcPts val="225"/>
              </a:spcBef>
              <a:buFont typeface="Franklin Gothic Demi"/>
              <a:buChar char="–"/>
              <a:tabLst>
                <a:tab pos="1530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sub-contractors</a:t>
            </a:r>
            <a:endParaRPr sz="1000">
              <a:latin typeface="Franklin Gothic Book"/>
              <a:cs typeface="Franklin Gothic Book"/>
            </a:endParaRPr>
          </a:p>
          <a:p>
            <a:pPr marL="152400" indent="-140335">
              <a:lnSpc>
                <a:spcPct val="100000"/>
              </a:lnSpc>
              <a:spcBef>
                <a:spcPts val="225"/>
              </a:spcBef>
              <a:buFont typeface="Franklin Gothic Demi"/>
              <a:buChar char="–"/>
              <a:tabLst>
                <a:tab pos="1530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outworkers</a:t>
            </a:r>
            <a:endParaRPr sz="1000">
              <a:latin typeface="Franklin Gothic Book"/>
              <a:cs typeface="Franklin Gothic Book"/>
            </a:endParaRPr>
          </a:p>
          <a:p>
            <a:pPr marL="152400" indent="-140335">
              <a:lnSpc>
                <a:spcPct val="100000"/>
              </a:lnSpc>
              <a:spcBef>
                <a:spcPts val="220"/>
              </a:spcBef>
              <a:buFont typeface="Franklin Gothic Demi"/>
              <a:buChar char="–"/>
              <a:tabLst>
                <a:tab pos="1530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60" dirty="0">
                <a:latin typeface="Franklin Gothic Book"/>
                <a:cs typeface="Franklin Gothic Book"/>
              </a:rPr>
              <a:t>m</a:t>
            </a:r>
            <a:r>
              <a:rPr sz="1000" spc="-25" dirty="0">
                <a:latin typeface="Franklin Gothic Book"/>
                <a:cs typeface="Franklin Gothic Book"/>
              </a:rPr>
              <a:t>pl</a:t>
            </a:r>
            <a:r>
              <a:rPr sz="1000" spc="-55" dirty="0">
                <a:latin typeface="Franklin Gothic Book"/>
                <a:cs typeface="Franklin Gothic Book"/>
              </a:rPr>
              <a:t>o</a:t>
            </a:r>
            <a:r>
              <a:rPr sz="1000" spc="-4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ee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15" dirty="0">
                <a:latin typeface="Franklin Gothic Book"/>
                <a:cs typeface="Franklin Gothic Book"/>
              </a:rPr>
              <a:t>f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labo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hir</a:t>
            </a:r>
            <a:r>
              <a:rPr sz="1000" spc="-3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</a:t>
            </a:r>
            <a:r>
              <a:rPr sz="1000" spc="-40" dirty="0">
                <a:latin typeface="Franklin Gothic Book"/>
                <a:cs typeface="Franklin Gothic Book"/>
              </a:rPr>
              <a:t>o</a:t>
            </a:r>
            <a:r>
              <a:rPr sz="1000" spc="-60" dirty="0">
                <a:latin typeface="Franklin Gothic Book"/>
                <a:cs typeface="Franklin Gothic Book"/>
              </a:rPr>
              <a:t>m</a:t>
            </a:r>
            <a:r>
              <a:rPr sz="1000" spc="-30" dirty="0">
                <a:latin typeface="Franklin Gothic Book"/>
                <a:cs typeface="Franklin Gothic Book"/>
              </a:rPr>
              <a:t>pani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s</a:t>
            </a:r>
            <a:endParaRPr sz="1000">
              <a:latin typeface="Franklin Gothic Book"/>
              <a:cs typeface="Franklin Gothic Book"/>
            </a:endParaRPr>
          </a:p>
          <a:p>
            <a:pPr marL="152400" indent="-140335">
              <a:lnSpc>
                <a:spcPct val="100000"/>
              </a:lnSpc>
              <a:spcBef>
                <a:spcPts val="225"/>
              </a:spcBef>
              <a:buFont typeface="Franklin Gothic Demi"/>
              <a:buChar char="–"/>
              <a:tabLst>
                <a:tab pos="1530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volunteers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06380" y="4780369"/>
            <a:ext cx="2967355" cy="239395"/>
          </a:xfrm>
          <a:prstGeom prst="rect">
            <a:avLst/>
          </a:prstGeom>
          <a:solidFill>
            <a:srgbClr val="D5D8E4"/>
          </a:solidFill>
          <a:ln w="6350">
            <a:solidFill>
              <a:srgbClr val="00305E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90"/>
              </a:spcBef>
            </a:pPr>
            <a:r>
              <a:rPr sz="1000" spc="-35" dirty="0">
                <a:latin typeface="Franklin Gothic Medium"/>
                <a:cs typeface="Franklin Gothic Medium"/>
              </a:rPr>
              <a:t>Note: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35" dirty="0">
                <a:latin typeface="Franklin Gothic Medium"/>
                <a:cs typeface="Franklin Gothic Medium"/>
              </a:rPr>
              <a:t>PCBU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35" dirty="0">
                <a:latin typeface="Franklin Gothic Medium"/>
                <a:cs typeface="Franklin Gothic Medium"/>
              </a:rPr>
              <a:t>means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40" dirty="0">
                <a:latin typeface="Franklin Gothic Medium"/>
                <a:cs typeface="Franklin Gothic Medium"/>
              </a:rPr>
              <a:t>employer</a:t>
            </a:r>
            <a:r>
              <a:rPr sz="1000" spc="-25" dirty="0">
                <a:latin typeface="Franklin Gothic Medium"/>
                <a:cs typeface="Franklin Gothic Medium"/>
              </a:rPr>
              <a:t> in </a:t>
            </a:r>
            <a:r>
              <a:rPr sz="1000" spc="-30" dirty="0">
                <a:latin typeface="Franklin Gothic Medium"/>
                <a:cs typeface="Franklin Gothic Medium"/>
              </a:rPr>
              <a:t>this</a:t>
            </a:r>
            <a:r>
              <a:rPr sz="1000" spc="-25" dirty="0">
                <a:latin typeface="Franklin Gothic Medium"/>
                <a:cs typeface="Franklin Gothic Medium"/>
              </a:rPr>
              <a:t> </a:t>
            </a:r>
            <a:r>
              <a:rPr sz="1000" spc="-30" dirty="0">
                <a:latin typeface="Franklin Gothic Medium"/>
                <a:cs typeface="Franklin Gothic Medium"/>
              </a:rPr>
              <a:t>publication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3700" y="300777"/>
            <a:ext cx="2973070" cy="191325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spc="-15" dirty="0">
                <a:solidFill>
                  <a:srgbClr val="00305E"/>
                </a:solidFill>
                <a:latin typeface="Franklin Gothic Medium"/>
                <a:cs typeface="Franklin Gothic Medium"/>
              </a:rPr>
              <a:t>Worker’s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duty</a:t>
            </a:r>
            <a:r>
              <a:rPr sz="140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of</a:t>
            </a:r>
            <a:r>
              <a:rPr sz="140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 </a:t>
            </a:r>
            <a:r>
              <a:rPr sz="140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care</a:t>
            </a:r>
            <a:endParaRPr sz="1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spc="-45" dirty="0">
                <a:latin typeface="Franklin Gothic Book"/>
                <a:cs typeface="Franklin Gothic Book"/>
              </a:rPr>
              <a:t>B</a:t>
            </a:r>
            <a:r>
              <a:rPr sz="1000" spc="-25" dirty="0">
                <a:latin typeface="Franklin Gothic Book"/>
                <a:cs typeface="Franklin Gothic Book"/>
              </a:rPr>
              <a:t>y </a:t>
            </a:r>
            <a:r>
              <a:rPr sz="1000" spc="-20" dirty="0">
                <a:latin typeface="Franklin Gothic Book"/>
                <a:cs typeface="Franklin Gothic Book"/>
              </a:rPr>
              <a:t>l</a:t>
            </a:r>
            <a:r>
              <a:rPr sz="1000" spc="-55" dirty="0">
                <a:latin typeface="Franklin Gothic Book"/>
                <a:cs typeface="Franklin Gothic Book"/>
              </a:rPr>
              <a:t>a</a:t>
            </a:r>
            <a:r>
              <a:rPr sz="1000" spc="-75" dirty="0">
                <a:latin typeface="Franklin Gothic Book"/>
                <a:cs typeface="Franklin Gothic Book"/>
              </a:rPr>
              <a:t>w</a:t>
            </a:r>
            <a:r>
              <a:rPr sz="1000" spc="-15" dirty="0">
                <a:latin typeface="Franklin Gothic Book"/>
                <a:cs typeface="Franklin Gothic Book"/>
              </a:rPr>
              <a:t>,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s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5" dirty="0">
                <a:latin typeface="Franklin Gothic Book"/>
                <a:cs typeface="Franklin Gothic Book"/>
              </a:rPr>
              <a:t>w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r</a:t>
            </a:r>
            <a:r>
              <a:rPr sz="1000" spc="-55" dirty="0">
                <a:latin typeface="Franklin Gothic Book"/>
                <a:cs typeface="Franklin Gothic Book"/>
              </a:rPr>
              <a:t>k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y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3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m</a:t>
            </a:r>
            <a:r>
              <a:rPr sz="1000" spc="-40" dirty="0">
                <a:latin typeface="Franklin Gothic Book"/>
                <a:cs typeface="Franklin Gothic Book"/>
              </a:rPr>
              <a:t>u</a:t>
            </a:r>
            <a:r>
              <a:rPr sz="1000" spc="-25" dirty="0">
                <a:latin typeface="Franklin Gothic Book"/>
                <a:cs typeface="Franklin Gothic Book"/>
              </a:rPr>
              <a:t>st:</a:t>
            </a:r>
            <a:endParaRPr sz="1000">
              <a:latin typeface="Franklin Gothic Book"/>
              <a:cs typeface="Franklin Gothic Book"/>
            </a:endParaRPr>
          </a:p>
          <a:p>
            <a:pPr marL="119380" indent="-107314">
              <a:lnSpc>
                <a:spcPct val="100000"/>
              </a:lnSpc>
              <a:spcBef>
                <a:spcPts val="505"/>
              </a:spcBef>
              <a:buChar char="•"/>
              <a:tabLst>
                <a:tab pos="120014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take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care</a:t>
            </a:r>
            <a:r>
              <a:rPr sz="1000" spc="-25" dirty="0">
                <a:latin typeface="Franklin Gothic Book"/>
                <a:cs typeface="Franklin Gothic Book"/>
              </a:rPr>
              <a:t> of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own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endParaRPr sz="1000">
              <a:latin typeface="Franklin Gothic Book"/>
              <a:cs typeface="Franklin Gothic Book"/>
            </a:endParaRPr>
          </a:p>
          <a:p>
            <a:pPr marL="120014" marR="5080" indent="-120014">
              <a:lnSpc>
                <a:spcPts val="1140"/>
              </a:lnSpc>
              <a:spcBef>
                <a:spcPts val="595"/>
              </a:spcBef>
              <a:buChar char="•"/>
              <a:tabLst>
                <a:tab pos="120014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take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care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r>
              <a:rPr sz="1000" spc="-25" dirty="0">
                <a:latin typeface="Franklin Gothic Book"/>
                <a:cs typeface="Franklin Gothic Book"/>
              </a:rPr>
              <a:t> of </a:t>
            </a:r>
            <a:r>
              <a:rPr sz="1000" spc="-30" dirty="0">
                <a:latin typeface="Franklin Gothic Book"/>
                <a:cs typeface="Franklin Gothic Book"/>
              </a:rPr>
              <a:t>other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people</a:t>
            </a:r>
            <a:r>
              <a:rPr sz="1000" spc="-25" dirty="0">
                <a:latin typeface="Franklin Gothic Book"/>
                <a:cs typeface="Franklin Gothic Book"/>
              </a:rPr>
              <a:t> in </a:t>
            </a:r>
            <a:r>
              <a:rPr sz="1000" spc="-30" dirty="0">
                <a:latin typeface="Franklin Gothic Book"/>
                <a:cs typeface="Franklin Gothic Book"/>
              </a:rPr>
              <a:t>the 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workplace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because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things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do</a:t>
            </a:r>
            <a:r>
              <a:rPr sz="1000" spc="-25" dirty="0">
                <a:latin typeface="Franklin Gothic Book"/>
                <a:cs typeface="Franklin Gothic Book"/>
              </a:rPr>
              <a:t> or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forget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</a:t>
            </a:r>
            <a:endParaRPr sz="1000">
              <a:latin typeface="Franklin Gothic Book"/>
              <a:cs typeface="Franklin Gothic Book"/>
            </a:endParaRPr>
          </a:p>
          <a:p>
            <a:pPr marL="190500" marR="230504" indent="-178435">
              <a:lnSpc>
                <a:spcPts val="1140"/>
              </a:lnSpc>
              <a:spcBef>
                <a:spcPts val="570"/>
              </a:spcBef>
              <a:buChar char="•"/>
              <a:tabLst>
                <a:tab pos="19113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Do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best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follow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workplace,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(WHS)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/ </a:t>
            </a:r>
            <a:r>
              <a:rPr sz="1000" spc="-30" dirty="0">
                <a:latin typeface="Franklin Gothic Book"/>
                <a:cs typeface="Franklin Gothic Book"/>
              </a:rPr>
              <a:t>Occupational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health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safety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(OHS) 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requirement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from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PCBU/employer</a:t>
            </a:r>
            <a:endParaRPr sz="1000">
              <a:latin typeface="Franklin Gothic Book"/>
              <a:cs typeface="Franklin Gothic Book"/>
            </a:endParaRPr>
          </a:p>
          <a:p>
            <a:pPr marL="190500" marR="168275" indent="-178435">
              <a:lnSpc>
                <a:spcPts val="1140"/>
              </a:lnSpc>
              <a:spcBef>
                <a:spcPts val="280"/>
              </a:spcBef>
              <a:buChar char="•"/>
              <a:tabLst>
                <a:tab pos="19113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Don’t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misuse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anything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provided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workplace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 </a:t>
            </a:r>
            <a:r>
              <a:rPr sz="1000" spc="-23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WH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/ </a:t>
            </a:r>
            <a:r>
              <a:rPr sz="1000" spc="-40" dirty="0">
                <a:latin typeface="Franklin Gothic Book"/>
                <a:cs typeface="Franklin Gothic Book"/>
              </a:rPr>
              <a:t>OH</a:t>
            </a:r>
            <a:r>
              <a:rPr sz="1000" spc="-30" dirty="0">
                <a:latin typeface="Franklin Gothic Book"/>
                <a:cs typeface="Franklin Gothic Book"/>
              </a:rPr>
              <a:t>S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ithe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delib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30" dirty="0">
                <a:latin typeface="Franklin Gothic Book"/>
                <a:cs typeface="Franklin Gothic Book"/>
              </a:rPr>
              <a:t>ra</a:t>
            </a:r>
            <a:r>
              <a:rPr sz="1000" spc="-45" dirty="0">
                <a:latin typeface="Franklin Gothic Book"/>
                <a:cs typeface="Franklin Gothic Book"/>
              </a:rPr>
              <a:t>t</a:t>
            </a:r>
            <a:r>
              <a:rPr sz="1000" spc="-25" dirty="0">
                <a:latin typeface="Franklin Gothic Book"/>
                <a:cs typeface="Franklin Gothic Book"/>
              </a:rPr>
              <a:t>ely </a:t>
            </a:r>
            <a:r>
              <a:rPr sz="1000" spc="-35" dirty="0">
                <a:latin typeface="Franklin Gothic Book"/>
                <a:cs typeface="Franklin Gothic Book"/>
              </a:rPr>
              <a:t>o</a:t>
            </a:r>
            <a:r>
              <a:rPr sz="1000" spc="-20" dirty="0">
                <a:latin typeface="Franklin Gothic Book"/>
                <a:cs typeface="Franklin Gothic Book"/>
              </a:rPr>
              <a:t>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reckl</a:t>
            </a:r>
            <a:r>
              <a:rPr sz="1000" spc="-40" dirty="0">
                <a:latin typeface="Franklin Gothic Book"/>
                <a:cs typeface="Franklin Gothic Book"/>
              </a:rPr>
              <a:t>e</a:t>
            </a:r>
            <a:r>
              <a:rPr sz="1000" spc="-25" dirty="0">
                <a:latin typeface="Franklin Gothic Book"/>
                <a:cs typeface="Franklin Gothic Book"/>
              </a:rPr>
              <a:t>ssl</a:t>
            </a:r>
            <a:r>
              <a:rPr sz="1000" spc="-70" dirty="0">
                <a:latin typeface="Franklin Gothic Book"/>
                <a:cs typeface="Franklin Gothic Book"/>
              </a:rPr>
              <a:t>y</a:t>
            </a:r>
            <a:r>
              <a:rPr sz="1000" spc="-15" dirty="0">
                <a:latin typeface="Franklin Gothic Book"/>
                <a:cs typeface="Franklin Gothic Book"/>
              </a:rPr>
              <a:t>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508" y="3358807"/>
            <a:ext cx="1650492" cy="138419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036875" y="2676777"/>
            <a:ext cx="2959735" cy="648335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spc="-10" dirty="0">
                <a:solidFill>
                  <a:srgbClr val="00305E"/>
                </a:solidFill>
                <a:latin typeface="Franklin Gothic Medium"/>
                <a:cs typeface="Franklin Gothic Medium"/>
              </a:rPr>
              <a:t>Penalties</a:t>
            </a:r>
            <a:endParaRPr sz="1400">
              <a:latin typeface="Franklin Gothic Medium"/>
              <a:cs typeface="Franklin Gothic Medium"/>
            </a:endParaRPr>
          </a:p>
          <a:p>
            <a:pPr marL="12700">
              <a:lnSpc>
                <a:spcPts val="1170"/>
              </a:lnSpc>
              <a:spcBef>
                <a:spcPts val="370"/>
              </a:spcBef>
            </a:pPr>
            <a:r>
              <a:rPr sz="1000" spc="-20" dirty="0">
                <a:latin typeface="Franklin Gothic Book"/>
                <a:cs typeface="Franklin Gothic Book"/>
              </a:rPr>
              <a:t>If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are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PCBU/employer</a:t>
            </a:r>
            <a:r>
              <a:rPr sz="1000" spc="-25" dirty="0">
                <a:latin typeface="Franklin Gothic Book"/>
                <a:cs typeface="Franklin Gothic Book"/>
              </a:rPr>
              <a:t> or </a:t>
            </a:r>
            <a:r>
              <a:rPr sz="1000" spc="-45" dirty="0">
                <a:latin typeface="Franklin Gothic Book"/>
                <a:cs typeface="Franklin Gothic Book"/>
              </a:rPr>
              <a:t>worker,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government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can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40" dirty="0">
                <a:latin typeface="Franklin Gothic Book"/>
                <a:cs typeface="Franklin Gothic Book"/>
              </a:rPr>
              <a:t>fine</a:t>
            </a:r>
            <a:r>
              <a:rPr sz="1000" spc="-25" dirty="0">
                <a:latin typeface="Franklin Gothic Book"/>
                <a:cs typeface="Franklin Gothic Book"/>
              </a:rPr>
              <a:t> or </a:t>
            </a:r>
            <a:r>
              <a:rPr sz="1000" spc="-40" dirty="0">
                <a:latin typeface="Franklin Gothic Book"/>
                <a:cs typeface="Franklin Gothic Book"/>
              </a:rPr>
              <a:t>even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imprison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</a:t>
            </a:r>
            <a:r>
              <a:rPr sz="1000" spc="-25" dirty="0">
                <a:latin typeface="Franklin Gothic Book"/>
                <a:cs typeface="Franklin Gothic Book"/>
              </a:rPr>
              <a:t> failing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your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duty</a:t>
            </a:r>
            <a:r>
              <a:rPr sz="1000" spc="-25" dirty="0">
                <a:latin typeface="Franklin Gothic Book"/>
                <a:cs typeface="Franklin Gothic Book"/>
              </a:rPr>
              <a:t> of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care.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44749" y="2728375"/>
            <a:ext cx="3075305" cy="0"/>
          </a:xfrm>
          <a:custGeom>
            <a:avLst/>
            <a:gdLst/>
            <a:ahLst/>
            <a:cxnLst/>
            <a:rect l="l" t="t" r="r" b="b"/>
            <a:pathLst>
              <a:path w="3075304">
                <a:moveTo>
                  <a:pt x="0" y="0"/>
                </a:moveTo>
                <a:lnTo>
                  <a:pt x="3075254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7300" y="117014"/>
            <a:ext cx="4121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PC</a:t>
            </a:r>
            <a:r>
              <a:rPr sz="1100" i="1" spc="-7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100" i="1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1.1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3723" y="5083075"/>
            <a:ext cx="18224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z="700" dirty="0">
                <a:latin typeface="Franklin Gothic Medium"/>
                <a:cs typeface="Franklin Gothic Medium"/>
              </a:rPr>
              <a:t>9</a:t>
            </a:fld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spc="-5" dirty="0"/>
              <a:t>Australia</a:t>
            </a:r>
            <a:r>
              <a:rPr spc="-10" dirty="0"/>
              <a:t> Pty. </a:t>
            </a:r>
            <a:r>
              <a:rPr dirty="0"/>
              <a:t>Ltd.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May</a:t>
            </a:r>
            <a:r>
              <a:rPr spc="-15" dirty="0"/>
              <a:t> </a:t>
            </a:r>
            <a:r>
              <a:rPr spc="-5" dirty="0"/>
              <a:t>not</a:t>
            </a:r>
            <a:r>
              <a:rPr spc="-15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reproduced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2F9184-A4AA-4A35-8BD6-4B318A24029A}"/>
              </a:ext>
            </a:extLst>
          </p:cNvPr>
          <p:cNvSpPr/>
          <p:nvPr/>
        </p:nvSpPr>
        <p:spPr>
          <a:xfrm>
            <a:off x="528991" y="526400"/>
            <a:ext cx="3326190" cy="2130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827F3E-9DA8-44F8-9D70-5A4CAFD3C3A7}"/>
              </a:ext>
            </a:extLst>
          </p:cNvPr>
          <p:cNvSpPr/>
          <p:nvPr/>
        </p:nvSpPr>
        <p:spPr>
          <a:xfrm>
            <a:off x="3980558" y="555281"/>
            <a:ext cx="3326190" cy="2130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7A8DF0-07F3-4B65-8E7A-52601D6EFDFB}"/>
              </a:ext>
            </a:extLst>
          </p:cNvPr>
          <p:cNvSpPr/>
          <p:nvPr/>
        </p:nvSpPr>
        <p:spPr>
          <a:xfrm>
            <a:off x="415748" y="2856708"/>
            <a:ext cx="3326190" cy="1920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7F9BA6-21B9-410E-BF5A-46C587052A6C}"/>
              </a:ext>
            </a:extLst>
          </p:cNvPr>
          <p:cNvSpPr/>
          <p:nvPr/>
        </p:nvSpPr>
        <p:spPr>
          <a:xfrm>
            <a:off x="3971268" y="3000943"/>
            <a:ext cx="3388622" cy="2082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1363</Words>
  <Application>Microsoft Office PowerPoint</Application>
  <PresentationFormat>Custom</PresentationFormat>
  <Paragraphs>162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Bebas Neue Bold</vt:lpstr>
      <vt:lpstr>Calibri</vt:lpstr>
      <vt:lpstr>Franklin Gothic Book</vt:lpstr>
      <vt:lpstr>Franklin Gothic Demi</vt:lpstr>
      <vt:lpstr>Franklin Gothic Medium</vt:lpstr>
      <vt:lpstr>Open Sans</vt:lpstr>
      <vt:lpstr>Open Sans Semibold</vt:lpstr>
      <vt:lpstr>Office Theme</vt:lpstr>
      <vt:lpstr>VEHICLE LOADING CRANE SAFETY AND LICENCE GUIDE</vt:lpstr>
      <vt:lpstr>INTRODUCTION TO  VEHICLE LOADING CRANE</vt:lpstr>
      <vt:lpstr>What is a vehicle loading crane?</vt:lpstr>
      <vt:lpstr>10 metre tonnes</vt:lpstr>
      <vt:lpstr>Does the operator of a VLC need a dogging licence?</vt:lpstr>
      <vt:lpstr>Lifting gear</vt:lpstr>
      <vt:lpstr>PowerPoint Presentation</vt:lpstr>
      <vt:lpstr>PowerPoint Presentation</vt:lpstr>
      <vt:lpstr>PowerPoint Presentation</vt:lpstr>
      <vt:lpstr>OHS / WHS Guidelines, instructions and people</vt:lpstr>
      <vt:lpstr>Communicate clearly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LOADING CRANE SAFETY AND LICENCE GUIDE</dc:title>
  <dc:creator>James</dc:creator>
  <cp:lastModifiedBy>James Tennant</cp:lastModifiedBy>
  <cp:revision>31</cp:revision>
  <dcterms:created xsi:type="dcterms:W3CDTF">2021-05-05T02:54:00Z</dcterms:created>
  <dcterms:modified xsi:type="dcterms:W3CDTF">2022-02-15T01:25:08Z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2021-05-05T00:00:00Z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2021-05-05T00:00:00Z</vt:filetime>
  </property>
</Properties>
</file>