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80" r:id="rId7"/>
    <p:sldId id="281" r:id="rId8"/>
    <p:sldId id="284" r:id="rId9"/>
    <p:sldId id="285" r:id="rId10"/>
    <p:sldId id="286" r:id="rId11"/>
    <p:sldId id="289" r:id="rId12"/>
    <p:sldId id="290" r:id="rId13"/>
    <p:sldId id="293" r:id="rId14"/>
    <p:sldId id="294" r:id="rId15"/>
    <p:sldId id="295" r:id="rId16"/>
    <p:sldId id="296" r:id="rId17"/>
    <p:sldId id="297" r:id="rId18"/>
    <p:sldId id="301" r:id="rId19"/>
    <p:sldId id="302" r:id="rId20"/>
    <p:sldId id="303" r:id="rId21"/>
    <p:sldId id="304" r:id="rId22"/>
    <p:sldId id="306" r:id="rId23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9900" y="952189"/>
            <a:ext cx="650304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3299" y="102235"/>
            <a:ext cx="4369435" cy="149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9699" y="1402157"/>
            <a:ext cx="6656705" cy="2068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4332" y="2041422"/>
            <a:ext cx="73660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25" dirty="0">
                <a:solidFill>
                  <a:srgbClr val="802B28"/>
                </a:solidFill>
                <a:latin typeface="Calibri"/>
                <a:cs typeface="Calibri"/>
              </a:rPr>
              <a:t>TICK</a:t>
            </a:r>
            <a:r>
              <a:rPr sz="1950" spc="50" dirty="0">
                <a:solidFill>
                  <a:srgbClr val="802B28"/>
                </a:solidFill>
                <a:latin typeface="Calibri"/>
                <a:cs typeface="Calibri"/>
              </a:rPr>
              <a:t>E</a:t>
            </a:r>
            <a:r>
              <a:rPr sz="1950" spc="15" dirty="0">
                <a:solidFill>
                  <a:srgbClr val="802B28"/>
                </a:solidFill>
                <a:latin typeface="Calibri"/>
                <a:cs typeface="Calibri"/>
              </a:rPr>
              <a:t>T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51364" y="2016008"/>
            <a:ext cx="768639" cy="47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36436" y="2345930"/>
            <a:ext cx="771712" cy="47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"/>
            <a:ext cx="7533640" cy="3184525"/>
          </a:xfrm>
          <a:custGeom>
            <a:avLst/>
            <a:gdLst/>
            <a:ahLst/>
            <a:cxnLst/>
            <a:rect l="l" t="t" r="r" b="b"/>
            <a:pathLst>
              <a:path w="7533640" h="3184525">
                <a:moveTo>
                  <a:pt x="7533106" y="0"/>
                </a:moveTo>
                <a:lnTo>
                  <a:pt x="0" y="0"/>
                </a:lnTo>
                <a:lnTo>
                  <a:pt x="0" y="3184461"/>
                </a:lnTo>
                <a:lnTo>
                  <a:pt x="7533106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1241" y="226042"/>
            <a:ext cx="32454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55" dirty="0">
                <a:solidFill>
                  <a:srgbClr val="FFFFFF"/>
                </a:solidFill>
              </a:rPr>
              <a:t>LEARNER</a:t>
            </a:r>
            <a:r>
              <a:rPr sz="3500" spc="-175" dirty="0">
                <a:solidFill>
                  <a:srgbClr val="FFFFFF"/>
                </a:solidFill>
              </a:rPr>
              <a:t> </a:t>
            </a:r>
            <a:r>
              <a:rPr sz="3500" spc="65" dirty="0">
                <a:solidFill>
                  <a:srgbClr val="FBAA19"/>
                </a:solidFill>
              </a:rPr>
              <a:t>GUIDE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4091299" y="1742785"/>
            <a:ext cx="2889885" cy="211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60" dirty="0">
                <a:solidFill>
                  <a:srgbClr val="231F20"/>
                </a:solidFill>
                <a:latin typeface="Calibri"/>
                <a:cs typeface="Calibri"/>
              </a:rPr>
              <a:t>Grader</a:t>
            </a:r>
            <a:endParaRPr sz="5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95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Training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support material</a:t>
            </a:r>
            <a:r>
              <a:rPr sz="1000" spc="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for: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ts val="1370"/>
              </a:lnSpc>
              <a:spcBef>
                <a:spcPts val="185"/>
              </a:spcBef>
            </a:pPr>
            <a:r>
              <a:rPr sz="12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RIIMPO324</a:t>
            </a:r>
            <a:r>
              <a:rPr lang="en-US" sz="12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F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Conduct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civil construction </a:t>
            </a:r>
            <a:r>
              <a:rPr sz="12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grader</a:t>
            </a:r>
            <a:r>
              <a:rPr sz="1200" spc="-8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operations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Produced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by: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58634" y="583205"/>
            <a:ext cx="861364" cy="870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999" y="2317952"/>
            <a:ext cx="3796710" cy="21356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8000" y="4065600"/>
            <a:ext cx="1679016" cy="7488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37785" y="4202902"/>
            <a:ext cx="76200" cy="39370"/>
          </a:xfrm>
          <a:custGeom>
            <a:avLst/>
            <a:gdLst/>
            <a:ahLst/>
            <a:cxnLst/>
            <a:rect l="l" t="t" r="r" b="b"/>
            <a:pathLst>
              <a:path w="76200" h="39370">
                <a:moveTo>
                  <a:pt x="49357" y="0"/>
                </a:moveTo>
                <a:lnTo>
                  <a:pt x="10534" y="8202"/>
                </a:lnTo>
                <a:lnTo>
                  <a:pt x="0" y="35828"/>
                </a:lnTo>
                <a:lnTo>
                  <a:pt x="4758" y="39081"/>
                </a:lnTo>
                <a:lnTo>
                  <a:pt x="17011" y="39165"/>
                </a:lnTo>
                <a:lnTo>
                  <a:pt x="31864" y="38702"/>
                </a:lnTo>
                <a:lnTo>
                  <a:pt x="43476" y="37633"/>
                </a:lnTo>
                <a:lnTo>
                  <a:pt x="51039" y="34809"/>
                </a:lnTo>
                <a:lnTo>
                  <a:pt x="53740" y="29081"/>
                </a:lnTo>
                <a:lnTo>
                  <a:pt x="56372" y="24846"/>
                </a:lnTo>
                <a:lnTo>
                  <a:pt x="70718" y="24846"/>
                </a:lnTo>
                <a:lnTo>
                  <a:pt x="73171" y="23684"/>
                </a:lnTo>
                <a:lnTo>
                  <a:pt x="76053" y="17562"/>
                </a:lnTo>
                <a:lnTo>
                  <a:pt x="73171" y="8202"/>
                </a:lnTo>
                <a:lnTo>
                  <a:pt x="49357" y="0"/>
                </a:lnTo>
                <a:close/>
              </a:path>
              <a:path w="76200" h="39370">
                <a:moveTo>
                  <a:pt x="70718" y="24846"/>
                </a:moveTo>
                <a:lnTo>
                  <a:pt x="56372" y="24846"/>
                </a:lnTo>
                <a:lnTo>
                  <a:pt x="62379" y="24901"/>
                </a:lnTo>
                <a:lnTo>
                  <a:pt x="68924" y="25697"/>
                </a:lnTo>
                <a:lnTo>
                  <a:pt x="70718" y="24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37785" y="4202902"/>
            <a:ext cx="76200" cy="39370"/>
          </a:xfrm>
          <a:custGeom>
            <a:avLst/>
            <a:gdLst/>
            <a:ahLst/>
            <a:cxnLst/>
            <a:rect l="l" t="t" r="r" b="b"/>
            <a:pathLst>
              <a:path w="76200" h="39370">
                <a:moveTo>
                  <a:pt x="10534" y="8202"/>
                </a:moveTo>
                <a:lnTo>
                  <a:pt x="2127" y="26503"/>
                </a:lnTo>
                <a:lnTo>
                  <a:pt x="0" y="35828"/>
                </a:lnTo>
                <a:lnTo>
                  <a:pt x="4758" y="39081"/>
                </a:lnTo>
                <a:lnTo>
                  <a:pt x="17011" y="39165"/>
                </a:lnTo>
                <a:lnTo>
                  <a:pt x="31864" y="38702"/>
                </a:lnTo>
                <a:lnTo>
                  <a:pt x="43476" y="37633"/>
                </a:lnTo>
                <a:lnTo>
                  <a:pt x="51039" y="34809"/>
                </a:lnTo>
                <a:lnTo>
                  <a:pt x="53740" y="29081"/>
                </a:lnTo>
                <a:lnTo>
                  <a:pt x="56372" y="24846"/>
                </a:lnTo>
                <a:lnTo>
                  <a:pt x="62379" y="24901"/>
                </a:lnTo>
                <a:lnTo>
                  <a:pt x="68924" y="25697"/>
                </a:lnTo>
                <a:lnTo>
                  <a:pt x="73171" y="23684"/>
                </a:lnTo>
                <a:lnTo>
                  <a:pt x="76053" y="17562"/>
                </a:lnTo>
                <a:lnTo>
                  <a:pt x="73171" y="8202"/>
                </a:lnTo>
                <a:lnTo>
                  <a:pt x="49357" y="0"/>
                </a:lnTo>
                <a:lnTo>
                  <a:pt x="29384" y="911"/>
                </a:lnTo>
                <a:lnTo>
                  <a:pt x="15646" y="5468"/>
                </a:lnTo>
                <a:lnTo>
                  <a:pt x="10534" y="8202"/>
                </a:lnTo>
                <a:close/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19575" y="4202902"/>
            <a:ext cx="76200" cy="39370"/>
          </a:xfrm>
          <a:custGeom>
            <a:avLst/>
            <a:gdLst/>
            <a:ahLst/>
            <a:cxnLst/>
            <a:rect l="l" t="t" r="r" b="b"/>
            <a:pathLst>
              <a:path w="76200" h="39370">
                <a:moveTo>
                  <a:pt x="73165" y="24846"/>
                </a:moveTo>
                <a:lnTo>
                  <a:pt x="19681" y="24846"/>
                </a:lnTo>
                <a:lnTo>
                  <a:pt x="22313" y="29081"/>
                </a:lnTo>
                <a:lnTo>
                  <a:pt x="25014" y="34809"/>
                </a:lnTo>
                <a:lnTo>
                  <a:pt x="32577" y="37633"/>
                </a:lnTo>
                <a:lnTo>
                  <a:pt x="44189" y="38702"/>
                </a:lnTo>
                <a:lnTo>
                  <a:pt x="59042" y="39165"/>
                </a:lnTo>
                <a:lnTo>
                  <a:pt x="71295" y="39081"/>
                </a:lnTo>
                <a:lnTo>
                  <a:pt x="76053" y="35828"/>
                </a:lnTo>
                <a:lnTo>
                  <a:pt x="73926" y="26503"/>
                </a:lnTo>
                <a:lnTo>
                  <a:pt x="73165" y="24846"/>
                </a:lnTo>
                <a:close/>
              </a:path>
              <a:path w="76200" h="39370">
                <a:moveTo>
                  <a:pt x="26696" y="0"/>
                </a:moveTo>
                <a:lnTo>
                  <a:pt x="2882" y="8202"/>
                </a:lnTo>
                <a:lnTo>
                  <a:pt x="0" y="17562"/>
                </a:lnTo>
                <a:lnTo>
                  <a:pt x="2882" y="23684"/>
                </a:lnTo>
                <a:lnTo>
                  <a:pt x="7129" y="25697"/>
                </a:lnTo>
                <a:lnTo>
                  <a:pt x="13674" y="24901"/>
                </a:lnTo>
                <a:lnTo>
                  <a:pt x="73165" y="24846"/>
                </a:lnTo>
                <a:lnTo>
                  <a:pt x="65519" y="8202"/>
                </a:lnTo>
                <a:lnTo>
                  <a:pt x="60407" y="5468"/>
                </a:lnTo>
                <a:lnTo>
                  <a:pt x="46669" y="911"/>
                </a:lnTo>
                <a:lnTo>
                  <a:pt x="266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19575" y="4202902"/>
            <a:ext cx="76200" cy="39370"/>
          </a:xfrm>
          <a:custGeom>
            <a:avLst/>
            <a:gdLst/>
            <a:ahLst/>
            <a:cxnLst/>
            <a:rect l="l" t="t" r="r" b="b"/>
            <a:pathLst>
              <a:path w="76200" h="39370">
                <a:moveTo>
                  <a:pt x="65519" y="8202"/>
                </a:moveTo>
                <a:lnTo>
                  <a:pt x="73926" y="26503"/>
                </a:lnTo>
                <a:lnTo>
                  <a:pt x="76053" y="35828"/>
                </a:lnTo>
                <a:lnTo>
                  <a:pt x="71295" y="39081"/>
                </a:lnTo>
                <a:lnTo>
                  <a:pt x="59042" y="39165"/>
                </a:lnTo>
                <a:lnTo>
                  <a:pt x="44189" y="38702"/>
                </a:lnTo>
                <a:lnTo>
                  <a:pt x="32577" y="37633"/>
                </a:lnTo>
                <a:lnTo>
                  <a:pt x="25014" y="34809"/>
                </a:lnTo>
                <a:lnTo>
                  <a:pt x="22313" y="29081"/>
                </a:lnTo>
                <a:lnTo>
                  <a:pt x="19681" y="24846"/>
                </a:lnTo>
                <a:lnTo>
                  <a:pt x="13674" y="24901"/>
                </a:lnTo>
                <a:lnTo>
                  <a:pt x="7129" y="25697"/>
                </a:lnTo>
                <a:lnTo>
                  <a:pt x="2882" y="23684"/>
                </a:lnTo>
                <a:lnTo>
                  <a:pt x="0" y="17562"/>
                </a:lnTo>
                <a:lnTo>
                  <a:pt x="2882" y="8202"/>
                </a:lnTo>
                <a:lnTo>
                  <a:pt x="26696" y="0"/>
                </a:lnTo>
                <a:lnTo>
                  <a:pt x="46669" y="911"/>
                </a:lnTo>
                <a:lnTo>
                  <a:pt x="60407" y="5468"/>
                </a:lnTo>
                <a:lnTo>
                  <a:pt x="65519" y="8202"/>
                </a:lnTo>
                <a:close/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B635D563-5152-4749-B9B4-A443C89F1E29}"/>
              </a:ext>
            </a:extLst>
          </p:cNvPr>
          <p:cNvSpPr/>
          <p:nvPr/>
        </p:nvSpPr>
        <p:spPr>
          <a:xfrm>
            <a:off x="748532" y="795935"/>
            <a:ext cx="1360417" cy="1315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00778"/>
            <a:ext cx="3152775" cy="117157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Worksite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requirements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documents your employer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provide</a:t>
            </a:r>
            <a:r>
              <a:rPr sz="1000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include: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650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plan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procedures,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evacuation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Environmental management plan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0999" y="670455"/>
            <a:ext cx="3180599" cy="1580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300" y="2625000"/>
            <a:ext cx="2971800" cy="1472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Emergency evacuation plan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20320">
              <a:lnSpc>
                <a:spcPts val="1140"/>
              </a:lnSpc>
              <a:spcBef>
                <a:spcPts val="105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Many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 evacuation plan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displayed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 notice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board.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71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know 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interpret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example,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‘You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here’ sticker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drawing.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Note 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nearby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areas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shown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  plan.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Then 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on 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real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life.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09635" y="2818182"/>
            <a:ext cx="3317554" cy="1948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000" y="2507833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56378"/>
            <a:ext cx="29972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650" i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1.2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A0FD9D-BED5-4841-8196-ADDB6119CEF7}"/>
              </a:ext>
            </a:extLst>
          </p:cNvPr>
          <p:cNvSpPr/>
          <p:nvPr/>
        </p:nvSpPr>
        <p:spPr>
          <a:xfrm>
            <a:off x="508986" y="346701"/>
            <a:ext cx="6442612" cy="2129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987E10-F0D1-4AD4-A491-0AD4F58BF24A}"/>
              </a:ext>
            </a:extLst>
          </p:cNvPr>
          <p:cNvSpPr/>
          <p:nvPr/>
        </p:nvSpPr>
        <p:spPr>
          <a:xfrm>
            <a:off x="527300" y="2574978"/>
            <a:ext cx="6679950" cy="241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4538745"/>
            <a:ext cx="6440170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authorities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inspector to come and examine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site.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leave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site as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unless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to;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people, help an injured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worker,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site safe,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stop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incidents happening.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inspector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tell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when you can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continue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normally.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300778"/>
            <a:ext cx="5984240" cy="229997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First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aid and</a:t>
            </a: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emergencies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Employers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there are trained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aiders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first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aid kits</a:t>
            </a:r>
            <a:r>
              <a:rPr sz="1000" spc="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available.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employer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sure: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64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first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aid kits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checked,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maintained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kept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clean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</a:t>
            </a:r>
            <a:r>
              <a:rPr sz="1000" spc="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place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clear signs indicating the location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aid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kits</a:t>
            </a:r>
            <a:endParaRPr sz="1000" dirty="0">
              <a:latin typeface="Franklin Gothic Book"/>
              <a:cs typeface="Franklin Gothic Book"/>
            </a:endParaRPr>
          </a:p>
          <a:p>
            <a:pPr marL="165100" marR="1598930" indent="-152400">
              <a:lnSpc>
                <a:spcPts val="1140"/>
              </a:lnSpc>
              <a:spcBef>
                <a:spcPts val="310"/>
              </a:spcBef>
              <a:buChar char="•"/>
              <a:tabLst>
                <a:tab pos="1651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recorded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displayed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numbers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location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emergency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local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doctors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hospitals).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Reporting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incidents</a:t>
            </a:r>
            <a:endParaRPr sz="12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PCBU,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self-employed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report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serious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incidents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SafeWork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authority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state.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give a written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report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48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hours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following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happen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a 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1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controlling: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29796" y="389178"/>
            <a:ext cx="1727847" cy="1499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13338" y="3027910"/>
            <a:ext cx="838868" cy="1385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3331" y="3165192"/>
            <a:ext cx="1314511" cy="1248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6023" y="3285060"/>
            <a:ext cx="1012774" cy="11283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8906" y="2992956"/>
            <a:ext cx="1154224" cy="13897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40000" y="2664005"/>
          <a:ext cx="6471919" cy="17922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7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9225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death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7950" marB="0">
                    <a:lnL w="9525">
                      <a:solidFill>
                        <a:srgbClr val="687A9E"/>
                      </a:solidFill>
                      <a:prstDash val="solid"/>
                    </a:lnL>
                    <a:lnR w="9525">
                      <a:solidFill>
                        <a:srgbClr val="687A9E"/>
                      </a:solidFill>
                      <a:prstDash val="solid"/>
                    </a:lnR>
                    <a:lnT w="9525">
                      <a:solidFill>
                        <a:srgbClr val="687A9E"/>
                      </a:solidFill>
                      <a:prstDash val="solid"/>
                    </a:lnT>
                    <a:lnB w="9525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434340">
                        <a:lnSpc>
                          <a:spcPts val="1140"/>
                        </a:lnSpc>
                        <a:spcBef>
                          <a:spcPts val="94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injury that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requires  medical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treatment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9380" marB="0">
                    <a:lnL w="9525">
                      <a:solidFill>
                        <a:srgbClr val="687A9E"/>
                      </a:solidFill>
                      <a:prstDash val="solid"/>
                    </a:lnL>
                    <a:lnR w="9525">
                      <a:solidFill>
                        <a:srgbClr val="687A9E"/>
                      </a:solidFill>
                      <a:prstDash val="solid"/>
                    </a:lnR>
                    <a:lnT w="9525">
                      <a:solidFill>
                        <a:srgbClr val="687A9E"/>
                      </a:solidFill>
                      <a:prstDash val="solid"/>
                    </a:lnT>
                    <a:lnB w="9525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889000" algn="just">
                        <a:lnSpc>
                          <a:spcPts val="1140"/>
                        </a:lnSpc>
                        <a:spcBef>
                          <a:spcPts val="94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Exposure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substance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</a:t>
                      </a:r>
                      <a:r>
                        <a:rPr sz="1000" spc="-10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requires  treatment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9380" marB="0">
                    <a:lnL w="9525">
                      <a:solidFill>
                        <a:srgbClr val="687A9E"/>
                      </a:solidFill>
                      <a:prstDash val="solid"/>
                    </a:lnL>
                    <a:lnR w="9525">
                      <a:solidFill>
                        <a:srgbClr val="687A9E"/>
                      </a:solidFill>
                      <a:prstDash val="solid"/>
                    </a:lnR>
                    <a:lnT w="9525">
                      <a:solidFill>
                        <a:srgbClr val="687A9E"/>
                      </a:solidFill>
                      <a:prstDash val="solid"/>
                    </a:lnT>
                    <a:lnB w="9525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marR="381000">
                        <a:lnSpc>
                          <a:spcPts val="1140"/>
                        </a:lnSpc>
                        <a:spcBef>
                          <a:spcPts val="94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injuries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health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issues caused 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workplace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incident.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9380" marB="0">
                    <a:lnL w="9525">
                      <a:solidFill>
                        <a:srgbClr val="687A9E"/>
                      </a:solidFill>
                      <a:prstDash val="solid"/>
                    </a:lnL>
                    <a:lnR w="9525">
                      <a:solidFill>
                        <a:srgbClr val="687A9E"/>
                      </a:solidFill>
                      <a:prstDash val="solid"/>
                    </a:lnR>
                    <a:lnT w="9525">
                      <a:solidFill>
                        <a:srgbClr val="687A9E"/>
                      </a:solidFill>
                      <a:prstDash val="solid"/>
                    </a:lnT>
                    <a:lnB w="9525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7300" y="156378"/>
            <a:ext cx="29972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650" i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1.7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676D91-0477-4A3C-B438-7D6711FC3438}"/>
              </a:ext>
            </a:extLst>
          </p:cNvPr>
          <p:cNvSpPr/>
          <p:nvPr/>
        </p:nvSpPr>
        <p:spPr>
          <a:xfrm>
            <a:off x="508986" y="346701"/>
            <a:ext cx="6622064" cy="1560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740C28-585B-44CB-B63B-C21738A28D2D}"/>
              </a:ext>
            </a:extLst>
          </p:cNvPr>
          <p:cNvSpPr/>
          <p:nvPr/>
        </p:nvSpPr>
        <p:spPr>
          <a:xfrm>
            <a:off x="179198" y="1949351"/>
            <a:ext cx="6951852" cy="3083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33424" y="432005"/>
          <a:ext cx="4880610" cy="4529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82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Telephone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Fire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extinguishers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4824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First aid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kit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Incident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reporting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forms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6</a:t>
            </a:r>
            <a:endParaRPr sz="1100">
              <a:latin typeface="Franklin Gothic Demi"/>
              <a:cs typeface="Franklin Gothic Demi"/>
            </a:endParaRPr>
          </a:p>
          <a:p>
            <a:pPr marL="107950" marR="280670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equipment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 be on 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deal with  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33429" y="763713"/>
            <a:ext cx="1239067" cy="1775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33052" y="3063608"/>
            <a:ext cx="1449704" cy="1842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89601" y="839305"/>
            <a:ext cx="1536280" cy="1616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42601" y="3074702"/>
            <a:ext cx="1141218" cy="15060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37594" y="3327514"/>
            <a:ext cx="1044308" cy="14328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0" y="156378"/>
            <a:ext cx="29972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650" i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1.7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14610B-393B-4B74-AE34-B4FCA4F8247B}"/>
              </a:ext>
            </a:extLst>
          </p:cNvPr>
          <p:cNvSpPr/>
          <p:nvPr/>
        </p:nvSpPr>
        <p:spPr>
          <a:xfrm>
            <a:off x="2133424" y="488898"/>
            <a:ext cx="2368024" cy="2101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B6A190-7A05-4B40-89BA-33F1A54917BF}"/>
              </a:ext>
            </a:extLst>
          </p:cNvPr>
          <p:cNvSpPr/>
          <p:nvPr/>
        </p:nvSpPr>
        <p:spPr>
          <a:xfrm>
            <a:off x="4616451" y="488898"/>
            <a:ext cx="2325302" cy="2149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CF1E2A-5383-4C51-9C4B-327DB008C980}"/>
              </a:ext>
            </a:extLst>
          </p:cNvPr>
          <p:cNvSpPr/>
          <p:nvPr/>
        </p:nvSpPr>
        <p:spPr>
          <a:xfrm>
            <a:off x="2142151" y="2768417"/>
            <a:ext cx="2368024" cy="2133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94BA4F-30FC-476B-BD36-8A91CAA41DD8}"/>
              </a:ext>
            </a:extLst>
          </p:cNvPr>
          <p:cNvSpPr/>
          <p:nvPr/>
        </p:nvSpPr>
        <p:spPr>
          <a:xfrm>
            <a:off x="4616451" y="2776783"/>
            <a:ext cx="2368024" cy="2101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52672" y="718823"/>
            <a:ext cx="3193308" cy="1800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6829" y="432000"/>
          <a:ext cx="6477000" cy="45296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00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1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8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184785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kinds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information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before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starting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67970" indent="-165735">
                        <a:lnSpc>
                          <a:spcPct val="100000"/>
                        </a:lnSpc>
                        <a:spcBef>
                          <a:spcPts val="81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Plans – 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735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Specifications – rules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details about the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735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Operational details –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the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marR="2226310" indent="-165100">
                        <a:lnSpc>
                          <a:spcPts val="1140"/>
                        </a:lnSpc>
                        <a:spcBef>
                          <a:spcPts val="59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job –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 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expected to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meet.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1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9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225425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planning 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job,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know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other people are  doing on site?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67970" marR="2973705" indent="-165100">
                        <a:lnSpc>
                          <a:spcPts val="1140"/>
                        </a:lnSpc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 get in  the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jobs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being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done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marR="2981325" indent="-165100">
                        <a:lnSpc>
                          <a:spcPts val="1140"/>
                        </a:lnSpc>
                        <a:spcBef>
                          <a:spcPts val="57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know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others are doing near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where you  must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work.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104004" y="2834995"/>
            <a:ext cx="2841980" cy="2061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156378"/>
            <a:ext cx="6915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PC 1.1, 1.2,</a:t>
            </a:r>
            <a:r>
              <a:rPr sz="650" i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1.8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5B81DA-583C-4923-B96C-1A2B97483110}"/>
              </a:ext>
            </a:extLst>
          </p:cNvPr>
          <p:cNvSpPr/>
          <p:nvPr/>
        </p:nvSpPr>
        <p:spPr>
          <a:xfrm>
            <a:off x="2254250" y="533466"/>
            <a:ext cx="4691730" cy="2057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3FB54A-A676-46A7-A61B-61789C802226}"/>
              </a:ext>
            </a:extLst>
          </p:cNvPr>
          <p:cNvSpPr/>
          <p:nvPr/>
        </p:nvSpPr>
        <p:spPr>
          <a:xfrm>
            <a:off x="2197136" y="2743200"/>
            <a:ext cx="4748844" cy="21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8114" y="525230"/>
            <a:ext cx="1315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83561" y="738911"/>
            <a:ext cx="4802073" cy="3581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06919" y="1112004"/>
            <a:ext cx="473709" cy="677545"/>
          </a:xfrm>
          <a:custGeom>
            <a:avLst/>
            <a:gdLst/>
            <a:ahLst/>
            <a:cxnLst/>
            <a:rect l="l" t="t" r="r" b="b"/>
            <a:pathLst>
              <a:path w="473710" h="677544">
                <a:moveTo>
                  <a:pt x="473367" y="677265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69488" y="17847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677" y="49204"/>
                </a:moveTo>
                <a:lnTo>
                  <a:pt x="50723" y="24139"/>
                </a:lnTo>
                <a:lnTo>
                  <a:pt x="48371" y="14674"/>
                </a:lnTo>
                <a:lnTo>
                  <a:pt x="42649" y="6774"/>
                </a:lnTo>
                <a:lnTo>
                  <a:pt x="34037" y="1477"/>
                </a:lnTo>
                <a:lnTo>
                  <a:pt x="24071" y="0"/>
                </a:lnTo>
                <a:lnTo>
                  <a:pt x="14626" y="2382"/>
                </a:lnTo>
                <a:lnTo>
                  <a:pt x="6752" y="8131"/>
                </a:lnTo>
                <a:lnTo>
                  <a:pt x="1500" y="16755"/>
                </a:lnTo>
                <a:lnTo>
                  <a:pt x="0" y="26685"/>
                </a:lnTo>
                <a:lnTo>
                  <a:pt x="2354" y="36108"/>
                </a:lnTo>
                <a:lnTo>
                  <a:pt x="8076" y="43967"/>
                </a:lnTo>
                <a:lnTo>
                  <a:pt x="16677" y="4920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74107" y="851992"/>
            <a:ext cx="1055370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33298" y="1116119"/>
            <a:ext cx="825500" cy="1981200"/>
          </a:xfrm>
          <a:custGeom>
            <a:avLst/>
            <a:gdLst/>
            <a:ahLst/>
            <a:cxnLst/>
            <a:rect l="l" t="t" r="r" b="b"/>
            <a:pathLst>
              <a:path w="825500" h="1981200">
                <a:moveTo>
                  <a:pt x="825246" y="1980704"/>
                </a:moveTo>
                <a:lnTo>
                  <a:pt x="0" y="0"/>
                </a:lnTo>
              </a:path>
            </a:pathLst>
          </a:custGeom>
          <a:ln w="12344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43757" y="309532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38500" y="44564"/>
                </a:moveTo>
                <a:lnTo>
                  <a:pt x="45242" y="37448"/>
                </a:lnTo>
                <a:lnTo>
                  <a:pt x="48609" y="28597"/>
                </a:lnTo>
                <a:lnTo>
                  <a:pt x="48422" y="19121"/>
                </a:lnTo>
                <a:lnTo>
                  <a:pt x="44507" y="10134"/>
                </a:lnTo>
                <a:lnTo>
                  <a:pt x="37421" y="3398"/>
                </a:lnTo>
                <a:lnTo>
                  <a:pt x="28600" y="0"/>
                </a:lnTo>
                <a:lnTo>
                  <a:pt x="19150" y="154"/>
                </a:lnTo>
                <a:lnTo>
                  <a:pt x="10179" y="4076"/>
                </a:lnTo>
                <a:lnTo>
                  <a:pt x="3398" y="11177"/>
                </a:lnTo>
                <a:lnTo>
                  <a:pt x="0" y="20029"/>
                </a:lnTo>
                <a:lnTo>
                  <a:pt x="163" y="29503"/>
                </a:lnTo>
                <a:lnTo>
                  <a:pt x="4070" y="38468"/>
                </a:lnTo>
                <a:lnTo>
                  <a:pt x="11157" y="45219"/>
                </a:lnTo>
                <a:lnTo>
                  <a:pt x="19999" y="48617"/>
                </a:lnTo>
                <a:lnTo>
                  <a:pt x="29484" y="48464"/>
                </a:lnTo>
                <a:lnTo>
                  <a:pt x="38500" y="44564"/>
                </a:lnTo>
                <a:close/>
              </a:path>
            </a:pathLst>
          </a:custGeom>
          <a:ln w="12344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22903" y="851992"/>
            <a:ext cx="98742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9998" y="3158190"/>
            <a:ext cx="179070" cy="1271270"/>
          </a:xfrm>
          <a:custGeom>
            <a:avLst/>
            <a:gdLst/>
            <a:ahLst/>
            <a:cxnLst/>
            <a:rect l="l" t="t" r="r" b="b"/>
            <a:pathLst>
              <a:path w="179070" h="1271270">
                <a:moveTo>
                  <a:pt x="0" y="0"/>
                </a:moveTo>
                <a:lnTo>
                  <a:pt x="178917" y="1270698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91092" y="310763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677" y="49264"/>
                </a:moveTo>
                <a:lnTo>
                  <a:pt x="50723" y="24061"/>
                </a:lnTo>
                <a:lnTo>
                  <a:pt x="48371" y="14637"/>
                </a:lnTo>
                <a:lnTo>
                  <a:pt x="42649" y="6775"/>
                </a:lnTo>
                <a:lnTo>
                  <a:pt x="34037" y="1537"/>
                </a:lnTo>
                <a:lnTo>
                  <a:pt x="24071" y="0"/>
                </a:lnTo>
                <a:lnTo>
                  <a:pt x="14626" y="2342"/>
                </a:lnTo>
                <a:lnTo>
                  <a:pt x="6752" y="8054"/>
                </a:lnTo>
                <a:lnTo>
                  <a:pt x="1500" y="16625"/>
                </a:lnTo>
                <a:lnTo>
                  <a:pt x="0" y="26607"/>
                </a:lnTo>
                <a:lnTo>
                  <a:pt x="2354" y="36068"/>
                </a:lnTo>
                <a:lnTo>
                  <a:pt x="8076" y="43967"/>
                </a:lnTo>
                <a:lnTo>
                  <a:pt x="16677" y="4926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44654" y="4395546"/>
            <a:ext cx="921385" cy="563880"/>
          </a:xfrm>
          <a:custGeom>
            <a:avLst/>
            <a:gdLst/>
            <a:ahLst/>
            <a:cxnLst/>
            <a:rect l="l" t="t" r="r" b="b"/>
            <a:pathLst>
              <a:path w="921385" h="563879">
                <a:moveTo>
                  <a:pt x="0" y="563295"/>
                </a:moveTo>
                <a:lnTo>
                  <a:pt x="921118" y="563295"/>
                </a:lnTo>
                <a:lnTo>
                  <a:pt x="921118" y="0"/>
                </a:lnTo>
                <a:lnTo>
                  <a:pt x="0" y="0"/>
                </a:lnTo>
                <a:lnTo>
                  <a:pt x="0" y="563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44654" y="4395546"/>
            <a:ext cx="921385" cy="56388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42240" algn="just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finish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46795" y="334437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44" y="0"/>
                </a:moveTo>
                <a:lnTo>
                  <a:pt x="16277" y="2089"/>
                </a:lnTo>
                <a:lnTo>
                  <a:pt x="7807" y="7791"/>
                </a:lnTo>
                <a:lnTo>
                  <a:pt x="2095" y="16255"/>
                </a:lnTo>
                <a:lnTo>
                  <a:pt x="0" y="26631"/>
                </a:lnTo>
                <a:lnTo>
                  <a:pt x="2095" y="36994"/>
                </a:lnTo>
                <a:lnTo>
                  <a:pt x="7807" y="45464"/>
                </a:lnTo>
                <a:lnTo>
                  <a:pt x="16277" y="51179"/>
                </a:lnTo>
                <a:lnTo>
                  <a:pt x="26644" y="53276"/>
                </a:lnTo>
                <a:lnTo>
                  <a:pt x="37012" y="51179"/>
                </a:lnTo>
                <a:lnTo>
                  <a:pt x="45481" y="45464"/>
                </a:lnTo>
                <a:lnTo>
                  <a:pt x="51194" y="36994"/>
                </a:lnTo>
                <a:lnTo>
                  <a:pt x="53289" y="26631"/>
                </a:lnTo>
                <a:lnTo>
                  <a:pt x="51194" y="16255"/>
                </a:lnTo>
                <a:lnTo>
                  <a:pt x="45481" y="7791"/>
                </a:lnTo>
                <a:lnTo>
                  <a:pt x="37012" y="2089"/>
                </a:lnTo>
                <a:lnTo>
                  <a:pt x="26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3931" y="3397010"/>
            <a:ext cx="60325" cy="988060"/>
          </a:xfrm>
          <a:custGeom>
            <a:avLst/>
            <a:gdLst/>
            <a:ahLst/>
            <a:cxnLst/>
            <a:rect l="l" t="t" r="r" b="b"/>
            <a:pathLst>
              <a:path w="60325" h="988060">
                <a:moveTo>
                  <a:pt x="60299" y="0"/>
                </a:moveTo>
                <a:lnTo>
                  <a:pt x="0" y="988021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50396" y="334644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691" y="49276"/>
                </a:moveTo>
                <a:lnTo>
                  <a:pt x="50760" y="24031"/>
                </a:lnTo>
                <a:lnTo>
                  <a:pt x="48408" y="14612"/>
                </a:lnTo>
                <a:lnTo>
                  <a:pt x="42681" y="6773"/>
                </a:lnTo>
                <a:lnTo>
                  <a:pt x="34077" y="1550"/>
                </a:lnTo>
                <a:lnTo>
                  <a:pt x="24099" y="0"/>
                </a:lnTo>
                <a:lnTo>
                  <a:pt x="14649" y="2321"/>
                </a:lnTo>
                <a:lnTo>
                  <a:pt x="6767" y="8029"/>
                </a:lnTo>
                <a:lnTo>
                  <a:pt x="1489" y="16637"/>
                </a:lnTo>
                <a:lnTo>
                  <a:pt x="0" y="26620"/>
                </a:lnTo>
                <a:lnTo>
                  <a:pt x="2356" y="36081"/>
                </a:lnTo>
                <a:lnTo>
                  <a:pt x="8079" y="43980"/>
                </a:lnTo>
                <a:lnTo>
                  <a:pt x="16691" y="4927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94648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7937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01915" y="318384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44" y="0"/>
                </a:moveTo>
                <a:lnTo>
                  <a:pt x="16277" y="2089"/>
                </a:lnTo>
                <a:lnTo>
                  <a:pt x="7807" y="7791"/>
                </a:lnTo>
                <a:lnTo>
                  <a:pt x="2095" y="16255"/>
                </a:lnTo>
                <a:lnTo>
                  <a:pt x="0" y="26631"/>
                </a:lnTo>
                <a:lnTo>
                  <a:pt x="2095" y="36994"/>
                </a:lnTo>
                <a:lnTo>
                  <a:pt x="7807" y="45464"/>
                </a:lnTo>
                <a:lnTo>
                  <a:pt x="16277" y="51179"/>
                </a:lnTo>
                <a:lnTo>
                  <a:pt x="26644" y="53276"/>
                </a:lnTo>
                <a:lnTo>
                  <a:pt x="37017" y="51179"/>
                </a:lnTo>
                <a:lnTo>
                  <a:pt x="45486" y="45464"/>
                </a:lnTo>
                <a:lnTo>
                  <a:pt x="51195" y="36994"/>
                </a:lnTo>
                <a:lnTo>
                  <a:pt x="53289" y="26631"/>
                </a:lnTo>
                <a:lnTo>
                  <a:pt x="51195" y="16255"/>
                </a:lnTo>
                <a:lnTo>
                  <a:pt x="45486" y="7791"/>
                </a:lnTo>
                <a:lnTo>
                  <a:pt x="37017" y="2089"/>
                </a:lnTo>
                <a:lnTo>
                  <a:pt x="26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43111" y="3234192"/>
            <a:ext cx="573405" cy="1152525"/>
          </a:xfrm>
          <a:custGeom>
            <a:avLst/>
            <a:gdLst/>
            <a:ahLst/>
            <a:cxnLst/>
            <a:rect l="l" t="t" r="r" b="b"/>
            <a:pathLst>
              <a:path w="573404" h="1152525">
                <a:moveTo>
                  <a:pt x="573189" y="0"/>
                </a:moveTo>
                <a:lnTo>
                  <a:pt x="0" y="1151978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02413" y="318618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2547" y="47210"/>
                </a:moveTo>
                <a:lnTo>
                  <a:pt x="22103" y="50422"/>
                </a:lnTo>
                <a:lnTo>
                  <a:pt x="31802" y="49750"/>
                </a:lnTo>
                <a:lnTo>
                  <a:pt x="40542" y="45478"/>
                </a:lnTo>
                <a:lnTo>
                  <a:pt x="47218" y="37889"/>
                </a:lnTo>
                <a:lnTo>
                  <a:pt x="50431" y="28347"/>
                </a:lnTo>
                <a:lnTo>
                  <a:pt x="49765" y="18632"/>
                </a:lnTo>
                <a:lnTo>
                  <a:pt x="45508" y="9874"/>
                </a:lnTo>
                <a:lnTo>
                  <a:pt x="37947" y="3205"/>
                </a:lnTo>
                <a:lnTo>
                  <a:pt x="28377" y="0"/>
                </a:lnTo>
                <a:lnTo>
                  <a:pt x="18648" y="679"/>
                </a:lnTo>
                <a:lnTo>
                  <a:pt x="9889" y="4943"/>
                </a:lnTo>
                <a:lnTo>
                  <a:pt x="3226" y="12489"/>
                </a:lnTo>
                <a:lnTo>
                  <a:pt x="0" y="22079"/>
                </a:lnTo>
                <a:lnTo>
                  <a:pt x="686" y="31802"/>
                </a:lnTo>
                <a:lnTo>
                  <a:pt x="4972" y="40549"/>
                </a:lnTo>
                <a:lnTo>
                  <a:pt x="12547" y="4721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223755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303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83222" y="1256367"/>
            <a:ext cx="635" cy="481330"/>
          </a:xfrm>
          <a:custGeom>
            <a:avLst/>
            <a:gdLst/>
            <a:ahLst/>
            <a:cxnLst/>
            <a:rect l="l" t="t" r="r" b="b"/>
            <a:pathLst>
              <a:path w="635" h="481330">
                <a:moveTo>
                  <a:pt x="25" y="480910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57859" y="173735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680" y="49232"/>
                </a:moveTo>
                <a:lnTo>
                  <a:pt x="50734" y="24030"/>
                </a:lnTo>
                <a:lnTo>
                  <a:pt x="48375" y="14580"/>
                </a:lnTo>
                <a:lnTo>
                  <a:pt x="42646" y="6731"/>
                </a:lnTo>
                <a:lnTo>
                  <a:pt x="34041" y="1505"/>
                </a:lnTo>
                <a:lnTo>
                  <a:pt x="24067" y="0"/>
                </a:lnTo>
                <a:lnTo>
                  <a:pt x="14629" y="2326"/>
                </a:lnTo>
                <a:lnTo>
                  <a:pt x="6763" y="8037"/>
                </a:lnTo>
                <a:lnTo>
                  <a:pt x="1504" y="16682"/>
                </a:lnTo>
                <a:lnTo>
                  <a:pt x="0" y="26627"/>
                </a:lnTo>
                <a:lnTo>
                  <a:pt x="2348" y="36086"/>
                </a:lnTo>
                <a:lnTo>
                  <a:pt x="8069" y="43980"/>
                </a:lnTo>
                <a:lnTo>
                  <a:pt x="16680" y="49232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294648" y="851992"/>
            <a:ext cx="1564640" cy="3981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6002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do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unexpected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situations like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bad</a:t>
            </a:r>
            <a:r>
              <a:rPr sz="10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weather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86280" y="3800235"/>
            <a:ext cx="1905" cy="589280"/>
          </a:xfrm>
          <a:custGeom>
            <a:avLst/>
            <a:gdLst/>
            <a:ahLst/>
            <a:cxnLst/>
            <a:rect l="l" t="t" r="r" b="b"/>
            <a:pathLst>
              <a:path w="1904" h="589279">
                <a:moveTo>
                  <a:pt x="1879" y="0"/>
                </a:moveTo>
                <a:lnTo>
                  <a:pt x="0" y="58886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63078" y="374971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8582" y="49721"/>
                </a:moveTo>
                <a:lnTo>
                  <a:pt x="50322" y="21679"/>
                </a:lnTo>
                <a:lnTo>
                  <a:pt x="47154" y="12467"/>
                </a:lnTo>
                <a:lnTo>
                  <a:pt x="40762" y="5115"/>
                </a:lnTo>
                <a:lnTo>
                  <a:pt x="31727" y="610"/>
                </a:lnTo>
                <a:lnTo>
                  <a:pt x="21668" y="0"/>
                </a:lnTo>
                <a:lnTo>
                  <a:pt x="12466" y="3155"/>
                </a:lnTo>
                <a:lnTo>
                  <a:pt x="5118" y="9527"/>
                </a:lnTo>
                <a:lnTo>
                  <a:pt x="624" y="18568"/>
                </a:lnTo>
                <a:lnTo>
                  <a:pt x="0" y="28624"/>
                </a:lnTo>
                <a:lnTo>
                  <a:pt x="3169" y="37864"/>
                </a:lnTo>
                <a:lnTo>
                  <a:pt x="9556" y="45244"/>
                </a:lnTo>
                <a:lnTo>
                  <a:pt x="18582" y="4972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432071" y="4391901"/>
            <a:ext cx="921385" cy="5505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0489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10</a:t>
            </a:r>
            <a:endParaRPr sz="1100">
              <a:latin typeface="Franklin Gothic Demi"/>
              <a:cs typeface="Franklin Gothic Demi"/>
            </a:endParaRPr>
          </a:p>
          <a:p>
            <a:pPr marL="107950" marR="334645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job’s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7300" y="156378"/>
            <a:ext cx="29972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650" i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1.2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8A6F8CA-A5FA-4011-9E53-FA5B7E621C6B}"/>
              </a:ext>
            </a:extLst>
          </p:cNvPr>
          <p:cNvSpPr/>
          <p:nvPr/>
        </p:nvSpPr>
        <p:spPr>
          <a:xfrm>
            <a:off x="2228114" y="851992"/>
            <a:ext cx="1647854" cy="443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D3BC3A-40A2-4D01-83B5-A7ECD5B4868B}"/>
              </a:ext>
            </a:extLst>
          </p:cNvPr>
          <p:cNvSpPr/>
          <p:nvPr/>
        </p:nvSpPr>
        <p:spPr>
          <a:xfrm>
            <a:off x="3892615" y="828918"/>
            <a:ext cx="1055370" cy="280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CA98437-DD16-463E-9C7A-CBDBAB2FB7EA}"/>
              </a:ext>
            </a:extLst>
          </p:cNvPr>
          <p:cNvSpPr/>
          <p:nvPr/>
        </p:nvSpPr>
        <p:spPr>
          <a:xfrm>
            <a:off x="4964633" y="828918"/>
            <a:ext cx="1064844" cy="266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E4F7F3-F5E8-4F1B-96EB-DE46621C457F}"/>
              </a:ext>
            </a:extLst>
          </p:cNvPr>
          <p:cNvSpPr/>
          <p:nvPr/>
        </p:nvSpPr>
        <p:spPr>
          <a:xfrm>
            <a:off x="2254550" y="4370572"/>
            <a:ext cx="921385" cy="43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2F2EC6-5C0C-43D3-8048-149FA9FF85EE}"/>
              </a:ext>
            </a:extLst>
          </p:cNvPr>
          <p:cNvSpPr/>
          <p:nvPr/>
        </p:nvSpPr>
        <p:spPr>
          <a:xfrm>
            <a:off x="3209198" y="4360191"/>
            <a:ext cx="921385" cy="550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542743-DC9A-45E9-9049-7ECA3A375F9D}"/>
              </a:ext>
            </a:extLst>
          </p:cNvPr>
          <p:cNvSpPr/>
          <p:nvPr/>
        </p:nvSpPr>
        <p:spPr>
          <a:xfrm>
            <a:off x="4423468" y="4382189"/>
            <a:ext cx="958894" cy="57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19EC6C-2BD2-4DF0-84DF-939CFE2FD863}"/>
              </a:ext>
            </a:extLst>
          </p:cNvPr>
          <p:cNvSpPr/>
          <p:nvPr/>
        </p:nvSpPr>
        <p:spPr>
          <a:xfrm>
            <a:off x="5525899" y="4382189"/>
            <a:ext cx="958894" cy="610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58497" y="872330"/>
            <a:ext cx="1296283" cy="1737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50985" y="941599"/>
            <a:ext cx="1432958" cy="1656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64188" y="510388"/>
            <a:ext cx="1289889" cy="2127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152" y="3135610"/>
            <a:ext cx="1322595" cy="135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24951" y="2845180"/>
            <a:ext cx="632735" cy="2046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3238" y="2791521"/>
            <a:ext cx="1216786" cy="20770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134325" y="429006"/>
          <a:ext cx="4880609" cy="4532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6323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Stop/slow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bats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High visibility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vests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Radios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32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Barricades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Bollards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0905" y="429006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11</a:t>
            </a:r>
            <a:endParaRPr sz="1100">
              <a:latin typeface="Franklin Gothic Demi"/>
              <a:cs typeface="Franklin Gothic Demi"/>
            </a:endParaRPr>
          </a:p>
          <a:p>
            <a:pPr marL="107950" marR="410845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equipment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traffic  control plan?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300" y="156378"/>
            <a:ext cx="49530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PC 1.5,</a:t>
            </a:r>
            <a:r>
              <a:rPr sz="650" i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4.2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B2282F-9FC9-4CF9-A938-83932331F71A}"/>
              </a:ext>
            </a:extLst>
          </p:cNvPr>
          <p:cNvSpPr/>
          <p:nvPr/>
        </p:nvSpPr>
        <p:spPr>
          <a:xfrm>
            <a:off x="2206250" y="451924"/>
            <a:ext cx="1464489" cy="2157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272D9B-635F-406B-851C-DC5259713B3B}"/>
              </a:ext>
            </a:extLst>
          </p:cNvPr>
          <p:cNvSpPr/>
          <p:nvPr/>
        </p:nvSpPr>
        <p:spPr>
          <a:xfrm>
            <a:off x="3835025" y="451924"/>
            <a:ext cx="1464489" cy="2157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95491B-5274-4E33-BE49-C853681B0C20}"/>
              </a:ext>
            </a:extLst>
          </p:cNvPr>
          <p:cNvSpPr/>
          <p:nvPr/>
        </p:nvSpPr>
        <p:spPr>
          <a:xfrm>
            <a:off x="5463800" y="491903"/>
            <a:ext cx="1464489" cy="2157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BFE660-BF8C-41BC-9A7C-C2A61301FBF6}"/>
              </a:ext>
            </a:extLst>
          </p:cNvPr>
          <p:cNvSpPr/>
          <p:nvPr/>
        </p:nvSpPr>
        <p:spPr>
          <a:xfrm>
            <a:off x="2181247" y="2743200"/>
            <a:ext cx="1464489" cy="2157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E4A38E-773D-4D40-906B-F5C34BAB9127}"/>
              </a:ext>
            </a:extLst>
          </p:cNvPr>
          <p:cNvSpPr/>
          <p:nvPr/>
        </p:nvSpPr>
        <p:spPr>
          <a:xfrm>
            <a:off x="3809386" y="2751161"/>
            <a:ext cx="1464489" cy="2157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0C1-3D02-4287-8105-5F5DF21C3E63}"/>
              </a:ext>
            </a:extLst>
          </p:cNvPr>
          <p:cNvSpPr/>
          <p:nvPr/>
        </p:nvSpPr>
        <p:spPr>
          <a:xfrm>
            <a:off x="5456106" y="2695330"/>
            <a:ext cx="1464489" cy="2213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8593" y="1401521"/>
            <a:ext cx="4739398" cy="3115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6829" y="432005"/>
          <a:ext cx="6477000" cy="45296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564">
                <a:tc>
                  <a:txBody>
                    <a:bodyPr/>
                    <a:lstStyle/>
                    <a:p>
                      <a:pPr marL="107950">
                        <a:lnSpc>
                          <a:spcPts val="1195"/>
                        </a:lnSpc>
                        <a:spcBef>
                          <a:spcPts val="78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12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65"/>
                        </a:lnSpc>
                        <a:spcBef>
                          <a:spcPts val="81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control vehicles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around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worksite.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site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</a:t>
                      </a:r>
                      <a:r>
                        <a:rPr sz="1000" spc="1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93">
                <a:tc>
                  <a:txBody>
                    <a:bodyPr/>
                    <a:lstStyle/>
                    <a:p>
                      <a:pPr marL="107950">
                        <a:lnSpc>
                          <a:spcPts val="1170"/>
                        </a:lnSpc>
                        <a:spcBef>
                          <a:spcPts val="73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does 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traffic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>
                        <a:lnSpc>
                          <a:spcPts val="109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management plan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(TMP)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271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075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and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 a traffic control licence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state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territory.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690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156378"/>
            <a:ext cx="49530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PC 1.5,</a:t>
            </a:r>
            <a:r>
              <a:rPr sz="650" i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4.2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FDDE2D-DA85-48AF-B5EA-350EFFBD3CAC}"/>
              </a:ext>
            </a:extLst>
          </p:cNvPr>
          <p:cNvSpPr/>
          <p:nvPr/>
        </p:nvSpPr>
        <p:spPr>
          <a:xfrm>
            <a:off x="2178050" y="459951"/>
            <a:ext cx="4767930" cy="809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78112" y="1224000"/>
            <a:ext cx="4891241" cy="278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50344" y="1359446"/>
            <a:ext cx="138366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Close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footpaths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nearby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2716" y="2088807"/>
            <a:ext cx="1301750" cy="40132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4668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Close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roads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one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two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road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4351" y="3444354"/>
            <a:ext cx="941069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detours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6739" y="2787383"/>
            <a:ext cx="126682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Put up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warning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signs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14943" y="1095349"/>
            <a:ext cx="1125855" cy="257810"/>
          </a:xfrm>
          <a:custGeom>
            <a:avLst/>
            <a:gdLst/>
            <a:ahLst/>
            <a:cxnLst/>
            <a:rect l="l" t="t" r="r" b="b"/>
            <a:pathLst>
              <a:path w="1125854" h="257809">
                <a:moveTo>
                  <a:pt x="0" y="257301"/>
                </a:moveTo>
                <a:lnTo>
                  <a:pt x="1125689" y="257301"/>
                </a:lnTo>
                <a:lnTo>
                  <a:pt x="1125689" y="0"/>
                </a:lnTo>
                <a:lnTo>
                  <a:pt x="0" y="0"/>
                </a:lnTo>
                <a:lnTo>
                  <a:pt x="0" y="257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14943" y="1095349"/>
            <a:ext cx="112585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flashing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9593" y="1759509"/>
            <a:ext cx="1103630" cy="40132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2700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Put up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barricades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witches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hats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14943" y="3629660"/>
            <a:ext cx="2190115" cy="563880"/>
          </a:xfrm>
          <a:custGeom>
            <a:avLst/>
            <a:gdLst/>
            <a:ahLst/>
            <a:cxnLst/>
            <a:rect l="l" t="t" r="r" b="b"/>
            <a:pathLst>
              <a:path w="2190115" h="563879">
                <a:moveTo>
                  <a:pt x="0" y="563295"/>
                </a:moveTo>
                <a:lnTo>
                  <a:pt x="2189937" y="563295"/>
                </a:lnTo>
                <a:lnTo>
                  <a:pt x="2189937" y="0"/>
                </a:lnTo>
                <a:lnTo>
                  <a:pt x="0" y="0"/>
                </a:lnTo>
                <a:lnTo>
                  <a:pt x="0" y="563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14943" y="3629660"/>
            <a:ext cx="2190115" cy="56388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211454" algn="just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a traffic control person (to control  traffic on a public road,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a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qualified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controller)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13</a:t>
            </a:r>
            <a:endParaRPr sz="1100">
              <a:latin typeface="Franklin Gothic Demi"/>
              <a:cs typeface="Franklin Gothic Demi"/>
            </a:endParaRPr>
          </a:p>
          <a:p>
            <a:pPr marL="107950">
              <a:lnSpc>
                <a:spcPts val="117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control</a:t>
            </a:r>
            <a:endParaRPr sz="1000">
              <a:latin typeface="Franklin Gothic Book"/>
              <a:cs typeface="Franklin Gothic Book"/>
            </a:endParaRPr>
          </a:p>
          <a:p>
            <a:pPr marL="107950">
              <a:lnSpc>
                <a:spcPts val="114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</a:t>
            </a:r>
            <a:endParaRPr sz="1000">
              <a:latin typeface="Franklin Gothic Book"/>
              <a:cs typeface="Franklin Gothic Book"/>
            </a:endParaRPr>
          </a:p>
          <a:p>
            <a:pPr marL="10795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95899" y="525230"/>
            <a:ext cx="4489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7300" y="156378"/>
            <a:ext cx="49530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PC 1.5,</a:t>
            </a:r>
            <a:r>
              <a:rPr sz="650" i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4.2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57A05B-ADC4-4F0B-8DD8-F5D81CA066AD}"/>
              </a:ext>
            </a:extLst>
          </p:cNvPr>
          <p:cNvSpPr/>
          <p:nvPr/>
        </p:nvSpPr>
        <p:spPr>
          <a:xfrm>
            <a:off x="2178112" y="1039091"/>
            <a:ext cx="1239966" cy="325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A4D1B9-96E5-4527-9EFC-E02539A5E1BC}"/>
              </a:ext>
            </a:extLst>
          </p:cNvPr>
          <p:cNvSpPr/>
          <p:nvPr/>
        </p:nvSpPr>
        <p:spPr>
          <a:xfrm>
            <a:off x="3834770" y="1735057"/>
            <a:ext cx="1162680" cy="425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5AE55A-59FC-41CC-9AC7-FB54B00A356A}"/>
              </a:ext>
            </a:extLst>
          </p:cNvPr>
          <p:cNvSpPr/>
          <p:nvPr/>
        </p:nvSpPr>
        <p:spPr>
          <a:xfrm>
            <a:off x="5550344" y="1325560"/>
            <a:ext cx="1424112" cy="325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B2BCA0-DDAE-4018-B597-34D3D687FB23}"/>
              </a:ext>
            </a:extLst>
          </p:cNvPr>
          <p:cNvSpPr/>
          <p:nvPr/>
        </p:nvSpPr>
        <p:spPr>
          <a:xfrm>
            <a:off x="5609009" y="2077943"/>
            <a:ext cx="1325000" cy="425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251AB8-BEEC-421C-95B5-0F8CDD7DB897}"/>
              </a:ext>
            </a:extLst>
          </p:cNvPr>
          <p:cNvSpPr/>
          <p:nvPr/>
        </p:nvSpPr>
        <p:spPr>
          <a:xfrm>
            <a:off x="4464988" y="2763690"/>
            <a:ext cx="1298575" cy="325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747BBE-E4DF-4CEE-85BF-70B8EBADD2F9}"/>
              </a:ext>
            </a:extLst>
          </p:cNvPr>
          <p:cNvSpPr/>
          <p:nvPr/>
        </p:nvSpPr>
        <p:spPr>
          <a:xfrm>
            <a:off x="2195899" y="3618145"/>
            <a:ext cx="2224060" cy="620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517A74-D55B-45A2-B298-7F91189BA948}"/>
              </a:ext>
            </a:extLst>
          </p:cNvPr>
          <p:cNvSpPr/>
          <p:nvPr/>
        </p:nvSpPr>
        <p:spPr>
          <a:xfrm>
            <a:off x="5964352" y="3417660"/>
            <a:ext cx="997558" cy="325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7006" y="993610"/>
            <a:ext cx="6482994" cy="3960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4299" y="283020"/>
            <a:ext cx="6242685" cy="67881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Communication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55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communicate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people on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 you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work. This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important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follow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work procedures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156378"/>
            <a:ext cx="29972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650" i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1.8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7ABE70-0657-4134-A68A-DACA5E9B1D34}"/>
              </a:ext>
            </a:extLst>
          </p:cNvPr>
          <p:cNvSpPr/>
          <p:nvPr/>
        </p:nvSpPr>
        <p:spPr>
          <a:xfrm>
            <a:off x="524298" y="678313"/>
            <a:ext cx="6364568" cy="315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96205" y="2918295"/>
            <a:ext cx="2439087" cy="1623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5617" y="3401199"/>
            <a:ext cx="1676254" cy="1140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300" y="333421"/>
            <a:ext cx="6504940" cy="5918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Choosing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the right communication</a:t>
            </a:r>
            <a:r>
              <a:rPr sz="1400" spc="1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method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27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grader, 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often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other people.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Communication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important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 the  job done.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ways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communicating.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are: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9245" y="1610553"/>
            <a:ext cx="1876953" cy="1067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25479" y="1091435"/>
            <a:ext cx="1573494" cy="1586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1502" y="1438112"/>
            <a:ext cx="1676992" cy="12395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76604"/>
              </p:ext>
            </p:extLst>
          </p:nvPr>
        </p:nvGraphicFramePr>
        <p:xfrm>
          <a:off x="540000" y="997721"/>
          <a:ext cx="6480175" cy="3599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0284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  <a:spcBef>
                          <a:spcPts val="795"/>
                        </a:spcBef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Written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instructions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68580" marR="196215">
                        <a:lnSpc>
                          <a:spcPts val="1140"/>
                        </a:lnSpc>
                        <a:spcBef>
                          <a:spcPts val="5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example,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plans 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 Work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Method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Statements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70"/>
                        </a:lnSpc>
                        <a:spcBef>
                          <a:spcPts val="810"/>
                        </a:spcBef>
                      </a:pP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Signs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67945">
                        <a:lnSpc>
                          <a:spcPts val="117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include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warning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signs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Hand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signals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774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  <a:spcBef>
                          <a:spcPts val="790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Asking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questions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and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listening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68580" marR="160020">
                        <a:lnSpc>
                          <a:spcPts val="1140"/>
                        </a:lnSpc>
                        <a:spcBef>
                          <a:spcPts val="6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very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important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because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understand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safely.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03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  <a:spcBef>
                          <a:spcPts val="790"/>
                        </a:spcBef>
                      </a:pPr>
                      <a:r>
                        <a:rPr sz="1000" b="0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Two-way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radios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68580" marR="2583815">
                        <a:lnSpc>
                          <a:spcPts val="1140"/>
                        </a:lnSpc>
                        <a:spcBef>
                          <a:spcPts val="6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common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worksites.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using them,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always  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working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properly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you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68580" marR="2585085">
                        <a:lnSpc>
                          <a:spcPts val="1140"/>
                        </a:lnSpc>
                        <a:spcBef>
                          <a:spcPts val="7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batteries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enough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charge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right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channel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communicate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workmates.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03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0849" y="4692243"/>
            <a:ext cx="6463030" cy="194284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need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choose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best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way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communicate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job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doing.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Do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this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when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planning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job.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300" y="156378"/>
            <a:ext cx="29972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650" i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1.8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762704-9D0E-4331-8FA4-AFF2A2AF478F}"/>
              </a:ext>
            </a:extLst>
          </p:cNvPr>
          <p:cNvSpPr/>
          <p:nvPr/>
        </p:nvSpPr>
        <p:spPr>
          <a:xfrm>
            <a:off x="494402" y="590629"/>
            <a:ext cx="6440890" cy="3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D49E11-EE20-4411-898D-1503D2ABAC39}"/>
              </a:ext>
            </a:extLst>
          </p:cNvPr>
          <p:cNvSpPr/>
          <p:nvPr/>
        </p:nvSpPr>
        <p:spPr>
          <a:xfrm>
            <a:off x="585141" y="1122475"/>
            <a:ext cx="2050109" cy="1586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6DC56A-D13F-4B79-83FF-1417D7E031D3}"/>
              </a:ext>
            </a:extLst>
          </p:cNvPr>
          <p:cNvSpPr/>
          <p:nvPr/>
        </p:nvSpPr>
        <p:spPr>
          <a:xfrm>
            <a:off x="2753195" y="1066800"/>
            <a:ext cx="2050109" cy="1586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A4F295-2489-4FE7-8139-D26D1DEC3A7C}"/>
              </a:ext>
            </a:extLst>
          </p:cNvPr>
          <p:cNvSpPr/>
          <p:nvPr/>
        </p:nvSpPr>
        <p:spPr>
          <a:xfrm>
            <a:off x="4848446" y="1066799"/>
            <a:ext cx="2122914" cy="1636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D63911-1086-4606-9FF4-AECA8BB6C85B}"/>
              </a:ext>
            </a:extLst>
          </p:cNvPr>
          <p:cNvSpPr/>
          <p:nvPr/>
        </p:nvSpPr>
        <p:spPr>
          <a:xfrm>
            <a:off x="612666" y="2804184"/>
            <a:ext cx="2050109" cy="1749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D22721-C618-4D43-B32D-7BFCCCC2453A}"/>
              </a:ext>
            </a:extLst>
          </p:cNvPr>
          <p:cNvSpPr/>
          <p:nvPr/>
        </p:nvSpPr>
        <p:spPr>
          <a:xfrm>
            <a:off x="2735441" y="2811368"/>
            <a:ext cx="4208393" cy="174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E0737-3507-4B87-96AE-9723124FAFDD}"/>
              </a:ext>
            </a:extLst>
          </p:cNvPr>
          <p:cNvSpPr/>
          <p:nvPr/>
        </p:nvSpPr>
        <p:spPr>
          <a:xfrm>
            <a:off x="556741" y="4648766"/>
            <a:ext cx="6475499" cy="304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6501"/>
            <a:ext cx="7560309" cy="702310"/>
          </a:xfrm>
          <a:custGeom>
            <a:avLst/>
            <a:gdLst/>
            <a:ahLst/>
            <a:cxnLst/>
            <a:rect l="l" t="t" r="r" b="b"/>
            <a:pathLst>
              <a:path w="7560309" h="702310">
                <a:moveTo>
                  <a:pt x="0" y="702005"/>
                </a:moveTo>
                <a:lnTo>
                  <a:pt x="7559992" y="702005"/>
                </a:lnTo>
                <a:lnTo>
                  <a:pt x="7559992" y="0"/>
                </a:lnTo>
                <a:lnTo>
                  <a:pt x="0" y="0"/>
                </a:lnTo>
                <a:lnTo>
                  <a:pt x="0" y="70200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2300" y="774974"/>
            <a:ext cx="1750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pc="9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pc="7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pc="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pc="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76799" y="1576851"/>
            <a:ext cx="2177851" cy="926536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ct val="14220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Language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Literacy 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Numeracy (LLN)</a:t>
            </a:r>
            <a:r>
              <a:rPr lang="en-US"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 Acknowledgements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863600">
              <a:lnSpc>
                <a:spcPct val="1422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Introduction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grader  General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6799" y="2660750"/>
            <a:ext cx="588645" cy="21932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6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7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8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9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10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0699" y="2660750"/>
            <a:ext cx="1634489" cy="2193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2075">
              <a:lnSpc>
                <a:spcPct val="1422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prepare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work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Identify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 Check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monitor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 Operate/use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4220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Shut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down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store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Maintain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 Housekeeping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604520">
              <a:lnSpc>
                <a:spcPct val="142200"/>
              </a:lnSpc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Record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keeping  Relocate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 Attachments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6250" y="1570449"/>
            <a:ext cx="333926" cy="3283591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505"/>
              </a:spcBef>
            </a:pPr>
            <a:r>
              <a:rPr lang="en-US"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</a:p>
          <a:p>
            <a:pPr marL="151765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6</a:t>
            </a:r>
            <a:endParaRPr lang="en-US" sz="1000" dirty="0">
              <a:latin typeface="Franklin Gothic Book"/>
              <a:cs typeface="Franklin Gothic Book"/>
            </a:endParaRPr>
          </a:p>
          <a:p>
            <a:pPr marL="151765">
              <a:lnSpc>
                <a:spcPct val="100000"/>
              </a:lnSpc>
              <a:spcBef>
                <a:spcPts val="505"/>
              </a:spcBef>
            </a:pPr>
            <a:r>
              <a:rPr lang="en-AU"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7</a:t>
            </a:r>
          </a:p>
          <a:p>
            <a:pPr marL="151765">
              <a:lnSpc>
                <a:spcPct val="100000"/>
              </a:lnSpc>
              <a:spcBef>
                <a:spcPts val="505"/>
              </a:spcBef>
            </a:pPr>
            <a:r>
              <a:rPr lang="en-AU"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10</a:t>
            </a:r>
            <a:endParaRPr sz="1000" dirty="0">
              <a:latin typeface="Franklin Gothic Book"/>
              <a:cs typeface="Franklin Gothic Book"/>
            </a:endParaRPr>
          </a:p>
          <a:p>
            <a:pPr marL="82550">
              <a:lnSpc>
                <a:spcPct val="100000"/>
              </a:lnSpc>
              <a:spcBef>
                <a:spcPts val="509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endParaRPr sz="1000" dirty="0">
              <a:latin typeface="Franklin Gothic Book"/>
              <a:cs typeface="Franklin Gothic Book"/>
            </a:endParaRPr>
          </a:p>
          <a:p>
            <a:pPr marL="81915">
              <a:lnSpc>
                <a:spcPct val="100000"/>
              </a:lnSpc>
              <a:spcBef>
                <a:spcPts val="50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r>
              <a:rPr lang="en-US"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 dirty="0">
              <a:latin typeface="Franklin Gothic Book"/>
              <a:cs typeface="Franklin Gothic Book"/>
            </a:endParaRPr>
          </a:p>
          <a:p>
            <a:pPr marL="88900">
              <a:lnSpc>
                <a:spcPct val="100000"/>
              </a:lnSpc>
              <a:spcBef>
                <a:spcPts val="505"/>
              </a:spcBef>
            </a:pPr>
            <a:r>
              <a:rPr lang="en-US" sz="1000" dirty="0">
                <a:latin typeface="Franklin Gothic Book"/>
                <a:cs typeface="Franklin Gothic Book"/>
              </a:rPr>
              <a:t>46</a:t>
            </a:r>
            <a:endParaRPr sz="1000" dirty="0">
              <a:latin typeface="Franklin Gothic Book"/>
              <a:cs typeface="Franklin Gothic Book"/>
            </a:endParaRPr>
          </a:p>
          <a:p>
            <a:pPr marL="81915">
              <a:lnSpc>
                <a:spcPct val="100000"/>
              </a:lnSpc>
              <a:spcBef>
                <a:spcPts val="509"/>
              </a:spcBef>
            </a:pPr>
            <a:r>
              <a:rPr lang="en-US" sz="1000" dirty="0">
                <a:latin typeface="Franklin Gothic Book"/>
                <a:cs typeface="Franklin Gothic Book"/>
              </a:rPr>
              <a:t>88</a:t>
            </a:r>
            <a:endParaRPr sz="1000" dirty="0">
              <a:latin typeface="Franklin Gothic Book"/>
              <a:cs typeface="Franklin Gothic Book"/>
            </a:endParaRPr>
          </a:p>
          <a:p>
            <a:pPr marL="15875">
              <a:lnSpc>
                <a:spcPct val="100000"/>
              </a:lnSpc>
              <a:spcBef>
                <a:spcPts val="50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lang="en-US"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15</a:t>
            </a:r>
            <a:endParaRPr sz="1000" dirty="0">
              <a:latin typeface="Franklin Gothic Book"/>
              <a:cs typeface="Franklin Gothic Book"/>
            </a:endParaRPr>
          </a:p>
          <a:p>
            <a:pPr marL="13335">
              <a:lnSpc>
                <a:spcPct val="100000"/>
              </a:lnSpc>
              <a:spcBef>
                <a:spcPts val="509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lang="en-US"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47</a:t>
            </a:r>
            <a:endParaRPr sz="1000" dirty="0">
              <a:latin typeface="Franklin Gothic Book"/>
              <a:cs typeface="Franklin Gothic Book"/>
            </a:endParaRPr>
          </a:p>
          <a:p>
            <a:pPr marL="20320">
              <a:lnSpc>
                <a:spcPct val="100000"/>
              </a:lnSpc>
              <a:spcBef>
                <a:spcPts val="505"/>
              </a:spcBef>
            </a:pP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lang="en-US"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55</a:t>
            </a:r>
            <a:endParaRPr sz="1000" dirty="0">
              <a:latin typeface="Franklin Gothic Book"/>
              <a:cs typeface="Franklin Gothic Book"/>
            </a:endParaRPr>
          </a:p>
          <a:p>
            <a:pPr marL="17145">
              <a:lnSpc>
                <a:spcPct val="100000"/>
              </a:lnSpc>
              <a:spcBef>
                <a:spcPts val="50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lang="en-US"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74</a:t>
            </a:r>
            <a:endParaRPr sz="1000" dirty="0">
              <a:latin typeface="Franklin Gothic Book"/>
              <a:cs typeface="Franklin Gothic Book"/>
            </a:endParaRPr>
          </a:p>
          <a:p>
            <a:pPr marL="17145">
              <a:lnSpc>
                <a:spcPct val="100000"/>
              </a:lnSpc>
              <a:spcBef>
                <a:spcPts val="509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lang="en-US"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79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8</a:t>
            </a:r>
            <a:r>
              <a:rPr lang="en-US"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 dirty="0">
              <a:latin typeface="Franklin Gothic Book"/>
              <a:cs typeface="Franklin Gothic Book"/>
            </a:endParaRPr>
          </a:p>
          <a:p>
            <a:pPr marL="20320">
              <a:lnSpc>
                <a:spcPct val="100000"/>
              </a:lnSpc>
              <a:spcBef>
                <a:spcPts val="505"/>
              </a:spcBef>
            </a:pPr>
            <a:r>
              <a:rPr sz="1000" spc="-5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lang="en-US" sz="1000" spc="-50">
                <a:solidFill>
                  <a:srgbClr val="231F20"/>
                </a:solidFill>
                <a:latin typeface="Franklin Gothic Book"/>
                <a:cs typeface="Franklin Gothic Book"/>
              </a:rPr>
              <a:t>88</a:t>
            </a:r>
            <a:endParaRPr sz="1000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8746" y="1343185"/>
            <a:ext cx="2434455" cy="1611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00" y="283022"/>
            <a:ext cx="6356985" cy="67881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Communicating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with people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  <a:spcBef>
                <a:spcPts val="4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communicating,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watch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for.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talk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 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are: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065" y="3257981"/>
            <a:ext cx="2584582" cy="16608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7039" y="1281238"/>
            <a:ext cx="2168889" cy="1673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45050" y="1017006"/>
          <a:ext cx="6470650" cy="3950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5500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supervisor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team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leader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Workmates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549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engineers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OHS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representatives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officers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4481126" y="3302865"/>
            <a:ext cx="1923653" cy="1616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56378"/>
            <a:ext cx="29972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650" i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1.8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0B19D-AE88-4663-A1F7-37A7F3C89A02}"/>
              </a:ext>
            </a:extLst>
          </p:cNvPr>
          <p:cNvSpPr/>
          <p:nvPr/>
        </p:nvSpPr>
        <p:spPr>
          <a:xfrm>
            <a:off x="545050" y="609600"/>
            <a:ext cx="6339235" cy="352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DD44AD-B9AE-4904-9FDB-82FF14580205}"/>
              </a:ext>
            </a:extLst>
          </p:cNvPr>
          <p:cNvSpPr/>
          <p:nvPr/>
        </p:nvSpPr>
        <p:spPr>
          <a:xfrm>
            <a:off x="585141" y="1122475"/>
            <a:ext cx="2913506" cy="1832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C038BE-ACAA-42FB-B79A-96FE13B037E5}"/>
              </a:ext>
            </a:extLst>
          </p:cNvPr>
          <p:cNvSpPr/>
          <p:nvPr/>
        </p:nvSpPr>
        <p:spPr>
          <a:xfrm>
            <a:off x="3800419" y="1094960"/>
            <a:ext cx="3170939" cy="186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4EF7DD-3F00-42E8-AEFB-3105EE5C3068}"/>
              </a:ext>
            </a:extLst>
          </p:cNvPr>
          <p:cNvSpPr/>
          <p:nvPr/>
        </p:nvSpPr>
        <p:spPr>
          <a:xfrm>
            <a:off x="588861" y="3045239"/>
            <a:ext cx="3104862" cy="1873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F5AB0E-14FC-4128-A12F-6C56DD8853B0}"/>
              </a:ext>
            </a:extLst>
          </p:cNvPr>
          <p:cNvSpPr/>
          <p:nvPr/>
        </p:nvSpPr>
        <p:spPr>
          <a:xfrm>
            <a:off x="3831013" y="3056259"/>
            <a:ext cx="3104861" cy="186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800" y="283022"/>
            <a:ext cx="6192520" cy="1866264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750"/>
              </a:spcBef>
            </a:pP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Communication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– </a:t>
            </a: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shift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handovers</a:t>
            </a:r>
            <a:endParaRPr sz="1400" dirty="0">
              <a:latin typeface="Franklin Gothic Demi"/>
              <a:cs typeface="Franklin Gothic Demi"/>
            </a:endParaRPr>
          </a:p>
          <a:p>
            <a:pPr marL="17145" marR="5080">
              <a:lnSpc>
                <a:spcPts val="1140"/>
              </a:lnSpc>
              <a:spcBef>
                <a:spcPts val="55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Handovers happen anytime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(or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team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workers) takes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another. For example, 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shift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ends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another one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starts.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During 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handover,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workers, leaving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give details about the job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workers,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taking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over.</a:t>
            </a:r>
            <a:endParaRPr sz="1000" dirty="0">
              <a:latin typeface="Franklin Gothic Book"/>
              <a:cs typeface="Franklin Gothic Book"/>
            </a:endParaRPr>
          </a:p>
          <a:p>
            <a:pPr marL="17145">
              <a:lnSpc>
                <a:spcPct val="100000"/>
              </a:lnSpc>
              <a:spcBef>
                <a:spcPts val="62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things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talked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 during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handover</a:t>
            </a:r>
            <a:r>
              <a:rPr sz="1000" spc="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include: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894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and hazard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controls;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use the JSA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SWMS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problems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complete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is;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use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220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done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next?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845" y="3606343"/>
            <a:ext cx="3100070" cy="943207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During handovers,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keep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mind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cultural</a:t>
            </a:r>
            <a:r>
              <a:rPr sz="1000" spc="7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differences.</a:t>
            </a:r>
            <a:endParaRPr sz="1000" dirty="0">
              <a:latin typeface="Franklin Gothic Demi"/>
              <a:cs typeface="Franklin Gothic Demi"/>
            </a:endParaRPr>
          </a:p>
          <a:p>
            <a:pPr marL="114300" marR="198755">
              <a:lnSpc>
                <a:spcPts val="1140"/>
              </a:lnSpc>
              <a:spcBef>
                <a:spcPts val="74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example, someone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English as their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second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language.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extra care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understand 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telling them.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 follow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handover procedures for your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26344" y="2231999"/>
            <a:ext cx="3193656" cy="2467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156378"/>
            <a:ext cx="29972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650" i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1.8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E261F1-4C5E-44EC-A6D2-2D2FE1D1A20E}"/>
              </a:ext>
            </a:extLst>
          </p:cNvPr>
          <p:cNvSpPr/>
          <p:nvPr/>
        </p:nvSpPr>
        <p:spPr>
          <a:xfrm>
            <a:off x="522800" y="609600"/>
            <a:ext cx="6303450" cy="1539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119B0A-E916-4AE2-BF65-A1138C2437C9}"/>
              </a:ext>
            </a:extLst>
          </p:cNvPr>
          <p:cNvSpPr/>
          <p:nvPr/>
        </p:nvSpPr>
        <p:spPr>
          <a:xfrm>
            <a:off x="522800" y="3505200"/>
            <a:ext cx="3170923" cy="1055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6708" y="2686884"/>
            <a:ext cx="3833292" cy="2183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7925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Identify </a:t>
            </a:r>
            <a:r>
              <a:rPr spc="85" dirty="0"/>
              <a:t>and </a:t>
            </a:r>
            <a:r>
              <a:rPr spc="25" dirty="0"/>
              <a:t>control</a:t>
            </a:r>
            <a:r>
              <a:rPr spc="-320" dirty="0"/>
              <a:t> </a:t>
            </a:r>
            <a:r>
              <a:rPr spc="40" dirty="0"/>
              <a:t>hazards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93801" y="1995321"/>
            <a:ext cx="7937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Chapter</a:t>
            </a:r>
            <a:r>
              <a:rPr sz="1400" spc="-6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2</a:t>
            </a:r>
            <a:endParaRPr sz="1400" dirty="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8980" y="1746328"/>
            <a:ext cx="5289534" cy="3487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7552690" cy="3194685"/>
          </a:xfrm>
          <a:custGeom>
            <a:avLst/>
            <a:gdLst/>
            <a:ahLst/>
            <a:cxnLst/>
            <a:rect l="l" t="t" r="r" b="b"/>
            <a:pathLst>
              <a:path w="7552690" h="3194685">
                <a:moveTo>
                  <a:pt x="7552080" y="0"/>
                </a:moveTo>
                <a:lnTo>
                  <a:pt x="0" y="0"/>
                </a:lnTo>
                <a:lnTo>
                  <a:pt x="0" y="3194316"/>
                </a:lnTo>
                <a:lnTo>
                  <a:pt x="7552080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17902" y="952189"/>
            <a:ext cx="4314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5" dirty="0">
                <a:solidFill>
                  <a:srgbClr val="FFFFFF"/>
                </a:solidFill>
                <a:latin typeface="Calibri"/>
                <a:cs typeface="Calibri"/>
              </a:rPr>
              <a:t>Introduction </a:t>
            </a:r>
            <a:r>
              <a:rPr spc="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Grader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3133" y="117014"/>
            <a:ext cx="16871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GRADER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40746" y="442345"/>
            <a:ext cx="2921367" cy="1987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173608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Introduction </a:t>
            </a: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to</a:t>
            </a:r>
            <a:r>
              <a:rPr sz="1400" spc="-1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grader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625949"/>
            <a:ext cx="3343910" cy="9740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77800" marR="5080" indent="-165100">
              <a:lnSpc>
                <a:spcPts val="1140"/>
              </a:lnSpc>
              <a:spcBef>
                <a:spcPts val="185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grader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self-propelled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articulating or rigid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framed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wheeled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machine, designed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cut,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place construction  materials using 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centrally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mounted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blade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  forward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and/or rear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mounted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rippers/scarifiers.</a:t>
            </a:r>
            <a:endParaRPr sz="1000">
              <a:latin typeface="Franklin Gothic Book"/>
              <a:cs typeface="Franklin Gothic Book"/>
            </a:endParaRPr>
          </a:p>
          <a:p>
            <a:pPr marL="177800" marR="233045" indent="-165100">
              <a:lnSpc>
                <a:spcPts val="1140"/>
              </a:lnSpc>
              <a:spcBef>
                <a:spcPts val="570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blade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 controls are normally hydraulic;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however,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mechanical.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2536569"/>
            <a:ext cx="3097530" cy="481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What industries do </a:t>
            </a:r>
            <a:r>
              <a:rPr sz="14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you </a:t>
            </a:r>
            <a:r>
              <a:rPr sz="14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use a grader </a:t>
            </a:r>
            <a:r>
              <a:rPr sz="14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in?</a:t>
            </a:r>
            <a:endParaRPr sz="1400" dirty="0">
              <a:latin typeface="Franklin Gothic Demi"/>
              <a:cs typeface="Franklin Gothic Demi"/>
            </a:endParaRPr>
          </a:p>
          <a:p>
            <a:pPr marL="177800" indent="-165100">
              <a:lnSpc>
                <a:spcPct val="100000"/>
              </a:lnSpc>
              <a:spcBef>
                <a:spcPts val="710"/>
              </a:spcBef>
              <a:buChar char="•"/>
              <a:tabLst>
                <a:tab pos="177800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Civil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construction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64995" y="2818574"/>
            <a:ext cx="2313525" cy="2166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40746" y="2818575"/>
            <a:ext cx="2921368" cy="2209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7A1B49-26A1-40D7-A445-B723595B1029}"/>
              </a:ext>
            </a:extLst>
          </p:cNvPr>
          <p:cNvSpPr/>
          <p:nvPr/>
        </p:nvSpPr>
        <p:spPr>
          <a:xfrm>
            <a:off x="441434" y="366000"/>
            <a:ext cx="6689616" cy="219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0D0785-B1CC-4498-9630-BDE94AE2F64C}"/>
              </a:ext>
            </a:extLst>
          </p:cNvPr>
          <p:cNvSpPr/>
          <p:nvPr/>
        </p:nvSpPr>
        <p:spPr>
          <a:xfrm>
            <a:off x="430466" y="2587503"/>
            <a:ext cx="6776784" cy="2513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3133" y="117014"/>
            <a:ext cx="16871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GRADER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2980" y="366000"/>
            <a:ext cx="1827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An </a:t>
            </a: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example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of a</a:t>
            </a:r>
            <a:r>
              <a:rPr sz="1400" spc="-1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grader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92345" y="1272523"/>
            <a:ext cx="5311412" cy="3424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5551" y="1122350"/>
            <a:ext cx="165227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Rollover protective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structure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97543" y="1247281"/>
            <a:ext cx="579120" cy="327025"/>
          </a:xfrm>
          <a:custGeom>
            <a:avLst/>
            <a:gdLst/>
            <a:ahLst/>
            <a:cxnLst/>
            <a:rect l="l" t="t" r="r" b="b"/>
            <a:pathLst>
              <a:path w="579120" h="327025">
                <a:moveTo>
                  <a:pt x="578548" y="326771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3215" y="156152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0" y="29425"/>
                </a:moveTo>
                <a:lnTo>
                  <a:pt x="3696" y="38816"/>
                </a:lnTo>
                <a:lnTo>
                  <a:pt x="10455" y="45821"/>
                </a:lnTo>
                <a:lnTo>
                  <a:pt x="19352" y="49778"/>
                </a:lnTo>
                <a:lnTo>
                  <a:pt x="29463" y="50025"/>
                </a:lnTo>
                <a:lnTo>
                  <a:pt x="38841" y="46347"/>
                </a:lnTo>
                <a:lnTo>
                  <a:pt x="45839" y="39584"/>
                </a:lnTo>
                <a:lnTo>
                  <a:pt x="49786" y="30685"/>
                </a:lnTo>
                <a:lnTo>
                  <a:pt x="50012" y="20599"/>
                </a:lnTo>
                <a:lnTo>
                  <a:pt x="46355" y="11208"/>
                </a:lnTo>
                <a:lnTo>
                  <a:pt x="39601" y="4203"/>
                </a:lnTo>
                <a:lnTo>
                  <a:pt x="30710" y="246"/>
                </a:lnTo>
                <a:lnTo>
                  <a:pt x="20637" y="0"/>
                </a:lnTo>
                <a:lnTo>
                  <a:pt x="11217" y="3683"/>
                </a:lnTo>
                <a:lnTo>
                  <a:pt x="4217" y="10445"/>
                </a:lnTo>
                <a:lnTo>
                  <a:pt x="268" y="19341"/>
                </a:lnTo>
                <a:lnTo>
                  <a:pt x="0" y="29425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82278" y="1871256"/>
            <a:ext cx="38608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Cab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69722" y="1997141"/>
            <a:ext cx="742315" cy="423545"/>
          </a:xfrm>
          <a:custGeom>
            <a:avLst/>
            <a:gdLst/>
            <a:ahLst/>
            <a:cxnLst/>
            <a:rect l="l" t="t" r="r" b="b"/>
            <a:pathLst>
              <a:path w="742314" h="423544">
                <a:moveTo>
                  <a:pt x="742162" y="423519"/>
                </a:moveTo>
                <a:lnTo>
                  <a:pt x="0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08808" y="240823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413"/>
                </a:moveTo>
                <a:lnTo>
                  <a:pt x="3666" y="38802"/>
                </a:lnTo>
                <a:lnTo>
                  <a:pt x="10450" y="45805"/>
                </a:lnTo>
                <a:lnTo>
                  <a:pt x="19375" y="49765"/>
                </a:lnTo>
                <a:lnTo>
                  <a:pt x="29463" y="50025"/>
                </a:lnTo>
                <a:lnTo>
                  <a:pt x="38800" y="46347"/>
                </a:lnTo>
                <a:lnTo>
                  <a:pt x="45812" y="39584"/>
                </a:lnTo>
                <a:lnTo>
                  <a:pt x="49809" y="30685"/>
                </a:lnTo>
                <a:lnTo>
                  <a:pt x="50101" y="20599"/>
                </a:lnTo>
                <a:lnTo>
                  <a:pt x="46378" y="11208"/>
                </a:lnTo>
                <a:lnTo>
                  <a:pt x="39574" y="4203"/>
                </a:lnTo>
                <a:lnTo>
                  <a:pt x="30668" y="246"/>
                </a:lnTo>
                <a:lnTo>
                  <a:pt x="20637" y="0"/>
                </a:lnTo>
                <a:lnTo>
                  <a:pt x="11246" y="3670"/>
                </a:lnTo>
                <a:lnTo>
                  <a:pt x="4217" y="10429"/>
                </a:lnTo>
                <a:lnTo>
                  <a:pt x="240" y="19327"/>
                </a:lnTo>
                <a:lnTo>
                  <a:pt x="0" y="2941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14881" y="2315553"/>
            <a:ext cx="77279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315"/>
              </a:spcBef>
            </a:pP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90979" y="2442857"/>
            <a:ext cx="422909" cy="234950"/>
          </a:xfrm>
          <a:custGeom>
            <a:avLst/>
            <a:gdLst/>
            <a:ahLst/>
            <a:cxnLst/>
            <a:rect l="l" t="t" r="r" b="b"/>
            <a:pathLst>
              <a:path w="422910" h="234950">
                <a:moveTo>
                  <a:pt x="422567" y="234543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10767" y="266471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413"/>
                </a:moveTo>
                <a:lnTo>
                  <a:pt x="3637" y="38806"/>
                </a:lnTo>
                <a:lnTo>
                  <a:pt x="10367" y="45815"/>
                </a:lnTo>
                <a:lnTo>
                  <a:pt x="19257" y="49776"/>
                </a:lnTo>
                <a:lnTo>
                  <a:pt x="29375" y="50025"/>
                </a:lnTo>
                <a:lnTo>
                  <a:pt x="38746" y="46347"/>
                </a:lnTo>
                <a:lnTo>
                  <a:pt x="45751" y="39584"/>
                </a:lnTo>
                <a:lnTo>
                  <a:pt x="49727" y="30685"/>
                </a:lnTo>
                <a:lnTo>
                  <a:pt x="50012" y="20599"/>
                </a:lnTo>
                <a:lnTo>
                  <a:pt x="46296" y="11208"/>
                </a:lnTo>
                <a:lnTo>
                  <a:pt x="39512" y="4203"/>
                </a:lnTo>
                <a:lnTo>
                  <a:pt x="30610" y="246"/>
                </a:lnTo>
                <a:lnTo>
                  <a:pt x="20535" y="0"/>
                </a:lnTo>
                <a:lnTo>
                  <a:pt x="11117" y="3681"/>
                </a:lnTo>
                <a:lnTo>
                  <a:pt x="4129" y="10439"/>
                </a:lnTo>
                <a:lnTo>
                  <a:pt x="210" y="19330"/>
                </a:lnTo>
                <a:lnTo>
                  <a:pt x="0" y="2941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14881" y="2742450"/>
            <a:ext cx="499109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Frame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12666" y="2866957"/>
            <a:ext cx="367030" cy="201930"/>
          </a:xfrm>
          <a:custGeom>
            <a:avLst/>
            <a:gdLst/>
            <a:ahLst/>
            <a:cxnLst/>
            <a:rect l="l" t="t" r="r" b="b"/>
            <a:pathLst>
              <a:path w="367030" h="201930">
                <a:moveTo>
                  <a:pt x="366610" y="20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76500" y="305583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425"/>
                </a:moveTo>
                <a:lnTo>
                  <a:pt x="3695" y="38814"/>
                </a:lnTo>
                <a:lnTo>
                  <a:pt x="10444" y="45816"/>
                </a:lnTo>
                <a:lnTo>
                  <a:pt x="19314" y="49773"/>
                </a:lnTo>
                <a:lnTo>
                  <a:pt x="29375" y="50025"/>
                </a:lnTo>
                <a:lnTo>
                  <a:pt x="38804" y="46343"/>
                </a:lnTo>
                <a:lnTo>
                  <a:pt x="45827" y="39585"/>
                </a:lnTo>
                <a:lnTo>
                  <a:pt x="49784" y="30694"/>
                </a:lnTo>
                <a:lnTo>
                  <a:pt x="50012" y="20612"/>
                </a:lnTo>
                <a:lnTo>
                  <a:pt x="46326" y="11217"/>
                </a:lnTo>
                <a:lnTo>
                  <a:pt x="39601" y="4205"/>
                </a:lnTo>
                <a:lnTo>
                  <a:pt x="30738" y="243"/>
                </a:lnTo>
                <a:lnTo>
                  <a:pt x="20637" y="0"/>
                </a:lnTo>
                <a:lnTo>
                  <a:pt x="11246" y="3678"/>
                </a:lnTo>
                <a:lnTo>
                  <a:pt x="4217" y="10440"/>
                </a:lnTo>
                <a:lnTo>
                  <a:pt x="240" y="19339"/>
                </a:lnTo>
                <a:lnTo>
                  <a:pt x="0" y="29425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02352" y="852347"/>
            <a:ext cx="72580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Engine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89822" y="1114945"/>
            <a:ext cx="79375" cy="467359"/>
          </a:xfrm>
          <a:custGeom>
            <a:avLst/>
            <a:gdLst/>
            <a:ahLst/>
            <a:cxnLst/>
            <a:rect l="l" t="t" r="r" b="b"/>
            <a:pathLst>
              <a:path w="79375" h="467359">
                <a:moveTo>
                  <a:pt x="0" y="467093"/>
                </a:moveTo>
                <a:lnTo>
                  <a:pt x="79082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60646" y="158206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50012" y="20599"/>
                </a:moveTo>
                <a:lnTo>
                  <a:pt x="49788" y="30685"/>
                </a:lnTo>
                <a:lnTo>
                  <a:pt x="45845" y="39584"/>
                </a:lnTo>
                <a:lnTo>
                  <a:pt x="38852" y="46347"/>
                </a:lnTo>
                <a:lnTo>
                  <a:pt x="29476" y="50025"/>
                </a:lnTo>
                <a:lnTo>
                  <a:pt x="19402" y="49778"/>
                </a:lnTo>
                <a:lnTo>
                  <a:pt x="10499" y="45821"/>
                </a:lnTo>
                <a:lnTo>
                  <a:pt x="3716" y="38816"/>
                </a:lnTo>
                <a:lnTo>
                  <a:pt x="0" y="29425"/>
                </a:lnTo>
                <a:lnTo>
                  <a:pt x="284" y="19339"/>
                </a:lnTo>
                <a:lnTo>
                  <a:pt x="4260" y="10440"/>
                </a:lnTo>
                <a:lnTo>
                  <a:pt x="11265" y="3678"/>
                </a:lnTo>
                <a:lnTo>
                  <a:pt x="20637" y="0"/>
                </a:lnTo>
                <a:lnTo>
                  <a:pt x="30711" y="252"/>
                </a:lnTo>
                <a:lnTo>
                  <a:pt x="39606" y="4208"/>
                </a:lnTo>
                <a:lnTo>
                  <a:pt x="46360" y="11210"/>
                </a:lnTo>
                <a:lnTo>
                  <a:pt x="50012" y="2059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2010" y="4328248"/>
            <a:ext cx="1045844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Steering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38298" y="4221505"/>
            <a:ext cx="429895" cy="239395"/>
          </a:xfrm>
          <a:custGeom>
            <a:avLst/>
            <a:gdLst/>
            <a:ahLst/>
            <a:cxnLst/>
            <a:rect l="l" t="t" r="r" b="b"/>
            <a:pathLst>
              <a:path w="429894" h="239395">
                <a:moveTo>
                  <a:pt x="429717" y="0"/>
                </a:moveTo>
                <a:lnTo>
                  <a:pt x="0" y="23895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65238" y="418416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0599"/>
                </a:moveTo>
                <a:lnTo>
                  <a:pt x="3696" y="11206"/>
                </a:lnTo>
                <a:lnTo>
                  <a:pt x="10455" y="4198"/>
                </a:lnTo>
                <a:lnTo>
                  <a:pt x="19352" y="241"/>
                </a:lnTo>
                <a:lnTo>
                  <a:pt x="29463" y="0"/>
                </a:lnTo>
                <a:lnTo>
                  <a:pt x="38841" y="3670"/>
                </a:lnTo>
                <a:lnTo>
                  <a:pt x="45839" y="10429"/>
                </a:lnTo>
                <a:lnTo>
                  <a:pt x="49786" y="19327"/>
                </a:lnTo>
                <a:lnTo>
                  <a:pt x="50012" y="29413"/>
                </a:lnTo>
                <a:lnTo>
                  <a:pt x="46355" y="38804"/>
                </a:lnTo>
                <a:lnTo>
                  <a:pt x="39601" y="45810"/>
                </a:lnTo>
                <a:lnTo>
                  <a:pt x="30710" y="49771"/>
                </a:lnTo>
                <a:lnTo>
                  <a:pt x="20637" y="50025"/>
                </a:lnTo>
                <a:lnTo>
                  <a:pt x="11217" y="46336"/>
                </a:lnTo>
                <a:lnTo>
                  <a:pt x="4217" y="39574"/>
                </a:lnTo>
                <a:lnTo>
                  <a:pt x="268" y="30681"/>
                </a:lnTo>
                <a:lnTo>
                  <a:pt x="0" y="2059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16900" y="3294911"/>
            <a:ext cx="3041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Ci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41483" y="3267329"/>
            <a:ext cx="455930" cy="257810"/>
          </a:xfrm>
          <a:custGeom>
            <a:avLst/>
            <a:gdLst/>
            <a:ahLst/>
            <a:cxnLst/>
            <a:rect l="l" t="t" r="r" b="b"/>
            <a:pathLst>
              <a:path w="455929" h="257810">
                <a:moveTo>
                  <a:pt x="0" y="257301"/>
                </a:moveTo>
                <a:lnTo>
                  <a:pt x="455460" y="257301"/>
                </a:lnTo>
                <a:lnTo>
                  <a:pt x="455460" y="0"/>
                </a:lnTo>
                <a:lnTo>
                  <a:pt x="0" y="0"/>
                </a:lnTo>
                <a:lnTo>
                  <a:pt x="0" y="257301"/>
                </a:lnTo>
                <a:close/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51708" y="3125485"/>
            <a:ext cx="488315" cy="273685"/>
          </a:xfrm>
          <a:custGeom>
            <a:avLst/>
            <a:gdLst/>
            <a:ahLst/>
            <a:cxnLst/>
            <a:rect l="l" t="t" r="r" b="b"/>
            <a:pathLst>
              <a:path w="488314" h="273685">
                <a:moveTo>
                  <a:pt x="0" y="0"/>
                </a:moveTo>
                <a:lnTo>
                  <a:pt x="487857" y="27357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4573" y="308804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50012" y="20612"/>
                </a:moveTo>
                <a:lnTo>
                  <a:pt x="46317" y="11221"/>
                </a:lnTo>
                <a:lnTo>
                  <a:pt x="39568" y="4214"/>
                </a:lnTo>
                <a:lnTo>
                  <a:pt x="30697" y="254"/>
                </a:lnTo>
                <a:lnTo>
                  <a:pt x="20637" y="0"/>
                </a:lnTo>
                <a:lnTo>
                  <a:pt x="11208" y="3683"/>
                </a:lnTo>
                <a:lnTo>
                  <a:pt x="4184" y="10445"/>
                </a:lnTo>
                <a:lnTo>
                  <a:pt x="227" y="19341"/>
                </a:lnTo>
                <a:lnTo>
                  <a:pt x="0" y="29425"/>
                </a:lnTo>
                <a:lnTo>
                  <a:pt x="3686" y="38818"/>
                </a:lnTo>
                <a:lnTo>
                  <a:pt x="10410" y="45826"/>
                </a:lnTo>
                <a:lnTo>
                  <a:pt x="19273" y="49783"/>
                </a:lnTo>
                <a:lnTo>
                  <a:pt x="29375" y="50025"/>
                </a:lnTo>
                <a:lnTo>
                  <a:pt x="38766" y="46349"/>
                </a:lnTo>
                <a:lnTo>
                  <a:pt x="45794" y="39590"/>
                </a:lnTo>
                <a:lnTo>
                  <a:pt x="49772" y="30696"/>
                </a:lnTo>
                <a:lnTo>
                  <a:pt x="50012" y="20612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077639" y="3686657"/>
            <a:ext cx="91821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Circle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drawbar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14390" y="3348257"/>
            <a:ext cx="863600" cy="477520"/>
          </a:xfrm>
          <a:custGeom>
            <a:avLst/>
            <a:gdLst/>
            <a:ahLst/>
            <a:cxnLst/>
            <a:rect l="l" t="t" r="r" b="b"/>
            <a:pathLst>
              <a:path w="863600" h="477520">
                <a:moveTo>
                  <a:pt x="0" y="0"/>
                </a:moveTo>
                <a:lnTo>
                  <a:pt x="863396" y="476897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67155" y="331096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50012" y="20612"/>
                </a:moveTo>
                <a:lnTo>
                  <a:pt x="46289" y="11222"/>
                </a:lnTo>
                <a:lnTo>
                  <a:pt x="39485" y="4219"/>
                </a:lnTo>
                <a:lnTo>
                  <a:pt x="30579" y="259"/>
                </a:lnTo>
                <a:lnTo>
                  <a:pt x="20548" y="0"/>
                </a:lnTo>
                <a:lnTo>
                  <a:pt x="11128" y="3688"/>
                </a:lnTo>
                <a:lnTo>
                  <a:pt x="4135" y="10450"/>
                </a:lnTo>
                <a:lnTo>
                  <a:pt x="212" y="19343"/>
                </a:lnTo>
                <a:lnTo>
                  <a:pt x="0" y="29425"/>
                </a:lnTo>
                <a:lnTo>
                  <a:pt x="3643" y="38818"/>
                </a:lnTo>
                <a:lnTo>
                  <a:pt x="10372" y="45824"/>
                </a:lnTo>
                <a:lnTo>
                  <a:pt x="19259" y="49778"/>
                </a:lnTo>
                <a:lnTo>
                  <a:pt x="29375" y="50012"/>
                </a:lnTo>
                <a:lnTo>
                  <a:pt x="38709" y="46347"/>
                </a:lnTo>
                <a:lnTo>
                  <a:pt x="45718" y="39589"/>
                </a:lnTo>
                <a:lnTo>
                  <a:pt x="49715" y="30692"/>
                </a:lnTo>
                <a:lnTo>
                  <a:pt x="50012" y="20612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233824" y="4099890"/>
            <a:ext cx="76200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Mold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board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49675" y="3960585"/>
            <a:ext cx="483234" cy="271145"/>
          </a:xfrm>
          <a:custGeom>
            <a:avLst/>
            <a:gdLst/>
            <a:ahLst/>
            <a:cxnLst/>
            <a:rect l="l" t="t" r="r" b="b"/>
            <a:pathLst>
              <a:path w="483235" h="271145">
                <a:moveTo>
                  <a:pt x="0" y="0"/>
                </a:moveTo>
                <a:lnTo>
                  <a:pt x="482892" y="270662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02540" y="392314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50012" y="20612"/>
                </a:moveTo>
                <a:lnTo>
                  <a:pt x="46317" y="11221"/>
                </a:lnTo>
                <a:lnTo>
                  <a:pt x="39568" y="4214"/>
                </a:lnTo>
                <a:lnTo>
                  <a:pt x="30697" y="254"/>
                </a:lnTo>
                <a:lnTo>
                  <a:pt x="20637" y="0"/>
                </a:lnTo>
                <a:lnTo>
                  <a:pt x="11208" y="3683"/>
                </a:lnTo>
                <a:lnTo>
                  <a:pt x="4184" y="10445"/>
                </a:lnTo>
                <a:lnTo>
                  <a:pt x="227" y="19341"/>
                </a:lnTo>
                <a:lnTo>
                  <a:pt x="0" y="29425"/>
                </a:lnTo>
                <a:lnTo>
                  <a:pt x="3686" y="38818"/>
                </a:lnTo>
                <a:lnTo>
                  <a:pt x="10410" y="45826"/>
                </a:lnTo>
                <a:lnTo>
                  <a:pt x="19273" y="49783"/>
                </a:lnTo>
                <a:lnTo>
                  <a:pt x="29375" y="50025"/>
                </a:lnTo>
                <a:lnTo>
                  <a:pt x="38766" y="46349"/>
                </a:lnTo>
                <a:lnTo>
                  <a:pt x="45794" y="39590"/>
                </a:lnTo>
                <a:lnTo>
                  <a:pt x="49772" y="30696"/>
                </a:lnTo>
                <a:lnTo>
                  <a:pt x="50012" y="20612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939681" y="4328248"/>
            <a:ext cx="83058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Cutting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edge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351507" y="3916916"/>
            <a:ext cx="147955" cy="412750"/>
          </a:xfrm>
          <a:custGeom>
            <a:avLst/>
            <a:gdLst/>
            <a:ahLst/>
            <a:cxnLst/>
            <a:rect l="l" t="t" r="r" b="b"/>
            <a:pathLst>
              <a:path w="147954" h="412750">
                <a:moveTo>
                  <a:pt x="147789" y="0"/>
                </a:moveTo>
                <a:lnTo>
                  <a:pt x="0" y="412495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82598" y="386780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04" y="37947"/>
                </a:moveTo>
                <a:lnTo>
                  <a:pt x="0" y="28377"/>
                </a:lnTo>
                <a:lnTo>
                  <a:pt x="683" y="18648"/>
                </a:lnTo>
                <a:lnTo>
                  <a:pt x="4958" y="9889"/>
                </a:lnTo>
                <a:lnTo>
                  <a:pt x="12526" y="3226"/>
                </a:lnTo>
                <a:lnTo>
                  <a:pt x="22110" y="0"/>
                </a:lnTo>
                <a:lnTo>
                  <a:pt x="31821" y="686"/>
                </a:lnTo>
                <a:lnTo>
                  <a:pt x="40555" y="4972"/>
                </a:lnTo>
                <a:lnTo>
                  <a:pt x="47210" y="12547"/>
                </a:lnTo>
                <a:lnTo>
                  <a:pt x="50428" y="22081"/>
                </a:lnTo>
                <a:lnTo>
                  <a:pt x="49769" y="31783"/>
                </a:lnTo>
                <a:lnTo>
                  <a:pt x="45510" y="40535"/>
                </a:lnTo>
                <a:lnTo>
                  <a:pt x="37926" y="47218"/>
                </a:lnTo>
                <a:lnTo>
                  <a:pt x="28357" y="50424"/>
                </a:lnTo>
                <a:lnTo>
                  <a:pt x="18632" y="49746"/>
                </a:lnTo>
                <a:lnTo>
                  <a:pt x="9873" y="45486"/>
                </a:lnTo>
                <a:lnTo>
                  <a:pt x="3204" y="3794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97525" y="2346730"/>
            <a:ext cx="256540" cy="277495"/>
          </a:xfrm>
          <a:custGeom>
            <a:avLst/>
            <a:gdLst/>
            <a:ahLst/>
            <a:cxnLst/>
            <a:rect l="l" t="t" r="r" b="b"/>
            <a:pathLst>
              <a:path w="256540" h="277494">
                <a:moveTo>
                  <a:pt x="0" y="0"/>
                </a:moveTo>
                <a:lnTo>
                  <a:pt x="256184" y="276872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54839" y="23027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3678" y="7800"/>
                </a:moveTo>
                <a:lnTo>
                  <a:pt x="49104" y="16281"/>
                </a:lnTo>
                <a:lnTo>
                  <a:pt x="50798" y="25854"/>
                </a:lnTo>
                <a:lnTo>
                  <a:pt x="48770" y="35379"/>
                </a:lnTo>
                <a:lnTo>
                  <a:pt x="43030" y="43716"/>
                </a:lnTo>
                <a:lnTo>
                  <a:pt x="34538" y="49114"/>
                </a:lnTo>
                <a:lnTo>
                  <a:pt x="24944" y="50798"/>
                </a:lnTo>
                <a:lnTo>
                  <a:pt x="15414" y="48779"/>
                </a:lnTo>
                <a:lnTo>
                  <a:pt x="7115" y="43068"/>
                </a:lnTo>
                <a:lnTo>
                  <a:pt x="1679" y="34547"/>
                </a:lnTo>
                <a:lnTo>
                  <a:pt x="0" y="24944"/>
                </a:lnTo>
                <a:lnTo>
                  <a:pt x="2039" y="15424"/>
                </a:lnTo>
                <a:lnTo>
                  <a:pt x="7762" y="7153"/>
                </a:lnTo>
                <a:lnTo>
                  <a:pt x="16269" y="1689"/>
                </a:lnTo>
                <a:lnTo>
                  <a:pt x="25849" y="0"/>
                </a:lnTo>
                <a:lnTo>
                  <a:pt x="35364" y="2049"/>
                </a:lnTo>
                <a:lnTo>
                  <a:pt x="43678" y="7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336487" y="2622702"/>
            <a:ext cx="67754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Ripper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219848" y="2618937"/>
            <a:ext cx="438150" cy="930275"/>
          </a:xfrm>
          <a:custGeom>
            <a:avLst/>
            <a:gdLst/>
            <a:ahLst/>
            <a:cxnLst/>
            <a:rect l="l" t="t" r="r" b="b"/>
            <a:pathLst>
              <a:path w="438150" h="930275">
                <a:moveTo>
                  <a:pt x="0" y="0"/>
                </a:moveTo>
                <a:lnTo>
                  <a:pt x="437895" y="930224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83632" y="257060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3657" y="7756"/>
                </a:moveTo>
                <a:lnTo>
                  <a:pt x="49084" y="16265"/>
                </a:lnTo>
                <a:lnTo>
                  <a:pt x="50777" y="25854"/>
                </a:lnTo>
                <a:lnTo>
                  <a:pt x="48749" y="35384"/>
                </a:lnTo>
                <a:lnTo>
                  <a:pt x="43010" y="43722"/>
                </a:lnTo>
                <a:lnTo>
                  <a:pt x="34525" y="49119"/>
                </a:lnTo>
                <a:lnTo>
                  <a:pt x="24949" y="50798"/>
                </a:lnTo>
                <a:lnTo>
                  <a:pt x="15437" y="48764"/>
                </a:lnTo>
                <a:lnTo>
                  <a:pt x="7145" y="43024"/>
                </a:lnTo>
                <a:lnTo>
                  <a:pt x="1696" y="34532"/>
                </a:lnTo>
                <a:lnTo>
                  <a:pt x="0" y="24944"/>
                </a:lnTo>
                <a:lnTo>
                  <a:pt x="2025" y="15429"/>
                </a:lnTo>
                <a:lnTo>
                  <a:pt x="7742" y="7159"/>
                </a:lnTo>
                <a:lnTo>
                  <a:pt x="16249" y="1695"/>
                </a:lnTo>
                <a:lnTo>
                  <a:pt x="25828" y="0"/>
                </a:lnTo>
                <a:lnTo>
                  <a:pt x="35343" y="2033"/>
                </a:lnTo>
                <a:lnTo>
                  <a:pt x="43657" y="775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658345" y="3423348"/>
            <a:ext cx="135572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Tandem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drive housing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2E525CC-B80A-4FC8-BC1C-470019E41392}"/>
              </a:ext>
            </a:extLst>
          </p:cNvPr>
          <p:cNvSpPr/>
          <p:nvPr/>
        </p:nvSpPr>
        <p:spPr>
          <a:xfrm>
            <a:off x="1595370" y="1066799"/>
            <a:ext cx="1827530" cy="35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62A7FAA-BEB3-4B95-97D5-6D462BA3FAD3}"/>
              </a:ext>
            </a:extLst>
          </p:cNvPr>
          <p:cNvSpPr/>
          <p:nvPr/>
        </p:nvSpPr>
        <p:spPr>
          <a:xfrm>
            <a:off x="4895349" y="808738"/>
            <a:ext cx="787901" cy="31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1C9274-632E-49FF-9D52-123F9F05DC27}"/>
              </a:ext>
            </a:extLst>
          </p:cNvPr>
          <p:cNvSpPr/>
          <p:nvPr/>
        </p:nvSpPr>
        <p:spPr>
          <a:xfrm>
            <a:off x="6291591" y="2610869"/>
            <a:ext cx="787901" cy="31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417F676-4000-404D-BE48-FDCD487F808D}"/>
              </a:ext>
            </a:extLst>
          </p:cNvPr>
          <p:cNvSpPr/>
          <p:nvPr/>
        </p:nvSpPr>
        <p:spPr>
          <a:xfrm>
            <a:off x="5637829" y="3378500"/>
            <a:ext cx="1410169" cy="31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BF5103C-437A-4C20-B3C8-97691955194C}"/>
              </a:ext>
            </a:extLst>
          </p:cNvPr>
          <p:cNvSpPr/>
          <p:nvPr/>
        </p:nvSpPr>
        <p:spPr>
          <a:xfrm>
            <a:off x="3833890" y="3232767"/>
            <a:ext cx="787901" cy="31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D018B26-AA9A-417D-A893-C16B9D0D6BA4}"/>
              </a:ext>
            </a:extLst>
          </p:cNvPr>
          <p:cNvSpPr/>
          <p:nvPr/>
        </p:nvSpPr>
        <p:spPr>
          <a:xfrm>
            <a:off x="4051221" y="3663562"/>
            <a:ext cx="965144" cy="31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9381845-CC00-4150-A4AF-6F8CA555333F}"/>
              </a:ext>
            </a:extLst>
          </p:cNvPr>
          <p:cNvSpPr/>
          <p:nvPr/>
        </p:nvSpPr>
        <p:spPr>
          <a:xfrm>
            <a:off x="4225064" y="4084466"/>
            <a:ext cx="787901" cy="31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59415BA-2DF0-465C-B7FB-9F7AE91EA812}"/>
              </a:ext>
            </a:extLst>
          </p:cNvPr>
          <p:cNvSpPr/>
          <p:nvPr/>
        </p:nvSpPr>
        <p:spPr>
          <a:xfrm>
            <a:off x="2922527" y="4300473"/>
            <a:ext cx="863600" cy="31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32BDD0-F281-49EF-8DDA-6CD4184AC9CB}"/>
              </a:ext>
            </a:extLst>
          </p:cNvPr>
          <p:cNvSpPr/>
          <p:nvPr/>
        </p:nvSpPr>
        <p:spPr>
          <a:xfrm>
            <a:off x="463259" y="4306355"/>
            <a:ext cx="1196152" cy="31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E1516C0-87E7-415A-88B4-3F4106362DA2}"/>
              </a:ext>
            </a:extLst>
          </p:cNvPr>
          <p:cNvSpPr/>
          <p:nvPr/>
        </p:nvSpPr>
        <p:spPr>
          <a:xfrm>
            <a:off x="1266907" y="2697656"/>
            <a:ext cx="863600" cy="31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994E8B4-BD45-4898-ACEF-A958AF885E9B}"/>
              </a:ext>
            </a:extLst>
          </p:cNvPr>
          <p:cNvSpPr/>
          <p:nvPr/>
        </p:nvSpPr>
        <p:spPr>
          <a:xfrm>
            <a:off x="1569478" y="2277289"/>
            <a:ext cx="863600" cy="31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95F4267-B599-4AE8-8165-2AD2797E01FE}"/>
              </a:ext>
            </a:extLst>
          </p:cNvPr>
          <p:cNvSpPr/>
          <p:nvPr/>
        </p:nvSpPr>
        <p:spPr>
          <a:xfrm>
            <a:off x="2635250" y="1847324"/>
            <a:ext cx="478828" cy="31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99320" y="952189"/>
            <a:ext cx="4933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0" dirty="0">
                <a:solidFill>
                  <a:srgbClr val="FFFFFF"/>
                </a:solidFill>
                <a:latin typeface="Calibri"/>
                <a:cs typeface="Calibri"/>
              </a:rPr>
              <a:t>Plan </a:t>
            </a:r>
            <a:r>
              <a:rPr sz="3600" spc="8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600" spc="15" dirty="0">
                <a:solidFill>
                  <a:srgbClr val="FFFFFF"/>
                </a:solidFill>
                <a:latin typeface="Calibri"/>
                <a:cs typeface="Calibri"/>
              </a:rPr>
              <a:t>prepare 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3600" spc="-40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2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3801" y="1995321"/>
            <a:ext cx="793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Chapter</a:t>
            </a:r>
            <a:r>
              <a:rPr sz="1400" b="1" spc="-6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1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86405" y="2263711"/>
            <a:ext cx="3859209" cy="2488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6404" y="795728"/>
            <a:ext cx="2409612" cy="2000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00" y="375752"/>
            <a:ext cx="4918710" cy="3844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802B28"/>
                </a:solidFill>
                <a:latin typeface="Franklin Gothic Demi"/>
                <a:cs typeface="Franklin Gothic Demi"/>
              </a:rPr>
              <a:t>Work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Health &amp; Safety </a:t>
            </a: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Legislative</a:t>
            </a:r>
            <a:r>
              <a:rPr sz="1400" spc="1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Requirements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‘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Laws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to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keep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your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workplace</a:t>
            </a:r>
            <a:r>
              <a:rPr sz="12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safe’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2001520">
              <a:lnSpc>
                <a:spcPts val="1140"/>
              </a:lnSpc>
              <a:spcBef>
                <a:spcPts val="27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WHS/OHS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requirements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outlined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Acts, Regulations,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WHS/OHS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Acts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1871345">
              <a:lnSpc>
                <a:spcPts val="1140"/>
              </a:lnSpc>
              <a:spcBef>
                <a:spcPts val="125"/>
              </a:spcBef>
            </a:pPr>
            <a:r>
              <a:rPr sz="1000" i="1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‘WHS/OHS </a:t>
            </a: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Acts’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laws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improve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08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example: Model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National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WHS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same meaning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OHS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this</a:t>
            </a:r>
            <a:r>
              <a:rPr sz="1000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document.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Regulations</a:t>
            </a:r>
            <a:endParaRPr sz="1200" dirty="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  <a:spcBef>
                <a:spcPts val="5"/>
              </a:spcBef>
            </a:pP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‘Regulations’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example: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4.3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Confined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spaces,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4.4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Falls.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430"/>
              </a:lnSpc>
              <a:spcBef>
                <a:spcPts val="969"/>
              </a:spcBef>
            </a:pP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Codes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of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Practice/Compliance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Codes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99060">
              <a:lnSpc>
                <a:spcPts val="1140"/>
              </a:lnSpc>
              <a:spcBef>
                <a:spcPts val="80"/>
              </a:spcBef>
            </a:pP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‘Codes </a:t>
            </a:r>
            <a:r>
              <a:rPr sz="10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Practice’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practical guidelines on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comply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(meet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of) legislation.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example: HAZARDOUS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MANUAL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TASKS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Australian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Standards</a:t>
            </a:r>
            <a:endParaRPr sz="1200" dirty="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  <a:spcBef>
                <a:spcPts val="25"/>
              </a:spcBef>
            </a:pP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‘Australian </a:t>
            </a:r>
            <a:r>
              <a:rPr sz="1000" i="1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Standards’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guidelines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accepted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performance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1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quality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example: AS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2550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Cranes, hoists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winches 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156378"/>
            <a:ext cx="29972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650" i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1.1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0BFAB2-F362-4367-ABA3-AE27A873FCB6}"/>
              </a:ext>
            </a:extLst>
          </p:cNvPr>
          <p:cNvSpPr/>
          <p:nvPr/>
        </p:nvSpPr>
        <p:spPr>
          <a:xfrm>
            <a:off x="425450" y="795728"/>
            <a:ext cx="3018354" cy="485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921052-0776-4C28-BB3B-E3C07DEF3205}"/>
              </a:ext>
            </a:extLst>
          </p:cNvPr>
          <p:cNvSpPr/>
          <p:nvPr/>
        </p:nvSpPr>
        <p:spPr>
          <a:xfrm>
            <a:off x="530186" y="1395152"/>
            <a:ext cx="3018354" cy="814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9DBED6-54DE-494B-B3F5-7A3E5C4A85AD}"/>
              </a:ext>
            </a:extLst>
          </p:cNvPr>
          <p:cNvSpPr/>
          <p:nvPr/>
        </p:nvSpPr>
        <p:spPr>
          <a:xfrm>
            <a:off x="530186" y="2337260"/>
            <a:ext cx="3018354" cy="485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AB3A88-5AEF-428C-A3C5-929A6784DDE6}"/>
              </a:ext>
            </a:extLst>
          </p:cNvPr>
          <p:cNvSpPr/>
          <p:nvPr/>
        </p:nvSpPr>
        <p:spPr>
          <a:xfrm>
            <a:off x="526336" y="2916431"/>
            <a:ext cx="4852114" cy="485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A14389-3B71-445D-A5E4-4ADEB21C472C}"/>
              </a:ext>
            </a:extLst>
          </p:cNvPr>
          <p:cNvSpPr/>
          <p:nvPr/>
        </p:nvSpPr>
        <p:spPr>
          <a:xfrm>
            <a:off x="505362" y="3558070"/>
            <a:ext cx="5042497" cy="662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998" y="2858024"/>
            <a:ext cx="1600409" cy="2001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36543" y="525837"/>
            <a:ext cx="1756649" cy="2066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6829" y="432000"/>
          <a:ext cx="6477000" cy="4528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00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2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20955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examples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documentation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read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doing  earthmoving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work?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73050" indent="-165735">
                        <a:lnSpc>
                          <a:spcPct val="100000"/>
                        </a:lnSpc>
                        <a:spcBef>
                          <a:spcPts val="525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WHS/OHS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Act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735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Regulations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735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Codes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Practice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735">
                        <a:lnSpc>
                          <a:spcPts val="117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Australian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73050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(AS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2958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Earthmoving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machinery)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735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Manufacturer’s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specifications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735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for your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735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 requirements and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procedures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73050" marR="1864995" indent="-165100">
                        <a:lnSpc>
                          <a:spcPts val="1140"/>
                        </a:lnSpc>
                        <a:spcBef>
                          <a:spcPts val="595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Company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policies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procedures for Employment and  workplace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relations,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Equal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opportunity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disability.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5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3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508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operate your</a:t>
                      </a:r>
                      <a:r>
                        <a:rPr sz="1000" spc="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176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394">
                <a:tc>
                  <a:txBody>
                    <a:bodyPr/>
                    <a:lstStyle/>
                    <a:p>
                      <a:pPr marL="107950" marR="449580">
                        <a:lnSpc>
                          <a:spcPts val="1140"/>
                        </a:lnSpc>
                        <a:spcBef>
                          <a:spcPts val="67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the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operator’s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5725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811020">
                        <a:lnSpc>
                          <a:spcPts val="1140"/>
                        </a:lnSpc>
                        <a:spcBef>
                          <a:spcPts val="10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 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about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maintenance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machine working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well).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70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889">
                <a:tc>
                  <a:txBody>
                    <a:bodyPr/>
                    <a:lstStyle/>
                    <a:p>
                      <a:pPr marL="107950">
                        <a:lnSpc>
                          <a:spcPts val="104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before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using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4913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earthmoving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equipment?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7300" y="156378"/>
            <a:ext cx="29972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650" i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1.1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33519B-3B3C-4E77-A509-99E387E6F831}"/>
              </a:ext>
            </a:extLst>
          </p:cNvPr>
          <p:cNvSpPr/>
          <p:nvPr/>
        </p:nvSpPr>
        <p:spPr>
          <a:xfrm>
            <a:off x="2221340" y="511872"/>
            <a:ext cx="4714067" cy="2155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316418-A510-4304-94E6-A249013C5A0A}"/>
              </a:ext>
            </a:extLst>
          </p:cNvPr>
          <p:cNvSpPr/>
          <p:nvPr/>
        </p:nvSpPr>
        <p:spPr>
          <a:xfrm>
            <a:off x="2178050" y="2743200"/>
            <a:ext cx="4757357" cy="2155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28817" y="560006"/>
            <a:ext cx="1241908" cy="1964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77601" y="2815196"/>
            <a:ext cx="2502420" cy="2066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7601" y="2815196"/>
            <a:ext cx="2502535" cy="2066925"/>
          </a:xfrm>
          <a:custGeom>
            <a:avLst/>
            <a:gdLst/>
            <a:ahLst/>
            <a:cxnLst/>
            <a:rect l="l" t="t" r="r" b="b"/>
            <a:pathLst>
              <a:path w="2502534" h="2066925">
                <a:moveTo>
                  <a:pt x="0" y="2066404"/>
                </a:moveTo>
                <a:lnTo>
                  <a:pt x="2502420" y="2066404"/>
                </a:lnTo>
                <a:lnTo>
                  <a:pt x="2502420" y="0"/>
                </a:lnTo>
                <a:lnTo>
                  <a:pt x="0" y="0"/>
                </a:lnTo>
                <a:lnTo>
                  <a:pt x="0" y="2066404"/>
                </a:lnTo>
                <a:close/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0" y="2694182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28114" y="525230"/>
            <a:ext cx="3184525" cy="11906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60325" algn="just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 are practical guidelines on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comply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legislation/laws.</a:t>
            </a:r>
            <a:endParaRPr sz="1000">
              <a:latin typeface="Franklin Gothic Book"/>
              <a:cs typeface="Franklin Gothic Book"/>
            </a:endParaRPr>
          </a:p>
          <a:p>
            <a:pPr marL="12700" algn="just">
              <a:lnSpc>
                <a:spcPct val="10000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  <a:p>
            <a:pPr marL="12700" marR="5080" algn="just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traffic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management code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tell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 a traffic controller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follow. Such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a traffic controller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zero percent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blood/alcohol concentration/reading while  performing traffic control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duties.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8114" y="2829230"/>
            <a:ext cx="1987550" cy="15525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8001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guidelines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 accepted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performance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 hazard process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product.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377825">
              <a:lnSpc>
                <a:spcPts val="1710"/>
              </a:lnSpc>
              <a:spcBef>
                <a:spcPts val="1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example: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AS2550.1—Powerline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distances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4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distances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safely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 poles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towers.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004" y="432003"/>
            <a:ext cx="1597660" cy="222059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4</a:t>
            </a:r>
            <a:endParaRPr sz="1100">
              <a:latin typeface="Franklin Gothic Demi"/>
              <a:cs typeface="Franklin Gothic Demi"/>
            </a:endParaRPr>
          </a:p>
          <a:p>
            <a:pPr marL="107950" marR="60706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of  practice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004" y="2736012"/>
            <a:ext cx="1597660" cy="223202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5</a:t>
            </a:r>
            <a:endParaRPr sz="1100">
              <a:latin typeface="Franklin Gothic Demi"/>
              <a:cs typeface="Franklin Gothic Demi"/>
            </a:endParaRPr>
          </a:p>
          <a:p>
            <a:pPr marL="107950" marR="517525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Australian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36599" y="435175"/>
            <a:ext cx="4880610" cy="4530090"/>
          </a:xfrm>
          <a:custGeom>
            <a:avLst/>
            <a:gdLst/>
            <a:ahLst/>
            <a:cxnLst/>
            <a:rect l="l" t="t" r="r" b="b"/>
            <a:pathLst>
              <a:path w="4880609" h="4530090">
                <a:moveTo>
                  <a:pt x="0" y="4529658"/>
                </a:moveTo>
                <a:lnTo>
                  <a:pt x="4880229" y="4529658"/>
                </a:lnTo>
                <a:lnTo>
                  <a:pt x="4880229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300" y="156378"/>
            <a:ext cx="29972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650" i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1.1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BDA8B9-3666-47B5-BA29-2FCB7E838F8F}"/>
              </a:ext>
            </a:extLst>
          </p:cNvPr>
          <p:cNvSpPr/>
          <p:nvPr/>
        </p:nvSpPr>
        <p:spPr>
          <a:xfrm>
            <a:off x="2221340" y="511872"/>
            <a:ext cx="4714067" cy="2155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39578E-A440-4D6C-B295-949BE1E9461D}"/>
              </a:ext>
            </a:extLst>
          </p:cNvPr>
          <p:cNvSpPr/>
          <p:nvPr/>
        </p:nvSpPr>
        <p:spPr>
          <a:xfrm>
            <a:off x="2174799" y="2768483"/>
            <a:ext cx="4714067" cy="2155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2049</Words>
  <Application>Microsoft Office PowerPoint</Application>
  <PresentationFormat>Custom</PresentationFormat>
  <Paragraphs>310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Franklin Gothic Book</vt:lpstr>
      <vt:lpstr>Franklin Gothic Demi</vt:lpstr>
      <vt:lpstr>Franklin Gothic Medium</vt:lpstr>
      <vt:lpstr>Times New Roman</vt:lpstr>
      <vt:lpstr>Verdana</vt:lpstr>
      <vt:lpstr>Office Theme</vt:lpstr>
      <vt:lpstr>LEARNER GUIDE</vt:lpstr>
      <vt:lpstr>Contents</vt:lpstr>
      <vt:lpstr>Introduction to Grader</vt:lpstr>
      <vt:lpstr>Introduction to grader</vt:lpstr>
      <vt:lpstr>An example of a grader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 and control hazards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dc:creator>James</dc:creator>
  <cp:lastModifiedBy>qk663</cp:lastModifiedBy>
  <cp:revision>81</cp:revision>
  <dcterms:created xsi:type="dcterms:W3CDTF">2020-01-31T02:43:09Z</dcterms:created>
  <dcterms:modified xsi:type="dcterms:W3CDTF">2020-09-23T01:13:07Z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2020-01-30T00:00:00Z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2020-01-31T00:00:00Z</vt:filetime>
  </property>
</Properties>
</file>