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298" r:id="rId11"/>
    <p:sldId id="299" r:id="rId12"/>
    <p:sldId id="300" r:id="rId13"/>
    <p:sldId id="302" r:id="rId14"/>
    <p:sldId id="305" r:id="rId15"/>
    <p:sldId id="306" r:id="rId16"/>
    <p:sldId id="307" r:id="rId17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 u="dash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0" y="2502103"/>
                </a:moveTo>
                <a:lnTo>
                  <a:pt x="7559992" y="2502103"/>
                </a:lnTo>
                <a:lnTo>
                  <a:pt x="7559992" y="0"/>
                </a:lnTo>
                <a:lnTo>
                  <a:pt x="0" y="0"/>
                </a:lnTo>
                <a:lnTo>
                  <a:pt x="0" y="2502103"/>
                </a:lnTo>
                <a:close/>
              </a:path>
            </a:pathLst>
          </a:custGeom>
          <a:solidFill>
            <a:srgbClr val="7F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718" y="265305"/>
            <a:ext cx="6563413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7299" y="2239015"/>
            <a:ext cx="3085465" cy="2760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 u="dash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7657" y="5083075"/>
            <a:ext cx="234314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927" y="1967593"/>
            <a:ext cx="3097072" cy="295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60309" cy="1476375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  <a:solidFill>
            <a:srgbClr val="7F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48191" y="1575344"/>
            <a:ext cx="1885314" cy="1238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480"/>
              </a:spcBef>
            </a:pP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Training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support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material</a:t>
            </a:r>
            <a:r>
              <a:rPr sz="1000" b="1" spc="-6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for:</a:t>
            </a:r>
            <a:endParaRPr sz="1000">
              <a:latin typeface="Open Sans Semibold"/>
              <a:cs typeface="Open Sans Semibold"/>
            </a:endParaRPr>
          </a:p>
          <a:p>
            <a:pPr marL="702310">
              <a:lnSpc>
                <a:spcPct val="100000"/>
              </a:lnSpc>
              <a:spcBef>
                <a:spcPts val="770"/>
              </a:spcBef>
            </a:pPr>
            <a:r>
              <a:rPr sz="2000" spc="-65" dirty="0">
                <a:solidFill>
                  <a:srgbClr val="001544"/>
                </a:solidFill>
                <a:latin typeface="Franklin Gothic Book"/>
                <a:cs typeface="Franklin Gothic Book"/>
              </a:rPr>
              <a:t>TLILIC0003</a:t>
            </a:r>
            <a:endParaRPr sz="2000">
              <a:latin typeface="Franklin Gothic Book"/>
              <a:cs typeface="Franklin Gothic Book"/>
            </a:endParaRPr>
          </a:p>
          <a:p>
            <a:pPr marL="467995" marR="5080" indent="-455930">
              <a:lnSpc>
                <a:spcPct val="100000"/>
              </a:lnSpc>
            </a:pPr>
            <a:r>
              <a:rPr sz="2000" spc="-55" dirty="0">
                <a:solidFill>
                  <a:srgbClr val="001544"/>
                </a:solidFill>
                <a:latin typeface="Franklin Gothic Book"/>
                <a:cs typeface="Franklin Gothic Book"/>
              </a:rPr>
              <a:t>Licence </a:t>
            </a:r>
            <a:r>
              <a:rPr sz="2000" spc="-65" dirty="0">
                <a:solidFill>
                  <a:srgbClr val="001544"/>
                </a:solidFill>
                <a:latin typeface="Franklin Gothic Book"/>
                <a:cs typeface="Franklin Gothic Book"/>
              </a:rPr>
              <a:t>to</a:t>
            </a:r>
            <a:r>
              <a:rPr sz="2000" spc="-95" dirty="0">
                <a:solidFill>
                  <a:srgbClr val="001544"/>
                </a:solidFill>
                <a:latin typeface="Franklin Gothic Book"/>
                <a:cs typeface="Franklin Gothic Book"/>
              </a:rPr>
              <a:t> </a:t>
            </a:r>
            <a:r>
              <a:rPr sz="2000" spc="-65" dirty="0">
                <a:solidFill>
                  <a:srgbClr val="001544"/>
                </a:solidFill>
                <a:latin typeface="Franklin Gothic Book"/>
                <a:cs typeface="Franklin Gothic Book"/>
              </a:rPr>
              <a:t>operate  </a:t>
            </a:r>
            <a:r>
              <a:rPr sz="2000" spc="-55" dirty="0">
                <a:solidFill>
                  <a:srgbClr val="001544"/>
                </a:solidFill>
                <a:latin typeface="Franklin Gothic Book"/>
                <a:cs typeface="Franklin Gothic Book"/>
              </a:rPr>
              <a:t>a </a:t>
            </a:r>
            <a:r>
              <a:rPr sz="2000" spc="-45" dirty="0">
                <a:solidFill>
                  <a:srgbClr val="001544"/>
                </a:solidFill>
                <a:latin typeface="Franklin Gothic Book"/>
                <a:cs typeface="Franklin Gothic Book"/>
              </a:rPr>
              <a:t>forklift</a:t>
            </a:r>
            <a:r>
              <a:rPr sz="2000" spc="-110" dirty="0">
                <a:solidFill>
                  <a:srgbClr val="001544"/>
                </a:solidFill>
                <a:latin typeface="Franklin Gothic Book"/>
                <a:cs typeface="Franklin Gothic Book"/>
              </a:rPr>
              <a:t> </a:t>
            </a:r>
            <a:r>
              <a:rPr sz="2000" spc="-55" dirty="0">
                <a:solidFill>
                  <a:srgbClr val="001544"/>
                </a:solidFill>
                <a:latin typeface="Franklin Gothic Book"/>
                <a:cs typeface="Franklin Gothic Book"/>
              </a:rPr>
              <a:t>truck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ts val="4300"/>
              </a:lnSpc>
              <a:spcBef>
                <a:spcPts val="100"/>
              </a:spcBef>
            </a:pPr>
            <a:r>
              <a:rPr sz="4000" spc="210" dirty="0">
                <a:solidFill>
                  <a:srgbClr val="001544"/>
                </a:solidFill>
              </a:rPr>
              <a:t>FORKLIFT</a:t>
            </a:r>
            <a:r>
              <a:rPr sz="4000" spc="10" dirty="0">
                <a:solidFill>
                  <a:srgbClr val="001544"/>
                </a:solidFill>
              </a:rPr>
              <a:t> </a:t>
            </a:r>
            <a:r>
              <a:rPr sz="4000" spc="220" dirty="0">
                <a:solidFill>
                  <a:srgbClr val="001544"/>
                </a:solidFill>
              </a:rPr>
              <a:t>TRUCK</a:t>
            </a:r>
            <a:endParaRPr sz="4000"/>
          </a:p>
          <a:p>
            <a:pPr marL="27305">
              <a:lnSpc>
                <a:spcPts val="4300"/>
              </a:lnSpc>
            </a:pPr>
            <a:r>
              <a:rPr sz="4000" spc="265" dirty="0">
                <a:solidFill>
                  <a:srgbClr val="FFF200"/>
                </a:solidFill>
              </a:rPr>
              <a:t>SAFETY </a:t>
            </a:r>
            <a:r>
              <a:rPr sz="4000" spc="235" dirty="0">
                <a:solidFill>
                  <a:srgbClr val="FFF200"/>
                </a:solidFill>
              </a:rPr>
              <a:t>AND </a:t>
            </a:r>
            <a:r>
              <a:rPr sz="4000" spc="220" dirty="0">
                <a:solidFill>
                  <a:srgbClr val="FFF200"/>
                </a:solidFill>
              </a:rPr>
              <a:t>LICENCE</a:t>
            </a:r>
            <a:r>
              <a:rPr sz="4000" spc="20" dirty="0">
                <a:solidFill>
                  <a:srgbClr val="FFF200"/>
                </a:solidFill>
              </a:rPr>
              <a:t> </a:t>
            </a:r>
            <a:r>
              <a:rPr sz="4000" spc="204" dirty="0">
                <a:solidFill>
                  <a:srgbClr val="FFF200"/>
                </a:solidFill>
              </a:rPr>
              <a:t>GUIDE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6366583" y="3763580"/>
            <a:ext cx="673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Produced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by: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0999" y="4029684"/>
            <a:ext cx="1709999" cy="766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34899" y="4796756"/>
            <a:ext cx="3328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00305E"/>
                </a:solidFill>
                <a:latin typeface="Calibri"/>
                <a:cs typeface="Calibri"/>
              </a:rPr>
              <a:t>Picture based. </a:t>
            </a:r>
            <a:r>
              <a:rPr sz="1200" spc="40" dirty="0">
                <a:solidFill>
                  <a:srgbClr val="00305E"/>
                </a:solidFill>
                <a:latin typeface="Calibri"/>
                <a:cs typeface="Calibri"/>
              </a:rPr>
              <a:t>Plain </a:t>
            </a:r>
            <a:r>
              <a:rPr sz="1200" spc="45" dirty="0">
                <a:solidFill>
                  <a:srgbClr val="00305E"/>
                </a:solidFill>
                <a:latin typeface="Calibri"/>
                <a:cs typeface="Calibri"/>
              </a:rPr>
              <a:t>English. </a:t>
            </a:r>
            <a:r>
              <a:rPr sz="1200" spc="55" dirty="0">
                <a:solidFill>
                  <a:srgbClr val="00305E"/>
                </a:solidFill>
                <a:latin typeface="Calibri"/>
                <a:cs typeface="Calibri"/>
              </a:rPr>
              <a:t>Learning </a:t>
            </a:r>
            <a:r>
              <a:rPr sz="1200" spc="50" dirty="0">
                <a:solidFill>
                  <a:srgbClr val="00305E"/>
                </a:solidFill>
                <a:latin typeface="Calibri"/>
                <a:cs typeface="Calibri"/>
              </a:rPr>
              <a:t>made</a:t>
            </a:r>
            <a:r>
              <a:rPr sz="1200" spc="105" dirty="0">
                <a:solidFill>
                  <a:srgbClr val="00305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305E"/>
                </a:solidFill>
                <a:latin typeface="Calibri"/>
                <a:cs typeface="Calibri"/>
              </a:rPr>
              <a:t>easy.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6825" y="946399"/>
            <a:ext cx="0" cy="4015740"/>
          </a:xfrm>
          <a:custGeom>
            <a:avLst/>
            <a:gdLst/>
            <a:ahLst/>
            <a:cxnLst/>
            <a:rect l="l" t="t" r="r" b="b"/>
            <a:pathLst>
              <a:path h="4015740">
                <a:moveTo>
                  <a:pt x="0" y="401525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0" y="4964831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0" y="943226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175" y="946399"/>
            <a:ext cx="0" cy="4015740"/>
          </a:xfrm>
          <a:custGeom>
            <a:avLst/>
            <a:gdLst/>
            <a:ahLst/>
            <a:cxnLst/>
            <a:rect l="l" t="t" r="r" b="b"/>
            <a:pathLst>
              <a:path h="4015740">
                <a:moveTo>
                  <a:pt x="0" y="401525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1653" y="1335544"/>
            <a:ext cx="4243463" cy="322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1657" y="1335542"/>
            <a:ext cx="4243705" cy="3227705"/>
          </a:xfrm>
          <a:custGeom>
            <a:avLst/>
            <a:gdLst/>
            <a:ahLst/>
            <a:cxnLst/>
            <a:rect l="l" t="t" r="r" b="b"/>
            <a:pathLst>
              <a:path w="4243705" h="3227704">
                <a:moveTo>
                  <a:pt x="184061" y="0"/>
                </a:moveTo>
                <a:lnTo>
                  <a:pt x="135131" y="6574"/>
                </a:lnTo>
                <a:lnTo>
                  <a:pt x="91163" y="25127"/>
                </a:lnTo>
                <a:lnTo>
                  <a:pt x="53911" y="53905"/>
                </a:lnTo>
                <a:lnTo>
                  <a:pt x="25130" y="91154"/>
                </a:lnTo>
                <a:lnTo>
                  <a:pt x="6575" y="135119"/>
                </a:lnTo>
                <a:lnTo>
                  <a:pt x="0" y="184048"/>
                </a:lnTo>
                <a:lnTo>
                  <a:pt x="0" y="3043364"/>
                </a:lnTo>
                <a:lnTo>
                  <a:pt x="6575" y="3092293"/>
                </a:lnTo>
                <a:lnTo>
                  <a:pt x="25130" y="3136258"/>
                </a:lnTo>
                <a:lnTo>
                  <a:pt x="53911" y="3173507"/>
                </a:lnTo>
                <a:lnTo>
                  <a:pt x="91163" y="3202285"/>
                </a:lnTo>
                <a:lnTo>
                  <a:pt x="135131" y="3220838"/>
                </a:lnTo>
                <a:lnTo>
                  <a:pt x="184061" y="3227412"/>
                </a:lnTo>
                <a:lnTo>
                  <a:pt x="4059402" y="3227412"/>
                </a:lnTo>
                <a:lnTo>
                  <a:pt x="4108331" y="3220838"/>
                </a:lnTo>
                <a:lnTo>
                  <a:pt x="4152296" y="3202285"/>
                </a:lnTo>
                <a:lnTo>
                  <a:pt x="4189545" y="3173507"/>
                </a:lnTo>
                <a:lnTo>
                  <a:pt x="4218323" y="3136258"/>
                </a:lnTo>
                <a:lnTo>
                  <a:pt x="4236876" y="3092293"/>
                </a:lnTo>
                <a:lnTo>
                  <a:pt x="4243451" y="3043364"/>
                </a:lnTo>
                <a:lnTo>
                  <a:pt x="4243451" y="184048"/>
                </a:lnTo>
                <a:lnTo>
                  <a:pt x="4236876" y="135119"/>
                </a:lnTo>
                <a:lnTo>
                  <a:pt x="4218323" y="91154"/>
                </a:lnTo>
                <a:lnTo>
                  <a:pt x="4189545" y="53905"/>
                </a:lnTo>
                <a:lnTo>
                  <a:pt x="4152296" y="25127"/>
                </a:lnTo>
                <a:lnTo>
                  <a:pt x="4108331" y="6574"/>
                </a:lnTo>
                <a:lnTo>
                  <a:pt x="4059402" y="0"/>
                </a:lnTo>
                <a:lnTo>
                  <a:pt x="184061" y="0"/>
                </a:lnTo>
                <a:close/>
              </a:path>
            </a:pathLst>
          </a:custGeom>
          <a:ln w="1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69455" y="4395850"/>
            <a:ext cx="151193" cy="136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2824" y="4389205"/>
            <a:ext cx="164465" cy="149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9456" y="1374850"/>
            <a:ext cx="151193" cy="136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2824" y="1368201"/>
            <a:ext cx="164465" cy="149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5147" y="4395851"/>
            <a:ext cx="151193" cy="136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8512" y="4389205"/>
            <a:ext cx="164464" cy="149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5147" y="1374851"/>
            <a:ext cx="151193" cy="136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8512" y="1368201"/>
            <a:ext cx="164464" cy="149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0415" y="1552841"/>
            <a:ext cx="3937304" cy="2806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0416" y="1552841"/>
            <a:ext cx="3937635" cy="2806700"/>
          </a:xfrm>
          <a:custGeom>
            <a:avLst/>
            <a:gdLst/>
            <a:ahLst/>
            <a:cxnLst/>
            <a:rect l="l" t="t" r="r" b="b"/>
            <a:pathLst>
              <a:path w="3937634" h="2806700">
                <a:moveTo>
                  <a:pt x="0" y="2806395"/>
                </a:moveTo>
                <a:lnTo>
                  <a:pt x="3937304" y="2806395"/>
                </a:lnTo>
                <a:lnTo>
                  <a:pt x="3937304" y="0"/>
                </a:lnTo>
                <a:lnTo>
                  <a:pt x="0" y="0"/>
                </a:lnTo>
                <a:lnTo>
                  <a:pt x="0" y="2806395"/>
                </a:lnTo>
                <a:close/>
              </a:path>
            </a:pathLst>
          </a:custGeom>
          <a:ln w="664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9307" y="1622883"/>
            <a:ext cx="542885" cy="455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88344" y="1580079"/>
            <a:ext cx="3012440" cy="5245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000" b="1" spc="10" dirty="0">
                <a:solidFill>
                  <a:srgbClr val="231F20"/>
                </a:solidFill>
                <a:latin typeface="Arial Narrow"/>
                <a:cs typeface="Arial Narrow"/>
              </a:rPr>
              <a:t>FORK TRUCK LOAD AND </a:t>
            </a:r>
            <a:r>
              <a:rPr sz="1000" b="1" dirty="0">
                <a:solidFill>
                  <a:srgbClr val="231F20"/>
                </a:solidFill>
                <a:latin typeface="Arial Narrow"/>
                <a:cs typeface="Arial Narrow"/>
              </a:rPr>
              <a:t>WARNING</a:t>
            </a:r>
            <a:r>
              <a:rPr sz="1000" b="1" spc="-8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Arial Narrow"/>
                <a:cs typeface="Arial Narrow"/>
              </a:rPr>
              <a:t>NOTICE</a:t>
            </a:r>
            <a:endParaRPr sz="1000">
              <a:latin typeface="Arial Narrow"/>
              <a:cs typeface="Arial Narrow"/>
            </a:endParaRPr>
          </a:p>
          <a:p>
            <a:pPr marL="12700" marR="5080" algn="ctr">
              <a:lnSpc>
                <a:spcPts val="830"/>
              </a:lnSpc>
              <a:spcBef>
                <a:spcPts val="210"/>
              </a:spcBef>
            </a:pP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Operators </a:t>
            </a:r>
            <a:r>
              <a:rPr sz="800" b="1" spc="20" dirty="0">
                <a:solidFill>
                  <a:srgbClr val="231F20"/>
                </a:solidFill>
                <a:latin typeface="Arial Narrow"/>
                <a:cs typeface="Arial Narrow"/>
              </a:rPr>
              <a:t>must </a:t>
            </a: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be trained and authorised. </a:t>
            </a:r>
            <a:r>
              <a:rPr sz="800" b="1" spc="20" dirty="0">
                <a:solidFill>
                  <a:srgbClr val="231F20"/>
                </a:solidFill>
                <a:latin typeface="Arial Narrow"/>
                <a:cs typeface="Arial Narrow"/>
              </a:rPr>
              <a:t>Do </a:t>
            </a: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not operate the </a:t>
            </a:r>
            <a:r>
              <a:rPr sz="800" b="1" spc="10" dirty="0">
                <a:solidFill>
                  <a:srgbClr val="231F20"/>
                </a:solidFill>
                <a:latin typeface="Arial Narrow"/>
                <a:cs typeface="Arial Narrow"/>
              </a:rPr>
              <a:t>lift </a:t>
            </a: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truck  </a:t>
            </a:r>
            <a:r>
              <a:rPr sz="800" b="1" spc="10" dirty="0">
                <a:solidFill>
                  <a:srgbClr val="231F20"/>
                </a:solidFill>
                <a:latin typeface="Arial Narrow"/>
                <a:cs typeface="Arial Narrow"/>
              </a:rPr>
              <a:t>if it is in </a:t>
            </a: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need of </a:t>
            </a:r>
            <a:r>
              <a:rPr sz="800" b="1" spc="10" dirty="0">
                <a:solidFill>
                  <a:srgbClr val="231F20"/>
                </a:solidFill>
                <a:latin typeface="Arial Narrow"/>
                <a:cs typeface="Arial Narrow"/>
              </a:rPr>
              <a:t>repair. </a:t>
            </a: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This capacity plate </a:t>
            </a:r>
            <a:r>
              <a:rPr sz="800" b="1" spc="10" dirty="0">
                <a:solidFill>
                  <a:srgbClr val="231F20"/>
                </a:solidFill>
                <a:latin typeface="Arial Narrow"/>
                <a:cs typeface="Arial Narrow"/>
              </a:rPr>
              <a:t>is </a:t>
            </a: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not transferable and is  invalidated by any </a:t>
            </a:r>
            <a:r>
              <a:rPr sz="800" b="1" spc="20" dirty="0">
                <a:solidFill>
                  <a:srgbClr val="231F20"/>
                </a:solidFill>
                <a:latin typeface="Arial Narrow"/>
                <a:cs typeface="Arial Narrow"/>
              </a:rPr>
              <a:t>change </a:t>
            </a: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800" b="1" spc="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00" b="1" spc="15" dirty="0">
                <a:solidFill>
                  <a:srgbClr val="231F20"/>
                </a:solidFill>
                <a:latin typeface="Arial Narrow"/>
                <a:cs typeface="Arial Narrow"/>
              </a:rPr>
              <a:t>specifications.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02985" y="4156811"/>
            <a:ext cx="413384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5" dirty="0">
                <a:solidFill>
                  <a:srgbClr val="231F20"/>
                </a:solidFill>
                <a:latin typeface="Arial Narrow"/>
                <a:cs typeface="Arial Narrow"/>
              </a:rPr>
              <a:t>PLATE</a:t>
            </a:r>
            <a:r>
              <a:rPr sz="700" spc="-4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231F20"/>
                </a:solidFill>
                <a:latin typeface="Arial Narrow"/>
                <a:cs typeface="Arial Narrow"/>
              </a:rPr>
              <a:t>I.D.: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2600" y="4156283"/>
            <a:ext cx="345440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5" dirty="0">
                <a:solidFill>
                  <a:srgbClr val="231F20"/>
                </a:solidFill>
                <a:latin typeface="Arial Narrow"/>
                <a:cs typeface="Arial Narrow"/>
              </a:rPr>
              <a:t>DEALER: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79600" y="2161268"/>
            <a:ext cx="3827145" cy="0"/>
          </a:xfrm>
          <a:custGeom>
            <a:avLst/>
            <a:gdLst/>
            <a:ahLst/>
            <a:cxnLst/>
            <a:rect l="l" t="t" r="r" b="b"/>
            <a:pathLst>
              <a:path w="3827145">
                <a:moveTo>
                  <a:pt x="0" y="0"/>
                </a:moveTo>
                <a:lnTo>
                  <a:pt x="3826891" y="0"/>
                </a:lnTo>
              </a:path>
            </a:pathLst>
          </a:custGeom>
          <a:ln w="1534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79600" y="3474243"/>
            <a:ext cx="3827145" cy="0"/>
          </a:xfrm>
          <a:custGeom>
            <a:avLst/>
            <a:gdLst/>
            <a:ahLst/>
            <a:cxnLst/>
            <a:rect l="l" t="t" r="r" b="b"/>
            <a:pathLst>
              <a:path w="3827145">
                <a:moveTo>
                  <a:pt x="0" y="0"/>
                </a:moveTo>
                <a:lnTo>
                  <a:pt x="3826891" y="0"/>
                </a:lnTo>
              </a:path>
            </a:pathLst>
          </a:custGeom>
          <a:ln w="1534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92413" y="2208488"/>
            <a:ext cx="360680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40" dirty="0">
                <a:solidFill>
                  <a:srgbClr val="231F20"/>
                </a:solidFill>
                <a:latin typeface="Arial Narrow"/>
                <a:cs typeface="Arial Narrow"/>
              </a:rPr>
              <a:t>MODEL: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32636" y="2208488"/>
            <a:ext cx="172148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46530" algn="l"/>
              </a:tabLst>
            </a:pPr>
            <a:r>
              <a:rPr sz="750" spc="45" dirty="0">
                <a:solidFill>
                  <a:srgbClr val="231F20"/>
                </a:solidFill>
                <a:latin typeface="Arial Narrow"/>
                <a:cs typeface="Arial Narrow"/>
              </a:rPr>
              <a:t>S/NO:	</a:t>
            </a:r>
            <a:r>
              <a:rPr sz="750" spc="55" dirty="0">
                <a:solidFill>
                  <a:srgbClr val="231F20"/>
                </a:solidFill>
                <a:latin typeface="Arial Narrow"/>
                <a:cs typeface="Arial Narrow"/>
              </a:rPr>
              <a:t>MAS</a:t>
            </a:r>
            <a:r>
              <a:rPr sz="750" spc="-30" dirty="0">
                <a:solidFill>
                  <a:srgbClr val="231F20"/>
                </a:solidFill>
                <a:latin typeface="Arial Narrow"/>
                <a:cs typeface="Arial Narrow"/>
              </a:rPr>
              <a:t>T</a:t>
            </a:r>
            <a:r>
              <a:rPr sz="750" spc="20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92413" y="2384369"/>
            <a:ext cx="135445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70" dirty="0">
                <a:solidFill>
                  <a:srgbClr val="231F20"/>
                </a:solidFill>
                <a:latin typeface="Arial Narrow"/>
                <a:cs typeface="Arial Narrow"/>
              </a:rPr>
              <a:t>MAST/CARRIAGE TILT</a:t>
            </a:r>
            <a:r>
              <a:rPr sz="900" b="1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Arial Narrow"/>
                <a:cs typeface="Arial Narrow"/>
              </a:rPr>
              <a:t>DEGREES: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26454" y="2384369"/>
            <a:ext cx="98488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80" dirty="0">
                <a:solidFill>
                  <a:srgbClr val="231F20"/>
                </a:solidFill>
                <a:latin typeface="Arial Narrow"/>
                <a:cs typeface="Arial Narrow"/>
              </a:rPr>
              <a:t>TYRE </a:t>
            </a:r>
            <a:r>
              <a:rPr sz="900" b="1" spc="-75" dirty="0">
                <a:solidFill>
                  <a:srgbClr val="231F20"/>
                </a:solidFill>
                <a:latin typeface="Arial Narrow"/>
                <a:cs typeface="Arial Narrow"/>
              </a:rPr>
              <a:t>PRESSURES</a:t>
            </a:r>
            <a:r>
              <a:rPr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b="1" spc="-70" dirty="0">
                <a:solidFill>
                  <a:srgbClr val="231F20"/>
                </a:solidFill>
                <a:latin typeface="Arial Narrow"/>
                <a:cs typeface="Arial Narrow"/>
              </a:rPr>
              <a:t>KPA: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26496" y="2520744"/>
            <a:ext cx="3460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00"/>
              </a:spcBef>
            </a:pPr>
            <a:r>
              <a:rPr sz="750" spc="55" dirty="0">
                <a:solidFill>
                  <a:srgbClr val="231F20"/>
                </a:solidFill>
                <a:latin typeface="Arial Narrow"/>
                <a:cs typeface="Arial Narrow"/>
              </a:rPr>
              <a:t>FRON</a:t>
            </a:r>
            <a:r>
              <a:rPr sz="750" spc="-30" dirty="0">
                <a:solidFill>
                  <a:srgbClr val="231F20"/>
                </a:solidFill>
                <a:latin typeface="Arial Narrow"/>
                <a:cs typeface="Arial Narrow"/>
              </a:rPr>
              <a:t>T</a:t>
            </a:r>
            <a:r>
              <a:rPr sz="750" spc="20" dirty="0">
                <a:solidFill>
                  <a:srgbClr val="231F20"/>
                </a:solidFill>
                <a:latin typeface="Arial Narrow"/>
                <a:cs typeface="Arial Narrow"/>
              </a:rPr>
              <a:t>:  </a:t>
            </a:r>
            <a:r>
              <a:rPr sz="750" spc="50" dirty="0">
                <a:solidFill>
                  <a:srgbClr val="231F20"/>
                </a:solidFill>
                <a:latin typeface="Arial Narrow"/>
                <a:cs typeface="Arial Narrow"/>
              </a:rPr>
              <a:t>REAR: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92413" y="2520744"/>
            <a:ext cx="8096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00"/>
              </a:spcBef>
            </a:pPr>
            <a:r>
              <a:rPr sz="750" spc="55" dirty="0">
                <a:solidFill>
                  <a:srgbClr val="231F20"/>
                </a:solidFill>
                <a:latin typeface="Arial Narrow"/>
                <a:cs typeface="Arial Narrow"/>
              </a:rPr>
              <a:t>FO</a:t>
            </a:r>
            <a:r>
              <a:rPr sz="750" spc="45" dirty="0">
                <a:solidFill>
                  <a:srgbClr val="231F20"/>
                </a:solidFill>
                <a:latin typeface="Arial Narrow"/>
                <a:cs typeface="Arial Narrow"/>
              </a:rPr>
              <a:t>RWARD/DOWN:  BACK/UP:</a:t>
            </a:r>
            <a:endParaRPr sz="7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750" spc="50" dirty="0">
                <a:solidFill>
                  <a:srgbClr val="231F20"/>
                </a:solidFill>
                <a:latin typeface="Arial Narrow"/>
                <a:cs typeface="Arial Narrow"/>
              </a:rPr>
              <a:t>DRIVE</a:t>
            </a:r>
            <a:r>
              <a:rPr sz="75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750" spc="50" dirty="0">
                <a:solidFill>
                  <a:srgbClr val="231F20"/>
                </a:solidFill>
                <a:latin typeface="Arial Narrow"/>
                <a:cs typeface="Arial Narrow"/>
              </a:rPr>
              <a:t>WHEELS: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26496" y="2910849"/>
            <a:ext cx="54165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55" dirty="0">
                <a:solidFill>
                  <a:srgbClr val="231F20"/>
                </a:solidFill>
                <a:latin typeface="Arial Narrow"/>
                <a:cs typeface="Arial Narrow"/>
              </a:rPr>
              <a:t>TYRE</a:t>
            </a:r>
            <a:r>
              <a:rPr sz="750" spc="-4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750" spc="45" dirty="0">
                <a:solidFill>
                  <a:srgbClr val="231F20"/>
                </a:solidFill>
                <a:latin typeface="Arial Narrow"/>
                <a:cs typeface="Arial Narrow"/>
              </a:rPr>
              <a:t>TYPE: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92413" y="3078504"/>
            <a:ext cx="172910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50" dirty="0">
                <a:solidFill>
                  <a:srgbClr val="231F20"/>
                </a:solidFill>
                <a:latin typeface="Arial Narrow"/>
                <a:cs typeface="Arial Narrow"/>
              </a:rPr>
              <a:t>TRACTION </a:t>
            </a:r>
            <a:r>
              <a:rPr sz="750" spc="40" dirty="0">
                <a:solidFill>
                  <a:srgbClr val="231F20"/>
                </a:solidFill>
                <a:latin typeface="Arial Narrow"/>
                <a:cs typeface="Arial Narrow"/>
              </a:rPr>
              <a:t>BATTERY </a:t>
            </a:r>
            <a:r>
              <a:rPr sz="750" spc="55" dirty="0">
                <a:solidFill>
                  <a:srgbClr val="231F20"/>
                </a:solidFill>
                <a:latin typeface="Arial Narrow"/>
                <a:cs typeface="Arial Narrow"/>
              </a:rPr>
              <a:t>WEIGHT </a:t>
            </a:r>
            <a:r>
              <a:rPr sz="750" spc="40" dirty="0">
                <a:solidFill>
                  <a:srgbClr val="231F20"/>
                </a:solidFill>
                <a:latin typeface="Arial Narrow"/>
                <a:cs typeface="Arial Narrow"/>
              </a:rPr>
              <a:t>(KG)</a:t>
            </a:r>
            <a:r>
              <a:rPr sz="750" spc="10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750" spc="35" dirty="0">
                <a:solidFill>
                  <a:srgbClr val="231F20"/>
                </a:solidFill>
                <a:latin typeface="Arial Narrow"/>
                <a:cs typeface="Arial Narrow"/>
              </a:rPr>
              <a:t>MIN: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24754" y="3078504"/>
            <a:ext cx="13779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0" dirty="0">
                <a:solidFill>
                  <a:srgbClr val="231F20"/>
                </a:solidFill>
                <a:latin typeface="Arial Narrow"/>
                <a:cs typeface="Arial Narrow"/>
              </a:rPr>
              <a:t>L</a:t>
            </a:r>
            <a:r>
              <a:rPr sz="750" spc="-30" dirty="0">
                <a:solidFill>
                  <a:srgbClr val="231F20"/>
                </a:solidFill>
                <a:latin typeface="Arial Narrow"/>
                <a:cs typeface="Arial Narrow"/>
              </a:rPr>
              <a:t>T</a:t>
            </a:r>
            <a:r>
              <a:rPr sz="750" spc="20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92413" y="3246160"/>
            <a:ext cx="220789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40" dirty="0">
                <a:solidFill>
                  <a:srgbClr val="231F20"/>
                </a:solidFill>
                <a:latin typeface="Arial Narrow"/>
                <a:cs typeface="Arial Narrow"/>
              </a:rPr>
              <a:t>TARE</a:t>
            </a:r>
            <a:r>
              <a:rPr sz="750" spc="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750" spc="55" dirty="0">
                <a:solidFill>
                  <a:srgbClr val="231F20"/>
                </a:solidFill>
                <a:latin typeface="Arial Narrow"/>
                <a:cs typeface="Arial Narrow"/>
              </a:rPr>
              <a:t>WEIGHT</a:t>
            </a:r>
            <a:r>
              <a:rPr sz="75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750" spc="55" dirty="0">
                <a:solidFill>
                  <a:srgbClr val="231F20"/>
                </a:solidFill>
                <a:latin typeface="Arial Narrow"/>
                <a:cs typeface="Arial Narrow"/>
              </a:rPr>
              <a:t>WITHOUT</a:t>
            </a:r>
            <a:r>
              <a:rPr sz="75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750" spc="50" dirty="0">
                <a:solidFill>
                  <a:srgbClr val="231F20"/>
                </a:solidFill>
                <a:latin typeface="Arial Narrow"/>
                <a:cs typeface="Arial Narrow"/>
              </a:rPr>
              <a:t>TRACTION</a:t>
            </a:r>
            <a:r>
              <a:rPr sz="750" spc="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750" spc="40" dirty="0">
                <a:solidFill>
                  <a:srgbClr val="231F20"/>
                </a:solidFill>
                <a:latin typeface="Arial Narrow"/>
                <a:cs typeface="Arial Narrow"/>
              </a:rPr>
              <a:t>BATTERY</a:t>
            </a:r>
            <a:r>
              <a:rPr sz="750" spc="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750" spc="35" dirty="0">
                <a:solidFill>
                  <a:srgbClr val="231F20"/>
                </a:solidFill>
                <a:latin typeface="Arial Narrow"/>
                <a:cs typeface="Arial Narrow"/>
              </a:rPr>
              <a:t>(KG):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36971" y="4175811"/>
            <a:ext cx="1470025" cy="1295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45110">
              <a:lnSpc>
                <a:spcPts val="940"/>
              </a:lnSpc>
            </a:pPr>
            <a:r>
              <a:rPr sz="850" b="1" spc="-20" dirty="0">
                <a:solidFill>
                  <a:srgbClr val="FFFFFF"/>
                </a:solidFill>
                <a:latin typeface="Arial Narrow"/>
                <a:cs typeface="Arial Narrow"/>
              </a:rPr>
              <a:t>EASY </a:t>
            </a:r>
            <a:r>
              <a:rPr sz="850" b="1" spc="-15" dirty="0">
                <a:solidFill>
                  <a:srgbClr val="FFFFFF"/>
                </a:solidFill>
                <a:latin typeface="Arial Narrow"/>
                <a:cs typeface="Arial Narrow"/>
              </a:rPr>
              <a:t>GUIDES </a:t>
            </a:r>
            <a:r>
              <a:rPr sz="850" b="1" spc="-20" dirty="0">
                <a:solidFill>
                  <a:srgbClr val="FFFFFF"/>
                </a:solidFill>
                <a:latin typeface="Arial Narrow"/>
                <a:cs typeface="Arial Narrow"/>
              </a:rPr>
              <a:t>PTY</a:t>
            </a:r>
            <a:r>
              <a:rPr sz="850" b="1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850" b="1" spc="-25" dirty="0">
                <a:solidFill>
                  <a:srgbClr val="FFFFFF"/>
                </a:solidFill>
                <a:latin typeface="Arial Narrow"/>
                <a:cs typeface="Arial Narrow"/>
              </a:rPr>
              <a:t>LTD</a:t>
            </a:r>
            <a:endParaRPr sz="850">
              <a:latin typeface="Arial Narrow"/>
              <a:cs typeface="Arial Narrow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2884398" y="3914228"/>
          <a:ext cx="3820795" cy="129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070">
                <a:tc>
                  <a:txBody>
                    <a:bodyPr/>
                    <a:lstStyle/>
                    <a:p>
                      <a:pPr marL="121920">
                        <a:lnSpc>
                          <a:spcPts val="915"/>
                        </a:lnSpc>
                      </a:pPr>
                      <a:r>
                        <a:rPr sz="850" b="1" spc="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SIDESHIFT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15"/>
                        </a:lnSpc>
                      </a:pPr>
                      <a:r>
                        <a:rPr sz="850" b="1" spc="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600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915"/>
                        </a:lnSpc>
                      </a:pPr>
                      <a:r>
                        <a:rPr sz="850" b="1" spc="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3700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5"/>
                        </a:lnSpc>
                      </a:pPr>
                      <a:r>
                        <a:rPr sz="850" b="1" spc="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1575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915"/>
                        </a:lnSpc>
                      </a:pPr>
                      <a:r>
                        <a:rPr sz="850" b="1" spc="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900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5165534" y="2600274"/>
          <a:ext cx="972818" cy="791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19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175" marR="103505" algn="ctr">
                        <a:lnSpc>
                          <a:spcPts val="1010"/>
                        </a:lnSpc>
                      </a:pPr>
                      <a:r>
                        <a:rPr sz="9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686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905" marR="1035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spc="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686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7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7790" marR="1035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PNEUMATIC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9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50" spc="4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MAX:</a:t>
                      </a:r>
                      <a:endParaRPr sz="75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50" b="1" spc="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N.A.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VO</a:t>
                      </a:r>
                      <a:endParaRPr sz="75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504">
                <a:tc gridSpan="4">
                  <a:txBody>
                    <a:bodyPr/>
                    <a:lstStyle/>
                    <a:p>
                      <a:pPr marL="3175" algn="ctr">
                        <a:lnSpc>
                          <a:spcPts val="994"/>
                        </a:lnSpc>
                        <a:spcBef>
                          <a:spcPts val="65"/>
                        </a:spcBef>
                      </a:pPr>
                      <a:r>
                        <a:rPr sz="850" b="1" spc="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2745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5976835" y="2232939"/>
            <a:ext cx="730250" cy="1295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ts val="1010"/>
              </a:lnSpc>
            </a:pPr>
            <a:r>
              <a:rPr sz="900" b="1" spc="5" dirty="0">
                <a:solidFill>
                  <a:srgbClr val="FFFFFF"/>
                </a:solidFill>
                <a:latin typeface="Arial Narrow"/>
                <a:cs typeface="Arial Narrow"/>
              </a:rPr>
              <a:t>2W370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18450" y="3517062"/>
            <a:ext cx="276733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35" dirty="0">
                <a:solidFill>
                  <a:srgbClr val="231F20"/>
                </a:solidFill>
                <a:latin typeface="Arial Narrow"/>
                <a:cs typeface="Arial Narrow"/>
              </a:rPr>
              <a:t>RATED </a:t>
            </a:r>
            <a:r>
              <a:rPr sz="900" b="1" spc="-25" dirty="0">
                <a:solidFill>
                  <a:srgbClr val="231F20"/>
                </a:solidFill>
                <a:latin typeface="Arial Narrow"/>
                <a:cs typeface="Arial Narrow"/>
              </a:rPr>
              <a:t>CAPACITIES </a:t>
            </a:r>
            <a:r>
              <a:rPr sz="900" b="1" spc="-10" dirty="0">
                <a:solidFill>
                  <a:srgbClr val="231F20"/>
                </a:solidFill>
                <a:latin typeface="Arial Narrow"/>
                <a:cs typeface="Arial Narrow"/>
              </a:rPr>
              <a:t>- </a:t>
            </a:r>
            <a:r>
              <a:rPr sz="900" b="1" spc="-20" dirty="0">
                <a:solidFill>
                  <a:srgbClr val="231F20"/>
                </a:solidFill>
                <a:latin typeface="Arial Narrow"/>
                <a:cs typeface="Arial Narrow"/>
              </a:rPr>
              <a:t>SIDESHIFT &amp; </a:t>
            </a:r>
            <a:r>
              <a:rPr sz="900" b="1" spc="-25" dirty="0">
                <a:solidFill>
                  <a:srgbClr val="231F20"/>
                </a:solidFill>
                <a:latin typeface="Arial Narrow"/>
                <a:cs typeface="Arial Narrow"/>
              </a:rPr>
              <a:t>LOAD </a:t>
            </a:r>
            <a:r>
              <a:rPr sz="900" b="1" spc="-15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900" b="1" spc="-25" dirty="0">
                <a:solidFill>
                  <a:srgbClr val="231F20"/>
                </a:solidFill>
                <a:latin typeface="Arial Narrow"/>
                <a:cs typeface="Arial Narrow"/>
              </a:rPr>
              <a:t>CENTRE</a:t>
            </a:r>
            <a:r>
              <a:rPr sz="900" b="1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 Narrow"/>
                <a:cs typeface="Arial Narrow"/>
              </a:rPr>
              <a:t>POSITION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37339" y="3684540"/>
            <a:ext cx="2128520" cy="216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01930" marR="5080" indent="-189865">
              <a:lnSpc>
                <a:spcPts val="720"/>
              </a:lnSpc>
              <a:spcBef>
                <a:spcPts val="170"/>
              </a:spcBef>
              <a:tabLst>
                <a:tab pos="708025" algn="l"/>
                <a:tab pos="977900" algn="l"/>
                <a:tab pos="1567815" algn="l"/>
                <a:tab pos="1589405" algn="l"/>
              </a:tabLst>
            </a:pPr>
            <a:r>
              <a:rPr sz="650" b="1" spc="55" dirty="0">
                <a:solidFill>
                  <a:srgbClr val="231F20"/>
                </a:solidFill>
                <a:latin typeface="Arial Narrow"/>
                <a:cs typeface="Arial Narrow"/>
              </a:rPr>
              <a:t>LOAD</a:t>
            </a:r>
            <a:r>
              <a:rPr sz="650" b="1" spc="4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650" b="1" spc="50" dirty="0">
                <a:solidFill>
                  <a:srgbClr val="231F20"/>
                </a:solidFill>
                <a:latin typeface="Arial Narrow"/>
                <a:cs typeface="Arial Narrow"/>
              </a:rPr>
              <a:t>CENTRE	</a:t>
            </a:r>
            <a:r>
              <a:rPr sz="650" b="1" spc="45" dirty="0">
                <a:solidFill>
                  <a:srgbClr val="231F20"/>
                </a:solidFill>
                <a:latin typeface="Arial Narrow"/>
                <a:cs typeface="Arial Narrow"/>
              </a:rPr>
              <a:t>LIFT/LOAD HEIGHT	</a:t>
            </a:r>
            <a:r>
              <a:rPr sz="650" b="1" spc="-5" dirty="0">
                <a:solidFill>
                  <a:srgbClr val="231F20"/>
                </a:solidFill>
                <a:latin typeface="Arial Narrow"/>
                <a:cs typeface="Arial Narrow"/>
              </a:rPr>
              <a:t>MAST</a:t>
            </a:r>
            <a:r>
              <a:rPr sz="650" b="1" spc="-5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Arial Narrow"/>
                <a:cs typeface="Arial Narrow"/>
              </a:rPr>
              <a:t>VERTICAL  </a:t>
            </a:r>
            <a:r>
              <a:rPr sz="650" b="1" spc="45" dirty="0">
                <a:solidFill>
                  <a:srgbClr val="231F20"/>
                </a:solidFill>
                <a:latin typeface="Arial Narrow"/>
                <a:cs typeface="Arial Narrow"/>
              </a:rPr>
              <a:t>(MM)		(MM)		</a:t>
            </a:r>
            <a:r>
              <a:rPr sz="650" b="1" spc="-10" dirty="0">
                <a:solidFill>
                  <a:srgbClr val="231F20"/>
                </a:solidFill>
                <a:latin typeface="Arial Narrow"/>
                <a:cs typeface="Arial Narrow"/>
              </a:rPr>
              <a:t>CAPACITY</a:t>
            </a:r>
            <a:r>
              <a:rPr sz="650" b="1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Arial Narrow"/>
                <a:cs typeface="Arial Narrow"/>
              </a:rPr>
              <a:t>(KG)</a:t>
            </a:r>
            <a:endParaRPr sz="65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50310" y="3684540"/>
            <a:ext cx="582930" cy="216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9370" marR="5080" indent="-27305">
              <a:lnSpc>
                <a:spcPts val="720"/>
              </a:lnSpc>
              <a:spcBef>
                <a:spcPts val="170"/>
              </a:spcBef>
            </a:pPr>
            <a:r>
              <a:rPr sz="650" b="1" spc="-5" dirty="0">
                <a:solidFill>
                  <a:srgbClr val="231F20"/>
                </a:solidFill>
                <a:latin typeface="Arial Narrow"/>
                <a:cs typeface="Arial Narrow"/>
              </a:rPr>
              <a:t>MAST</a:t>
            </a:r>
            <a:r>
              <a:rPr sz="650" b="1" spc="-7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650" b="1" spc="-10" dirty="0">
                <a:solidFill>
                  <a:srgbClr val="231F20"/>
                </a:solidFill>
                <a:latin typeface="Arial Narrow"/>
                <a:cs typeface="Arial Narrow"/>
              </a:rPr>
              <a:t>FORWARD  CAPACITY</a:t>
            </a:r>
            <a:r>
              <a:rPr sz="650" b="1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Arial Narrow"/>
                <a:cs typeface="Arial Narrow"/>
              </a:rPr>
              <a:t>(KG)</a:t>
            </a:r>
            <a:endParaRPr sz="65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52634" y="4175811"/>
            <a:ext cx="730250" cy="1295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5585">
              <a:lnSpc>
                <a:spcPts val="940"/>
              </a:lnSpc>
            </a:pPr>
            <a:r>
              <a:rPr sz="850" b="1" spc="20" dirty="0">
                <a:solidFill>
                  <a:srgbClr val="FFFFFF"/>
                </a:solidFill>
                <a:latin typeface="Arial Narrow"/>
                <a:cs typeface="Arial Narrow"/>
              </a:rPr>
              <a:t>12345</a:t>
            </a:r>
            <a:endParaRPr sz="85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57231" y="2594775"/>
            <a:ext cx="730250" cy="1295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10"/>
              </a:lnSpc>
            </a:pPr>
            <a:r>
              <a:rPr sz="900" b="1" spc="10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57231" y="2756103"/>
            <a:ext cx="730250" cy="1295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1010"/>
              </a:lnSpc>
            </a:pPr>
            <a:r>
              <a:rPr sz="900" b="1" spc="35" dirty="0">
                <a:solidFill>
                  <a:srgbClr val="FFFFFF"/>
                </a:solidFill>
                <a:latin typeface="Arial Narrow"/>
                <a:cs typeface="Arial Narrow"/>
              </a:rPr>
              <a:t>12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57231" y="2922041"/>
            <a:ext cx="730250" cy="1295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76530">
              <a:lnSpc>
                <a:spcPts val="1010"/>
              </a:lnSpc>
            </a:pPr>
            <a:r>
              <a:rPr sz="900" b="1" spc="35" dirty="0">
                <a:solidFill>
                  <a:srgbClr val="FFFFFF"/>
                </a:solidFill>
                <a:latin typeface="Arial Narrow"/>
                <a:cs typeface="Arial Narrow"/>
              </a:rPr>
              <a:t>SINGLE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28921" y="3097199"/>
            <a:ext cx="444500" cy="1295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28905">
              <a:lnSpc>
                <a:spcPts val="940"/>
              </a:lnSpc>
            </a:pPr>
            <a:r>
              <a:rPr sz="850" b="1" spc="20" dirty="0">
                <a:solidFill>
                  <a:srgbClr val="FFFFFF"/>
                </a:solidFill>
                <a:latin typeface="Arial Narrow"/>
                <a:cs typeface="Arial Narrow"/>
              </a:rPr>
              <a:t>N.A.</a:t>
            </a:r>
            <a:endParaRPr sz="850">
              <a:latin typeface="Arial Narrow"/>
              <a:cs typeface="Arial Narro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83375" y="3097199"/>
            <a:ext cx="448945" cy="1663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28905">
              <a:lnSpc>
                <a:spcPts val="940"/>
              </a:lnSpc>
            </a:pPr>
            <a:r>
              <a:rPr sz="850" b="1" spc="20" dirty="0">
                <a:solidFill>
                  <a:srgbClr val="FFFFFF"/>
                </a:solidFill>
                <a:latin typeface="Arial Narrow"/>
                <a:cs typeface="Arial Narrow"/>
              </a:rPr>
              <a:t>N.A.</a:t>
            </a:r>
            <a:endParaRPr sz="85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02350" y="3263138"/>
            <a:ext cx="730250" cy="1295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62560">
              <a:lnSpc>
                <a:spcPts val="940"/>
              </a:lnSpc>
            </a:pPr>
            <a:r>
              <a:rPr sz="850" b="1" spc="15" dirty="0">
                <a:solidFill>
                  <a:srgbClr val="FFFFFF"/>
                </a:solidFill>
                <a:latin typeface="Arial Narrow"/>
                <a:cs typeface="Arial Narrow"/>
              </a:rPr>
              <a:t>HIRE</a:t>
            </a:r>
            <a:r>
              <a:rPr sz="85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850" b="1" spc="20" dirty="0">
                <a:solidFill>
                  <a:srgbClr val="FFFFFF"/>
                </a:solidFill>
                <a:latin typeface="Arial Narrow"/>
                <a:cs typeface="Arial Narrow"/>
              </a:rPr>
              <a:t>921</a:t>
            </a:r>
            <a:endParaRPr sz="850">
              <a:latin typeface="Arial Narrow"/>
              <a:cs typeface="Arial Narro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53229" y="2232939"/>
            <a:ext cx="730250" cy="1295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ts val="1010"/>
              </a:lnSpc>
            </a:pPr>
            <a:r>
              <a:rPr sz="900" b="1" spc="55" dirty="0">
                <a:solidFill>
                  <a:srgbClr val="FFFFFF"/>
                </a:solidFill>
                <a:latin typeface="Arial Narrow"/>
                <a:cs typeface="Arial Narrow"/>
              </a:rPr>
              <a:t>123456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87801" y="2232939"/>
            <a:ext cx="730250" cy="1295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ts val="1010"/>
              </a:lnSpc>
            </a:pPr>
            <a:r>
              <a:rPr sz="900" b="1" spc="55" dirty="0">
                <a:solidFill>
                  <a:srgbClr val="FFFFFF"/>
                </a:solidFill>
                <a:latin typeface="Arial Narrow"/>
                <a:cs typeface="Arial Narrow"/>
              </a:rPr>
              <a:t>A12345A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6499" y="1289174"/>
            <a:ext cx="1917064" cy="1552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1575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kg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a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sideshift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attachment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3700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mm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height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vertical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mast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600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mm 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load centre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71755">
              <a:lnSpc>
                <a:spcPts val="1140"/>
              </a:lnSpc>
              <a:spcBef>
                <a:spcPts val="875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900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kg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a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sideshift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attachment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3700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mm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height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forward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tilted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mast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10"/>
              </a:lnSpc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600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mm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load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centre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4499" y="295621"/>
            <a:ext cx="3840479" cy="8845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Checking the rated</a:t>
            </a:r>
            <a:r>
              <a:rPr sz="14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capacity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data plate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Franklin Gothic Book"/>
              <a:cs typeface="Franklin Gothic Book"/>
            </a:endParaRPr>
          </a:p>
          <a:p>
            <a:pPr marL="7747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 following data plate attached has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7131103-21E8-4108-95C3-A63A7761A8B3}"/>
              </a:ext>
            </a:extLst>
          </p:cNvPr>
          <p:cNvSpPr/>
          <p:nvPr/>
        </p:nvSpPr>
        <p:spPr>
          <a:xfrm>
            <a:off x="577849" y="990607"/>
            <a:ext cx="6372149" cy="388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08221"/>
            <a:ext cx="2604770" cy="6350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Load centre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distance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4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centre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distance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measured 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from the vertical face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the forks to the centre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910190"/>
            <a:ext cx="9931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gravity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8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load.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1126970"/>
            <a:ext cx="2541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centre distance affects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much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1207370"/>
            <a:ext cx="2425065" cy="4591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centre distance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marked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1633310"/>
            <a:ext cx="100139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forklift’s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data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plate.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674" y="2850597"/>
            <a:ext cx="6478270" cy="1298432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5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forklift is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1500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 dirty="0">
              <a:latin typeface="Franklin Gothic Book"/>
              <a:cs typeface="Franklin Gothic Book"/>
            </a:endParaRPr>
          </a:p>
          <a:p>
            <a:pPr marL="77470" marR="384810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1575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kg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600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mm 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load centre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distance.</a:t>
            </a:r>
            <a:endParaRPr sz="1000" dirty="0">
              <a:latin typeface="Franklin Gothic Book"/>
              <a:cs typeface="Franklin Gothic Book"/>
            </a:endParaRPr>
          </a:p>
          <a:p>
            <a:pPr marL="77470">
              <a:lnSpc>
                <a:spcPct val="100000"/>
              </a:lnSpc>
              <a:spcBef>
                <a:spcPts val="48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It’s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okay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weight.</a:t>
            </a:r>
            <a:endParaRPr sz="1000" dirty="0">
              <a:latin typeface="Franklin Gothic Book"/>
              <a:cs typeface="Franklin Gothic Book"/>
            </a:endParaRPr>
          </a:p>
          <a:p>
            <a:pPr marL="77470" marR="3843654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centre distance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checked to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600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less first.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600mm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centre distance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millimetres.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84003" y="644398"/>
            <a:ext cx="3653993" cy="2138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4003" y="2943009"/>
            <a:ext cx="3500996" cy="2011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87965" y="4099763"/>
            <a:ext cx="777240" cy="31559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vert="horz" wrap="square" lIns="0" tIns="2286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80"/>
              </a:spcBef>
            </a:pPr>
            <a:r>
              <a:rPr sz="14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1500</a:t>
            </a:r>
            <a:r>
              <a:rPr sz="1400" b="1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kg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70451" y="3411004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496201"/>
                </a:moveTo>
                <a:lnTo>
                  <a:pt x="0" y="0"/>
                </a:lnTo>
              </a:path>
            </a:pathLst>
          </a:custGeom>
          <a:ln w="31876">
            <a:solidFill>
              <a:srgbClr val="ED1C2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9041" y="3411004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496201"/>
                </a:moveTo>
                <a:lnTo>
                  <a:pt x="0" y="0"/>
                </a:lnTo>
              </a:path>
            </a:pathLst>
          </a:custGeom>
          <a:ln w="31876">
            <a:solidFill>
              <a:srgbClr val="ED1C2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21175" y="3447796"/>
            <a:ext cx="425450" cy="42989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vert="horz" wrap="square" lIns="0" tIns="27940" rIns="0" bIns="0" rtlCol="0">
            <a:spAutoFit/>
          </a:bodyPr>
          <a:lstStyle/>
          <a:p>
            <a:pPr marL="71755">
              <a:lnSpc>
                <a:spcPts val="1380"/>
              </a:lnSpc>
              <a:spcBef>
                <a:spcPts val="220"/>
              </a:spcBef>
            </a:pPr>
            <a:r>
              <a:rPr sz="13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600</a:t>
            </a:r>
            <a:endParaRPr sz="1300">
              <a:latin typeface="Franklin Gothic Demi"/>
              <a:cs typeface="Franklin Gothic Demi"/>
            </a:endParaRPr>
          </a:p>
          <a:p>
            <a:pPr marL="80010">
              <a:lnSpc>
                <a:spcPts val="1380"/>
              </a:lnSpc>
            </a:pPr>
            <a:r>
              <a:rPr sz="1300" b="1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mm</a:t>
            </a:r>
            <a:endParaRPr sz="1300">
              <a:latin typeface="Franklin Gothic Demi"/>
              <a:cs typeface="Franklin Gothic Dem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14226" y="1188007"/>
            <a:ext cx="671830" cy="975994"/>
          </a:xfrm>
          <a:custGeom>
            <a:avLst/>
            <a:gdLst/>
            <a:ahLst/>
            <a:cxnLst/>
            <a:rect l="l" t="t" r="r" b="b"/>
            <a:pathLst>
              <a:path w="671829" h="975994">
                <a:moveTo>
                  <a:pt x="0" y="0"/>
                </a:moveTo>
                <a:lnTo>
                  <a:pt x="671499" y="97538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4733" y="215891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13823" y="963993"/>
            <a:ext cx="81026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Vertical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face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34103" y="827367"/>
            <a:ext cx="165100" cy="1892935"/>
          </a:xfrm>
          <a:custGeom>
            <a:avLst/>
            <a:gdLst/>
            <a:ahLst/>
            <a:cxnLst/>
            <a:rect l="l" t="t" r="r" b="b"/>
            <a:pathLst>
              <a:path w="165100" h="1892935">
                <a:moveTo>
                  <a:pt x="0" y="0"/>
                </a:moveTo>
                <a:lnTo>
                  <a:pt x="164591" y="0"/>
                </a:lnTo>
                <a:lnTo>
                  <a:pt x="164591" y="1892808"/>
                </a:lnTo>
                <a:lnTo>
                  <a:pt x="0" y="18928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5597" y="892816"/>
            <a:ext cx="0" cy="1073785"/>
          </a:xfrm>
          <a:custGeom>
            <a:avLst/>
            <a:gdLst/>
            <a:ahLst/>
            <a:cxnLst/>
            <a:rect l="l" t="t" r="r" b="b"/>
            <a:pathLst>
              <a:path h="1073785">
                <a:moveTo>
                  <a:pt x="0" y="0"/>
                </a:moveTo>
                <a:lnTo>
                  <a:pt x="0" y="1073626"/>
                </a:lnTo>
              </a:path>
            </a:pathLst>
          </a:custGeom>
          <a:ln w="32105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5597" y="2131034"/>
            <a:ext cx="0" cy="525145"/>
          </a:xfrm>
          <a:custGeom>
            <a:avLst/>
            <a:gdLst/>
            <a:ahLst/>
            <a:cxnLst/>
            <a:rect l="l" t="t" r="r" b="b"/>
            <a:pathLst>
              <a:path h="525144">
                <a:moveTo>
                  <a:pt x="0" y="0"/>
                </a:moveTo>
                <a:lnTo>
                  <a:pt x="0" y="524960"/>
                </a:lnTo>
              </a:path>
            </a:pathLst>
          </a:custGeom>
          <a:ln w="32105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6024" y="1570101"/>
            <a:ext cx="165100" cy="960119"/>
          </a:xfrm>
          <a:custGeom>
            <a:avLst/>
            <a:gdLst/>
            <a:ahLst/>
            <a:cxnLst/>
            <a:rect l="l" t="t" r="r" b="b"/>
            <a:pathLst>
              <a:path w="165100" h="960119">
                <a:moveTo>
                  <a:pt x="0" y="0"/>
                </a:moveTo>
                <a:lnTo>
                  <a:pt x="164591" y="0"/>
                </a:lnTo>
                <a:lnTo>
                  <a:pt x="164591" y="960119"/>
                </a:lnTo>
                <a:lnTo>
                  <a:pt x="0" y="9601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87514" y="1635534"/>
            <a:ext cx="0" cy="331470"/>
          </a:xfrm>
          <a:custGeom>
            <a:avLst/>
            <a:gdLst/>
            <a:ahLst/>
            <a:cxnLst/>
            <a:rect l="l" t="t" r="r" b="b"/>
            <a:pathLst>
              <a:path h="331469">
                <a:moveTo>
                  <a:pt x="0" y="0"/>
                </a:moveTo>
                <a:lnTo>
                  <a:pt x="0" y="330908"/>
                </a:lnTo>
              </a:path>
            </a:pathLst>
          </a:custGeom>
          <a:ln w="32105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87514" y="2131034"/>
            <a:ext cx="0" cy="332740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501"/>
                </a:lnTo>
              </a:path>
            </a:pathLst>
          </a:custGeom>
          <a:ln w="32105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5028" y="1966442"/>
            <a:ext cx="626745" cy="165100"/>
          </a:xfrm>
          <a:custGeom>
            <a:avLst/>
            <a:gdLst/>
            <a:ahLst/>
            <a:cxnLst/>
            <a:rect l="l" t="t" r="r" b="b"/>
            <a:pathLst>
              <a:path w="626745" h="165100">
                <a:moveTo>
                  <a:pt x="0" y="0"/>
                </a:moveTo>
                <a:lnTo>
                  <a:pt x="626363" y="0"/>
                </a:lnTo>
                <a:lnTo>
                  <a:pt x="626363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80461" y="2049537"/>
            <a:ext cx="496570" cy="0"/>
          </a:xfrm>
          <a:custGeom>
            <a:avLst/>
            <a:gdLst/>
            <a:ahLst/>
            <a:cxnLst/>
            <a:rect l="l" t="t" r="r" b="b"/>
            <a:pathLst>
              <a:path w="496570">
                <a:moveTo>
                  <a:pt x="496201" y="0"/>
                </a:moveTo>
                <a:lnTo>
                  <a:pt x="0" y="0"/>
                </a:lnTo>
              </a:path>
            </a:pathLst>
          </a:custGeom>
          <a:ln w="32105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54298" y="2066767"/>
            <a:ext cx="751205" cy="0"/>
          </a:xfrm>
          <a:custGeom>
            <a:avLst/>
            <a:gdLst/>
            <a:ahLst/>
            <a:cxnLst/>
            <a:rect l="l" t="t" r="r" b="b"/>
            <a:pathLst>
              <a:path w="751204">
                <a:moveTo>
                  <a:pt x="0" y="0"/>
                </a:moveTo>
                <a:lnTo>
                  <a:pt x="750917" y="0"/>
                </a:lnTo>
              </a:path>
            </a:pathLst>
          </a:custGeom>
          <a:ln w="42443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98849" y="2025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35289" y="1997"/>
                </a:lnTo>
                <a:lnTo>
                  <a:pt x="43362" y="7442"/>
                </a:lnTo>
                <a:lnTo>
                  <a:pt x="48804" y="15516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6"/>
                </a:lnTo>
                <a:lnTo>
                  <a:pt x="7437" y="7442"/>
                </a:lnTo>
                <a:lnTo>
                  <a:pt x="15510" y="1997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57348" y="1954796"/>
            <a:ext cx="1397000" cy="245745"/>
          </a:xfrm>
          <a:custGeom>
            <a:avLst/>
            <a:gdLst/>
            <a:ahLst/>
            <a:cxnLst/>
            <a:rect l="l" t="t" r="r" b="b"/>
            <a:pathLst>
              <a:path w="1397000" h="245744">
                <a:moveTo>
                  <a:pt x="0" y="245630"/>
                </a:moveTo>
                <a:lnTo>
                  <a:pt x="1396949" y="245630"/>
                </a:lnTo>
                <a:lnTo>
                  <a:pt x="1396949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57348" y="1960619"/>
            <a:ext cx="1397000" cy="240029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2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centre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57348" y="1954796"/>
            <a:ext cx="1397000" cy="245745"/>
          </a:xfrm>
          <a:custGeom>
            <a:avLst/>
            <a:gdLst/>
            <a:ahLst/>
            <a:cxnLst/>
            <a:rect l="l" t="t" r="r" b="b"/>
            <a:pathLst>
              <a:path w="1397000" h="245744">
                <a:moveTo>
                  <a:pt x="0" y="245630"/>
                </a:moveTo>
                <a:lnTo>
                  <a:pt x="1396949" y="245630"/>
                </a:lnTo>
                <a:lnTo>
                  <a:pt x="1396949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11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FC2738-7299-433E-927E-AD94D14E2B11}"/>
              </a:ext>
            </a:extLst>
          </p:cNvPr>
          <p:cNvSpPr/>
          <p:nvPr/>
        </p:nvSpPr>
        <p:spPr>
          <a:xfrm>
            <a:off x="463696" y="625722"/>
            <a:ext cx="6591154" cy="2157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794F64-B90C-449E-BEC6-79AC1370515C}"/>
              </a:ext>
            </a:extLst>
          </p:cNvPr>
          <p:cNvSpPr/>
          <p:nvPr/>
        </p:nvSpPr>
        <p:spPr>
          <a:xfrm>
            <a:off x="538674" y="2853869"/>
            <a:ext cx="6591154" cy="2157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6825" y="2790768"/>
            <a:ext cx="0" cy="2171065"/>
          </a:xfrm>
          <a:custGeom>
            <a:avLst/>
            <a:gdLst/>
            <a:ahLst/>
            <a:cxnLst/>
            <a:rect l="l" t="t" r="r" b="b"/>
            <a:pathLst>
              <a:path h="2171065">
                <a:moveTo>
                  <a:pt x="0" y="217088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5499" y="4964830"/>
            <a:ext cx="6484620" cy="0"/>
          </a:xfrm>
          <a:custGeom>
            <a:avLst/>
            <a:gdLst/>
            <a:ahLst/>
            <a:cxnLst/>
            <a:rect l="l" t="t" r="r" b="b"/>
            <a:pathLst>
              <a:path w="6484620">
                <a:moveTo>
                  <a:pt x="0" y="0"/>
                </a:moveTo>
                <a:lnTo>
                  <a:pt x="64845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499" y="2787596"/>
            <a:ext cx="6484620" cy="0"/>
          </a:xfrm>
          <a:custGeom>
            <a:avLst/>
            <a:gdLst/>
            <a:ahLst/>
            <a:cxnLst/>
            <a:rect l="l" t="t" r="r" b="b"/>
            <a:pathLst>
              <a:path w="6484620">
                <a:moveTo>
                  <a:pt x="0" y="0"/>
                </a:moveTo>
                <a:lnTo>
                  <a:pt x="64845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674" y="2790768"/>
            <a:ext cx="0" cy="2171065"/>
          </a:xfrm>
          <a:custGeom>
            <a:avLst/>
            <a:gdLst/>
            <a:ahLst/>
            <a:cxnLst/>
            <a:rect l="l" t="t" r="r" b="b"/>
            <a:pathLst>
              <a:path h="2171065">
                <a:moveTo>
                  <a:pt x="0" y="217088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300" y="2845332"/>
            <a:ext cx="2575560" cy="1913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But watch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happens when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 the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 distance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1500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kg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76835" algn="just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vertical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forks 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front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half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 (or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1500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mm).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7150">
              <a:lnSpc>
                <a:spcPts val="114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centre distance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750 mm.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maximum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centre distance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forklift  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600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mm.</a:t>
            </a:r>
            <a:endParaRPr sz="1000" dirty="0">
              <a:latin typeface="Franklin Gothic Book"/>
              <a:cs typeface="Franklin Gothic Book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forklift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cannot safely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lift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this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load.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146050" algn="just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would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unstable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reduced. This might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tip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2003" y="606933"/>
            <a:ext cx="3122091" cy="208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8972" y="2920720"/>
            <a:ext cx="3589020" cy="1932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4922" y="1238821"/>
            <a:ext cx="160020" cy="1303020"/>
          </a:xfrm>
          <a:custGeom>
            <a:avLst/>
            <a:gdLst/>
            <a:ahLst/>
            <a:cxnLst/>
            <a:rect l="l" t="t" r="r" b="b"/>
            <a:pathLst>
              <a:path w="160020" h="1303020">
                <a:moveTo>
                  <a:pt x="0" y="0"/>
                </a:moveTo>
                <a:lnTo>
                  <a:pt x="160020" y="0"/>
                </a:lnTo>
                <a:lnTo>
                  <a:pt x="160020" y="1303020"/>
                </a:lnTo>
                <a:lnTo>
                  <a:pt x="0" y="13030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4363" y="1304258"/>
            <a:ext cx="0" cy="506095"/>
          </a:xfrm>
          <a:custGeom>
            <a:avLst/>
            <a:gdLst/>
            <a:ahLst/>
            <a:cxnLst/>
            <a:rect l="l" t="t" r="r" b="b"/>
            <a:pathLst>
              <a:path h="506094">
                <a:moveTo>
                  <a:pt x="0" y="0"/>
                </a:moveTo>
                <a:lnTo>
                  <a:pt x="0" y="505936"/>
                </a:lnTo>
              </a:path>
            </a:pathLst>
          </a:custGeom>
          <a:ln w="28003">
            <a:solidFill>
              <a:srgbClr val="40AD4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4363" y="1970214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793"/>
                </a:lnTo>
              </a:path>
            </a:pathLst>
          </a:custGeom>
          <a:ln w="28003">
            <a:solidFill>
              <a:srgbClr val="40AD4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4960" y="762597"/>
            <a:ext cx="160020" cy="1778635"/>
          </a:xfrm>
          <a:custGeom>
            <a:avLst/>
            <a:gdLst/>
            <a:ahLst/>
            <a:cxnLst/>
            <a:rect l="l" t="t" r="r" b="b"/>
            <a:pathLst>
              <a:path w="160020" h="1778635">
                <a:moveTo>
                  <a:pt x="0" y="0"/>
                </a:moveTo>
                <a:lnTo>
                  <a:pt x="160020" y="0"/>
                </a:lnTo>
                <a:lnTo>
                  <a:pt x="160020" y="1778508"/>
                </a:lnTo>
                <a:lnTo>
                  <a:pt x="0" y="177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4958" y="1810194"/>
            <a:ext cx="951230" cy="160020"/>
          </a:xfrm>
          <a:custGeom>
            <a:avLst/>
            <a:gdLst/>
            <a:ahLst/>
            <a:cxnLst/>
            <a:rect l="l" t="t" r="r" b="b"/>
            <a:pathLst>
              <a:path w="951229" h="160019">
                <a:moveTo>
                  <a:pt x="0" y="160020"/>
                </a:moveTo>
                <a:lnTo>
                  <a:pt x="950887" y="160020"/>
                </a:lnTo>
                <a:lnTo>
                  <a:pt x="950887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88359" y="1875633"/>
            <a:ext cx="895350" cy="28575"/>
          </a:xfrm>
          <a:custGeom>
            <a:avLst/>
            <a:gdLst/>
            <a:ahLst/>
            <a:cxnLst/>
            <a:rect l="l" t="t" r="r" b="b"/>
            <a:pathLst>
              <a:path w="895350" h="28575">
                <a:moveTo>
                  <a:pt x="0" y="28003"/>
                </a:moveTo>
                <a:lnTo>
                  <a:pt x="895286" y="28003"/>
                </a:lnTo>
                <a:lnTo>
                  <a:pt x="895286" y="0"/>
                </a:lnTo>
                <a:lnTo>
                  <a:pt x="0" y="0"/>
                </a:lnTo>
                <a:lnTo>
                  <a:pt x="0" y="28003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6165" y="4156704"/>
            <a:ext cx="1128395" cy="0"/>
          </a:xfrm>
          <a:custGeom>
            <a:avLst/>
            <a:gdLst/>
            <a:ahLst/>
            <a:cxnLst/>
            <a:rect l="l" t="t" r="r" b="b"/>
            <a:pathLst>
              <a:path w="1128395">
                <a:moveTo>
                  <a:pt x="0" y="0"/>
                </a:moveTo>
                <a:lnTo>
                  <a:pt x="1128265" y="0"/>
                </a:lnTo>
              </a:path>
            </a:pathLst>
          </a:custGeom>
          <a:ln w="28130">
            <a:solidFill>
              <a:srgbClr val="40AD4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6956" y="3400597"/>
            <a:ext cx="2389505" cy="0"/>
          </a:xfrm>
          <a:custGeom>
            <a:avLst/>
            <a:gdLst/>
            <a:ahLst/>
            <a:cxnLst/>
            <a:rect l="l" t="t" r="r" b="b"/>
            <a:pathLst>
              <a:path w="2389504">
                <a:moveTo>
                  <a:pt x="0" y="0"/>
                </a:moveTo>
                <a:lnTo>
                  <a:pt x="2388920" y="0"/>
                </a:lnTo>
              </a:path>
            </a:pathLst>
          </a:custGeom>
          <a:ln w="28130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5135" y="1402080"/>
            <a:ext cx="763905" cy="283845"/>
          </a:xfrm>
          <a:custGeom>
            <a:avLst/>
            <a:gdLst/>
            <a:ahLst/>
            <a:cxnLst/>
            <a:rect l="l" t="t" r="r" b="b"/>
            <a:pathLst>
              <a:path w="763904" h="283844">
                <a:moveTo>
                  <a:pt x="0" y="0"/>
                </a:moveTo>
                <a:lnTo>
                  <a:pt x="763524" y="0"/>
                </a:lnTo>
                <a:lnTo>
                  <a:pt x="763524" y="283463"/>
                </a:lnTo>
                <a:lnTo>
                  <a:pt x="0" y="2834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35064" y="1412320"/>
            <a:ext cx="638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500</a:t>
            </a:r>
            <a:r>
              <a:rPr sz="1400" b="1" spc="-10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Franklin Gothic Demi"/>
                <a:cs typeface="Franklin Gothic Demi"/>
              </a:rPr>
              <a:t>mm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16145" y="3602837"/>
            <a:ext cx="160020" cy="1207135"/>
          </a:xfrm>
          <a:custGeom>
            <a:avLst/>
            <a:gdLst/>
            <a:ahLst/>
            <a:cxnLst/>
            <a:rect l="l" t="t" r="r" b="b"/>
            <a:pathLst>
              <a:path w="160020" h="1207135">
                <a:moveTo>
                  <a:pt x="0" y="0"/>
                </a:moveTo>
                <a:lnTo>
                  <a:pt x="160020" y="0"/>
                </a:lnTo>
                <a:lnTo>
                  <a:pt x="160020" y="1207008"/>
                </a:lnTo>
                <a:lnTo>
                  <a:pt x="0" y="1207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1584" y="3668275"/>
            <a:ext cx="28575" cy="1076960"/>
          </a:xfrm>
          <a:custGeom>
            <a:avLst/>
            <a:gdLst/>
            <a:ahLst/>
            <a:cxnLst/>
            <a:rect l="l" t="t" r="r" b="b"/>
            <a:pathLst>
              <a:path w="28575" h="1076960">
                <a:moveTo>
                  <a:pt x="0" y="1076528"/>
                </a:moveTo>
                <a:lnTo>
                  <a:pt x="28130" y="1076528"/>
                </a:lnTo>
                <a:lnTo>
                  <a:pt x="28130" y="0"/>
                </a:lnTo>
                <a:lnTo>
                  <a:pt x="0" y="0"/>
                </a:lnTo>
                <a:lnTo>
                  <a:pt x="0" y="1076528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0709" y="1875744"/>
            <a:ext cx="885190" cy="28575"/>
          </a:xfrm>
          <a:custGeom>
            <a:avLst/>
            <a:gdLst/>
            <a:ahLst/>
            <a:cxnLst/>
            <a:rect l="l" t="t" r="r" b="b"/>
            <a:pathLst>
              <a:path w="885189" h="28575">
                <a:moveTo>
                  <a:pt x="0" y="28003"/>
                </a:moveTo>
                <a:lnTo>
                  <a:pt x="885135" y="28003"/>
                </a:lnTo>
                <a:lnTo>
                  <a:pt x="885135" y="0"/>
                </a:lnTo>
                <a:lnTo>
                  <a:pt x="0" y="0"/>
                </a:lnTo>
                <a:lnTo>
                  <a:pt x="0" y="28003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3953" y="1304258"/>
            <a:ext cx="0" cy="1170940"/>
          </a:xfrm>
          <a:custGeom>
            <a:avLst/>
            <a:gdLst/>
            <a:ahLst/>
            <a:cxnLst/>
            <a:rect l="l" t="t" r="r" b="b"/>
            <a:pathLst>
              <a:path h="1170939">
                <a:moveTo>
                  <a:pt x="0" y="1170749"/>
                </a:moveTo>
                <a:lnTo>
                  <a:pt x="0" y="0"/>
                </a:lnTo>
              </a:path>
            </a:pathLst>
          </a:custGeom>
          <a:ln w="28003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81976" y="3668275"/>
            <a:ext cx="28575" cy="1076960"/>
          </a:xfrm>
          <a:custGeom>
            <a:avLst/>
            <a:gdLst/>
            <a:ahLst/>
            <a:cxnLst/>
            <a:rect l="l" t="t" r="r" b="b"/>
            <a:pathLst>
              <a:path w="28575" h="1076960">
                <a:moveTo>
                  <a:pt x="0" y="1076528"/>
                </a:moveTo>
                <a:lnTo>
                  <a:pt x="28130" y="1076528"/>
                </a:lnTo>
                <a:lnTo>
                  <a:pt x="28130" y="0"/>
                </a:lnTo>
                <a:lnTo>
                  <a:pt x="0" y="0"/>
                </a:lnTo>
                <a:lnTo>
                  <a:pt x="0" y="107652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30216" y="4156814"/>
            <a:ext cx="1176655" cy="0"/>
          </a:xfrm>
          <a:custGeom>
            <a:avLst/>
            <a:gdLst/>
            <a:ahLst/>
            <a:cxnLst/>
            <a:rect l="l" t="t" r="r" b="b"/>
            <a:pathLst>
              <a:path w="1176654">
                <a:moveTo>
                  <a:pt x="0" y="0"/>
                </a:moveTo>
                <a:lnTo>
                  <a:pt x="1176210" y="0"/>
                </a:lnTo>
              </a:path>
            </a:pathLst>
          </a:custGeom>
          <a:ln w="28130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03903" y="800392"/>
            <a:ext cx="0" cy="1705610"/>
          </a:xfrm>
          <a:custGeom>
            <a:avLst/>
            <a:gdLst/>
            <a:ahLst/>
            <a:cxnLst/>
            <a:rect l="l" t="t" r="r" b="b"/>
            <a:pathLst>
              <a:path h="1705610">
                <a:moveTo>
                  <a:pt x="0" y="0"/>
                </a:moveTo>
                <a:lnTo>
                  <a:pt x="0" y="1705356"/>
                </a:lnTo>
              </a:path>
            </a:pathLst>
          </a:custGeom>
          <a:ln w="82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04399" y="828033"/>
            <a:ext cx="0" cy="1647189"/>
          </a:xfrm>
          <a:custGeom>
            <a:avLst/>
            <a:gdLst/>
            <a:ahLst/>
            <a:cxnLst/>
            <a:rect l="l" t="t" r="r" b="b"/>
            <a:pathLst>
              <a:path h="1647189">
                <a:moveTo>
                  <a:pt x="0" y="1646974"/>
                </a:moveTo>
                <a:lnTo>
                  <a:pt x="0" y="0"/>
                </a:lnTo>
              </a:path>
            </a:pathLst>
          </a:custGeom>
          <a:ln w="28003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16993" y="800392"/>
            <a:ext cx="0" cy="1705610"/>
          </a:xfrm>
          <a:custGeom>
            <a:avLst/>
            <a:gdLst/>
            <a:ahLst/>
            <a:cxnLst/>
            <a:rect l="l" t="t" r="r" b="b"/>
            <a:pathLst>
              <a:path h="1705610">
                <a:moveTo>
                  <a:pt x="0" y="0"/>
                </a:moveTo>
                <a:lnTo>
                  <a:pt x="0" y="1705356"/>
                </a:lnTo>
              </a:path>
            </a:pathLst>
          </a:custGeom>
          <a:ln w="82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17490" y="828033"/>
            <a:ext cx="0" cy="1647189"/>
          </a:xfrm>
          <a:custGeom>
            <a:avLst/>
            <a:gdLst/>
            <a:ahLst/>
            <a:cxnLst/>
            <a:rect l="l" t="t" r="r" b="b"/>
            <a:pathLst>
              <a:path h="1647189">
                <a:moveTo>
                  <a:pt x="0" y="1646974"/>
                </a:moveTo>
                <a:lnTo>
                  <a:pt x="0" y="0"/>
                </a:lnTo>
              </a:path>
            </a:pathLst>
          </a:custGeom>
          <a:ln w="28003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8402" y="1111679"/>
            <a:ext cx="1887220" cy="0"/>
          </a:xfrm>
          <a:custGeom>
            <a:avLst/>
            <a:gdLst/>
            <a:ahLst/>
            <a:cxnLst/>
            <a:rect l="l" t="t" r="r" b="b"/>
            <a:pathLst>
              <a:path w="1887220">
                <a:moveTo>
                  <a:pt x="0" y="0"/>
                </a:moveTo>
                <a:lnTo>
                  <a:pt x="1886597" y="0"/>
                </a:lnTo>
              </a:path>
            </a:pathLst>
          </a:custGeom>
          <a:ln w="28003">
            <a:solidFill>
              <a:srgbClr val="ED1C2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7300" y="283022"/>
            <a:ext cx="3345815" cy="197993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Calculating the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load centre</a:t>
            </a:r>
            <a:r>
              <a:rPr sz="14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distance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  <a:spcBef>
                <a:spcPts val="4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Measure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vertical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forks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front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measurement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metre (or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1000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mm).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0447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Halve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measurement and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the load centre distance.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it’s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500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mm.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safely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if:</a:t>
            </a:r>
            <a:endParaRPr sz="1000" dirty="0">
              <a:latin typeface="Franklin Gothic Book"/>
              <a:cs typeface="Franklin Gothic Book"/>
            </a:endParaRPr>
          </a:p>
          <a:p>
            <a:pPr marL="165100" marR="1045210" indent="-152400">
              <a:lnSpc>
                <a:spcPts val="1140"/>
              </a:lnSpc>
              <a:spcBef>
                <a:spcPts val="59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centre distance on the data plate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greater than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500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0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within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against the face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forks.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71148" y="795388"/>
            <a:ext cx="805180" cy="274320"/>
          </a:xfrm>
          <a:custGeom>
            <a:avLst/>
            <a:gdLst/>
            <a:ahLst/>
            <a:cxnLst/>
            <a:rect l="l" t="t" r="r" b="b"/>
            <a:pathLst>
              <a:path w="805179" h="274319">
                <a:moveTo>
                  <a:pt x="0" y="0"/>
                </a:moveTo>
                <a:lnTo>
                  <a:pt x="804672" y="0"/>
                </a:lnTo>
                <a:lnTo>
                  <a:pt x="804672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3532409" y="3065754"/>
          <a:ext cx="2522854" cy="174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ED1C2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1500</a:t>
                      </a:r>
                      <a:r>
                        <a:rPr sz="1300" b="1" spc="-7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300" b="1" spc="-6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mm</a:t>
                      </a:r>
                      <a:endParaRPr sz="13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37465" marB="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ED1C2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75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562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750</a:t>
                      </a:r>
                      <a:r>
                        <a:rPr sz="14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mm</a:t>
                      </a:r>
                      <a:endParaRPr sz="14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28575">
                      <a:solidFill>
                        <a:srgbClr val="ED1C24"/>
                      </a:solidFill>
                      <a:prstDash val="solid"/>
                    </a:lnL>
                    <a:lnR w="28575">
                      <a:solidFill>
                        <a:srgbClr val="ED1C24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31306" y="810835"/>
            <a:ext cx="6845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1000</a:t>
            </a:r>
            <a:r>
              <a:rPr sz="1300" b="1" spc="-1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300" b="1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mm</a:t>
            </a:r>
            <a:endParaRPr sz="1300">
              <a:latin typeface="Franklin Gothic Demi"/>
              <a:cs typeface="Franklin Gothic Dem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53CCF8-7026-4D77-9AE4-D85961FF1D10}"/>
              </a:ext>
            </a:extLst>
          </p:cNvPr>
          <p:cNvSpPr/>
          <p:nvPr/>
        </p:nvSpPr>
        <p:spPr>
          <a:xfrm>
            <a:off x="463695" y="588766"/>
            <a:ext cx="6669281" cy="213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CCB2BE-BAEE-4FF8-A8DD-70EC2F136788}"/>
              </a:ext>
            </a:extLst>
          </p:cNvPr>
          <p:cNvSpPr/>
          <p:nvPr/>
        </p:nvSpPr>
        <p:spPr>
          <a:xfrm>
            <a:off x="494290" y="2694380"/>
            <a:ext cx="6669281" cy="2334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899" y="306177"/>
            <a:ext cx="5478780" cy="864869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Path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travel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4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Inspecting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 also 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to determine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most appropriate pathways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for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placing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planning your path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consider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following</a:t>
            </a:r>
            <a:r>
              <a:rPr sz="1000" spc="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0773" y="1732212"/>
            <a:ext cx="3750648" cy="2850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652" y="2810738"/>
            <a:ext cx="240855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4652" y="1653616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sound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horn?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652" y="1267904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ventilation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fresh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652" y="3968636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there places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can’t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652" y="4354347"/>
            <a:ext cx="240855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948" y="4717542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a suitable area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 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652" y="2425027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ramps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slopes?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652" y="2039328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reverse?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652" y="3196437"/>
            <a:ext cx="2403475" cy="24574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slow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down?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948" y="3582149"/>
            <a:ext cx="2397760" cy="247015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limit?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ABA86C-8F27-429B-9A79-372B453B208B}"/>
              </a:ext>
            </a:extLst>
          </p:cNvPr>
          <p:cNvSpPr/>
          <p:nvPr/>
        </p:nvSpPr>
        <p:spPr>
          <a:xfrm>
            <a:off x="463695" y="609600"/>
            <a:ext cx="6669281" cy="59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E0EECD-B9A4-4847-BF84-1FE547DE5808}"/>
              </a:ext>
            </a:extLst>
          </p:cNvPr>
          <p:cNvSpPr/>
          <p:nvPr/>
        </p:nvSpPr>
        <p:spPr>
          <a:xfrm>
            <a:off x="527300" y="1221430"/>
            <a:ext cx="2488950" cy="3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56BC-6B87-4845-89F3-C27AAAC36427}"/>
              </a:ext>
            </a:extLst>
          </p:cNvPr>
          <p:cNvSpPr/>
          <p:nvPr/>
        </p:nvSpPr>
        <p:spPr>
          <a:xfrm>
            <a:off x="501914" y="1639641"/>
            <a:ext cx="2488950" cy="3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A3429D-AC4F-43BC-97EE-5C0979AD3177}"/>
              </a:ext>
            </a:extLst>
          </p:cNvPr>
          <p:cNvSpPr/>
          <p:nvPr/>
        </p:nvSpPr>
        <p:spPr>
          <a:xfrm>
            <a:off x="501914" y="2012800"/>
            <a:ext cx="2488950" cy="3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908F7B-11E4-4AC0-A5E5-CE619BB63880}"/>
              </a:ext>
            </a:extLst>
          </p:cNvPr>
          <p:cNvSpPr/>
          <p:nvPr/>
        </p:nvSpPr>
        <p:spPr>
          <a:xfrm>
            <a:off x="525582" y="2365894"/>
            <a:ext cx="2488950" cy="3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7D365-FE22-4C8F-94F5-2123CD222B62}"/>
              </a:ext>
            </a:extLst>
          </p:cNvPr>
          <p:cNvSpPr/>
          <p:nvPr/>
        </p:nvSpPr>
        <p:spPr>
          <a:xfrm>
            <a:off x="501914" y="2781165"/>
            <a:ext cx="2488950" cy="3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F3180-6D3A-4956-845E-D09C2AFF86F5}"/>
              </a:ext>
            </a:extLst>
          </p:cNvPr>
          <p:cNvSpPr/>
          <p:nvPr/>
        </p:nvSpPr>
        <p:spPr>
          <a:xfrm>
            <a:off x="525582" y="3171256"/>
            <a:ext cx="2488950" cy="3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B0561-F047-4E6C-8E86-53371DD686FB}"/>
              </a:ext>
            </a:extLst>
          </p:cNvPr>
          <p:cNvSpPr/>
          <p:nvPr/>
        </p:nvSpPr>
        <p:spPr>
          <a:xfrm>
            <a:off x="525582" y="3564022"/>
            <a:ext cx="2488950" cy="3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1F0478-C97C-4622-9063-C0B5A58F632B}"/>
              </a:ext>
            </a:extLst>
          </p:cNvPr>
          <p:cNvSpPr/>
          <p:nvPr/>
        </p:nvSpPr>
        <p:spPr>
          <a:xfrm>
            <a:off x="525582" y="3955202"/>
            <a:ext cx="2488950" cy="3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0F579A-CBF7-4DED-8EB0-0315FE428F40}"/>
              </a:ext>
            </a:extLst>
          </p:cNvPr>
          <p:cNvSpPr/>
          <p:nvPr/>
        </p:nvSpPr>
        <p:spPr>
          <a:xfrm>
            <a:off x="489353" y="4338010"/>
            <a:ext cx="2488950" cy="3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B87330-52A2-4889-B773-689F06F08183}"/>
              </a:ext>
            </a:extLst>
          </p:cNvPr>
          <p:cNvSpPr/>
          <p:nvPr/>
        </p:nvSpPr>
        <p:spPr>
          <a:xfrm>
            <a:off x="514614" y="4662695"/>
            <a:ext cx="2488950" cy="31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3174" y="2057165"/>
            <a:ext cx="0" cy="2904490"/>
          </a:xfrm>
          <a:custGeom>
            <a:avLst/>
            <a:gdLst/>
            <a:ahLst/>
            <a:cxnLst/>
            <a:rect l="l" t="t" r="r" b="b"/>
            <a:pathLst>
              <a:path h="2904490">
                <a:moveTo>
                  <a:pt x="0" y="290449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0" y="4964830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3174" y="4964830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053991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175" y="2057165"/>
            <a:ext cx="0" cy="2904490"/>
          </a:xfrm>
          <a:custGeom>
            <a:avLst/>
            <a:gdLst/>
            <a:ahLst/>
            <a:cxnLst/>
            <a:rect l="l" t="t" r="r" b="b"/>
            <a:pathLst>
              <a:path h="2904490">
                <a:moveTo>
                  <a:pt x="0" y="290449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3174" y="2053991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3175" y="2057165"/>
            <a:ext cx="0" cy="2904490"/>
          </a:xfrm>
          <a:custGeom>
            <a:avLst/>
            <a:gdLst/>
            <a:ahLst/>
            <a:cxnLst/>
            <a:rect l="l" t="t" r="r" b="b"/>
            <a:pathLst>
              <a:path h="2904490">
                <a:moveTo>
                  <a:pt x="0" y="290449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1613" y="3723595"/>
            <a:ext cx="2120979" cy="1154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9300" y="2042338"/>
            <a:ext cx="2800985" cy="12871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Refuelling</a:t>
            </a:r>
            <a:endParaRPr sz="1200" dirty="0">
              <a:latin typeface="Open Sans Semibold"/>
              <a:cs typeface="Open Sans Semibold"/>
            </a:endParaRPr>
          </a:p>
          <a:p>
            <a:pPr marL="165100" marR="243840" indent="-152400" algn="just">
              <a:lnSpc>
                <a:spcPts val="1140"/>
              </a:lnSpc>
              <a:spcBef>
                <a:spcPts val="55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Refer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workplace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policies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procedures 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manufacturer’s instructions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refuelling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 algn="just">
              <a:lnSpc>
                <a:spcPct val="100000"/>
              </a:lnSpc>
              <a:spcBef>
                <a:spcPts val="19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appropriate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 dirty="0">
              <a:latin typeface="Franklin Gothic Book"/>
              <a:cs typeface="Franklin Gothic Book"/>
            </a:endParaRPr>
          </a:p>
          <a:p>
            <a:pPr marL="165100" marR="22860" indent="-152400" algn="just">
              <a:lnSpc>
                <a:spcPts val="1140"/>
              </a:lnSpc>
              <a:spcBef>
                <a:spcPts val="31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of fuel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igniting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catching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leave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running.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turn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refuelling.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3799" y="2042338"/>
            <a:ext cx="2800985" cy="16129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Recharging</a:t>
            </a:r>
            <a:endParaRPr sz="1200">
              <a:latin typeface="Open Sans Semibold"/>
              <a:cs typeface="Open Sans Semibold"/>
            </a:endParaRPr>
          </a:p>
          <a:p>
            <a:pPr marL="165100" marR="243840" indent="-152400">
              <a:lnSpc>
                <a:spcPts val="1140"/>
              </a:lnSpc>
              <a:spcBef>
                <a:spcPts val="55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Refer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workplace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policies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procedures 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manufacturer’s instructions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recharging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19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appropriate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ts val="117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charger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switched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endParaRPr sz="1000">
              <a:latin typeface="Franklin Gothic Book"/>
              <a:cs typeface="Franklin Gothic Book"/>
            </a:endParaRPr>
          </a:p>
          <a:p>
            <a:pPr marL="1651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connecting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disconnecting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battery</a:t>
            </a:r>
            <a:endParaRPr sz="1000">
              <a:latin typeface="Franklin Gothic Book"/>
              <a:cs typeface="Franklin Gothic Book"/>
            </a:endParaRPr>
          </a:p>
          <a:p>
            <a:pPr marL="165100" marR="8890" indent="-152400">
              <a:lnSpc>
                <a:spcPts val="1140"/>
              </a:lnSpc>
              <a:spcBef>
                <a:spcPts val="310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charging, batteries give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off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explosive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gasses.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charge batteries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area 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air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flow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prevent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build-up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gasses.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1600" y="3423526"/>
            <a:ext cx="2109139" cy="1463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30740" y="3443465"/>
            <a:ext cx="482409" cy="481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7168" y="633429"/>
            <a:ext cx="951578" cy="1329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7300" y="361371"/>
            <a:ext cx="4364990" cy="13176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15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control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  <a:p>
            <a:pPr marL="12700" algn="just">
              <a:lnSpc>
                <a:spcPct val="100000"/>
              </a:lnSpc>
              <a:spcBef>
                <a:spcPts val="330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Refuelling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 charging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ts val="1140"/>
              </a:lnSpc>
              <a:spcBef>
                <a:spcPts val="63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powered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either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combustion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 fuelled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gas, diesel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petrol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motor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run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battery.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 matter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type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operate 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refuel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recharge 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source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stage.</a:t>
            </a:r>
            <a:endParaRPr sz="1000">
              <a:latin typeface="Franklin Gothic Book"/>
              <a:cs typeface="Franklin Gothic Book"/>
            </a:endParaRPr>
          </a:p>
          <a:p>
            <a:pPr marL="12700" algn="just">
              <a:lnSpc>
                <a:spcPts val="1170"/>
              </a:lnSpc>
              <a:spcBef>
                <a:spcPts val="47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consider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refuelling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recharging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</a:t>
            </a:r>
            <a:r>
              <a:rPr sz="1000" spc="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>
              <a:latin typeface="Franklin Gothic Book"/>
              <a:cs typeface="Franklin Gothic Book"/>
            </a:endParaRPr>
          </a:p>
          <a:p>
            <a:pPr marL="12700" algn="just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measures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the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02B95D-ACE0-4F43-A9EE-A6F93CCB1CFA}"/>
              </a:ext>
            </a:extLst>
          </p:cNvPr>
          <p:cNvSpPr/>
          <p:nvPr/>
        </p:nvSpPr>
        <p:spPr>
          <a:xfrm>
            <a:off x="529032" y="785315"/>
            <a:ext cx="4468418" cy="1029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8A9FEF-8723-4637-9C68-462020FD534F}"/>
              </a:ext>
            </a:extLst>
          </p:cNvPr>
          <p:cNvSpPr/>
          <p:nvPr/>
        </p:nvSpPr>
        <p:spPr>
          <a:xfrm>
            <a:off x="554410" y="2102940"/>
            <a:ext cx="3168136" cy="2822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36977-E428-48ED-8017-D1E2221412F5}"/>
              </a:ext>
            </a:extLst>
          </p:cNvPr>
          <p:cNvSpPr/>
          <p:nvPr/>
        </p:nvSpPr>
        <p:spPr>
          <a:xfrm>
            <a:off x="3840220" y="2098711"/>
            <a:ext cx="3127577" cy="2822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7105" y="1674804"/>
            <a:ext cx="4674253" cy="2625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3347" y="4398365"/>
            <a:ext cx="4763135" cy="489236"/>
          </a:xfrm>
          <a:prstGeom prst="rect">
            <a:avLst/>
          </a:prstGeom>
          <a:solidFill>
            <a:srgbClr val="D5D8E4"/>
          </a:solidFill>
          <a:ln w="12700">
            <a:solidFill>
              <a:srgbClr val="00305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ts val="117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</a:t>
            </a:r>
            <a:endParaRPr sz="1000" dirty="0">
              <a:latin typeface="Franklin Gothic Demi"/>
              <a:cs typeface="Franklin Gothic Demi"/>
            </a:endParaRPr>
          </a:p>
          <a:p>
            <a:pPr marL="78105">
              <a:lnSpc>
                <a:spcPts val="1140"/>
              </a:lnSpc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states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have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their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own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rules.</a:t>
            </a:r>
            <a:endParaRPr sz="1000" dirty="0">
              <a:latin typeface="Franklin Gothic Demi"/>
              <a:cs typeface="Franklin Gothic Demi"/>
            </a:endParaRPr>
          </a:p>
          <a:p>
            <a:pPr marL="78105">
              <a:lnSpc>
                <a:spcPts val="1170"/>
              </a:lnSpc>
            </a:pP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 the distances for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or territory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they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different.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6525" y="367550"/>
            <a:ext cx="6282055" cy="12109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265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control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Overhead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powerlines</a:t>
            </a:r>
            <a:endParaRPr sz="1400">
              <a:latin typeface="Franklin Gothic Medium"/>
              <a:cs typeface="Franklin Gothic Medium"/>
            </a:endParaRPr>
          </a:p>
          <a:p>
            <a:pPr marL="12700" marR="281305">
              <a:lnSpc>
                <a:spcPts val="114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overhead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anything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contact  with powerlines.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710"/>
              </a:lnSpc>
              <a:spcBef>
                <a:spcPts val="1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National 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number AS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2550.1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which outlines the distances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work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powerlines.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voltage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contact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local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supply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AF4526-A32E-4A83-BBE5-66D49F1A1BFD}"/>
              </a:ext>
            </a:extLst>
          </p:cNvPr>
          <p:cNvSpPr/>
          <p:nvPr/>
        </p:nvSpPr>
        <p:spPr>
          <a:xfrm>
            <a:off x="425450" y="789132"/>
            <a:ext cx="6463224" cy="84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C2FB74-6CCE-48FA-A23D-97C71C59A71B}"/>
              </a:ext>
            </a:extLst>
          </p:cNvPr>
          <p:cNvSpPr/>
          <p:nvPr/>
        </p:nvSpPr>
        <p:spPr>
          <a:xfrm>
            <a:off x="644356" y="1604329"/>
            <a:ext cx="6463224" cy="336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2962" y="1610728"/>
            <a:ext cx="3678034" cy="293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2962" y="1610728"/>
            <a:ext cx="3682365" cy="2931795"/>
          </a:xfrm>
          <a:custGeom>
            <a:avLst/>
            <a:gdLst/>
            <a:ahLst/>
            <a:cxnLst/>
            <a:rect l="l" t="t" r="r" b="b"/>
            <a:pathLst>
              <a:path w="3682365" h="2931795">
                <a:moveTo>
                  <a:pt x="0" y="2931236"/>
                </a:moveTo>
                <a:lnTo>
                  <a:pt x="3682276" y="2931236"/>
                </a:lnTo>
                <a:lnTo>
                  <a:pt x="3682276" y="0"/>
                </a:lnTo>
                <a:lnTo>
                  <a:pt x="0" y="0"/>
                </a:lnTo>
                <a:lnTo>
                  <a:pt x="0" y="2931236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306778"/>
            <a:ext cx="4124960" cy="409829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Overhead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powerlines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on poles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(National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Standard)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usually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‘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Low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Voltage’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 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means powerlines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less than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133KV.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below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taken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National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 the distances for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territory, as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they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r>
              <a:rPr sz="1000" spc="17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different.</a:t>
            </a:r>
            <a:endParaRPr sz="10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</a:pPr>
            <a:endParaRPr sz="11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Franklin Gothic Demi"/>
              <a:cs typeface="Franklin Gothic Demi"/>
            </a:endParaRPr>
          </a:p>
          <a:p>
            <a:pPr marL="12700">
              <a:lnSpc>
                <a:spcPts val="1320"/>
              </a:lnSpc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AS2550.1</a:t>
            </a:r>
            <a:endParaRPr sz="1200" dirty="0">
              <a:latin typeface="Open Sans Semibold"/>
              <a:cs typeface="Open Sans Semibold"/>
            </a:endParaRPr>
          </a:p>
          <a:p>
            <a:pPr marL="12700">
              <a:lnSpc>
                <a:spcPts val="1320"/>
              </a:lnSpc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Powerline</a:t>
            </a:r>
            <a:r>
              <a:rPr sz="12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distances</a:t>
            </a:r>
            <a:endParaRPr sz="1200" dirty="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Powerline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distances “Look up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live!”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1428750" algn="just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for powerlines 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and any equipment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using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contact with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750060" algn="just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distances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working near  powerlines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outlined on the following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pages.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algn="just">
              <a:lnSpc>
                <a:spcPts val="117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spotter</a:t>
            </a:r>
            <a:r>
              <a:rPr sz="1000" spc="-7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required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between</a:t>
            </a:r>
            <a:endParaRPr sz="1000" dirty="0">
              <a:latin typeface="Franklin Gothic Book"/>
              <a:cs typeface="Franklin Gothic Book"/>
            </a:endParaRPr>
          </a:p>
          <a:p>
            <a:pPr marL="12700" algn="just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6.4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distribution 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poles.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94155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term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‘spotter’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defined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observer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competent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sole task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observing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warning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against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unsafe approach to  overhead powerlines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electrical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apparatus.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48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territories a spotter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must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qualified.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004" y="4809617"/>
            <a:ext cx="5954395" cy="158750"/>
          </a:xfrm>
          <a:custGeom>
            <a:avLst/>
            <a:gdLst/>
            <a:ahLst/>
            <a:cxnLst/>
            <a:rect l="l" t="t" r="r" b="b"/>
            <a:pathLst>
              <a:path w="5954395" h="158750">
                <a:moveTo>
                  <a:pt x="0" y="158394"/>
                </a:moveTo>
                <a:lnTo>
                  <a:pt x="5954395" y="158394"/>
                </a:lnTo>
                <a:lnTo>
                  <a:pt x="5954395" y="0"/>
                </a:lnTo>
                <a:lnTo>
                  <a:pt x="0" y="0"/>
                </a:lnTo>
                <a:lnTo>
                  <a:pt x="0" y="158394"/>
                </a:lnTo>
                <a:close/>
              </a:path>
            </a:pathLst>
          </a:custGeom>
          <a:solidFill>
            <a:srgbClr val="00B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859" y="4769435"/>
            <a:ext cx="5734050" cy="155812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Above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National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Always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distances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territory,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they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different.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AB0C2D-5F2F-41BD-87C3-060A456D54D6}"/>
              </a:ext>
            </a:extLst>
          </p:cNvPr>
          <p:cNvSpPr/>
          <p:nvPr/>
        </p:nvSpPr>
        <p:spPr>
          <a:xfrm>
            <a:off x="462653" y="626414"/>
            <a:ext cx="6463224" cy="84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213D2F-BA2B-40ED-8F24-70FC154A667F}"/>
              </a:ext>
            </a:extLst>
          </p:cNvPr>
          <p:cNvSpPr/>
          <p:nvPr/>
        </p:nvSpPr>
        <p:spPr>
          <a:xfrm>
            <a:off x="425451" y="1525923"/>
            <a:ext cx="2819399" cy="291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C2990C-CD0E-467E-A07C-3802A5D15D72}"/>
              </a:ext>
            </a:extLst>
          </p:cNvPr>
          <p:cNvSpPr/>
          <p:nvPr/>
        </p:nvSpPr>
        <p:spPr>
          <a:xfrm>
            <a:off x="3268394" y="1567608"/>
            <a:ext cx="3760806" cy="302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2670C-22DC-4819-82CD-AC362E68BE8F}"/>
              </a:ext>
            </a:extLst>
          </p:cNvPr>
          <p:cNvSpPr/>
          <p:nvPr/>
        </p:nvSpPr>
        <p:spPr>
          <a:xfrm>
            <a:off x="527300" y="4728415"/>
            <a:ext cx="5994149" cy="298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0" y="2502103"/>
                </a:moveTo>
                <a:lnTo>
                  <a:pt x="7559992" y="2502103"/>
                </a:lnTo>
                <a:lnTo>
                  <a:pt x="7559992" y="0"/>
                </a:lnTo>
                <a:lnTo>
                  <a:pt x="0" y="0"/>
                </a:lnTo>
                <a:lnTo>
                  <a:pt x="0" y="2502103"/>
                </a:lnTo>
                <a:close/>
              </a:path>
            </a:pathLst>
          </a:custGeom>
          <a:solidFill>
            <a:srgbClr val="7F8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350010"/>
            <a:ext cx="7020559" cy="1315104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192405" rIns="0" bIns="0" rtlCol="0">
            <a:spAutoFit/>
          </a:bodyPr>
          <a:lstStyle/>
          <a:p>
            <a:pPr marR="135890" algn="r">
              <a:lnSpc>
                <a:spcPct val="100000"/>
              </a:lnSpc>
              <a:spcBef>
                <a:spcPts val="1515"/>
              </a:spcBef>
            </a:pPr>
            <a:r>
              <a:rPr lang="en-US" sz="3000" spc="-80" dirty="0">
                <a:solidFill>
                  <a:srgbClr val="FFFFFF"/>
                </a:solidFill>
                <a:latin typeface="Calibri"/>
                <a:cs typeface="Calibri"/>
              </a:rPr>
              <a:t>CHAPTER</a:t>
            </a:r>
            <a:r>
              <a:rPr sz="3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000" dirty="0">
              <a:latin typeface="Calibri"/>
              <a:cs typeface="Calibri"/>
            </a:endParaRPr>
          </a:p>
          <a:p>
            <a:pPr marL="3617595">
              <a:lnSpc>
                <a:spcPct val="100000"/>
              </a:lnSpc>
              <a:spcBef>
                <a:spcPts val="70"/>
              </a:spcBef>
            </a:pPr>
            <a:r>
              <a:rPr sz="4200" spc="5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42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work/task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11822"/>
            <a:ext cx="6421120" cy="10687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Task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requirements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requires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to</a:t>
            </a:r>
            <a:r>
              <a:rPr sz="1000" spc="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given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 verbally,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writing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electronically.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called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something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similar.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unclear about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speak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supervisor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relevant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task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known, 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consider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important things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0505" y="1850580"/>
            <a:ext cx="1661121" cy="1331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4658" y="3561855"/>
            <a:ext cx="2190038" cy="1331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0591" y="1773720"/>
            <a:ext cx="1625290" cy="136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2402" y="3576877"/>
            <a:ext cx="1542484" cy="1277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1524605"/>
          <a:ext cx="6473190" cy="3447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3924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Communication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 method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540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3924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lift?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equipment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need?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available?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E74D0E-02D5-40E2-9171-6432880660B1}"/>
              </a:ext>
            </a:extLst>
          </p:cNvPr>
          <p:cNvSpPr/>
          <p:nvPr/>
        </p:nvSpPr>
        <p:spPr>
          <a:xfrm>
            <a:off x="527300" y="618329"/>
            <a:ext cx="6361374" cy="79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B0F01-3FE3-44C2-BBE2-956574087147}"/>
              </a:ext>
            </a:extLst>
          </p:cNvPr>
          <p:cNvSpPr/>
          <p:nvPr/>
        </p:nvSpPr>
        <p:spPr>
          <a:xfrm>
            <a:off x="608080" y="1558061"/>
            <a:ext cx="3085643" cy="162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C7F9A5-B762-4CF4-A864-2ED0ED82A486}"/>
              </a:ext>
            </a:extLst>
          </p:cNvPr>
          <p:cNvSpPr/>
          <p:nvPr/>
        </p:nvSpPr>
        <p:spPr>
          <a:xfrm>
            <a:off x="3854450" y="1599825"/>
            <a:ext cx="3085644" cy="162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C84590-DD5D-4F56-BEFB-F4E01329AF11}"/>
              </a:ext>
            </a:extLst>
          </p:cNvPr>
          <p:cNvSpPr/>
          <p:nvPr/>
        </p:nvSpPr>
        <p:spPr>
          <a:xfrm>
            <a:off x="608080" y="3292923"/>
            <a:ext cx="3085644" cy="162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AAFF1C-6F8A-415D-B0A0-CFE392AB14A1}"/>
              </a:ext>
            </a:extLst>
          </p:cNvPr>
          <p:cNvSpPr/>
          <p:nvPr/>
        </p:nvSpPr>
        <p:spPr>
          <a:xfrm>
            <a:off x="3810635" y="3295701"/>
            <a:ext cx="3085644" cy="162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8637"/>
            <a:ext cx="1496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</a:t>
            </a:r>
            <a:r>
              <a:rPr sz="900" i="1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3779" y="1245701"/>
            <a:ext cx="1683385" cy="1310005"/>
          </a:xfrm>
          <a:custGeom>
            <a:avLst/>
            <a:gdLst/>
            <a:ahLst/>
            <a:cxnLst/>
            <a:rect l="l" t="t" r="r" b="b"/>
            <a:pathLst>
              <a:path w="1683384" h="1310005">
                <a:moveTo>
                  <a:pt x="1603803" y="0"/>
                </a:moveTo>
                <a:lnTo>
                  <a:pt x="62010" y="0"/>
                </a:lnTo>
                <a:lnTo>
                  <a:pt x="15732" y="1250"/>
                </a:lnTo>
                <a:lnTo>
                  <a:pt x="0" y="7046"/>
                </a:lnTo>
                <a:lnTo>
                  <a:pt x="0" y="1309678"/>
                </a:lnTo>
                <a:lnTo>
                  <a:pt x="1675338" y="1309678"/>
                </a:lnTo>
                <a:lnTo>
                  <a:pt x="1682612" y="1289932"/>
                </a:lnTo>
                <a:lnTo>
                  <a:pt x="1682991" y="1275935"/>
                </a:lnTo>
                <a:lnTo>
                  <a:pt x="1682991" y="47765"/>
                </a:lnTo>
                <a:lnTo>
                  <a:pt x="1682612" y="33770"/>
                </a:lnTo>
                <a:lnTo>
                  <a:pt x="1673856" y="10006"/>
                </a:lnTo>
                <a:lnTo>
                  <a:pt x="1650088" y="1250"/>
                </a:lnTo>
                <a:lnTo>
                  <a:pt x="1603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0327" y="1279017"/>
            <a:ext cx="55740" cy="5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7447" y="1286517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10" h="42544">
                <a:moveTo>
                  <a:pt x="0" y="0"/>
                </a:moveTo>
                <a:lnTo>
                  <a:pt x="41554" y="42303"/>
                </a:lnTo>
              </a:path>
            </a:pathLst>
          </a:custGeom>
          <a:ln w="66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4581" y="1279017"/>
            <a:ext cx="55740" cy="55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91703" y="1286517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09" h="42544">
                <a:moveTo>
                  <a:pt x="0" y="0"/>
                </a:moveTo>
                <a:lnTo>
                  <a:pt x="41541" y="42303"/>
                </a:lnTo>
              </a:path>
            </a:pathLst>
          </a:custGeom>
          <a:ln w="66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10327" y="2485898"/>
            <a:ext cx="55740" cy="55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7447" y="2493393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10" h="42544">
                <a:moveTo>
                  <a:pt x="0" y="0"/>
                </a:moveTo>
                <a:lnTo>
                  <a:pt x="41554" y="42303"/>
                </a:lnTo>
              </a:path>
            </a:pathLst>
          </a:custGeom>
          <a:ln w="66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84581" y="2485898"/>
            <a:ext cx="55740" cy="55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91703" y="2493393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09" h="42544">
                <a:moveTo>
                  <a:pt x="0" y="0"/>
                </a:moveTo>
                <a:lnTo>
                  <a:pt x="41541" y="42303"/>
                </a:lnTo>
              </a:path>
            </a:pathLst>
          </a:custGeom>
          <a:ln w="66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99570" y="1334744"/>
            <a:ext cx="1459230" cy="1151255"/>
          </a:xfrm>
          <a:custGeom>
            <a:avLst/>
            <a:gdLst/>
            <a:ahLst/>
            <a:cxnLst/>
            <a:rect l="l" t="t" r="r" b="b"/>
            <a:pathLst>
              <a:path w="1459229" h="1151255">
                <a:moveTo>
                  <a:pt x="0" y="1151153"/>
                </a:moveTo>
                <a:lnTo>
                  <a:pt x="1459026" y="1151153"/>
                </a:lnTo>
                <a:lnTo>
                  <a:pt x="1459026" y="0"/>
                </a:lnTo>
                <a:lnTo>
                  <a:pt x="0" y="0"/>
                </a:lnTo>
                <a:lnTo>
                  <a:pt x="0" y="1151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8495" y="1351500"/>
            <a:ext cx="234109" cy="1985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21425" y="1584365"/>
            <a:ext cx="1418590" cy="0"/>
          </a:xfrm>
          <a:custGeom>
            <a:avLst/>
            <a:gdLst/>
            <a:ahLst/>
            <a:cxnLst/>
            <a:rect l="l" t="t" r="r" b="b"/>
            <a:pathLst>
              <a:path w="1418590">
                <a:moveTo>
                  <a:pt x="0" y="0"/>
                </a:moveTo>
                <a:lnTo>
                  <a:pt x="1418247" y="0"/>
                </a:lnTo>
              </a:path>
            </a:pathLst>
          </a:custGeom>
          <a:ln w="66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1425" y="2122845"/>
            <a:ext cx="1418590" cy="0"/>
          </a:xfrm>
          <a:custGeom>
            <a:avLst/>
            <a:gdLst/>
            <a:ahLst/>
            <a:cxnLst/>
            <a:rect l="l" t="t" r="r" b="b"/>
            <a:pathLst>
              <a:path w="1418590">
                <a:moveTo>
                  <a:pt x="0" y="0"/>
                </a:moveTo>
                <a:lnTo>
                  <a:pt x="1418247" y="0"/>
                </a:lnTo>
              </a:path>
            </a:pathLst>
          </a:custGeom>
          <a:ln w="66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72709" y="1640147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46674" y="1788598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0714" y="1794262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46674" y="1854778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0714" y="1860454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69253" y="2329897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421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6563" y="2329897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00077" y="2332729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12638" y="2332729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07913" y="2437212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5072" y="2437212"/>
            <a:ext cx="544830" cy="0"/>
          </a:xfrm>
          <a:custGeom>
            <a:avLst/>
            <a:gdLst/>
            <a:ahLst/>
            <a:cxnLst/>
            <a:rect l="l" t="t" r="r" b="b"/>
            <a:pathLst>
              <a:path w="544829">
                <a:moveTo>
                  <a:pt x="0" y="0"/>
                </a:moveTo>
                <a:lnTo>
                  <a:pt x="544614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23205" y="2332729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46674" y="1922862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7598" y="1994706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15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79210" y="1994706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15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4620" y="1994706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15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68593" y="2062791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78714" y="2062791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70714" y="1928526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41669" y="1640147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408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69253" y="1640147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421" y="0"/>
                </a:lnTo>
              </a:path>
            </a:pathLst>
          </a:custGeom>
          <a:ln w="5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540000" y="671406"/>
          <a:ext cx="6473190" cy="429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1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you need any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permits?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0485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features?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170"/>
                        </a:lnSpc>
                        <a:spcBef>
                          <a:spcPts val="52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forklift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enough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capacity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7470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load?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data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plate.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0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208279" algn="ctr">
                        <a:lnSpc>
                          <a:spcPct val="100000"/>
                        </a:lnSpc>
                      </a:pPr>
                      <a:r>
                        <a:rPr sz="350" b="1" spc="1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FORK</a:t>
                      </a:r>
                      <a:r>
                        <a:rPr sz="350" b="1" spc="-6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50" b="1" spc="1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TRUCK</a:t>
                      </a:r>
                      <a:r>
                        <a:rPr sz="350" b="1" spc="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LOAD</a:t>
                      </a:r>
                      <a:r>
                        <a:rPr sz="350" b="1" spc="-3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50" b="1" spc="1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350" b="1" spc="-4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50" b="1" spc="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WARNING NOTICE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  <a:p>
                      <a:pPr marL="602615" marR="386715" algn="ctr">
                        <a:lnSpc>
                          <a:spcPts val="320"/>
                        </a:lnSpc>
                        <a:spcBef>
                          <a:spcPts val="95"/>
                        </a:spcBef>
                      </a:pPr>
                      <a:r>
                        <a:rPr sz="30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Operators must be trained and authorised. </a:t>
                      </a:r>
                      <a:r>
                        <a:rPr sz="300" spc="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Do </a:t>
                      </a:r>
                      <a:r>
                        <a:rPr sz="30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not operate the lift truck  if it is in need of </a:t>
                      </a:r>
                      <a:r>
                        <a:rPr sz="300" spc="-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repair. </a:t>
                      </a:r>
                      <a:r>
                        <a:rPr sz="30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This capacity plate is not transferable and </a:t>
                      </a:r>
                      <a:r>
                        <a:rPr sz="300" spc="-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is  </a:t>
                      </a:r>
                      <a:r>
                        <a:rPr sz="30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invalidated by any change to</a:t>
                      </a:r>
                      <a:r>
                        <a:rPr sz="300" spc="-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0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specifications.</a:t>
                      </a:r>
                      <a:endParaRPr sz="300">
                        <a:latin typeface="Gill Sans MT"/>
                        <a:cs typeface="Gill Sans MT"/>
                      </a:endParaRPr>
                    </a:p>
                    <a:p>
                      <a:pPr marL="371475" marR="426084">
                        <a:lnSpc>
                          <a:spcPct val="151900"/>
                        </a:lnSpc>
                        <a:spcBef>
                          <a:spcPts val="245"/>
                        </a:spcBef>
                        <a:tabLst>
                          <a:tab pos="1105535" algn="l"/>
                          <a:tab pos="1379855" algn="l"/>
                        </a:tabLst>
                      </a:pP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MODEL: </a:t>
                      </a:r>
                      <a:r>
                        <a:rPr sz="400" spc="16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35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A12345A        </a:t>
                      </a:r>
                      <a:r>
                        <a:rPr sz="350" b="1" spc="6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S/NO:   </a:t>
                      </a:r>
                      <a:r>
                        <a:rPr sz="400" spc="4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35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123456	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MAST: </a:t>
                      </a:r>
                      <a:r>
                        <a:rPr sz="35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2W370  </a:t>
                      </a:r>
                      <a:r>
                        <a:rPr sz="350" b="1" spc="-5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MAST/CARRIAGE</a:t>
                      </a:r>
                      <a:r>
                        <a:rPr sz="350" b="1" spc="-6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50" b="1" spc="-5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TILT  </a:t>
                      </a:r>
                      <a:r>
                        <a:rPr sz="350" b="1" spc="-4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DEGREES:	</a:t>
                      </a:r>
                      <a:r>
                        <a:rPr sz="350" b="1" spc="-5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TYRE </a:t>
                      </a:r>
                      <a:r>
                        <a:rPr sz="350" b="1" spc="-4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PRESSURES </a:t>
                      </a:r>
                      <a:r>
                        <a:rPr sz="350" b="1" spc="-5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KPA: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809625" algn="l"/>
                          <a:tab pos="1105535" algn="l"/>
                          <a:tab pos="1408430" algn="l"/>
                        </a:tabLst>
                      </a:pP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FORWARD/DOWN:	</a:t>
                      </a:r>
                      <a:r>
                        <a:rPr sz="525" b="1" spc="7" baseline="7936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6	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FRONT:	</a:t>
                      </a:r>
                      <a:r>
                        <a:rPr sz="35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686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796925" algn="l"/>
                          <a:tab pos="1105535" algn="l"/>
                          <a:tab pos="1408430" algn="l"/>
                        </a:tabLst>
                      </a:pP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BACK/UP:	</a:t>
                      </a:r>
                      <a:r>
                        <a:rPr sz="525" b="1" spc="7" baseline="7936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12	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REAR:	</a:t>
                      </a:r>
                      <a:r>
                        <a:rPr sz="35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686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105535" algn="l"/>
                        </a:tabLst>
                      </a:pP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DRIVE</a:t>
                      </a:r>
                      <a:r>
                        <a:rPr sz="400" spc="-3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WHEELS:    </a:t>
                      </a:r>
                      <a:r>
                        <a:rPr sz="400" spc="16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525" b="1" spc="7" baseline="7936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SINGLE	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TYRE TYPE:</a:t>
                      </a:r>
                      <a:r>
                        <a:rPr sz="400" spc="8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350" b="1" spc="-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PNEUMATIC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TRACTION </a:t>
                      </a:r>
                      <a:r>
                        <a:rPr sz="400" spc="1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BATTERY </a:t>
                      </a:r>
                      <a:r>
                        <a:rPr sz="400" spc="2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WEIGHT 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(KG) MIN:  </a:t>
                      </a:r>
                      <a:r>
                        <a:rPr sz="35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N.A.      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MAX:  </a:t>
                      </a:r>
                      <a:r>
                        <a:rPr sz="35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N.A.      </a:t>
                      </a:r>
                      <a:r>
                        <a:rPr sz="400" spc="1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VOLT: </a:t>
                      </a:r>
                      <a:r>
                        <a:rPr sz="400" spc="9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35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N.A.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552575" algn="l"/>
                        </a:tabLst>
                      </a:pPr>
                      <a:r>
                        <a:rPr sz="400" spc="-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T</a:t>
                      </a:r>
                      <a:r>
                        <a:rPr sz="4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ARE</a:t>
                      </a:r>
                      <a:r>
                        <a:rPr sz="400" spc="-3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4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WEIGHT</a:t>
                      </a:r>
                      <a:r>
                        <a:rPr sz="400" spc="-3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4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WITHOUT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4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TRACTION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4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B</a:t>
                      </a:r>
                      <a:r>
                        <a:rPr sz="400" spc="-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A</a:t>
                      </a:r>
                      <a:r>
                        <a:rPr sz="4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TTE</a:t>
                      </a:r>
                      <a:r>
                        <a:rPr sz="400" spc="-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R</a:t>
                      </a:r>
                      <a:r>
                        <a:rPr sz="4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Y</a:t>
                      </a:r>
                      <a:r>
                        <a:rPr sz="4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4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(KG):     </a:t>
                      </a:r>
                      <a:r>
                        <a:rPr sz="400" spc="-2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35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274</a:t>
                      </a:r>
                      <a:r>
                        <a:rPr sz="35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5	</a:t>
                      </a:r>
                      <a:r>
                        <a:rPr sz="35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HIR</a:t>
                      </a:r>
                      <a:r>
                        <a:rPr sz="35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35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921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350" b="1" spc="-2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RATED </a:t>
                      </a:r>
                      <a:r>
                        <a:rPr sz="350" b="1" spc="-1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CAPACITIES </a:t>
                      </a:r>
                      <a:r>
                        <a:rPr sz="350" b="1" spc="-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- </a:t>
                      </a:r>
                      <a:r>
                        <a:rPr sz="350" b="1" spc="-1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SIDESHIFT </a:t>
                      </a:r>
                      <a:r>
                        <a:rPr sz="350" b="1" spc="-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&amp; </a:t>
                      </a:r>
                      <a:r>
                        <a:rPr sz="350" b="1" spc="-1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LOAD </a:t>
                      </a:r>
                      <a:r>
                        <a:rPr sz="350" b="1" spc="-1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IN CENTRE </a:t>
                      </a:r>
                      <a:r>
                        <a:rPr sz="350" b="1" spc="-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50" b="1" spc="-10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POSITION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  <a:p>
                      <a:pPr marL="759460" marR="416559" indent="-60325">
                        <a:lnSpc>
                          <a:spcPts val="320"/>
                        </a:lnSpc>
                        <a:spcBef>
                          <a:spcPts val="114"/>
                        </a:spcBef>
                        <a:tabLst>
                          <a:tab pos="1042669" algn="l"/>
                          <a:tab pos="1282700" algn="l"/>
                        </a:tabLst>
                      </a:pPr>
                      <a:r>
                        <a:rPr sz="300" spc="2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LOAD CENTRE </a:t>
                      </a:r>
                      <a:r>
                        <a:rPr sz="300" spc="1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LIFT/LOAD </a:t>
                      </a:r>
                      <a:r>
                        <a:rPr sz="300" spc="2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HEIGHT </a:t>
                      </a:r>
                      <a:r>
                        <a:rPr sz="300" spc="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MAST </a:t>
                      </a:r>
                      <a:r>
                        <a:rPr sz="3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VERTICAL </a:t>
                      </a:r>
                      <a:r>
                        <a:rPr sz="300" spc="5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MAST </a:t>
                      </a:r>
                      <a:r>
                        <a:rPr sz="3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FORWARD  </a:t>
                      </a:r>
                      <a:r>
                        <a:rPr sz="300" spc="2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(MM)	(MM)	</a:t>
                      </a:r>
                      <a:r>
                        <a:rPr sz="3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CAPACITY(KG) CAPACITY</a:t>
                      </a:r>
                      <a:r>
                        <a:rPr sz="300" spc="-1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 </a:t>
                      </a:r>
                      <a:r>
                        <a:rPr sz="300" dirty="0">
                          <a:solidFill>
                            <a:srgbClr val="231F20"/>
                          </a:solidFill>
                          <a:latin typeface="Gill Sans MT Condensed"/>
                          <a:cs typeface="Gill Sans MT Condensed"/>
                        </a:rPr>
                        <a:t>(KG)</a:t>
                      </a:r>
                      <a:endParaRPr sz="300">
                        <a:latin typeface="Gill Sans MT Condensed"/>
                        <a:cs typeface="Gill Sans MT Condensed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024890" algn="l"/>
                          <a:tab pos="1311275" algn="l"/>
                          <a:tab pos="1606550" algn="l"/>
                        </a:tabLst>
                      </a:pPr>
                      <a:r>
                        <a:rPr sz="35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SIDESHIFT        </a:t>
                      </a:r>
                      <a:r>
                        <a:rPr sz="350" b="1" spc="7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5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600	3700	1575	</a:t>
                      </a:r>
                      <a:r>
                        <a:rPr sz="35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900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  <a:p>
                      <a:pPr marL="425450">
                        <a:lnSpc>
                          <a:spcPct val="100000"/>
                        </a:lnSpc>
                        <a:spcBef>
                          <a:spcPts val="405"/>
                        </a:spcBef>
                        <a:tabLst>
                          <a:tab pos="1012190" algn="l"/>
                        </a:tabLst>
                      </a:pPr>
                      <a:r>
                        <a:rPr sz="450" spc="-7" baseline="9259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PLATE</a:t>
                      </a:r>
                      <a:r>
                        <a:rPr sz="450" baseline="9259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450" spc="-7" baseline="9259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I.D.:          </a:t>
                      </a:r>
                      <a:r>
                        <a:rPr sz="450" spc="82" baseline="9259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5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12345	</a:t>
                      </a:r>
                      <a:r>
                        <a:rPr sz="450" baseline="9259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DEALER: </a:t>
                      </a:r>
                      <a:r>
                        <a:rPr sz="35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EASY GUIDES PTY</a:t>
                      </a:r>
                      <a:r>
                        <a:rPr sz="350" b="1" spc="-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50" b="1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LTD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926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Blind spots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by: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Corners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mast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79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732424" y="1185879"/>
            <a:ext cx="1646118" cy="1195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92754" y="1206486"/>
            <a:ext cx="1706417" cy="1534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50566" y="2891244"/>
            <a:ext cx="3287921" cy="2008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49FB11-993C-4178-BEC4-459DBDB351AA}"/>
              </a:ext>
            </a:extLst>
          </p:cNvPr>
          <p:cNvSpPr/>
          <p:nvPr/>
        </p:nvSpPr>
        <p:spPr>
          <a:xfrm>
            <a:off x="607734" y="699174"/>
            <a:ext cx="2067444" cy="204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A99A5-3356-45B0-BD9D-8265BA5DA143}"/>
              </a:ext>
            </a:extLst>
          </p:cNvPr>
          <p:cNvSpPr/>
          <p:nvPr/>
        </p:nvSpPr>
        <p:spPr>
          <a:xfrm>
            <a:off x="2732071" y="722692"/>
            <a:ext cx="2031846" cy="204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20BFD9-39BE-4D47-9A8F-60A455D5BADF}"/>
              </a:ext>
            </a:extLst>
          </p:cNvPr>
          <p:cNvSpPr/>
          <p:nvPr/>
        </p:nvSpPr>
        <p:spPr>
          <a:xfrm>
            <a:off x="4913262" y="733058"/>
            <a:ext cx="2031846" cy="204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7E6398-693D-4C1D-9B09-F9A751C2CCCA}"/>
              </a:ext>
            </a:extLst>
          </p:cNvPr>
          <p:cNvSpPr/>
          <p:nvPr/>
        </p:nvSpPr>
        <p:spPr>
          <a:xfrm>
            <a:off x="593572" y="2857232"/>
            <a:ext cx="6351536" cy="204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515485"/>
            <a:ext cx="3858260" cy="7981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 versus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risk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What is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the difference?</a:t>
            </a:r>
            <a:endParaRPr sz="1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Different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hazards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 constantly—sometimes</a:t>
            </a:r>
            <a:r>
              <a:rPr sz="1000" spc="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instantly.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179" y="1785188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0" y="2715374"/>
                </a:moveTo>
                <a:lnTo>
                  <a:pt x="3168002" y="2715374"/>
                </a:lnTo>
                <a:lnTo>
                  <a:pt x="3168002" y="0"/>
                </a:lnTo>
                <a:lnTo>
                  <a:pt x="0" y="0"/>
                </a:lnTo>
                <a:lnTo>
                  <a:pt x="0" y="271537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3179" y="1785188"/>
            <a:ext cx="3168015" cy="271589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</a:t>
            </a:r>
            <a:endParaRPr sz="1400">
              <a:latin typeface="Franklin Gothic Medium"/>
              <a:cs typeface="Franklin Gothic Medium"/>
            </a:endParaRPr>
          </a:p>
          <a:p>
            <a:pPr marL="111125" marR="300355">
              <a:lnSpc>
                <a:spcPct val="100000"/>
              </a:lnSpc>
              <a:spcBef>
                <a:spcPts val="42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hazard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thing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situation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which could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injure 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>
              <a:latin typeface="Open Sans"/>
              <a:cs typeface="Open Sans"/>
            </a:endParaRPr>
          </a:p>
          <a:p>
            <a:pPr marL="111125">
              <a:lnSpc>
                <a:spcPct val="10000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anything 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hurt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48823" y="1785188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0" y="2715374"/>
                </a:moveTo>
                <a:lnTo>
                  <a:pt x="3168002" y="2715374"/>
                </a:lnTo>
                <a:lnTo>
                  <a:pt x="3168002" y="0"/>
                </a:lnTo>
                <a:lnTo>
                  <a:pt x="0" y="0"/>
                </a:lnTo>
                <a:lnTo>
                  <a:pt x="0" y="271537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48823" y="1785188"/>
            <a:ext cx="3168015" cy="271589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Risk</a:t>
            </a:r>
            <a:endParaRPr sz="1400">
              <a:latin typeface="Franklin Gothic Medium"/>
              <a:cs typeface="Franklin Gothic Medium"/>
            </a:endParaRPr>
          </a:p>
          <a:p>
            <a:pPr marL="111125" marR="102870">
              <a:lnSpc>
                <a:spcPct val="100000"/>
              </a:lnSpc>
              <a:spcBef>
                <a:spcPts val="42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chance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causing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such as 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injury, illness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even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death.</a:t>
            </a:r>
            <a:endParaRPr sz="1000">
              <a:latin typeface="Open Sans"/>
              <a:cs typeface="Open Sans"/>
            </a:endParaRPr>
          </a:p>
          <a:p>
            <a:pPr marL="111125" marR="530225">
              <a:lnSpc>
                <a:spcPct val="10000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likely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somebody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harmed by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1837" y="2981693"/>
            <a:ext cx="1353248" cy="140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1837" y="2981693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ln w="5842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3830" y="2981693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9285" y="3085922"/>
            <a:ext cx="835385" cy="1201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3830" y="2981693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ln w="5842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65382-3679-4F86-9A7F-0DB6C4869428}"/>
              </a:ext>
            </a:extLst>
          </p:cNvPr>
          <p:cNvSpPr/>
          <p:nvPr/>
        </p:nvSpPr>
        <p:spPr>
          <a:xfrm>
            <a:off x="527299" y="1750996"/>
            <a:ext cx="3193357" cy="2821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EA7F8-D14E-466F-8452-586807DC1558}"/>
              </a:ext>
            </a:extLst>
          </p:cNvPr>
          <p:cNvSpPr/>
          <p:nvPr/>
        </p:nvSpPr>
        <p:spPr>
          <a:xfrm>
            <a:off x="3815047" y="1707788"/>
            <a:ext cx="3239803" cy="2821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02180"/>
            <a:ext cx="4002404" cy="19100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Site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inspection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31115">
              <a:lnSpc>
                <a:spcPts val="1140"/>
              </a:lnSpc>
              <a:spcBef>
                <a:spcPts val="4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lot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aware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accidents, injuries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death.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4780">
              <a:lnSpc>
                <a:spcPts val="1710"/>
              </a:lnSpc>
              <a:spcBef>
                <a:spcPts val="1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considered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planning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should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inspected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hazards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 that</a:t>
            </a:r>
            <a:r>
              <a:rPr sz="1000" spc="1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exist: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360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Above eye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air)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eye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Below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eye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(on the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ground).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always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workplace procedures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conducting site</a:t>
            </a:r>
            <a:r>
              <a:rPr sz="1000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inspections.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6487" y="3086227"/>
            <a:ext cx="1069521" cy="1849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9539" y="3268003"/>
            <a:ext cx="2393315" cy="427355"/>
          </a:xfrm>
          <a:custGeom>
            <a:avLst/>
            <a:gdLst/>
            <a:ahLst/>
            <a:cxnLst/>
            <a:rect l="l" t="t" r="r" b="b"/>
            <a:pathLst>
              <a:path w="2393315" h="427354">
                <a:moveTo>
                  <a:pt x="2393162" y="0"/>
                </a:moveTo>
                <a:lnTo>
                  <a:pt x="0" y="197815"/>
                </a:lnTo>
                <a:lnTo>
                  <a:pt x="2393162" y="427037"/>
                </a:lnTo>
                <a:lnTo>
                  <a:pt x="2393162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80000" y="3267989"/>
            <a:ext cx="1677670" cy="435609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23189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969"/>
              </a:spcBef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At eye</a:t>
            </a:r>
            <a:r>
              <a:rPr sz="12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level</a:t>
            </a:r>
            <a:endParaRPr sz="1200">
              <a:latin typeface="Open Sans Semibold"/>
              <a:cs typeface="Open Sans 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1219" y="3473020"/>
            <a:ext cx="2479040" cy="0"/>
          </a:xfrm>
          <a:custGeom>
            <a:avLst/>
            <a:gdLst/>
            <a:ahLst/>
            <a:cxnLst/>
            <a:rect l="l" t="t" r="r" b="b"/>
            <a:pathLst>
              <a:path w="2479040">
                <a:moveTo>
                  <a:pt x="0" y="0"/>
                </a:moveTo>
                <a:lnTo>
                  <a:pt x="2478786" y="0"/>
                </a:lnTo>
              </a:path>
            </a:pathLst>
          </a:custGeom>
          <a:ln w="25400">
            <a:solidFill>
              <a:srgbClr val="6364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1299" y="2480722"/>
            <a:ext cx="2491740" cy="951230"/>
          </a:xfrm>
          <a:custGeom>
            <a:avLst/>
            <a:gdLst/>
            <a:ahLst/>
            <a:cxnLst/>
            <a:rect l="l" t="t" r="r" b="b"/>
            <a:pathLst>
              <a:path w="2491740" h="951229">
                <a:moveTo>
                  <a:pt x="2491397" y="0"/>
                </a:moveTo>
                <a:lnTo>
                  <a:pt x="0" y="950988"/>
                </a:lnTo>
                <a:lnTo>
                  <a:pt x="2491397" y="510413"/>
                </a:lnTo>
                <a:lnTo>
                  <a:pt x="2491397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1299" y="2722260"/>
            <a:ext cx="2479040" cy="697230"/>
          </a:xfrm>
          <a:custGeom>
            <a:avLst/>
            <a:gdLst/>
            <a:ahLst/>
            <a:cxnLst/>
            <a:rect l="l" t="t" r="r" b="b"/>
            <a:pathLst>
              <a:path w="2479040" h="697229">
                <a:moveTo>
                  <a:pt x="0" y="696760"/>
                </a:moveTo>
                <a:lnTo>
                  <a:pt x="2478697" y="0"/>
                </a:lnTo>
              </a:path>
            </a:pathLst>
          </a:custGeom>
          <a:ln w="25400">
            <a:solidFill>
              <a:srgbClr val="6364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2012" y="3511980"/>
            <a:ext cx="2501265" cy="979169"/>
          </a:xfrm>
          <a:custGeom>
            <a:avLst/>
            <a:gdLst/>
            <a:ahLst/>
            <a:cxnLst/>
            <a:rect l="l" t="t" r="r" b="b"/>
            <a:pathLst>
              <a:path w="2501265" h="979170">
                <a:moveTo>
                  <a:pt x="0" y="0"/>
                </a:moveTo>
                <a:lnTo>
                  <a:pt x="2500680" y="978712"/>
                </a:lnTo>
                <a:lnTo>
                  <a:pt x="2487980" y="468312"/>
                </a:lnTo>
                <a:lnTo>
                  <a:pt x="0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80000" y="3980294"/>
            <a:ext cx="1677670" cy="5105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81915" rIns="0" bIns="0" rtlCol="0">
            <a:spAutoFit/>
          </a:bodyPr>
          <a:lstStyle/>
          <a:p>
            <a:pPr marL="143510" marR="383540">
              <a:lnSpc>
                <a:spcPts val="1400"/>
              </a:lnSpc>
              <a:spcBef>
                <a:spcPts val="645"/>
              </a:spcBef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Below eye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level  (on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the</a:t>
            </a:r>
            <a:r>
              <a:rPr sz="1200" b="1" spc="-9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ground)</a:t>
            </a:r>
            <a:endParaRPr sz="1200">
              <a:latin typeface="Open Sans Semibold"/>
              <a:cs typeface="Open Sans Semi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4712" y="3524687"/>
            <a:ext cx="2475865" cy="711200"/>
          </a:xfrm>
          <a:custGeom>
            <a:avLst/>
            <a:gdLst/>
            <a:ahLst/>
            <a:cxnLst/>
            <a:rect l="l" t="t" r="r" b="b"/>
            <a:pathLst>
              <a:path w="2475865" h="711200">
                <a:moveTo>
                  <a:pt x="0" y="0"/>
                </a:moveTo>
                <a:lnTo>
                  <a:pt x="2475280" y="710819"/>
                </a:lnTo>
              </a:path>
            </a:pathLst>
          </a:custGeom>
          <a:ln w="25400">
            <a:solidFill>
              <a:srgbClr val="6364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80597" y="2480729"/>
            <a:ext cx="1677035" cy="5105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81915" rIns="0" bIns="0" rtlCol="0">
            <a:spAutoFit/>
          </a:bodyPr>
          <a:lstStyle/>
          <a:p>
            <a:pPr marL="143510" marR="388620">
              <a:lnSpc>
                <a:spcPts val="1400"/>
              </a:lnSpc>
              <a:spcBef>
                <a:spcPts val="645"/>
              </a:spcBef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Above eye</a:t>
            </a:r>
            <a:r>
              <a:rPr sz="1200" b="1" spc="-8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level  (in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the</a:t>
            </a:r>
            <a:r>
              <a:rPr sz="1200" b="1" spc="-2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air)</a:t>
            </a:r>
            <a:endParaRPr sz="1200">
              <a:latin typeface="Open Sans Semibold"/>
              <a:cs typeface="Open Sans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816889-60E9-48CE-88AE-BD9E6CEA1B1E}"/>
              </a:ext>
            </a:extLst>
          </p:cNvPr>
          <p:cNvSpPr/>
          <p:nvPr/>
        </p:nvSpPr>
        <p:spPr>
          <a:xfrm>
            <a:off x="499521" y="578516"/>
            <a:ext cx="4193333" cy="1713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129493-236D-41F6-87C4-D844B8B675CE}"/>
              </a:ext>
            </a:extLst>
          </p:cNvPr>
          <p:cNvSpPr/>
          <p:nvPr/>
        </p:nvSpPr>
        <p:spPr>
          <a:xfrm>
            <a:off x="654050" y="2450785"/>
            <a:ext cx="5791200" cy="2570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4" y="1238415"/>
            <a:ext cx="6479997" cy="3760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77604" y="3470465"/>
            <a:ext cx="753110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9995" y="2229396"/>
            <a:ext cx="1276350" cy="39052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non weight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bearing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4449" y="4409618"/>
            <a:ext cx="863600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9995" y="2922371"/>
            <a:ext cx="885825" cy="53530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7790" marR="90170" indent="71120" algn="just">
              <a:lnSpc>
                <a:spcPts val="1140"/>
              </a:lnSpc>
              <a:spcBef>
                <a:spcPts val="4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in 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132" y="1653235"/>
            <a:ext cx="1409065" cy="27241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4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404" y="4175874"/>
            <a:ext cx="753110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Doorways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0077" y="1451572"/>
            <a:ext cx="1189990" cy="39052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9545">
              <a:lnSpc>
                <a:spcPts val="117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equipment</a:t>
            </a:r>
            <a:endParaRPr sz="1000">
              <a:latin typeface="Franklin Gothic Book"/>
              <a:cs typeface="Franklin Gothic Book"/>
            </a:endParaRPr>
          </a:p>
          <a:p>
            <a:pPr marL="113664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4795" y="2907500"/>
            <a:ext cx="1329690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 with poor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0654" y="4583341"/>
            <a:ext cx="1409065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bearing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pressure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404" y="4712601"/>
            <a:ext cx="1002665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Blind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corners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288783"/>
            <a:ext cx="6513830" cy="88201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–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indoors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5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begin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work, you 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aware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hazards. A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 with the potential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cause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injury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harm.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‘thing’ or ‘action’ 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hurt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indoors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 about things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3998" y="4715878"/>
            <a:ext cx="1089025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A5D6C7-3A3E-4D58-B451-4D7349116EE1}"/>
              </a:ext>
            </a:extLst>
          </p:cNvPr>
          <p:cNvSpPr/>
          <p:nvPr/>
        </p:nvSpPr>
        <p:spPr>
          <a:xfrm>
            <a:off x="499521" y="578516"/>
            <a:ext cx="6513830" cy="57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24CEA8-93E8-4FDD-8675-AA2CED6E0616}"/>
              </a:ext>
            </a:extLst>
          </p:cNvPr>
          <p:cNvSpPr/>
          <p:nvPr/>
        </p:nvSpPr>
        <p:spPr>
          <a:xfrm>
            <a:off x="866433" y="1600200"/>
            <a:ext cx="1540217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E9668-F79E-4518-98C4-B3E702DD68E9}"/>
              </a:ext>
            </a:extLst>
          </p:cNvPr>
          <p:cNvSpPr/>
          <p:nvPr/>
        </p:nvSpPr>
        <p:spPr>
          <a:xfrm>
            <a:off x="1137387" y="2228942"/>
            <a:ext cx="1329691" cy="38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0407C-DD3E-4350-A8F3-0F13AB07FA63}"/>
              </a:ext>
            </a:extLst>
          </p:cNvPr>
          <p:cNvSpPr/>
          <p:nvPr/>
        </p:nvSpPr>
        <p:spPr>
          <a:xfrm>
            <a:off x="1416050" y="2856695"/>
            <a:ext cx="1398435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217731-BEAD-4E68-8B14-D6F9D369CB27}"/>
              </a:ext>
            </a:extLst>
          </p:cNvPr>
          <p:cNvSpPr/>
          <p:nvPr/>
        </p:nvSpPr>
        <p:spPr>
          <a:xfrm>
            <a:off x="2635250" y="3405209"/>
            <a:ext cx="795464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C49698-DA36-43DF-AB69-E0468427ABA6}"/>
              </a:ext>
            </a:extLst>
          </p:cNvPr>
          <p:cNvSpPr/>
          <p:nvPr/>
        </p:nvSpPr>
        <p:spPr>
          <a:xfrm>
            <a:off x="536499" y="4135794"/>
            <a:ext cx="795464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4F7BF7-B309-4201-99EC-6DC75BD27C7C}"/>
              </a:ext>
            </a:extLst>
          </p:cNvPr>
          <p:cNvSpPr/>
          <p:nvPr/>
        </p:nvSpPr>
        <p:spPr>
          <a:xfrm>
            <a:off x="546403" y="4702987"/>
            <a:ext cx="1009065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81B912-D4B5-4272-BB63-163F254E2267}"/>
              </a:ext>
            </a:extLst>
          </p:cNvPr>
          <p:cNvSpPr/>
          <p:nvPr/>
        </p:nvSpPr>
        <p:spPr>
          <a:xfrm>
            <a:off x="2196551" y="4687277"/>
            <a:ext cx="1184664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2FACAB-C533-40CA-AC6E-C249000B31DD}"/>
              </a:ext>
            </a:extLst>
          </p:cNvPr>
          <p:cNvSpPr/>
          <p:nvPr/>
        </p:nvSpPr>
        <p:spPr>
          <a:xfrm>
            <a:off x="3934823" y="4375509"/>
            <a:ext cx="910227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13D97E-B9C4-4740-9EB9-EF8DEEC53EE6}"/>
              </a:ext>
            </a:extLst>
          </p:cNvPr>
          <p:cNvSpPr/>
          <p:nvPr/>
        </p:nvSpPr>
        <p:spPr>
          <a:xfrm>
            <a:off x="5371657" y="4561098"/>
            <a:ext cx="1428061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8D9925-6D25-496F-B459-B99F8ABCB6EC}"/>
              </a:ext>
            </a:extLst>
          </p:cNvPr>
          <p:cNvSpPr/>
          <p:nvPr/>
        </p:nvSpPr>
        <p:spPr>
          <a:xfrm>
            <a:off x="5854302" y="2907500"/>
            <a:ext cx="891517" cy="58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CFAE38-A5EE-4A86-A38F-CE4C59650B02}"/>
              </a:ext>
            </a:extLst>
          </p:cNvPr>
          <p:cNvSpPr/>
          <p:nvPr/>
        </p:nvSpPr>
        <p:spPr>
          <a:xfrm>
            <a:off x="5471081" y="1437248"/>
            <a:ext cx="1218986" cy="401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83022"/>
            <a:ext cx="2947670" cy="53403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–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outdoors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outdoors there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such</a:t>
            </a:r>
            <a:r>
              <a:rPr sz="1000" spc="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6981" y="997889"/>
            <a:ext cx="6578015" cy="4024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5950" y="956805"/>
            <a:ext cx="1323975" cy="390525"/>
          </a:xfrm>
          <a:custGeom>
            <a:avLst/>
            <a:gdLst/>
            <a:ahLst/>
            <a:cxnLst/>
            <a:rect l="l" t="t" r="r" b="b"/>
            <a:pathLst>
              <a:path w="1323975" h="390525">
                <a:moveTo>
                  <a:pt x="0" y="390512"/>
                </a:moveTo>
                <a:lnTo>
                  <a:pt x="1323657" y="390512"/>
                </a:lnTo>
                <a:lnTo>
                  <a:pt x="1323657" y="0"/>
                </a:lnTo>
                <a:lnTo>
                  <a:pt x="0" y="0"/>
                </a:lnTo>
                <a:lnTo>
                  <a:pt x="0" y="390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45950" y="956805"/>
            <a:ext cx="1323975" cy="39052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348615" marR="70485" indent="-271145">
              <a:lnSpc>
                <a:spcPts val="1140"/>
              </a:lnSpc>
              <a:spcBef>
                <a:spcPts val="4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5601" y="3698532"/>
            <a:ext cx="1110615" cy="438784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8861" y="3121787"/>
            <a:ext cx="1244600" cy="39052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56210">
              <a:lnSpc>
                <a:spcPts val="117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conditions,</a:t>
            </a:r>
            <a:endParaRPr sz="1000">
              <a:latin typeface="Franklin Gothic Book"/>
              <a:cs typeface="Franklin Gothic Book"/>
            </a:endParaRPr>
          </a:p>
          <a:p>
            <a:pPr marL="211454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9002" y="3742995"/>
            <a:ext cx="1255395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610" y="2021548"/>
            <a:ext cx="2203450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structures like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408" y="3957066"/>
            <a:ext cx="1058545" cy="68008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 marR="71120" indent="-1270" algn="ctr">
              <a:lnSpc>
                <a:spcPts val="1140"/>
              </a:lnSpc>
              <a:spcBef>
                <a:spcPts val="4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Railway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crossings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unique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your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4850" y="3004934"/>
            <a:ext cx="920115" cy="39052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 marR="70485" indent="99695">
              <a:lnSpc>
                <a:spcPts val="1140"/>
              </a:lnSpc>
              <a:spcBef>
                <a:spcPts val="4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plant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0144" y="4433773"/>
            <a:ext cx="833119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75756" y="2757817"/>
            <a:ext cx="536575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23081" y="2454402"/>
            <a:ext cx="996315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Ramps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slopes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98777" y="956805"/>
            <a:ext cx="1980564" cy="245745"/>
          </a:xfrm>
          <a:custGeom>
            <a:avLst/>
            <a:gdLst/>
            <a:ahLst/>
            <a:cxnLst/>
            <a:rect l="l" t="t" r="r" b="b"/>
            <a:pathLst>
              <a:path w="1980564" h="245744">
                <a:moveTo>
                  <a:pt x="0" y="245732"/>
                </a:moveTo>
                <a:lnTo>
                  <a:pt x="1980425" y="245732"/>
                </a:lnTo>
                <a:lnTo>
                  <a:pt x="1980425" y="0"/>
                </a:lnTo>
                <a:lnTo>
                  <a:pt x="0" y="0"/>
                </a:lnTo>
                <a:lnTo>
                  <a:pt x="0" y="2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98777" y="956805"/>
            <a:ext cx="1980564" cy="24574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Poor weather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74397" y="1763026"/>
            <a:ext cx="434340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81600" y="2213203"/>
            <a:ext cx="1096010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docks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43DEF-C855-4B5D-A743-B3DF8D65C4CD}"/>
              </a:ext>
            </a:extLst>
          </p:cNvPr>
          <p:cNvSpPr/>
          <p:nvPr/>
        </p:nvSpPr>
        <p:spPr>
          <a:xfrm>
            <a:off x="1585697" y="898922"/>
            <a:ext cx="1993644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1ABBF8-F47B-46EF-BC7C-E168FB99FB2F}"/>
              </a:ext>
            </a:extLst>
          </p:cNvPr>
          <p:cNvSpPr/>
          <p:nvPr/>
        </p:nvSpPr>
        <p:spPr>
          <a:xfrm>
            <a:off x="663602" y="1941389"/>
            <a:ext cx="2210457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5F1A6D-D699-42AA-92C6-27AFAB37651F}"/>
              </a:ext>
            </a:extLst>
          </p:cNvPr>
          <p:cNvSpPr/>
          <p:nvPr/>
        </p:nvSpPr>
        <p:spPr>
          <a:xfrm>
            <a:off x="3624042" y="2425662"/>
            <a:ext cx="995353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856AE3-E276-4D2B-A633-A16CE1675949}"/>
              </a:ext>
            </a:extLst>
          </p:cNvPr>
          <p:cNvSpPr/>
          <p:nvPr/>
        </p:nvSpPr>
        <p:spPr>
          <a:xfrm>
            <a:off x="1758860" y="3068260"/>
            <a:ext cx="1244599" cy="438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FBF6D2-91C4-4D51-A5A3-CAA5CB669C33}"/>
              </a:ext>
            </a:extLst>
          </p:cNvPr>
          <p:cNvSpPr/>
          <p:nvPr/>
        </p:nvSpPr>
        <p:spPr>
          <a:xfrm>
            <a:off x="3181609" y="2979535"/>
            <a:ext cx="933356" cy="459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8A94E7-915F-4564-858D-45B6B1326C47}"/>
              </a:ext>
            </a:extLst>
          </p:cNvPr>
          <p:cNvSpPr/>
          <p:nvPr/>
        </p:nvSpPr>
        <p:spPr>
          <a:xfrm>
            <a:off x="737801" y="3895989"/>
            <a:ext cx="1076151" cy="74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659CBE-1D38-4CAF-B7F9-40E077A4E6BC}"/>
              </a:ext>
            </a:extLst>
          </p:cNvPr>
          <p:cNvSpPr/>
          <p:nvPr/>
        </p:nvSpPr>
        <p:spPr>
          <a:xfrm>
            <a:off x="2227704" y="3679636"/>
            <a:ext cx="1128511" cy="484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5CDF42-500B-4FCB-8948-F5284271BB61}"/>
              </a:ext>
            </a:extLst>
          </p:cNvPr>
          <p:cNvSpPr/>
          <p:nvPr/>
        </p:nvSpPr>
        <p:spPr>
          <a:xfrm>
            <a:off x="2726101" y="4404490"/>
            <a:ext cx="853239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271701-6AED-414D-A458-DC000910AB55}"/>
              </a:ext>
            </a:extLst>
          </p:cNvPr>
          <p:cNvSpPr/>
          <p:nvPr/>
        </p:nvSpPr>
        <p:spPr>
          <a:xfrm>
            <a:off x="4969001" y="3733037"/>
            <a:ext cx="1297544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5B9BAF-5C3B-4484-8BDC-2A7C9E2D3A47}"/>
              </a:ext>
            </a:extLst>
          </p:cNvPr>
          <p:cNvSpPr/>
          <p:nvPr/>
        </p:nvSpPr>
        <p:spPr>
          <a:xfrm>
            <a:off x="5826665" y="2724391"/>
            <a:ext cx="694785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BFE391-28EF-4967-A5F1-DB850EAB4809}"/>
              </a:ext>
            </a:extLst>
          </p:cNvPr>
          <p:cNvSpPr/>
          <p:nvPr/>
        </p:nvSpPr>
        <p:spPr>
          <a:xfrm>
            <a:off x="4969000" y="2173123"/>
            <a:ext cx="1108609" cy="3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ACA574-E668-4416-949B-03D01FC550A6}"/>
              </a:ext>
            </a:extLst>
          </p:cNvPr>
          <p:cNvSpPr/>
          <p:nvPr/>
        </p:nvSpPr>
        <p:spPr>
          <a:xfrm>
            <a:off x="5874397" y="1760286"/>
            <a:ext cx="474020" cy="24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692C45-16B1-452F-88C6-08044016EC6C}"/>
              </a:ext>
            </a:extLst>
          </p:cNvPr>
          <p:cNvSpPr/>
          <p:nvPr/>
        </p:nvSpPr>
        <p:spPr>
          <a:xfrm>
            <a:off x="5545950" y="940650"/>
            <a:ext cx="1342724" cy="43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8002" y="1575358"/>
            <a:ext cx="4400994" cy="2818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295621"/>
            <a:ext cx="6354445" cy="8737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Suitability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forklift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attachment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48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Every forklift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a data plate.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the data plate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data plate 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 things  about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includes telling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attachments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data plate 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 are suitable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85708" y="1643306"/>
            <a:ext cx="876935" cy="478155"/>
          </a:xfrm>
          <a:custGeom>
            <a:avLst/>
            <a:gdLst/>
            <a:ahLst/>
            <a:cxnLst/>
            <a:rect l="l" t="t" r="r" b="b"/>
            <a:pathLst>
              <a:path w="876935" h="478155">
                <a:moveTo>
                  <a:pt x="0" y="0"/>
                </a:moveTo>
                <a:lnTo>
                  <a:pt x="876325" y="477647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8957" y="210771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491" y="49181"/>
                </a:moveTo>
                <a:lnTo>
                  <a:pt x="50768" y="24322"/>
                </a:lnTo>
                <a:lnTo>
                  <a:pt x="48495" y="14853"/>
                </a:lnTo>
                <a:lnTo>
                  <a:pt x="42841" y="6927"/>
                </a:lnTo>
                <a:lnTo>
                  <a:pt x="34284" y="1594"/>
                </a:lnTo>
                <a:lnTo>
                  <a:pt x="24322" y="0"/>
                </a:lnTo>
                <a:lnTo>
                  <a:pt x="14853" y="2270"/>
                </a:lnTo>
                <a:lnTo>
                  <a:pt x="6927" y="7927"/>
                </a:lnTo>
                <a:lnTo>
                  <a:pt x="1594" y="16491"/>
                </a:lnTo>
                <a:lnTo>
                  <a:pt x="0" y="26453"/>
                </a:lnTo>
                <a:lnTo>
                  <a:pt x="2270" y="35922"/>
                </a:lnTo>
                <a:lnTo>
                  <a:pt x="7927" y="43848"/>
                </a:lnTo>
                <a:lnTo>
                  <a:pt x="16491" y="491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354" y="1464361"/>
            <a:ext cx="942340" cy="373380"/>
          </a:xfrm>
          <a:custGeom>
            <a:avLst/>
            <a:gdLst/>
            <a:ahLst/>
            <a:cxnLst/>
            <a:rect l="l" t="t" r="r" b="b"/>
            <a:pathLst>
              <a:path w="942340" h="373380">
                <a:moveTo>
                  <a:pt x="0" y="373265"/>
                </a:moveTo>
                <a:lnTo>
                  <a:pt x="941958" y="373265"/>
                </a:lnTo>
                <a:lnTo>
                  <a:pt x="941958" y="0"/>
                </a:lnTo>
                <a:lnTo>
                  <a:pt x="0" y="0"/>
                </a:lnTo>
                <a:lnTo>
                  <a:pt x="0" y="373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354" y="1464361"/>
            <a:ext cx="942340" cy="3733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48590" marR="40640" indent="-100965">
              <a:lnSpc>
                <a:spcPts val="1140"/>
              </a:lnSpc>
              <a:spcBef>
                <a:spcPts val="33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model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85710" y="3277344"/>
            <a:ext cx="1833880" cy="763905"/>
          </a:xfrm>
          <a:custGeom>
            <a:avLst/>
            <a:gdLst/>
            <a:ahLst/>
            <a:cxnLst/>
            <a:rect l="l" t="t" r="r" b="b"/>
            <a:pathLst>
              <a:path w="1833879" h="763904">
                <a:moveTo>
                  <a:pt x="0" y="763663"/>
                </a:moveTo>
                <a:lnTo>
                  <a:pt x="1833854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7631" y="32421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491" y="49174"/>
                </a:moveTo>
                <a:lnTo>
                  <a:pt x="50768" y="24320"/>
                </a:lnTo>
                <a:lnTo>
                  <a:pt x="48495" y="14850"/>
                </a:lnTo>
                <a:lnTo>
                  <a:pt x="42841" y="6921"/>
                </a:lnTo>
                <a:lnTo>
                  <a:pt x="34284" y="1587"/>
                </a:lnTo>
                <a:lnTo>
                  <a:pt x="24322" y="0"/>
                </a:lnTo>
                <a:lnTo>
                  <a:pt x="14853" y="2272"/>
                </a:lnTo>
                <a:lnTo>
                  <a:pt x="6927" y="7927"/>
                </a:lnTo>
                <a:lnTo>
                  <a:pt x="1594" y="16484"/>
                </a:lnTo>
                <a:lnTo>
                  <a:pt x="0" y="26446"/>
                </a:lnTo>
                <a:lnTo>
                  <a:pt x="2270" y="35915"/>
                </a:lnTo>
                <a:lnTo>
                  <a:pt x="7927" y="43841"/>
                </a:lnTo>
                <a:lnTo>
                  <a:pt x="16491" y="4917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354" y="3855745"/>
            <a:ext cx="942340" cy="373380"/>
          </a:xfrm>
          <a:custGeom>
            <a:avLst/>
            <a:gdLst/>
            <a:ahLst/>
            <a:cxnLst/>
            <a:rect l="l" t="t" r="r" b="b"/>
            <a:pathLst>
              <a:path w="942340" h="373379">
                <a:moveTo>
                  <a:pt x="0" y="373265"/>
                </a:moveTo>
                <a:lnTo>
                  <a:pt x="941958" y="373265"/>
                </a:lnTo>
                <a:lnTo>
                  <a:pt x="941958" y="0"/>
                </a:lnTo>
                <a:lnTo>
                  <a:pt x="0" y="0"/>
                </a:lnTo>
                <a:lnTo>
                  <a:pt x="0" y="373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5389" y="3874743"/>
            <a:ext cx="52387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4765" marR="5080" indent="-1270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Maxim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m 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6354" y="3855745"/>
            <a:ext cx="942340" cy="373380"/>
          </a:xfrm>
          <a:custGeom>
            <a:avLst/>
            <a:gdLst/>
            <a:ahLst/>
            <a:cxnLst/>
            <a:rect l="l" t="t" r="r" b="b"/>
            <a:pathLst>
              <a:path w="942340" h="373379">
                <a:moveTo>
                  <a:pt x="0" y="373265"/>
                </a:moveTo>
                <a:lnTo>
                  <a:pt x="941958" y="373265"/>
                </a:lnTo>
                <a:lnTo>
                  <a:pt x="941958" y="0"/>
                </a:lnTo>
                <a:lnTo>
                  <a:pt x="0" y="0"/>
                </a:lnTo>
                <a:lnTo>
                  <a:pt x="0" y="37326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5710" y="3247839"/>
            <a:ext cx="1210310" cy="240665"/>
          </a:xfrm>
          <a:custGeom>
            <a:avLst/>
            <a:gdLst/>
            <a:ahLst/>
            <a:cxnLst/>
            <a:rect l="l" t="t" r="r" b="b"/>
            <a:pathLst>
              <a:path w="1210310" h="240664">
                <a:moveTo>
                  <a:pt x="0" y="240436"/>
                </a:moveTo>
                <a:lnTo>
                  <a:pt x="120995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95197" y="321749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491" y="49174"/>
                </a:moveTo>
                <a:lnTo>
                  <a:pt x="50773" y="24320"/>
                </a:lnTo>
                <a:lnTo>
                  <a:pt x="48500" y="14850"/>
                </a:lnTo>
                <a:lnTo>
                  <a:pt x="42842" y="6921"/>
                </a:lnTo>
                <a:lnTo>
                  <a:pt x="34284" y="1587"/>
                </a:lnTo>
                <a:lnTo>
                  <a:pt x="24322" y="0"/>
                </a:lnTo>
                <a:lnTo>
                  <a:pt x="14853" y="2272"/>
                </a:lnTo>
                <a:lnTo>
                  <a:pt x="6927" y="7927"/>
                </a:lnTo>
                <a:lnTo>
                  <a:pt x="1594" y="16484"/>
                </a:lnTo>
                <a:lnTo>
                  <a:pt x="0" y="26446"/>
                </a:lnTo>
                <a:lnTo>
                  <a:pt x="2270" y="35915"/>
                </a:lnTo>
                <a:lnTo>
                  <a:pt x="7927" y="43841"/>
                </a:lnTo>
                <a:lnTo>
                  <a:pt x="16491" y="4917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354" y="3303003"/>
            <a:ext cx="942340" cy="373380"/>
          </a:xfrm>
          <a:custGeom>
            <a:avLst/>
            <a:gdLst/>
            <a:ahLst/>
            <a:cxnLst/>
            <a:rect l="l" t="t" r="r" b="b"/>
            <a:pathLst>
              <a:path w="942340" h="373379">
                <a:moveTo>
                  <a:pt x="0" y="373265"/>
                </a:moveTo>
                <a:lnTo>
                  <a:pt x="941958" y="373265"/>
                </a:lnTo>
                <a:lnTo>
                  <a:pt x="941958" y="0"/>
                </a:lnTo>
                <a:lnTo>
                  <a:pt x="0" y="0"/>
                </a:lnTo>
                <a:lnTo>
                  <a:pt x="0" y="373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6354" y="3303003"/>
            <a:ext cx="942340" cy="3733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55904" marR="164465" indent="-85090">
              <a:lnSpc>
                <a:spcPts val="1140"/>
              </a:lnSpc>
              <a:spcBef>
                <a:spcPts val="33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centre  distance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39128" y="3330436"/>
            <a:ext cx="2195830" cy="805815"/>
          </a:xfrm>
          <a:custGeom>
            <a:avLst/>
            <a:gdLst/>
            <a:ahLst/>
            <a:cxnLst/>
            <a:rect l="l" t="t" r="r" b="b"/>
            <a:pathLst>
              <a:path w="2195829" h="805814">
                <a:moveTo>
                  <a:pt x="2195410" y="805459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89915" y="329632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882" y="49310"/>
                </a:moveTo>
                <a:lnTo>
                  <a:pt x="50724" y="23857"/>
                </a:lnTo>
                <a:lnTo>
                  <a:pt x="48286" y="14430"/>
                </a:lnTo>
                <a:lnTo>
                  <a:pt x="42490" y="6603"/>
                </a:lnTo>
                <a:lnTo>
                  <a:pt x="33836" y="1419"/>
                </a:lnTo>
                <a:lnTo>
                  <a:pt x="23852" y="0"/>
                </a:lnTo>
                <a:lnTo>
                  <a:pt x="14425" y="2438"/>
                </a:lnTo>
                <a:lnTo>
                  <a:pt x="6597" y="8234"/>
                </a:lnTo>
                <a:lnTo>
                  <a:pt x="1413" y="16887"/>
                </a:lnTo>
                <a:lnTo>
                  <a:pt x="0" y="26872"/>
                </a:lnTo>
                <a:lnTo>
                  <a:pt x="2437" y="36299"/>
                </a:lnTo>
                <a:lnTo>
                  <a:pt x="8230" y="44126"/>
                </a:lnTo>
                <a:lnTo>
                  <a:pt x="16882" y="4931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8427" y="3327949"/>
            <a:ext cx="1722755" cy="803275"/>
          </a:xfrm>
          <a:custGeom>
            <a:avLst/>
            <a:gdLst/>
            <a:ahLst/>
            <a:cxnLst/>
            <a:rect l="l" t="t" r="r" b="b"/>
            <a:pathLst>
              <a:path w="1722754" h="803275">
                <a:moveTo>
                  <a:pt x="1722526" y="803046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50022" y="329182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491" y="49181"/>
                </a:moveTo>
                <a:lnTo>
                  <a:pt x="50775" y="24322"/>
                </a:lnTo>
                <a:lnTo>
                  <a:pt x="48504" y="14853"/>
                </a:lnTo>
                <a:lnTo>
                  <a:pt x="42848" y="6927"/>
                </a:lnTo>
                <a:lnTo>
                  <a:pt x="34284" y="1594"/>
                </a:lnTo>
                <a:lnTo>
                  <a:pt x="24322" y="0"/>
                </a:lnTo>
                <a:lnTo>
                  <a:pt x="14853" y="2270"/>
                </a:lnTo>
                <a:lnTo>
                  <a:pt x="6927" y="7927"/>
                </a:lnTo>
                <a:lnTo>
                  <a:pt x="1594" y="16491"/>
                </a:lnTo>
                <a:lnTo>
                  <a:pt x="0" y="26453"/>
                </a:lnTo>
                <a:lnTo>
                  <a:pt x="2270" y="35922"/>
                </a:lnTo>
                <a:lnTo>
                  <a:pt x="7927" y="43848"/>
                </a:lnTo>
                <a:lnTo>
                  <a:pt x="16491" y="491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20663" y="3894937"/>
            <a:ext cx="993140" cy="493395"/>
          </a:xfrm>
          <a:custGeom>
            <a:avLst/>
            <a:gdLst/>
            <a:ahLst/>
            <a:cxnLst/>
            <a:rect l="l" t="t" r="r" b="b"/>
            <a:pathLst>
              <a:path w="993140" h="493395">
                <a:moveTo>
                  <a:pt x="0" y="492861"/>
                </a:moveTo>
                <a:lnTo>
                  <a:pt x="992987" y="492861"/>
                </a:lnTo>
                <a:lnTo>
                  <a:pt x="992987" y="0"/>
                </a:lnTo>
                <a:lnTo>
                  <a:pt x="0" y="0"/>
                </a:lnTo>
                <a:lnTo>
                  <a:pt x="0" y="492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020663" y="3894937"/>
            <a:ext cx="993140" cy="4933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74930" marR="67310" algn="ctr">
              <a:lnSpc>
                <a:spcPts val="1140"/>
              </a:lnSpc>
              <a:spcBef>
                <a:spcPts val="2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vertical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46663" y="1650992"/>
            <a:ext cx="2719070" cy="499745"/>
          </a:xfrm>
          <a:custGeom>
            <a:avLst/>
            <a:gdLst/>
            <a:ahLst/>
            <a:cxnLst/>
            <a:rect l="l" t="t" r="r" b="b"/>
            <a:pathLst>
              <a:path w="2719070" h="499744">
                <a:moveTo>
                  <a:pt x="2718676" y="0"/>
                </a:moveTo>
                <a:lnTo>
                  <a:pt x="0" y="49933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96294" y="212953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489" y="49179"/>
                </a:moveTo>
                <a:lnTo>
                  <a:pt x="50773" y="24325"/>
                </a:lnTo>
                <a:lnTo>
                  <a:pt x="48503" y="14856"/>
                </a:lnTo>
                <a:lnTo>
                  <a:pt x="42846" y="6927"/>
                </a:lnTo>
                <a:lnTo>
                  <a:pt x="34282" y="1592"/>
                </a:lnTo>
                <a:lnTo>
                  <a:pt x="24320" y="0"/>
                </a:lnTo>
                <a:lnTo>
                  <a:pt x="14851" y="2273"/>
                </a:lnTo>
                <a:lnTo>
                  <a:pt x="6925" y="7930"/>
                </a:lnTo>
                <a:lnTo>
                  <a:pt x="1592" y="16489"/>
                </a:lnTo>
                <a:lnTo>
                  <a:pt x="0" y="26451"/>
                </a:lnTo>
                <a:lnTo>
                  <a:pt x="2273" y="35920"/>
                </a:lnTo>
                <a:lnTo>
                  <a:pt x="7930" y="43846"/>
                </a:lnTo>
                <a:lnTo>
                  <a:pt x="16489" y="4917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1692" y="1464361"/>
            <a:ext cx="942340" cy="294640"/>
          </a:xfrm>
          <a:custGeom>
            <a:avLst/>
            <a:gdLst/>
            <a:ahLst/>
            <a:cxnLst/>
            <a:rect l="l" t="t" r="r" b="b"/>
            <a:pathLst>
              <a:path w="942340" h="294639">
                <a:moveTo>
                  <a:pt x="0" y="294068"/>
                </a:moveTo>
                <a:lnTo>
                  <a:pt x="941958" y="294068"/>
                </a:lnTo>
                <a:lnTo>
                  <a:pt x="941958" y="0"/>
                </a:lnTo>
                <a:lnTo>
                  <a:pt x="0" y="0"/>
                </a:lnTo>
                <a:lnTo>
                  <a:pt x="0" y="294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71692" y="1464361"/>
            <a:ext cx="942340" cy="29464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Serial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55923" y="2880136"/>
            <a:ext cx="2589530" cy="150495"/>
          </a:xfrm>
          <a:custGeom>
            <a:avLst/>
            <a:gdLst/>
            <a:ahLst/>
            <a:cxnLst/>
            <a:rect l="l" t="t" r="r" b="b"/>
            <a:pathLst>
              <a:path w="2589529" h="150494">
                <a:moveTo>
                  <a:pt x="2589415" y="150139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5179" y="285328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491" y="49174"/>
                </a:moveTo>
                <a:lnTo>
                  <a:pt x="50768" y="24314"/>
                </a:lnTo>
                <a:lnTo>
                  <a:pt x="48495" y="14845"/>
                </a:lnTo>
                <a:lnTo>
                  <a:pt x="42841" y="6919"/>
                </a:lnTo>
                <a:lnTo>
                  <a:pt x="34284" y="1587"/>
                </a:lnTo>
                <a:lnTo>
                  <a:pt x="24322" y="0"/>
                </a:lnTo>
                <a:lnTo>
                  <a:pt x="14853" y="2272"/>
                </a:lnTo>
                <a:lnTo>
                  <a:pt x="6927" y="7927"/>
                </a:lnTo>
                <a:lnTo>
                  <a:pt x="1594" y="16484"/>
                </a:lnTo>
                <a:lnTo>
                  <a:pt x="0" y="26446"/>
                </a:lnTo>
                <a:lnTo>
                  <a:pt x="2270" y="35915"/>
                </a:lnTo>
                <a:lnTo>
                  <a:pt x="7927" y="43841"/>
                </a:lnTo>
                <a:lnTo>
                  <a:pt x="16491" y="4917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71692" y="2883243"/>
            <a:ext cx="942340" cy="294640"/>
          </a:xfrm>
          <a:custGeom>
            <a:avLst/>
            <a:gdLst/>
            <a:ahLst/>
            <a:cxnLst/>
            <a:rect l="l" t="t" r="r" b="b"/>
            <a:pathLst>
              <a:path w="942340" h="294639">
                <a:moveTo>
                  <a:pt x="0" y="294068"/>
                </a:moveTo>
                <a:lnTo>
                  <a:pt x="941958" y="294068"/>
                </a:lnTo>
                <a:lnTo>
                  <a:pt x="941958" y="0"/>
                </a:lnTo>
                <a:lnTo>
                  <a:pt x="0" y="0"/>
                </a:lnTo>
                <a:lnTo>
                  <a:pt x="0" y="294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071692" y="2883243"/>
            <a:ext cx="942340" cy="29464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85710" y="2943118"/>
            <a:ext cx="340360" cy="237490"/>
          </a:xfrm>
          <a:custGeom>
            <a:avLst/>
            <a:gdLst/>
            <a:ahLst/>
            <a:cxnLst/>
            <a:rect l="l" t="t" r="r" b="b"/>
            <a:pathLst>
              <a:path w="340360" h="237489">
                <a:moveTo>
                  <a:pt x="0" y="0"/>
                </a:moveTo>
                <a:lnTo>
                  <a:pt x="340080" y="237375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21231" y="316964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491" y="49174"/>
                </a:moveTo>
                <a:lnTo>
                  <a:pt x="50775" y="24314"/>
                </a:lnTo>
                <a:lnTo>
                  <a:pt x="48504" y="14845"/>
                </a:lnTo>
                <a:lnTo>
                  <a:pt x="42848" y="6919"/>
                </a:lnTo>
                <a:lnTo>
                  <a:pt x="34284" y="1587"/>
                </a:lnTo>
                <a:lnTo>
                  <a:pt x="24322" y="0"/>
                </a:lnTo>
                <a:lnTo>
                  <a:pt x="14853" y="2272"/>
                </a:lnTo>
                <a:lnTo>
                  <a:pt x="6927" y="7927"/>
                </a:lnTo>
                <a:lnTo>
                  <a:pt x="1594" y="16484"/>
                </a:lnTo>
                <a:lnTo>
                  <a:pt x="0" y="26446"/>
                </a:lnTo>
                <a:lnTo>
                  <a:pt x="2270" y="35915"/>
                </a:lnTo>
                <a:lnTo>
                  <a:pt x="7927" y="43841"/>
                </a:lnTo>
                <a:lnTo>
                  <a:pt x="16491" y="4917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6354" y="2739339"/>
            <a:ext cx="942340" cy="382905"/>
          </a:xfrm>
          <a:custGeom>
            <a:avLst/>
            <a:gdLst/>
            <a:ahLst/>
            <a:cxnLst/>
            <a:rect l="l" t="t" r="r" b="b"/>
            <a:pathLst>
              <a:path w="942340" h="382905">
                <a:moveTo>
                  <a:pt x="0" y="382854"/>
                </a:moveTo>
                <a:lnTo>
                  <a:pt x="941958" y="382854"/>
                </a:lnTo>
                <a:lnTo>
                  <a:pt x="941958" y="0"/>
                </a:lnTo>
                <a:lnTo>
                  <a:pt x="0" y="0"/>
                </a:lnTo>
                <a:lnTo>
                  <a:pt x="0" y="382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46354" y="2739339"/>
            <a:ext cx="942340" cy="38290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364490" marR="173355" indent="-184150">
              <a:lnSpc>
                <a:spcPts val="1140"/>
              </a:lnSpc>
              <a:spcBef>
                <a:spcPts val="37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ttachment  type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F78D5D-7C59-48E8-9A40-7DF88BF47879}"/>
              </a:ext>
            </a:extLst>
          </p:cNvPr>
          <p:cNvSpPr/>
          <p:nvPr/>
        </p:nvSpPr>
        <p:spPr>
          <a:xfrm>
            <a:off x="510225" y="1399309"/>
            <a:ext cx="1025093" cy="48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F77DD3-5550-4F82-9087-4029568EEDC3}"/>
              </a:ext>
            </a:extLst>
          </p:cNvPr>
          <p:cNvSpPr/>
          <p:nvPr/>
        </p:nvSpPr>
        <p:spPr>
          <a:xfrm>
            <a:off x="501650" y="2656513"/>
            <a:ext cx="1000391" cy="48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D66F05-334E-4290-AD02-88D6BFB1C397}"/>
              </a:ext>
            </a:extLst>
          </p:cNvPr>
          <p:cNvSpPr/>
          <p:nvPr/>
        </p:nvSpPr>
        <p:spPr>
          <a:xfrm>
            <a:off x="523738" y="3259628"/>
            <a:ext cx="983293" cy="48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4BC2935-C078-441C-9246-6BB35C4BC4D0}"/>
              </a:ext>
            </a:extLst>
          </p:cNvPr>
          <p:cNvSpPr/>
          <p:nvPr/>
        </p:nvSpPr>
        <p:spPr>
          <a:xfrm>
            <a:off x="503361" y="3816965"/>
            <a:ext cx="1031957" cy="48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1B80620-6C8D-4057-8768-7F969E78F18E}"/>
              </a:ext>
            </a:extLst>
          </p:cNvPr>
          <p:cNvSpPr/>
          <p:nvPr/>
        </p:nvSpPr>
        <p:spPr>
          <a:xfrm>
            <a:off x="6001023" y="3855745"/>
            <a:ext cx="1052116" cy="57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B16E7AF-9D6A-4FE7-8386-CD126105849F}"/>
              </a:ext>
            </a:extLst>
          </p:cNvPr>
          <p:cNvSpPr/>
          <p:nvPr/>
        </p:nvSpPr>
        <p:spPr>
          <a:xfrm>
            <a:off x="6043388" y="2853279"/>
            <a:ext cx="1052116" cy="33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2A43BF-14EB-442B-BE21-FDFBE09A2793}"/>
              </a:ext>
            </a:extLst>
          </p:cNvPr>
          <p:cNvSpPr/>
          <p:nvPr/>
        </p:nvSpPr>
        <p:spPr>
          <a:xfrm>
            <a:off x="6052707" y="1421434"/>
            <a:ext cx="1052116" cy="337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2142</Words>
  <Application>Microsoft Office PowerPoint</Application>
  <PresentationFormat>Custom</PresentationFormat>
  <Paragraphs>316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 Narrow</vt:lpstr>
      <vt:lpstr>Calibri</vt:lpstr>
      <vt:lpstr>Franklin Gothic Book</vt:lpstr>
      <vt:lpstr>Franklin Gothic Demi</vt:lpstr>
      <vt:lpstr>Franklin Gothic Medium</vt:lpstr>
      <vt:lpstr>Gill Sans MT</vt:lpstr>
      <vt:lpstr>Gill Sans MT Condensed</vt:lpstr>
      <vt:lpstr>Open Sans</vt:lpstr>
      <vt:lpstr>Open Sans Semibold</vt:lpstr>
      <vt:lpstr>Times New Roman</vt:lpstr>
      <vt:lpstr>Office Theme</vt:lpstr>
      <vt:lpstr>FORKLIFT TRUCK SAFETY AND LICENCE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FORKLIFT TRUCK SAFETY AND LICENCE GUIDE</dc:title>
  <dc:creator>James</dc:creator>
  <cp:lastModifiedBy>qk663</cp:lastModifiedBy>
  <cp:revision>53</cp:revision>
  <dcterms:created xsi:type="dcterms:W3CDTF">2020-03-20T23:50:43Z</dcterms:created>
  <dcterms:modified xsi:type="dcterms:W3CDTF">2020-05-10T23:50:16Z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2020-03-21T00:00:00Z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2020-03-20T00:00:00Z</vt:filetime>
  </property>
</Properties>
</file>