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82" r:id="rId5"/>
    <p:sldId id="283" r:id="rId6"/>
    <p:sldId id="284" r:id="rId7"/>
    <p:sldId id="285" r:id="rId8"/>
    <p:sldId id="286" r:id="rId9"/>
    <p:sldId id="287" r:id="rId10"/>
    <p:sldId id="297" r:id="rId11"/>
    <p:sldId id="299" r:id="rId12"/>
    <p:sldId id="306" r:id="rId13"/>
    <p:sldId id="307" r:id="rId14"/>
    <p:sldId id="308" r:id="rId15"/>
    <p:sldId id="310" r:id="rId16"/>
    <p:sldId id="311" r:id="rId17"/>
    <p:sldId id="312" r:id="rId18"/>
    <p:sldId id="313" r:id="rId19"/>
    <p:sldId id="314" r:id="rId20"/>
    <p:sldId id="315" r:id="rId21"/>
  </p:sldIdLst>
  <p:sldSz cx="7556500" cy="5334000"/>
  <p:notesSz cx="7556500" cy="533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2">
          <p15:clr>
            <a:srgbClr val="A4A3A4"/>
          </p15:clr>
        </p15:guide>
        <p15:guide id="2" pos="4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D5D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56" autoAdjust="0"/>
  </p:normalViewPr>
  <p:slideViewPr>
    <p:cSldViewPr>
      <p:cViewPr varScale="1">
        <p:scale>
          <a:sx n="145" d="100"/>
          <a:sy n="145" d="100"/>
        </p:scale>
        <p:origin x="1350" y="120"/>
      </p:cViewPr>
      <p:guideLst>
        <p:guide orient="horz" pos="3132"/>
        <p:guide pos="4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90A90-A004-421E-B397-4BA46DCF9FFA}" type="datetimeFigureOut">
              <a:rPr lang="en-AU" smtClean="0"/>
              <a:pPr/>
              <a:t>23/09/2020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400050"/>
            <a:ext cx="2835275" cy="2000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2533650"/>
            <a:ext cx="6045200" cy="240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065713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5065713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192B7-2E19-4B97-9FB4-F93EC0428F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1778" y="898932"/>
            <a:ext cx="649929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60309" cy="3194685"/>
          </a:xfrm>
          <a:custGeom>
            <a:avLst/>
            <a:gdLst/>
            <a:ahLst/>
            <a:cxnLst/>
            <a:rect l="l" t="t" r="r" b="b"/>
            <a:pathLst>
              <a:path w="7560309" h="3194685">
                <a:moveTo>
                  <a:pt x="7559992" y="0"/>
                </a:moveTo>
                <a:lnTo>
                  <a:pt x="0" y="0"/>
                </a:lnTo>
                <a:lnTo>
                  <a:pt x="0" y="3194456"/>
                </a:lnTo>
                <a:lnTo>
                  <a:pt x="7559992" y="5880"/>
                </a:lnTo>
                <a:lnTo>
                  <a:pt x="755999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154" y="947394"/>
            <a:ext cx="650654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0948" y="1615672"/>
            <a:ext cx="5260975" cy="3034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46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74" y="5098849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6423" y="5089376"/>
            <a:ext cx="1568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9.xml"/><Relationship Id="rId5" Type="http://schemas.openxmlformats.org/officeDocument/2006/relationships/image" Target="../media/image2.jpeg"/><Relationship Id="rId10" Type="http://schemas.openxmlformats.org/officeDocument/2006/relationships/image" Target="../media/image4.jpg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8.png"/><Relationship Id="rId20" Type="http://schemas.openxmlformats.org/officeDocument/2006/relationships/slide" Target="slide1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slide" Target="slide1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slide" Target="slide1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slide" Target="slide1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slide" Target="slide1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slide" Target="slide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slide" Target="slide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slide" Target="slide1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slide" Target="slide1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slide" Target="slide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slide" Target="slide1.xml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slide" Target="slide1.xml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slide" Target="slide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slide" Target="slide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slide" Target="slide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slide" Target="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2"/>
          <p:cNvSpPr/>
          <p:nvPr/>
        </p:nvSpPr>
        <p:spPr>
          <a:xfrm>
            <a:off x="1492250" y="2656997"/>
            <a:ext cx="1310712" cy="51285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"/>
          <p:cNvSpPr/>
          <p:nvPr/>
        </p:nvSpPr>
        <p:spPr>
          <a:xfrm>
            <a:off x="4465328" y="3911359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"/>
            <a:ext cx="7533640" cy="3184525"/>
          </a:xfrm>
          <a:custGeom>
            <a:avLst/>
            <a:gdLst/>
            <a:ahLst/>
            <a:cxnLst/>
            <a:rect l="l" t="t" r="r" b="b"/>
            <a:pathLst>
              <a:path w="7533640" h="3184525">
                <a:moveTo>
                  <a:pt x="7533106" y="0"/>
                </a:moveTo>
                <a:lnTo>
                  <a:pt x="0" y="0"/>
                </a:lnTo>
                <a:lnTo>
                  <a:pt x="0" y="3184461"/>
                </a:lnTo>
                <a:lnTo>
                  <a:pt x="753310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5450" y="796636"/>
            <a:ext cx="1650396" cy="17449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itle 23"/>
          <p:cNvSpPr>
            <a:spLocks noGrp="1"/>
          </p:cNvSpPr>
          <p:nvPr>
            <p:ph type="title"/>
          </p:nvPr>
        </p:nvSpPr>
        <p:spPr>
          <a:xfrm>
            <a:off x="551808" y="228600"/>
            <a:ext cx="6503042" cy="615553"/>
          </a:xfrm>
        </p:spPr>
        <p:txBody>
          <a:bodyPr/>
          <a:lstStyle/>
          <a:p>
            <a:r>
              <a:rPr lang="en-AU" sz="4000" b="0" dirty="0">
                <a:solidFill>
                  <a:schemeClr val="bg1"/>
                </a:solidFill>
                <a:latin typeface="Franklin Gothic Heavy" panose="020B0903020102020204" pitchFamily="34" charset="0"/>
              </a:rPr>
              <a:t>LEARNER</a:t>
            </a:r>
            <a:r>
              <a:rPr lang="en-AU" sz="4000" b="0" dirty="0">
                <a:latin typeface="Franklin Gothic Heavy" panose="020B0903020102020204" pitchFamily="34" charset="0"/>
              </a:rPr>
              <a:t> </a:t>
            </a:r>
            <a:r>
              <a:rPr lang="en-AU" sz="4000" b="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GUIDE</a:t>
            </a:r>
          </a:p>
        </p:txBody>
      </p:sp>
      <p:sp>
        <p:nvSpPr>
          <p:cNvPr id="28" name="object 2"/>
          <p:cNvSpPr/>
          <p:nvPr/>
        </p:nvSpPr>
        <p:spPr>
          <a:xfrm>
            <a:off x="2975437" y="328559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"/>
          <p:cNvSpPr/>
          <p:nvPr/>
        </p:nvSpPr>
        <p:spPr>
          <a:xfrm>
            <a:off x="5918490" y="266161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/>
          <p:cNvSpPr/>
          <p:nvPr/>
        </p:nvSpPr>
        <p:spPr>
          <a:xfrm>
            <a:off x="4439510" y="266161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6"/>
          <p:cNvSpPr txBox="1">
            <a:spLocks/>
          </p:cNvSpPr>
          <p:nvPr/>
        </p:nvSpPr>
        <p:spPr>
          <a:xfrm>
            <a:off x="4453302" y="2712819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1. Plan and prepare for work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32" name="object 2"/>
          <p:cNvSpPr/>
          <p:nvPr/>
        </p:nvSpPr>
        <p:spPr>
          <a:xfrm>
            <a:off x="2975437" y="266161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3" y="4007450"/>
            <a:ext cx="2091969" cy="955813"/>
          </a:xfrm>
          <a:prstGeom prst="rect">
            <a:avLst/>
          </a:prstGeom>
        </p:spPr>
      </p:pic>
      <p:sp>
        <p:nvSpPr>
          <p:cNvPr id="35" name="object 6"/>
          <p:cNvSpPr txBox="1">
            <a:spLocks/>
          </p:cNvSpPr>
          <p:nvPr/>
        </p:nvSpPr>
        <p:spPr>
          <a:xfrm>
            <a:off x="2653420" y="4802272"/>
            <a:ext cx="181090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spc="-4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© </a:t>
            </a:r>
            <a:r>
              <a:rPr lang="en-GB" sz="800" spc="-3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Copyright Easy Guides </a:t>
            </a:r>
            <a:r>
              <a:rPr lang="en-GB" sz="800" spc="-25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Australia</a:t>
            </a:r>
            <a:endParaRPr lang="en-GB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75154" y="4760708"/>
            <a:ext cx="2258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785"/>
              </a:spcBef>
            </a:pPr>
            <a:r>
              <a:rPr lang="en-AU" sz="1000" spc="-25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Edition 5: </a:t>
            </a:r>
            <a:r>
              <a:rPr lang="en-AU" sz="1000" spc="-3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Version 1 - March 2019</a:t>
            </a:r>
            <a:endParaRPr lang="en-AU" sz="1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ction Button: Forward or Next 36">
            <a:hlinkClick r:id="" action="ppaction://hlinkshowjump?jump=nextslide" highlightClick="1"/>
          </p:cNvPr>
          <p:cNvSpPr/>
          <p:nvPr/>
        </p:nvSpPr>
        <p:spPr>
          <a:xfrm>
            <a:off x="2697039" y="4709216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bject 6"/>
          <p:cNvSpPr txBox="1">
            <a:spLocks/>
          </p:cNvSpPr>
          <p:nvPr/>
        </p:nvSpPr>
        <p:spPr>
          <a:xfrm>
            <a:off x="1496291" y="2674604"/>
            <a:ext cx="1310713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Introduction to</a:t>
            </a:r>
            <a:b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</a:br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Excavator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0" name="object 6"/>
          <p:cNvSpPr txBox="1">
            <a:spLocks/>
          </p:cNvSpPr>
          <p:nvPr/>
        </p:nvSpPr>
        <p:spPr>
          <a:xfrm>
            <a:off x="2970072" y="2702716"/>
            <a:ext cx="1310713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General Information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1" name="Action Button: Custom 40">
            <a:hlinkClick r:id="rId6" action="ppaction://hlinksldjump" highlightClick="1"/>
          </p:cNvPr>
          <p:cNvSpPr/>
          <p:nvPr/>
        </p:nvSpPr>
        <p:spPr>
          <a:xfrm>
            <a:off x="2975113" y="2674604"/>
            <a:ext cx="1324828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object 6"/>
          <p:cNvSpPr txBox="1">
            <a:spLocks/>
          </p:cNvSpPr>
          <p:nvPr/>
        </p:nvSpPr>
        <p:spPr>
          <a:xfrm>
            <a:off x="5932282" y="2712819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2. Identify and control hazards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3" name="object 2"/>
          <p:cNvSpPr/>
          <p:nvPr/>
        </p:nvSpPr>
        <p:spPr>
          <a:xfrm>
            <a:off x="5918490" y="328559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"/>
          <p:cNvSpPr/>
          <p:nvPr/>
        </p:nvSpPr>
        <p:spPr>
          <a:xfrm>
            <a:off x="4439510" y="328559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6"/>
          <p:cNvSpPr txBox="1">
            <a:spLocks/>
          </p:cNvSpPr>
          <p:nvPr/>
        </p:nvSpPr>
        <p:spPr>
          <a:xfrm>
            <a:off x="4453302" y="3336799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5. Shut down and store equipment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6" name="object 2"/>
          <p:cNvSpPr/>
          <p:nvPr/>
        </p:nvSpPr>
        <p:spPr>
          <a:xfrm>
            <a:off x="1492250" y="3280977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"/>
          <p:cNvSpPr txBox="1">
            <a:spLocks/>
          </p:cNvSpPr>
          <p:nvPr/>
        </p:nvSpPr>
        <p:spPr>
          <a:xfrm>
            <a:off x="1442170" y="3347575"/>
            <a:ext cx="1390954" cy="35137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1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3. Check and</a:t>
            </a:r>
            <a:br>
              <a:rPr lang="en-AU" sz="11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</a:br>
            <a:r>
              <a:rPr lang="en-AU" sz="11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monitor equipment</a:t>
            </a:r>
            <a:endParaRPr lang="en-AU" sz="11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8" name="object 6"/>
          <p:cNvSpPr txBox="1">
            <a:spLocks/>
          </p:cNvSpPr>
          <p:nvPr/>
        </p:nvSpPr>
        <p:spPr>
          <a:xfrm>
            <a:off x="2963445" y="3332186"/>
            <a:ext cx="1310713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4. Operate/use equipment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9" name="Action Button: Custom 48">
            <a:hlinkClick r:id="" action="ppaction://noaction" highlightClick="1"/>
          </p:cNvPr>
          <p:cNvSpPr/>
          <p:nvPr/>
        </p:nvSpPr>
        <p:spPr>
          <a:xfrm>
            <a:off x="2981740" y="3280977"/>
            <a:ext cx="1314190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object 6"/>
          <p:cNvSpPr txBox="1">
            <a:spLocks/>
          </p:cNvSpPr>
          <p:nvPr/>
        </p:nvSpPr>
        <p:spPr>
          <a:xfrm>
            <a:off x="5932282" y="3336799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6. Maintain equipment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51" name="object 2"/>
          <p:cNvSpPr/>
          <p:nvPr/>
        </p:nvSpPr>
        <p:spPr>
          <a:xfrm>
            <a:off x="5923722" y="3911359"/>
            <a:ext cx="1298713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6"/>
          <p:cNvSpPr txBox="1">
            <a:spLocks/>
          </p:cNvSpPr>
          <p:nvPr/>
        </p:nvSpPr>
        <p:spPr>
          <a:xfrm>
            <a:off x="4479120" y="3962568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9. Relocate equipment</a:t>
            </a:r>
          </a:p>
        </p:txBody>
      </p:sp>
      <p:sp>
        <p:nvSpPr>
          <p:cNvPr id="54" name="object 2"/>
          <p:cNvSpPr/>
          <p:nvPr/>
        </p:nvSpPr>
        <p:spPr>
          <a:xfrm>
            <a:off x="2970072" y="3911359"/>
            <a:ext cx="1310713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"/>
          <p:cNvSpPr/>
          <p:nvPr/>
        </p:nvSpPr>
        <p:spPr>
          <a:xfrm>
            <a:off x="1518068" y="3906746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6"/>
          <p:cNvSpPr txBox="1">
            <a:spLocks/>
          </p:cNvSpPr>
          <p:nvPr/>
        </p:nvSpPr>
        <p:spPr>
          <a:xfrm>
            <a:off x="1522109" y="4024380"/>
            <a:ext cx="1310713" cy="1821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1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7. Housekeeping</a:t>
            </a:r>
            <a:endParaRPr lang="en-AU" sz="11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57" name="object 6"/>
          <p:cNvSpPr txBox="1">
            <a:spLocks/>
          </p:cNvSpPr>
          <p:nvPr/>
        </p:nvSpPr>
        <p:spPr>
          <a:xfrm>
            <a:off x="3062633" y="3952465"/>
            <a:ext cx="1131326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8. Record keeping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58" name="object 6"/>
          <p:cNvSpPr txBox="1">
            <a:spLocks/>
          </p:cNvSpPr>
          <p:nvPr/>
        </p:nvSpPr>
        <p:spPr>
          <a:xfrm>
            <a:off x="5958100" y="4054901"/>
            <a:ext cx="1284929" cy="19749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10. Attachments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59" name="Action Button: Custom 58">
            <a:hlinkClick r:id="" action="ppaction://noaction" highlightClick="1"/>
          </p:cNvPr>
          <p:cNvSpPr/>
          <p:nvPr/>
        </p:nvSpPr>
        <p:spPr>
          <a:xfrm>
            <a:off x="4446104" y="3293841"/>
            <a:ext cx="1316954" cy="49183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Action Button: Custom 59">
            <a:hlinkClick r:id="" action="ppaction://noaction" highlightClick="1"/>
          </p:cNvPr>
          <p:cNvSpPr/>
          <p:nvPr/>
        </p:nvSpPr>
        <p:spPr>
          <a:xfrm>
            <a:off x="5930348" y="3278473"/>
            <a:ext cx="1303753" cy="506262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Action Button: Custom 60">
            <a:hlinkClick r:id="rId7" action="ppaction://hlinksldjump" highlightClick="1"/>
          </p:cNvPr>
          <p:cNvSpPr/>
          <p:nvPr/>
        </p:nvSpPr>
        <p:spPr>
          <a:xfrm>
            <a:off x="4439447" y="2649355"/>
            <a:ext cx="1292117" cy="49183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Action Button: Custom 61">
            <a:hlinkClick r:id="" action="ppaction://noaction" highlightClick="1"/>
          </p:cNvPr>
          <p:cNvSpPr/>
          <p:nvPr/>
        </p:nvSpPr>
        <p:spPr>
          <a:xfrm>
            <a:off x="5923722" y="2663589"/>
            <a:ext cx="1299425" cy="506262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Action Button: Custom 62">
            <a:hlinkClick r:id="" action="ppaction://noaction" highlightClick="1"/>
          </p:cNvPr>
          <p:cNvSpPr/>
          <p:nvPr/>
        </p:nvSpPr>
        <p:spPr>
          <a:xfrm>
            <a:off x="1475665" y="3268183"/>
            <a:ext cx="1347048" cy="515313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Action Button: Custom 63">
            <a:hlinkClick r:id="" action="ppaction://noaction" highlightClick="1"/>
          </p:cNvPr>
          <p:cNvSpPr/>
          <p:nvPr/>
        </p:nvSpPr>
        <p:spPr>
          <a:xfrm>
            <a:off x="1517374" y="3906411"/>
            <a:ext cx="1323832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Action Button: Custom 64">
            <a:hlinkClick r:id="" action="ppaction://noaction" highlightClick="1"/>
          </p:cNvPr>
          <p:cNvSpPr/>
          <p:nvPr/>
        </p:nvSpPr>
        <p:spPr>
          <a:xfrm>
            <a:off x="2981740" y="3924353"/>
            <a:ext cx="1292417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Action Button: Custom 65">
            <a:hlinkClick r:id="" action="ppaction://noaction" highlightClick="1"/>
          </p:cNvPr>
          <p:cNvSpPr/>
          <p:nvPr/>
        </p:nvSpPr>
        <p:spPr>
          <a:xfrm>
            <a:off x="4452730" y="3920266"/>
            <a:ext cx="1310328" cy="49183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Action Button: Custom 66">
            <a:hlinkClick r:id="" action="ppaction://noaction" highlightClick="1"/>
          </p:cNvPr>
          <p:cNvSpPr/>
          <p:nvPr/>
        </p:nvSpPr>
        <p:spPr>
          <a:xfrm>
            <a:off x="5917096" y="3913338"/>
            <a:ext cx="1331869" cy="506262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1295400"/>
            <a:ext cx="2887848" cy="1297250"/>
          </a:xfrm>
          <a:prstGeom prst="rect">
            <a:avLst/>
          </a:prstGeom>
        </p:spPr>
      </p:pic>
      <p:sp>
        <p:nvSpPr>
          <p:cNvPr id="39" name="Action Button: Custom 38">
            <a:hlinkClick r:id="rId9" action="ppaction://hlinksldjump" highlightClick="1"/>
          </p:cNvPr>
          <p:cNvSpPr/>
          <p:nvPr/>
        </p:nvSpPr>
        <p:spPr>
          <a:xfrm>
            <a:off x="1482291" y="2673410"/>
            <a:ext cx="1310712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4198B-01B2-4465-94E6-01721CA1BE0A}"/>
              </a:ext>
            </a:extLst>
          </p:cNvPr>
          <p:cNvSpPr/>
          <p:nvPr/>
        </p:nvSpPr>
        <p:spPr>
          <a:xfrm>
            <a:off x="4692650" y="2093309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RIIMPO320F</a:t>
            </a:r>
          </a:p>
        </p:txBody>
      </p:sp>
      <p:sp>
        <p:nvSpPr>
          <p:cNvPr id="69" name="object 10">
            <a:extLst>
              <a:ext uri="{FF2B5EF4-FFF2-40B4-BE49-F238E27FC236}">
                <a16:creationId xmlns:a16="http://schemas.microsoft.com/office/drawing/2014/main" id="{AEE71884-E287-40B7-99C8-138D9BF96C4C}"/>
              </a:ext>
            </a:extLst>
          </p:cNvPr>
          <p:cNvSpPr/>
          <p:nvPr/>
        </p:nvSpPr>
        <p:spPr>
          <a:xfrm>
            <a:off x="2736753" y="1191430"/>
            <a:ext cx="1360417" cy="13155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4600" y="953438"/>
            <a:ext cx="6485890" cy="0"/>
          </a:xfrm>
          <a:custGeom>
            <a:avLst/>
            <a:gdLst/>
            <a:ahLst/>
            <a:cxnLst/>
            <a:rect l="l" t="t" r="r" b="b"/>
            <a:pathLst>
              <a:path w="6485890">
                <a:moveTo>
                  <a:pt x="0" y="0"/>
                </a:moveTo>
                <a:lnTo>
                  <a:pt x="64853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775" y="956617"/>
            <a:ext cx="0" cy="2058670"/>
          </a:xfrm>
          <a:custGeom>
            <a:avLst/>
            <a:gdLst/>
            <a:ahLst/>
            <a:cxnLst/>
            <a:rect l="l" t="t" r="r" b="b"/>
            <a:pathLst>
              <a:path h="2058670">
                <a:moveTo>
                  <a:pt x="0" y="205821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6825" y="956617"/>
            <a:ext cx="0" cy="2058670"/>
          </a:xfrm>
          <a:custGeom>
            <a:avLst/>
            <a:gdLst/>
            <a:ahLst/>
            <a:cxnLst/>
            <a:rect l="l" t="t" r="r" b="b"/>
            <a:pathLst>
              <a:path h="2058670">
                <a:moveTo>
                  <a:pt x="0" y="205821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600" y="3018005"/>
            <a:ext cx="6485890" cy="0"/>
          </a:xfrm>
          <a:custGeom>
            <a:avLst/>
            <a:gdLst/>
            <a:ahLst/>
            <a:cxnLst/>
            <a:rect l="l" t="t" r="r" b="b"/>
            <a:pathLst>
              <a:path w="6485890">
                <a:moveTo>
                  <a:pt x="0" y="0"/>
                </a:moveTo>
                <a:lnTo>
                  <a:pt x="64853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7775" y="3021184"/>
            <a:ext cx="0" cy="1940560"/>
          </a:xfrm>
          <a:custGeom>
            <a:avLst/>
            <a:gdLst/>
            <a:ahLst/>
            <a:cxnLst/>
            <a:rect l="l" t="t" r="r" b="b"/>
            <a:pathLst>
              <a:path h="1940560">
                <a:moveTo>
                  <a:pt x="0" y="194047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6825" y="3021184"/>
            <a:ext cx="0" cy="1940560"/>
          </a:xfrm>
          <a:custGeom>
            <a:avLst/>
            <a:gdLst/>
            <a:ahLst/>
            <a:cxnLst/>
            <a:rect l="l" t="t" r="r" b="b"/>
            <a:pathLst>
              <a:path h="1940560">
                <a:moveTo>
                  <a:pt x="0" y="194047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4600" y="4964830"/>
            <a:ext cx="6485890" cy="0"/>
          </a:xfrm>
          <a:custGeom>
            <a:avLst/>
            <a:gdLst/>
            <a:ahLst/>
            <a:cxnLst/>
            <a:rect l="l" t="t" r="r" b="b"/>
            <a:pathLst>
              <a:path w="6485890">
                <a:moveTo>
                  <a:pt x="0" y="0"/>
                </a:moveTo>
                <a:lnTo>
                  <a:pt x="64853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1947" y="3751981"/>
            <a:ext cx="328706" cy="1010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4781" y="3885184"/>
            <a:ext cx="780191" cy="975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4334" y="3119653"/>
            <a:ext cx="716959" cy="1743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1717" y="3151356"/>
            <a:ext cx="478675" cy="1023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2362" y="3788713"/>
            <a:ext cx="1387377" cy="8476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16358" y="3183116"/>
            <a:ext cx="1680105" cy="3627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1630" y="3407506"/>
            <a:ext cx="1387980" cy="1314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4687" y="3126648"/>
            <a:ext cx="583257" cy="5607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14156" y="1999419"/>
            <a:ext cx="803433" cy="9254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5926" y="1131232"/>
            <a:ext cx="975099" cy="7778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07382" y="2228260"/>
            <a:ext cx="901245" cy="5305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41435" y="2101206"/>
            <a:ext cx="1114569" cy="8286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1428" y="1014658"/>
            <a:ext cx="1106576" cy="12692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84498" y="1111543"/>
            <a:ext cx="1007503" cy="9907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7300" y="366001"/>
            <a:ext cx="3015615" cy="414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Tools </a:t>
            </a: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and</a:t>
            </a:r>
            <a:r>
              <a:rPr sz="1400" spc="1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equipment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Here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typical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equipment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need.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9539">
              <a:lnSpc>
                <a:spcPct val="100000"/>
              </a:lnSpc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Personal protective equipment</a:t>
            </a:r>
            <a:r>
              <a:rPr sz="12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(PPE)</a:t>
            </a:r>
            <a:endParaRPr sz="1200">
              <a:latin typeface="Franklin Gothic Medium"/>
              <a:cs typeface="Franklin Gothic Medium"/>
            </a:endParaRPr>
          </a:p>
          <a:p>
            <a:pPr marL="286385" indent="-156845">
              <a:lnSpc>
                <a:spcPct val="100000"/>
              </a:lnSpc>
              <a:spcBef>
                <a:spcPts val="465"/>
              </a:spcBef>
              <a:buChar char="•"/>
              <a:tabLst>
                <a:tab pos="2952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Steel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boots</a:t>
            </a:r>
            <a:endParaRPr sz="1000">
              <a:latin typeface="Franklin Gothic Book"/>
              <a:cs typeface="Franklin Gothic Book"/>
            </a:endParaRPr>
          </a:p>
          <a:p>
            <a:pPr marL="286385" indent="-156845">
              <a:lnSpc>
                <a:spcPct val="100000"/>
              </a:lnSpc>
              <a:spcBef>
                <a:spcPts val="509"/>
              </a:spcBef>
              <a:buChar char="•"/>
              <a:tabLst>
                <a:tab pos="29527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visibility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vest</a:t>
            </a:r>
            <a:endParaRPr sz="1000">
              <a:latin typeface="Franklin Gothic Book"/>
              <a:cs typeface="Franklin Gothic Book"/>
            </a:endParaRPr>
          </a:p>
          <a:p>
            <a:pPr marL="286385" indent="-156845">
              <a:lnSpc>
                <a:spcPct val="100000"/>
              </a:lnSpc>
              <a:spcBef>
                <a:spcPts val="505"/>
              </a:spcBef>
              <a:buChar char="•"/>
              <a:tabLst>
                <a:tab pos="29527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protection</a:t>
            </a:r>
            <a:endParaRPr sz="1000">
              <a:latin typeface="Franklin Gothic Book"/>
              <a:cs typeface="Franklin Gothic Book"/>
            </a:endParaRPr>
          </a:p>
          <a:p>
            <a:pPr marL="286385" indent="-156845">
              <a:lnSpc>
                <a:spcPct val="100000"/>
              </a:lnSpc>
              <a:spcBef>
                <a:spcPts val="509"/>
              </a:spcBef>
              <a:buChar char="•"/>
              <a:tabLst>
                <a:tab pos="2952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Hard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hat</a:t>
            </a:r>
            <a:endParaRPr sz="1000">
              <a:latin typeface="Franklin Gothic Book"/>
              <a:cs typeface="Franklin Gothic Book"/>
            </a:endParaRPr>
          </a:p>
          <a:p>
            <a:pPr marL="286385" indent="-156845">
              <a:lnSpc>
                <a:spcPct val="100000"/>
              </a:lnSpc>
              <a:spcBef>
                <a:spcPts val="505"/>
              </a:spcBef>
              <a:buChar char="•"/>
              <a:tabLst>
                <a:tab pos="29527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Goggles/glasses</a:t>
            </a:r>
            <a:endParaRPr sz="1000">
              <a:latin typeface="Franklin Gothic Book"/>
              <a:cs typeface="Franklin Gothic Book"/>
            </a:endParaRPr>
          </a:p>
          <a:p>
            <a:pPr marL="286385" indent="-156845">
              <a:lnSpc>
                <a:spcPct val="100000"/>
              </a:lnSpc>
              <a:spcBef>
                <a:spcPts val="505"/>
              </a:spcBef>
              <a:buChar char="•"/>
              <a:tabLst>
                <a:tab pos="2952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Gloves</a:t>
            </a:r>
            <a:endParaRPr sz="1000">
              <a:latin typeface="Franklin Gothic Book"/>
              <a:cs typeface="Franklin Gothic Book"/>
            </a:endParaRPr>
          </a:p>
          <a:p>
            <a:pPr marL="286385" indent="-156845">
              <a:lnSpc>
                <a:spcPct val="100000"/>
              </a:lnSpc>
              <a:spcBef>
                <a:spcPts val="509"/>
              </a:spcBef>
              <a:buChar char="•"/>
              <a:tabLst>
                <a:tab pos="29527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Dust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mask</a:t>
            </a:r>
            <a:endParaRPr sz="1000">
              <a:latin typeface="Franklin Gothic Book"/>
              <a:cs typeface="Franklin Gothic Book"/>
            </a:endParaRPr>
          </a:p>
          <a:p>
            <a:pPr marL="286385" indent="-156845">
              <a:lnSpc>
                <a:spcPct val="100000"/>
              </a:lnSpc>
              <a:spcBef>
                <a:spcPts val="505"/>
              </a:spcBef>
              <a:buChar char="•"/>
              <a:tabLst>
                <a:tab pos="2952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Sunscreen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Franklin Gothic Book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121285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Hand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tools</a:t>
            </a:r>
            <a:endParaRPr sz="1200">
              <a:latin typeface="Franklin Gothic Medium"/>
              <a:cs typeface="Franklin Gothic Medium"/>
            </a:endParaRPr>
          </a:p>
          <a:p>
            <a:pPr marL="286385" indent="-165100">
              <a:lnSpc>
                <a:spcPct val="100000"/>
              </a:lnSpc>
              <a:spcBef>
                <a:spcPts val="470"/>
              </a:spcBef>
              <a:buChar char="•"/>
              <a:tabLst>
                <a:tab pos="28702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Shovel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</a:t>
            </a:r>
            <a:endParaRPr sz="1000">
              <a:latin typeface="Franklin Gothic Book"/>
              <a:cs typeface="Franklin Gothic Book"/>
            </a:endParaRPr>
          </a:p>
          <a:p>
            <a:pPr marL="286385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28702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Socket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sets</a:t>
            </a:r>
            <a:endParaRPr sz="1000">
              <a:latin typeface="Franklin Gothic Book"/>
              <a:cs typeface="Franklin Gothic Book"/>
            </a:endParaRPr>
          </a:p>
          <a:p>
            <a:pPr marL="286385" marR="1947545" indent="-165100">
              <a:lnSpc>
                <a:spcPts val="1140"/>
              </a:lnSpc>
              <a:spcBef>
                <a:spcPts val="595"/>
              </a:spcBef>
              <a:buChar char="•"/>
              <a:tabLst>
                <a:tab pos="28702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Screwdrivers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wrenches</a:t>
            </a:r>
            <a:endParaRPr sz="1000">
              <a:latin typeface="Franklin Gothic Book"/>
              <a:cs typeface="Franklin Gothic Book"/>
            </a:endParaRPr>
          </a:p>
          <a:p>
            <a:pPr marL="286385" indent="-165100">
              <a:lnSpc>
                <a:spcPct val="100000"/>
              </a:lnSpc>
              <a:spcBef>
                <a:spcPts val="480"/>
              </a:spcBef>
              <a:buChar char="•"/>
              <a:tabLst>
                <a:tab pos="28702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Wire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brush</a:t>
            </a:r>
            <a:endParaRPr sz="1000">
              <a:latin typeface="Franklin Gothic Book"/>
              <a:cs typeface="Franklin Gothic Book"/>
            </a:endParaRPr>
          </a:p>
          <a:p>
            <a:pPr marL="286385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28702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Spanners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58577" y="1198540"/>
            <a:ext cx="827871" cy="6802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2782" y="2050483"/>
            <a:ext cx="414381" cy="87708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7300" y="117014"/>
            <a:ext cx="692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1.4,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9600" y="1014657"/>
            <a:ext cx="6338404" cy="1915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620198" y="3071153"/>
            <a:ext cx="6268091" cy="1792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Action Button: Home 32">
            <a:hlinkClick r:id="rId20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Action Button: Forward or Next 33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Action Button: Back or Previous 34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46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174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Defective</a:t>
            </a:r>
            <a:r>
              <a:rPr sz="1400" b="0" spc="-4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b="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parts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669580"/>
            <a:ext cx="628459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notice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defective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fuse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blown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working,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arrange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replaced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immediately.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the rules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territory.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states only licenced mechanics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allowed to do  any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repairs.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9136" y="1264539"/>
            <a:ext cx="5521731" cy="3703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950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2.2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48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2691" y="2246409"/>
            <a:ext cx="0" cy="2056130"/>
          </a:xfrm>
          <a:custGeom>
            <a:avLst/>
            <a:gdLst/>
            <a:ahLst/>
            <a:cxnLst/>
            <a:rect l="l" t="t" r="r" b="b"/>
            <a:pathLst>
              <a:path h="2056129">
                <a:moveTo>
                  <a:pt x="0" y="20555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5383" y="2246409"/>
            <a:ext cx="0" cy="2056130"/>
          </a:xfrm>
          <a:custGeom>
            <a:avLst/>
            <a:gdLst/>
            <a:ahLst/>
            <a:cxnLst/>
            <a:rect l="l" t="t" r="r" b="b"/>
            <a:pathLst>
              <a:path h="2056129">
                <a:moveTo>
                  <a:pt x="0" y="20555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1999" y="2246409"/>
            <a:ext cx="0" cy="2056130"/>
          </a:xfrm>
          <a:custGeom>
            <a:avLst/>
            <a:gdLst/>
            <a:ahLst/>
            <a:cxnLst/>
            <a:rect l="l" t="t" r="r" b="b"/>
            <a:pathLst>
              <a:path h="2056129">
                <a:moveTo>
                  <a:pt x="0" y="20555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9175" y="868121"/>
            <a:ext cx="1802829" cy="1209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0" y="385038"/>
            <a:ext cx="4541520" cy="128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Calculations</a:t>
            </a:r>
            <a:r>
              <a:rPr sz="9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Loading 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 truck </a:t>
            </a: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to</a:t>
            </a:r>
            <a:r>
              <a:rPr sz="12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capacity</a:t>
            </a:r>
            <a:endParaRPr sz="1200">
              <a:latin typeface="Franklin Gothic Medium"/>
              <a:cs typeface="Franklin Gothic Medium"/>
            </a:endParaRPr>
          </a:p>
          <a:p>
            <a:pPr marL="21590">
              <a:lnSpc>
                <a:spcPct val="100000"/>
              </a:lnSpc>
              <a:spcBef>
                <a:spcPts val="32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truck has an 8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capacity.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beach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 cubic</a:t>
            </a:r>
            <a:r>
              <a:rPr sz="1000" spc="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metre.</a:t>
            </a:r>
            <a:endParaRPr sz="1000">
              <a:latin typeface="Franklin Gothic Book"/>
              <a:cs typeface="Franklin Gothic Book"/>
            </a:endParaRPr>
          </a:p>
          <a:p>
            <a:pPr marL="13970">
              <a:lnSpc>
                <a:spcPts val="1170"/>
              </a:lnSpc>
              <a:spcBef>
                <a:spcPts val="700"/>
              </a:spcBef>
            </a:pPr>
            <a:r>
              <a:rPr sz="10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How many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buckets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will </a:t>
            </a:r>
            <a:r>
              <a:rPr sz="10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take to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fill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the truck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capacity using a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bucket</a:t>
            </a:r>
            <a:r>
              <a:rPr sz="10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with</a:t>
            </a:r>
            <a:endParaRPr sz="1000">
              <a:latin typeface="Franklin Gothic Medium"/>
              <a:cs typeface="Franklin Gothic Medium"/>
            </a:endParaRPr>
          </a:p>
          <a:p>
            <a:pPr marL="1397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these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dimensions?</a:t>
            </a:r>
            <a:endParaRPr sz="1000">
              <a:latin typeface="Franklin Gothic Medium"/>
              <a:cs typeface="Franklin Gothic Medium"/>
            </a:endParaRPr>
          </a:p>
          <a:p>
            <a:pPr marL="13970">
              <a:lnSpc>
                <a:spcPct val="100000"/>
              </a:lnSpc>
              <a:spcBef>
                <a:spcPts val="7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dimensions: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060" y="1791947"/>
            <a:ext cx="10623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100"/>
              </a:spcBef>
              <a:buChar char="•"/>
              <a:tabLst>
                <a:tab pos="17843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 = 1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9965" y="1805324"/>
            <a:ext cx="2640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100"/>
              </a:spcBef>
              <a:buChar char="•"/>
              <a:tabLst>
                <a:tab pos="178435" algn="l"/>
                <a:tab pos="161099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Width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	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•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 = 1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4900" y="2116855"/>
            <a:ext cx="1456690" cy="16065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2: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193040">
              <a:lnSpc>
                <a:spcPts val="1140"/>
              </a:lnSpc>
              <a:spcBef>
                <a:spcPts val="55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is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(see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Table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Weights).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40335">
              <a:lnSpc>
                <a:spcPts val="1140"/>
              </a:lnSpc>
              <a:spcBef>
                <a:spcPts val="71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 cubic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2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(per cubic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metre)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8699" y="2116855"/>
            <a:ext cx="1582420" cy="7810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3: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ts val="1140"/>
              </a:lnSpc>
              <a:spcBef>
                <a:spcPts val="55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bucket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a 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  cubic metre.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full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tonnes.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8699" y="2962199"/>
            <a:ext cx="1040130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capacity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167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  (per cubic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08699" y="3528619"/>
            <a:ext cx="1480820" cy="6400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 × 2 = 2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74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full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beach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 tonnes.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4899" y="2116855"/>
            <a:ext cx="1215390" cy="12598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4:</a:t>
            </a:r>
            <a:endParaRPr sz="1200">
              <a:latin typeface="Franklin Gothic Medium"/>
              <a:cs typeface="Franklin Gothic Medium"/>
            </a:endParaRPr>
          </a:p>
          <a:p>
            <a:pPr marL="25400" marR="109220">
              <a:lnSpc>
                <a:spcPts val="1140"/>
              </a:lnSpc>
              <a:spcBef>
                <a:spcPts val="55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capacity is  8 tonnes.</a:t>
            </a:r>
            <a:endParaRPr sz="1000">
              <a:latin typeface="Franklin Gothic Book"/>
              <a:cs typeface="Franklin Gothic Book"/>
            </a:endParaRPr>
          </a:p>
          <a:p>
            <a:pPr marL="25400">
              <a:lnSpc>
                <a:spcPct val="100000"/>
              </a:lnSpc>
              <a:spcBef>
                <a:spcPts val="88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8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(truck)</a:t>
            </a:r>
            <a:endParaRPr sz="1000">
              <a:latin typeface="Franklin Gothic Book"/>
              <a:cs typeface="Franklin Gothic Book"/>
            </a:endParaRPr>
          </a:p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 2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(per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bucket)</a:t>
            </a:r>
            <a:endParaRPr sz="1000">
              <a:latin typeface="Franklin Gothic Book"/>
              <a:cs typeface="Franklin Gothic Book"/>
            </a:endParaRPr>
          </a:p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4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0899" y="2116855"/>
            <a:ext cx="1578610" cy="17951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1: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calculate the 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formula:</a:t>
            </a:r>
            <a:endParaRPr sz="1000">
              <a:latin typeface="Franklin Gothic Book"/>
              <a:cs typeface="Franklin Gothic Book"/>
            </a:endParaRPr>
          </a:p>
          <a:p>
            <a:pPr marL="12700" marR="865505">
              <a:lnSpc>
                <a:spcPts val="2110"/>
              </a:lnSpc>
              <a:spcBef>
                <a:spcPts val="19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  1 × 2 × 1 ÷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5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1 cubic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1 cubic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1799" y="4184455"/>
            <a:ext cx="2802255" cy="49149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Answer: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fill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truck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300" y="117014"/>
            <a:ext cx="687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1.2,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1909" y="2438400"/>
            <a:ext cx="1637599" cy="1730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2188233" y="2409324"/>
            <a:ext cx="1473358" cy="177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3808699" y="2438399"/>
            <a:ext cx="1595595" cy="1730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/>
          <p:cNvSpPr/>
          <p:nvPr/>
        </p:nvSpPr>
        <p:spPr>
          <a:xfrm>
            <a:off x="5617233" y="2438400"/>
            <a:ext cx="1384771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427228" y="4456959"/>
            <a:ext cx="3023219" cy="38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Action Button: Home 25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55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653" y="2477962"/>
            <a:ext cx="3167780" cy="2473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01126" y="947394"/>
            <a:ext cx="4632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sz="3000" b="1" spc="-4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prepare 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0417" y="1995321"/>
            <a:ext cx="772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Chapter</a:t>
            </a:r>
            <a:r>
              <a:rPr sz="1400" spc="-6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1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57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6650" y="3200400"/>
            <a:ext cx="1901533" cy="1565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75752"/>
            <a:ext cx="3639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1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Work </a:t>
            </a:r>
            <a:r>
              <a:rPr sz="1400" b="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Health </a:t>
            </a:r>
            <a:r>
              <a:rPr sz="1400" b="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&amp; </a:t>
            </a:r>
            <a:r>
              <a:rPr sz="1400" b="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Safety </a:t>
            </a:r>
            <a:r>
              <a:rPr sz="1400" b="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Legislative</a:t>
            </a:r>
            <a:r>
              <a:rPr sz="1400" b="0" spc="2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b="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Requirements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571682"/>
            <a:ext cx="5535295" cy="33826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‘Laws </a:t>
            </a: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to keep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your workplace</a:t>
            </a:r>
            <a:r>
              <a:rPr sz="12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safe’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outlined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Regulations,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Health and Safety</a:t>
            </a:r>
            <a:r>
              <a:rPr sz="12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Acts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676275">
              <a:lnSpc>
                <a:spcPts val="1140"/>
              </a:lnSpc>
              <a:spcBef>
                <a:spcPts val="55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‘Health </a:t>
            </a: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Acts’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laws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improve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workplace.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Model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National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Act. Occupational 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1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Note: Check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Act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relevant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State/Territory.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Regulations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ts val="1170"/>
              </a:lnSpc>
              <a:spcBef>
                <a:spcPts val="46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‘Regulations’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4.3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spaces,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4.4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Codes 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of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Practice/Compliance</a:t>
            </a:r>
            <a:r>
              <a:rPr sz="12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Codes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715010">
              <a:lnSpc>
                <a:spcPts val="1140"/>
              </a:lnSpc>
              <a:spcBef>
                <a:spcPts val="55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‘Codes </a:t>
            </a:r>
            <a:r>
              <a:rPr sz="10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Practice’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practical guidelines 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comply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(meet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of) legislation.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HAZARDOUS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MANUAL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TASKS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Australian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Standards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ts val="1170"/>
              </a:lnSpc>
              <a:spcBef>
                <a:spcPts val="4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accepted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AS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2550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Cranes, hoists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winches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63614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0436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833" y="1143000"/>
            <a:ext cx="5562599" cy="70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91384" y="1920103"/>
            <a:ext cx="6106266" cy="59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491384" y="2590800"/>
            <a:ext cx="6106266" cy="59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438833" y="3200400"/>
            <a:ext cx="6692217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58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"/>
          <p:cNvSpPr/>
          <p:nvPr/>
        </p:nvSpPr>
        <p:spPr>
          <a:xfrm>
            <a:off x="540004" y="2737802"/>
            <a:ext cx="1597660" cy="2221230"/>
          </a:xfrm>
          <a:custGeom>
            <a:avLst/>
            <a:gdLst/>
            <a:ahLst/>
            <a:cxnLst/>
            <a:rect l="l" t="t" r="r" b="b"/>
            <a:pathLst>
              <a:path w="1597660" h="2221229">
                <a:moveTo>
                  <a:pt x="0" y="2221204"/>
                </a:moveTo>
                <a:lnTo>
                  <a:pt x="1597494" y="2221204"/>
                </a:lnTo>
                <a:lnTo>
                  <a:pt x="1597494" y="0"/>
                </a:lnTo>
                <a:lnTo>
                  <a:pt x="0" y="0"/>
                </a:lnTo>
                <a:lnTo>
                  <a:pt x="0" y="222120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540004" y="430873"/>
            <a:ext cx="1597660" cy="2233295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0004" y="432003"/>
            <a:ext cx="1597660" cy="939360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2987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National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(WHS) and  Occupational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Safety (OHS)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38038" y="949419"/>
            <a:ext cx="2355492" cy="1627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29707" y="489230"/>
            <a:ext cx="3160395" cy="13747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 explain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workplace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healthy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meet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 marR="1204595">
              <a:lnSpc>
                <a:spcPts val="1140"/>
              </a:lnSpc>
              <a:spcBef>
                <a:spcPts val="73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do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won’t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put yourself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risk.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according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instructions.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6452" y="1981593"/>
            <a:ext cx="2267585" cy="60769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14300">
              <a:lnSpc>
                <a:spcPts val="1170"/>
              </a:lnSpc>
              <a:spcBef>
                <a:spcPts val="600"/>
              </a:spcBef>
            </a:pP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Note:</a:t>
            </a:r>
            <a:endParaRPr sz="1000">
              <a:latin typeface="Franklin Gothic Medium"/>
              <a:cs typeface="Franklin Gothic Medium"/>
            </a:endParaRPr>
          </a:p>
          <a:p>
            <a:pPr marL="114300" marR="181610">
              <a:lnSpc>
                <a:spcPts val="1140"/>
              </a:lnSpc>
              <a:spcBef>
                <a:spcPts val="55"/>
              </a:spcBef>
            </a:pP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Check your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state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requirements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Acts  </a:t>
            </a:r>
            <a:r>
              <a:rPr sz="10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may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vary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state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state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39350" y="2784719"/>
            <a:ext cx="2364040" cy="2140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29707" y="2793230"/>
            <a:ext cx="180530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safe.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yourself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004" y="2736012"/>
            <a:ext cx="1597660" cy="938719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2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52641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WHS/OHS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laws, what are</a:t>
            </a:r>
            <a:r>
              <a:rPr sz="1000" spc="-1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responsibilities  while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working?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29707" y="489230"/>
            <a:ext cx="4673683" cy="217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229707" y="2750134"/>
            <a:ext cx="4701833" cy="217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Action Button: Home 19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60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/>
          <p:cNvSpPr/>
          <p:nvPr/>
        </p:nvSpPr>
        <p:spPr>
          <a:xfrm>
            <a:off x="540004" y="430873"/>
            <a:ext cx="1597660" cy="2233295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/>
          <p:nvPr/>
        </p:nvSpPr>
        <p:spPr>
          <a:xfrm>
            <a:off x="540004" y="2737802"/>
            <a:ext cx="1597660" cy="2221230"/>
          </a:xfrm>
          <a:custGeom>
            <a:avLst/>
            <a:gdLst/>
            <a:ahLst/>
            <a:cxnLst/>
            <a:rect l="l" t="t" r="r" b="b"/>
            <a:pathLst>
              <a:path w="1597660" h="2221229">
                <a:moveTo>
                  <a:pt x="0" y="2221204"/>
                </a:moveTo>
                <a:lnTo>
                  <a:pt x="1597494" y="2221204"/>
                </a:lnTo>
                <a:lnTo>
                  <a:pt x="1597494" y="0"/>
                </a:lnTo>
                <a:lnTo>
                  <a:pt x="0" y="0"/>
                </a:lnTo>
                <a:lnTo>
                  <a:pt x="0" y="222120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540004" y="430873"/>
            <a:ext cx="1597660" cy="2362501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7486" y="509932"/>
            <a:ext cx="1317750" cy="2085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7977" y="2810602"/>
            <a:ext cx="2484843" cy="2070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87977" y="2810599"/>
            <a:ext cx="2485390" cy="2071370"/>
          </a:xfrm>
          <a:custGeom>
            <a:avLst/>
            <a:gdLst/>
            <a:ahLst/>
            <a:cxnLst/>
            <a:rect l="l" t="t" r="r" b="b"/>
            <a:pathLst>
              <a:path w="2485390" h="2071370">
                <a:moveTo>
                  <a:pt x="0" y="2071001"/>
                </a:moveTo>
                <a:lnTo>
                  <a:pt x="2484843" y="2071001"/>
                </a:lnTo>
                <a:lnTo>
                  <a:pt x="2484843" y="0"/>
                </a:lnTo>
                <a:lnTo>
                  <a:pt x="0" y="0"/>
                </a:lnTo>
                <a:lnTo>
                  <a:pt x="0" y="2071001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23706" y="504580"/>
            <a:ext cx="2487295" cy="13716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are practical guidelines 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comply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legislation/laws.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 marR="23495">
              <a:lnSpc>
                <a:spcPts val="1140"/>
              </a:lnSpc>
              <a:spcBef>
                <a:spcPts val="73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management Code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follow.  For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zero  percent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blood/alcohol concentration/reading  while performing traffic control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duties.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3706" y="2793374"/>
            <a:ext cx="1911985" cy="17513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accepted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hazard process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645"/>
              </a:spcBef>
            </a:pP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AS2550.1</a:t>
            </a:r>
            <a:endParaRPr sz="1000">
              <a:latin typeface="Franklin Gothic Medium"/>
              <a:cs typeface="Franklin Gothic Medium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Powerline</a:t>
            </a:r>
            <a:r>
              <a:rPr sz="10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distances</a:t>
            </a:r>
            <a:endParaRPr sz="1000">
              <a:latin typeface="Franklin Gothic Medium"/>
              <a:cs typeface="Franklin Gothic Medium"/>
            </a:endParaRPr>
          </a:p>
          <a:p>
            <a:pPr marL="12700" marR="59690" algn="just">
              <a:lnSpc>
                <a:spcPts val="1140"/>
              </a:lnSpc>
              <a:spcBef>
                <a:spcPts val="74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distances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safely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poles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004" y="432003"/>
            <a:ext cx="1597660" cy="657231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3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60706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practice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004" y="2736012"/>
            <a:ext cx="1597660" cy="656590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4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51752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Australian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29707" y="489230"/>
            <a:ext cx="4673683" cy="217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2234366" y="2718067"/>
            <a:ext cx="4673683" cy="217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ction Button: Home 20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61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540004" y="2737802"/>
            <a:ext cx="1597660" cy="2221230"/>
          </a:xfrm>
          <a:custGeom>
            <a:avLst/>
            <a:gdLst/>
            <a:ahLst/>
            <a:cxnLst/>
            <a:rect l="l" t="t" r="r" b="b"/>
            <a:pathLst>
              <a:path w="1597660" h="2221229">
                <a:moveTo>
                  <a:pt x="0" y="2221204"/>
                </a:moveTo>
                <a:lnTo>
                  <a:pt x="1597494" y="2221204"/>
                </a:lnTo>
                <a:lnTo>
                  <a:pt x="1597494" y="0"/>
                </a:lnTo>
                <a:lnTo>
                  <a:pt x="0" y="0"/>
                </a:lnTo>
                <a:lnTo>
                  <a:pt x="0" y="222120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540004" y="430873"/>
            <a:ext cx="1597660" cy="2233295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84976"/>
              </p:ext>
            </p:extLst>
          </p:nvPr>
        </p:nvGraphicFramePr>
        <p:xfrm>
          <a:off x="536829" y="432000"/>
          <a:ext cx="6477000" cy="4529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5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0955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documentation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read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 earthmoving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2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Health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Safety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Regulations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Standards, for example AS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2958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Manufacturers specifications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 requirements 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Drawings and sketches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marR="1864995" indent="-165100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Company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policies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procedures for Employment and  workplace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relations,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Equal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opportunity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disability.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6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448309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the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before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ts val="111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equipment?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07950" marR="2409190">
                        <a:lnSpc>
                          <a:spcPts val="1140"/>
                        </a:lnSpc>
                        <a:spcBef>
                          <a:spcPts val="9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operate  your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machine.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7950" marR="2481580">
                        <a:lnSpc>
                          <a:spcPts val="1140"/>
                        </a:lnSpc>
                        <a:spcBef>
                          <a:spcPts val="7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maintenance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machine working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well).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255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81790" y="614281"/>
            <a:ext cx="1684604" cy="2035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8327" y="2842834"/>
            <a:ext cx="1603056" cy="2017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9707" y="489230"/>
            <a:ext cx="4736687" cy="217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2213913" y="2760948"/>
            <a:ext cx="4752481" cy="217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ction Button: Home 15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62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83966"/>
              </p:ext>
            </p:extLst>
          </p:nvPr>
        </p:nvGraphicFramePr>
        <p:xfrm>
          <a:off x="536829" y="432000"/>
          <a:ext cx="6477000" cy="4529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57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7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71780" indent="-165100">
                        <a:lnSpc>
                          <a:spcPct val="100000"/>
                        </a:lnSpc>
                        <a:spcBef>
                          <a:spcPts val="525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Plans –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Drawings and sketches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outlining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88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  <a:spcBef>
                          <a:spcPts val="58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kinds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29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71780" indent="-165100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Specifications – 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details about 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00">
                <a:tc>
                  <a:txBody>
                    <a:bodyPr/>
                    <a:lstStyle/>
                    <a:p>
                      <a:pPr marL="107950">
                        <a:lnSpc>
                          <a:spcPts val="1045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71780" indent="-165100">
                        <a:lnSpc>
                          <a:spcPts val="1045"/>
                        </a:lnSpc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Operational details –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the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694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starting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71780" indent="-165100">
                        <a:lnSpc>
                          <a:spcPct val="100000"/>
                        </a:lnSpc>
                        <a:spcBef>
                          <a:spcPts val="480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job –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expected to</a:t>
                      </a:r>
                      <a:r>
                        <a:rPr sz="1000" spc="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meet.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096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1034" y="2347205"/>
            <a:ext cx="4147244" cy="2341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9707" y="489230"/>
            <a:ext cx="4673683" cy="4311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63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73819"/>
              </p:ext>
            </p:extLst>
          </p:nvPr>
        </p:nvGraphicFramePr>
        <p:xfrm>
          <a:off x="536829" y="432005"/>
          <a:ext cx="6477634" cy="452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263"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8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68580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360045">
                        <a:lnSpc>
                          <a:spcPts val="1140"/>
                        </a:lnSpc>
                        <a:spcBef>
                          <a:spcPts val="68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you must meet 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earthmoving  work.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satisfy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14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customer.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follow 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practice, regulations, national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</a:t>
                      </a:r>
                      <a:r>
                        <a:rPr sz="1000" spc="114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etc.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699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54684" y="1134983"/>
            <a:ext cx="1435989" cy="2181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7351" y="1168422"/>
            <a:ext cx="3071180" cy="3710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0724" y="1150518"/>
            <a:ext cx="3071495" cy="3710940"/>
          </a:xfrm>
          <a:custGeom>
            <a:avLst/>
            <a:gdLst/>
            <a:ahLst/>
            <a:cxnLst/>
            <a:rect l="l" t="t" r="r" b="b"/>
            <a:pathLst>
              <a:path w="3071495" h="3710940">
                <a:moveTo>
                  <a:pt x="0" y="3710470"/>
                </a:moveTo>
                <a:lnTo>
                  <a:pt x="3071177" y="3710470"/>
                </a:lnTo>
                <a:lnTo>
                  <a:pt x="3071177" y="0"/>
                </a:lnTo>
                <a:lnTo>
                  <a:pt x="0" y="0"/>
                </a:lnTo>
                <a:lnTo>
                  <a:pt x="0" y="3710470"/>
                </a:lnTo>
                <a:close/>
              </a:path>
            </a:pathLst>
          </a:custGeom>
          <a:ln w="61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5183" y="457200"/>
            <a:ext cx="4687267" cy="4421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Home 12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64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5049" y="2037613"/>
            <a:ext cx="2195677" cy="2558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2690" cy="3194685"/>
          </a:xfrm>
          <a:custGeom>
            <a:avLst/>
            <a:gdLst/>
            <a:ahLst/>
            <a:cxnLst/>
            <a:rect l="l" t="t" r="r" b="b"/>
            <a:pathLst>
              <a:path w="7552690" h="3194685">
                <a:moveTo>
                  <a:pt x="7552080" y="0"/>
                </a:moveTo>
                <a:lnTo>
                  <a:pt x="0" y="0"/>
                </a:lnTo>
                <a:lnTo>
                  <a:pt x="0" y="3194316"/>
                </a:lnTo>
                <a:lnTo>
                  <a:pt x="7552080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913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Introduction to</a:t>
            </a:r>
            <a:r>
              <a:rPr spc="-65" dirty="0"/>
              <a:t> </a:t>
            </a:r>
            <a:r>
              <a:rPr spc="-35" dirty="0"/>
              <a:t>Excavator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5123881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4711924" y="5078411"/>
            <a:ext cx="38100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</a:t>
            </a:r>
          </a:p>
        </p:txBody>
      </p:sp>
      <p:sp>
        <p:nvSpPr>
          <p:cNvPr id="12" name="object 6"/>
          <p:cNvSpPr txBox="1">
            <a:spLocks/>
          </p:cNvSpPr>
          <p:nvPr/>
        </p:nvSpPr>
        <p:spPr>
          <a:xfrm>
            <a:off x="5373195" y="5078411"/>
            <a:ext cx="3048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5705704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bject 6"/>
          <p:cNvSpPr txBox="1">
            <a:spLocks/>
          </p:cNvSpPr>
          <p:nvPr/>
        </p:nvSpPr>
        <p:spPr>
          <a:xfrm>
            <a:off x="6391422" y="5078411"/>
            <a:ext cx="53030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4"/>
          <p:cNvSpPr/>
          <p:nvPr/>
        </p:nvSpPr>
        <p:spPr>
          <a:xfrm>
            <a:off x="540004" y="430872"/>
            <a:ext cx="1597660" cy="4511573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3420" y="457200"/>
            <a:ext cx="1315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9604" y="1266011"/>
            <a:ext cx="4706034" cy="2919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6795" y="325438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44" y="0"/>
                </a:moveTo>
                <a:lnTo>
                  <a:pt x="16277" y="2089"/>
                </a:lnTo>
                <a:lnTo>
                  <a:pt x="7807" y="7791"/>
                </a:lnTo>
                <a:lnTo>
                  <a:pt x="2095" y="16255"/>
                </a:lnTo>
                <a:lnTo>
                  <a:pt x="0" y="26631"/>
                </a:lnTo>
                <a:lnTo>
                  <a:pt x="2095" y="36994"/>
                </a:lnTo>
                <a:lnTo>
                  <a:pt x="7807" y="45464"/>
                </a:lnTo>
                <a:lnTo>
                  <a:pt x="16277" y="51179"/>
                </a:lnTo>
                <a:lnTo>
                  <a:pt x="26644" y="53276"/>
                </a:lnTo>
                <a:lnTo>
                  <a:pt x="37012" y="51179"/>
                </a:lnTo>
                <a:lnTo>
                  <a:pt x="45481" y="45464"/>
                </a:lnTo>
                <a:lnTo>
                  <a:pt x="51194" y="36994"/>
                </a:lnTo>
                <a:lnTo>
                  <a:pt x="53289" y="26631"/>
                </a:lnTo>
                <a:lnTo>
                  <a:pt x="51194" y="16255"/>
                </a:lnTo>
                <a:lnTo>
                  <a:pt x="45481" y="7791"/>
                </a:lnTo>
                <a:lnTo>
                  <a:pt x="37012" y="2089"/>
                </a:lnTo>
                <a:lnTo>
                  <a:pt x="26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2294648" y="762000"/>
            <a:ext cx="4448466" cy="4107434"/>
            <a:chOff x="2294648" y="851992"/>
            <a:chExt cx="4448466" cy="4107434"/>
          </a:xfrm>
        </p:grpSpPr>
        <p:sp>
          <p:nvSpPr>
            <p:cNvPr id="5" name="object 5"/>
            <p:cNvSpPr txBox="1"/>
            <p:nvPr/>
          </p:nvSpPr>
          <p:spPr>
            <a:xfrm>
              <a:off x="5477661" y="851992"/>
              <a:ext cx="1055370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Where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the </a:t>
              </a:r>
              <a:r>
                <a:rPr sz="1000" spc="-2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job</a:t>
              </a: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is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4209482" y="851992"/>
              <a:ext cx="987425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What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the job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is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821729" y="4395546"/>
              <a:ext cx="921385" cy="56388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 marR="142240" algn="just">
                <a:lnSpc>
                  <a:spcPct val="100000"/>
                </a:lnSpc>
                <a:spcBef>
                  <a:spcPts val="315"/>
                </a:spcBef>
              </a:pP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How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to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do</a:t>
              </a:r>
              <a:r>
                <a:rPr sz="1000" spc="-8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the  job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from </a:t>
              </a:r>
              <a:r>
                <a:rPr sz="1000" spc="-2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start 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to </a:t>
              </a: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finish</a:t>
              </a:r>
              <a:endParaRPr sz="1000" dirty="0">
                <a:latin typeface="Franklin Gothic Book"/>
                <a:cs typeface="Franklin Gothic Book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2294648" y="4391901"/>
              <a:ext cx="851535" cy="40132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 marR="79375">
                <a:lnSpc>
                  <a:spcPct val="100000"/>
                </a:lnSpc>
                <a:spcBef>
                  <a:spcPts val="315"/>
                </a:spcBef>
              </a:pP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How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to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do</a:t>
              </a:r>
              <a:r>
                <a:rPr sz="1000" spc="-10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the  job</a:t>
              </a:r>
              <a:r>
                <a:rPr sz="1000" spc="-7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5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safely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433520" y="4391901"/>
              <a:ext cx="851535" cy="40132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 marR="113030">
                <a:lnSpc>
                  <a:spcPct val="100000"/>
                </a:lnSpc>
                <a:spcBef>
                  <a:spcPts val="315"/>
                </a:spcBef>
              </a:pP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How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long</a:t>
              </a:r>
              <a:r>
                <a:rPr sz="1000" spc="-8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the  job </a:t>
              </a:r>
              <a:r>
                <a:rPr sz="1000" spc="-2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will</a:t>
              </a:r>
              <a:r>
                <a:rPr sz="1000" spc="-5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take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2294648" y="851992"/>
              <a:ext cx="1564640" cy="398145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 marR="160020">
                <a:lnSpc>
                  <a:spcPct val="100000"/>
                </a:lnSpc>
                <a:spcBef>
                  <a:spcPts val="315"/>
                </a:spcBef>
              </a:pP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What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to do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in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unexpected  </a:t>
              </a: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situations like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bad</a:t>
              </a:r>
              <a:r>
                <a:rPr sz="1000" spc="-10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weather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556276" y="4391901"/>
              <a:ext cx="921385" cy="550545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 marR="110489">
                <a:lnSpc>
                  <a:spcPct val="100000"/>
                </a:lnSpc>
                <a:spcBef>
                  <a:spcPts val="315"/>
                </a:spcBef>
              </a:pP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What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tools  </a:t>
              </a:r>
              <a:r>
                <a:rPr sz="1000" spc="-5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and</a:t>
              </a:r>
              <a:r>
                <a:rPr sz="1000" spc="-12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6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equipment 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you need</a:t>
              </a:r>
              <a:endParaRPr sz="1000">
                <a:latin typeface="Franklin Gothic Book"/>
                <a:cs typeface="Franklin Gothic Book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0004" y="432016"/>
            <a:ext cx="1597660" cy="656590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9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33464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job’s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65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2932" y="894585"/>
            <a:ext cx="5359141" cy="3659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020665" y="117014"/>
            <a:ext cx="18694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EXCAVATOR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2980" y="366000"/>
            <a:ext cx="21266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An example </a:t>
            </a:r>
            <a:r>
              <a:rPr sz="1400" b="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of an</a:t>
            </a:r>
            <a:r>
              <a:rPr sz="1400" b="0" spc="-5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b="0" spc="-1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excavator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60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1" name="Action Button: Home 60">
            <a:hlinkClick r:id="" action="ppaction://hlinkshowjump?jump=firstslide" highlightClick="1"/>
          </p:cNvPr>
          <p:cNvSpPr/>
          <p:nvPr/>
        </p:nvSpPr>
        <p:spPr>
          <a:xfrm>
            <a:off x="5123881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object 6"/>
          <p:cNvSpPr txBox="1">
            <a:spLocks/>
          </p:cNvSpPr>
          <p:nvPr/>
        </p:nvSpPr>
        <p:spPr>
          <a:xfrm>
            <a:off x="4711924" y="5078411"/>
            <a:ext cx="38100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</a:t>
            </a:r>
          </a:p>
        </p:txBody>
      </p:sp>
      <p:sp>
        <p:nvSpPr>
          <p:cNvPr id="63" name="object 6"/>
          <p:cNvSpPr txBox="1">
            <a:spLocks/>
          </p:cNvSpPr>
          <p:nvPr/>
        </p:nvSpPr>
        <p:spPr>
          <a:xfrm>
            <a:off x="5373195" y="5078411"/>
            <a:ext cx="3048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64" name="Action Button: Forward or Next 63">
            <a:hlinkClick r:id="" action="ppaction://hlinkshowjump?jump=nextslide" highlightClick="1"/>
          </p:cNvPr>
          <p:cNvSpPr/>
          <p:nvPr/>
        </p:nvSpPr>
        <p:spPr>
          <a:xfrm>
            <a:off x="5705704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Action Button: Back or Previous 64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object 6"/>
          <p:cNvSpPr txBox="1">
            <a:spLocks/>
          </p:cNvSpPr>
          <p:nvPr/>
        </p:nvSpPr>
        <p:spPr>
          <a:xfrm>
            <a:off x="6391422" y="5078411"/>
            <a:ext cx="53030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3356" y="597560"/>
            <a:ext cx="6447759" cy="4364609"/>
            <a:chOff x="543356" y="597560"/>
            <a:chExt cx="6447759" cy="4364609"/>
          </a:xfrm>
        </p:grpSpPr>
        <p:grpSp>
          <p:nvGrpSpPr>
            <p:cNvPr id="81" name="Group 80"/>
            <p:cNvGrpSpPr/>
            <p:nvPr/>
          </p:nvGrpSpPr>
          <p:grpSpPr>
            <a:xfrm>
              <a:off x="4191355" y="2060297"/>
              <a:ext cx="1790121" cy="379449"/>
              <a:chOff x="4191355" y="2060297"/>
              <a:chExt cx="1790121" cy="379449"/>
            </a:xfrm>
          </p:grpSpPr>
          <p:sp>
            <p:nvSpPr>
              <p:cNvPr id="41" name="object 41"/>
              <p:cNvSpPr txBox="1"/>
              <p:nvPr/>
            </p:nvSpPr>
            <p:spPr>
              <a:xfrm>
                <a:off x="4191355" y="2181936"/>
                <a:ext cx="974090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Bucket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cylinder</a:t>
                </a:r>
                <a:endParaRPr sz="1000" dirty="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5165775" y="2092334"/>
                <a:ext cx="766445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20344">
                    <a:moveTo>
                      <a:pt x="766165" y="0"/>
                    </a:moveTo>
                    <a:lnTo>
                      <a:pt x="0" y="219824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5931311" y="2060297"/>
                <a:ext cx="50165" cy="50165"/>
              </a:xfrm>
              <a:custGeom>
                <a:avLst/>
                <a:gdLst/>
                <a:ahLst/>
                <a:cxnLst/>
                <a:rect l="l" t="t" r="r" b="b"/>
                <a:pathLst>
                  <a:path w="50164" h="50164">
                    <a:moveTo>
                      <a:pt x="10453" y="45827"/>
                    </a:moveTo>
                    <a:lnTo>
                      <a:pt x="19682" y="49854"/>
                    </a:lnTo>
                    <a:lnTo>
                      <a:pt x="29419" y="50014"/>
                    </a:lnTo>
                    <a:lnTo>
                      <a:pt x="38516" y="46519"/>
                    </a:lnTo>
                    <a:lnTo>
                      <a:pt x="45823" y="39579"/>
                    </a:lnTo>
                    <a:lnTo>
                      <a:pt x="49849" y="30343"/>
                    </a:lnTo>
                    <a:lnTo>
                      <a:pt x="50009" y="20604"/>
                    </a:lnTo>
                    <a:lnTo>
                      <a:pt x="46514" y="11509"/>
                    </a:lnTo>
                    <a:lnTo>
                      <a:pt x="39574" y="4210"/>
                    </a:lnTo>
                    <a:lnTo>
                      <a:pt x="30324" y="160"/>
                    </a:lnTo>
                    <a:lnTo>
                      <a:pt x="20589" y="0"/>
                    </a:lnTo>
                    <a:lnTo>
                      <a:pt x="11505" y="3506"/>
                    </a:lnTo>
                    <a:lnTo>
                      <a:pt x="4205" y="10458"/>
                    </a:lnTo>
                    <a:lnTo>
                      <a:pt x="172" y="19680"/>
                    </a:lnTo>
                    <a:lnTo>
                      <a:pt x="0" y="29405"/>
                    </a:lnTo>
                    <a:lnTo>
                      <a:pt x="3492" y="38499"/>
                    </a:lnTo>
                    <a:lnTo>
                      <a:pt x="10453" y="45827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328722" y="2695831"/>
              <a:ext cx="1572792" cy="282446"/>
              <a:chOff x="3328722" y="2695831"/>
              <a:chExt cx="1572792" cy="282446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3378739" y="2727482"/>
                <a:ext cx="618490" cy="156845"/>
              </a:xfrm>
              <a:custGeom>
                <a:avLst/>
                <a:gdLst/>
                <a:ahLst/>
                <a:cxnLst/>
                <a:rect l="l" t="t" r="r" b="b"/>
                <a:pathLst>
                  <a:path w="618489" h="156844">
                    <a:moveTo>
                      <a:pt x="0" y="0"/>
                    </a:moveTo>
                    <a:lnTo>
                      <a:pt x="618490" y="156273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3328722" y="2695831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6276" y="50800"/>
                    </a:moveTo>
                    <a:lnTo>
                      <a:pt x="16325" y="49147"/>
                    </a:lnTo>
                    <a:lnTo>
                      <a:pt x="8066" y="43978"/>
                    </a:lnTo>
                    <a:lnTo>
                      <a:pt x="2342" y="36092"/>
                    </a:lnTo>
                    <a:lnTo>
                      <a:pt x="0" y="26288"/>
                    </a:lnTo>
                    <a:lnTo>
                      <a:pt x="1654" y="16309"/>
                    </a:lnTo>
                    <a:lnTo>
                      <a:pt x="6816" y="8048"/>
                    </a:lnTo>
                    <a:lnTo>
                      <a:pt x="14698" y="2336"/>
                    </a:lnTo>
                    <a:lnTo>
                      <a:pt x="24511" y="0"/>
                    </a:lnTo>
                    <a:lnTo>
                      <a:pt x="34460" y="1638"/>
                    </a:lnTo>
                    <a:lnTo>
                      <a:pt x="42714" y="6783"/>
                    </a:lnTo>
                    <a:lnTo>
                      <a:pt x="48433" y="14664"/>
                    </a:lnTo>
                    <a:lnTo>
                      <a:pt x="50774" y="24511"/>
                    </a:lnTo>
                    <a:lnTo>
                      <a:pt x="49127" y="34447"/>
                    </a:lnTo>
                    <a:lnTo>
                      <a:pt x="43968" y="42713"/>
                    </a:lnTo>
                    <a:lnTo>
                      <a:pt x="36088" y="48449"/>
                    </a:lnTo>
                    <a:lnTo>
                      <a:pt x="26276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3985209" y="2720467"/>
                <a:ext cx="916305" cy="2578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Boom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cylinder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403843" y="1597202"/>
              <a:ext cx="365760" cy="755680"/>
              <a:chOff x="2403843" y="1597202"/>
              <a:chExt cx="365760" cy="755680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2584124" y="1842454"/>
                <a:ext cx="15176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51764" h="460375">
                    <a:moveTo>
                      <a:pt x="151434" y="460273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2718110" y="2301447"/>
                <a:ext cx="50800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1435">
                    <a:moveTo>
                      <a:pt x="34068" y="1477"/>
                    </a:moveTo>
                    <a:lnTo>
                      <a:pt x="42669" y="6773"/>
                    </a:lnTo>
                    <a:lnTo>
                      <a:pt x="48391" y="14672"/>
                    </a:lnTo>
                    <a:lnTo>
                      <a:pt x="50745" y="24133"/>
                    </a:lnTo>
                    <a:lnTo>
                      <a:pt x="49245" y="34116"/>
                    </a:lnTo>
                    <a:lnTo>
                      <a:pt x="43967" y="42738"/>
                    </a:lnTo>
                    <a:lnTo>
                      <a:pt x="36088" y="48478"/>
                    </a:lnTo>
                    <a:lnTo>
                      <a:pt x="26645" y="50834"/>
                    </a:lnTo>
                    <a:lnTo>
                      <a:pt x="16682" y="49305"/>
                    </a:lnTo>
                    <a:lnTo>
                      <a:pt x="8078" y="44066"/>
                    </a:lnTo>
                    <a:lnTo>
                      <a:pt x="2352" y="36193"/>
                    </a:lnTo>
                    <a:lnTo>
                      <a:pt x="0" y="26738"/>
                    </a:lnTo>
                    <a:lnTo>
                      <a:pt x="1518" y="16755"/>
                    </a:lnTo>
                    <a:lnTo>
                      <a:pt x="6772" y="8131"/>
                    </a:lnTo>
                    <a:lnTo>
                      <a:pt x="14650" y="2382"/>
                    </a:lnTo>
                    <a:lnTo>
                      <a:pt x="24100" y="0"/>
                    </a:lnTo>
                    <a:lnTo>
                      <a:pt x="34068" y="1477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 txBox="1"/>
              <p:nvPr/>
            </p:nvSpPr>
            <p:spPr>
              <a:xfrm>
                <a:off x="2403843" y="1597202"/>
                <a:ext cx="365760" cy="2578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Cab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66356" y="2097303"/>
              <a:ext cx="958850" cy="770127"/>
              <a:chOff x="666356" y="2097303"/>
              <a:chExt cx="958850" cy="770127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1144113" y="2357002"/>
                <a:ext cx="15176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51765" h="460375">
                    <a:moveTo>
                      <a:pt x="151434" y="460273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1278099" y="2815995"/>
                <a:ext cx="50800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1435">
                    <a:moveTo>
                      <a:pt x="34068" y="1477"/>
                    </a:moveTo>
                    <a:lnTo>
                      <a:pt x="42669" y="6773"/>
                    </a:lnTo>
                    <a:lnTo>
                      <a:pt x="48391" y="14672"/>
                    </a:lnTo>
                    <a:lnTo>
                      <a:pt x="50745" y="24133"/>
                    </a:lnTo>
                    <a:lnTo>
                      <a:pt x="49245" y="34116"/>
                    </a:lnTo>
                    <a:lnTo>
                      <a:pt x="43967" y="42738"/>
                    </a:lnTo>
                    <a:lnTo>
                      <a:pt x="36088" y="48478"/>
                    </a:lnTo>
                    <a:lnTo>
                      <a:pt x="26645" y="50834"/>
                    </a:lnTo>
                    <a:lnTo>
                      <a:pt x="16682" y="49305"/>
                    </a:lnTo>
                    <a:lnTo>
                      <a:pt x="8078" y="44066"/>
                    </a:lnTo>
                    <a:lnTo>
                      <a:pt x="2352" y="36193"/>
                    </a:lnTo>
                    <a:lnTo>
                      <a:pt x="0" y="26738"/>
                    </a:lnTo>
                    <a:lnTo>
                      <a:pt x="1518" y="16755"/>
                    </a:lnTo>
                    <a:lnTo>
                      <a:pt x="6772" y="8131"/>
                    </a:lnTo>
                    <a:lnTo>
                      <a:pt x="14650" y="2382"/>
                    </a:lnTo>
                    <a:lnTo>
                      <a:pt x="24100" y="0"/>
                    </a:lnTo>
                    <a:lnTo>
                      <a:pt x="34068" y="1477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 txBox="1"/>
              <p:nvPr/>
            </p:nvSpPr>
            <p:spPr>
              <a:xfrm>
                <a:off x="666356" y="2097303"/>
                <a:ext cx="958850" cy="2578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Counter</a:t>
                </a: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weight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441397" y="3942406"/>
              <a:ext cx="822325" cy="1019763"/>
              <a:chOff x="2441397" y="3942406"/>
              <a:chExt cx="822325" cy="1019763"/>
            </a:xfrm>
          </p:grpSpPr>
          <p:sp>
            <p:nvSpPr>
              <p:cNvPr id="17" name="object 17"/>
              <p:cNvSpPr txBox="1"/>
              <p:nvPr/>
            </p:nvSpPr>
            <p:spPr>
              <a:xfrm>
                <a:off x="2441397" y="4704359"/>
                <a:ext cx="822325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Carrier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roller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2775609" y="3993060"/>
                <a:ext cx="76835" cy="712470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12470">
                    <a:moveTo>
                      <a:pt x="0" y="0"/>
                    </a:moveTo>
                    <a:lnTo>
                      <a:pt x="76771" y="712101"/>
                    </a:lnTo>
                  </a:path>
                </a:pathLst>
              </a:custGeom>
              <a:ln w="12699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747486" y="3942406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4"/>
                    </a:lnTo>
                    <a:lnTo>
                      <a:pt x="43362" y="43362"/>
                    </a:lnTo>
                    <a:lnTo>
                      <a:pt x="48804" y="35289"/>
                    </a:lnTo>
                    <a:lnTo>
                      <a:pt x="50800" y="25400"/>
                    </a:lnTo>
                    <a:lnTo>
                      <a:pt x="48804" y="15516"/>
                    </a:lnTo>
                    <a:lnTo>
                      <a:pt x="43362" y="7442"/>
                    </a:lnTo>
                    <a:lnTo>
                      <a:pt x="35289" y="1997"/>
                    </a:lnTo>
                    <a:lnTo>
                      <a:pt x="25400" y="0"/>
                    </a:lnTo>
                    <a:lnTo>
                      <a:pt x="15510" y="1997"/>
                    </a:lnTo>
                    <a:lnTo>
                      <a:pt x="7437" y="7442"/>
                    </a:lnTo>
                    <a:lnTo>
                      <a:pt x="1995" y="15516"/>
                    </a:lnTo>
                    <a:lnTo>
                      <a:pt x="0" y="25400"/>
                    </a:lnTo>
                    <a:lnTo>
                      <a:pt x="1995" y="35289"/>
                    </a:lnTo>
                    <a:lnTo>
                      <a:pt x="7437" y="43362"/>
                    </a:lnTo>
                    <a:lnTo>
                      <a:pt x="15510" y="48804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727951" y="4101099"/>
              <a:ext cx="1069371" cy="571256"/>
              <a:chOff x="3727951" y="4101099"/>
              <a:chExt cx="1069371" cy="571256"/>
            </a:xfrm>
          </p:grpSpPr>
          <p:sp>
            <p:nvSpPr>
              <p:cNvPr id="20" name="object 20"/>
              <p:cNvSpPr txBox="1"/>
              <p:nvPr/>
            </p:nvSpPr>
            <p:spPr>
              <a:xfrm>
                <a:off x="3922928" y="4426610"/>
                <a:ext cx="874394" cy="245745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Drive</a:t>
                </a:r>
                <a:r>
                  <a:rPr sz="1000" spc="-5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sprocket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3775344" y="4138514"/>
                <a:ext cx="522605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288289">
                    <a:moveTo>
                      <a:pt x="0" y="0"/>
                    </a:moveTo>
                    <a:lnTo>
                      <a:pt x="522465" y="288086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3727951" y="4101099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304" y="21615"/>
                    </a:moveTo>
                    <a:lnTo>
                      <a:pt x="46950" y="12101"/>
                    </a:lnTo>
                    <a:lnTo>
                      <a:pt x="40436" y="4864"/>
                    </a:lnTo>
                    <a:lnTo>
                      <a:pt x="31684" y="598"/>
                    </a:lnTo>
                    <a:lnTo>
                      <a:pt x="21615" y="0"/>
                    </a:lnTo>
                    <a:lnTo>
                      <a:pt x="12101" y="3353"/>
                    </a:lnTo>
                    <a:lnTo>
                      <a:pt x="4864" y="9867"/>
                    </a:lnTo>
                    <a:lnTo>
                      <a:pt x="598" y="18620"/>
                    </a:lnTo>
                    <a:lnTo>
                      <a:pt x="0" y="28689"/>
                    </a:lnTo>
                    <a:lnTo>
                      <a:pt x="3353" y="38197"/>
                    </a:lnTo>
                    <a:lnTo>
                      <a:pt x="9867" y="45435"/>
                    </a:lnTo>
                    <a:lnTo>
                      <a:pt x="18620" y="49704"/>
                    </a:lnTo>
                    <a:lnTo>
                      <a:pt x="28689" y="50304"/>
                    </a:lnTo>
                    <a:lnTo>
                      <a:pt x="38203" y="46950"/>
                    </a:lnTo>
                    <a:lnTo>
                      <a:pt x="45440" y="40436"/>
                    </a:lnTo>
                    <a:lnTo>
                      <a:pt x="49706" y="31684"/>
                    </a:lnTo>
                    <a:lnTo>
                      <a:pt x="50304" y="21615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364204" y="3879958"/>
              <a:ext cx="441959" cy="871899"/>
              <a:chOff x="3364204" y="3879958"/>
              <a:chExt cx="441959" cy="871899"/>
            </a:xfrm>
          </p:grpSpPr>
          <p:sp>
            <p:nvSpPr>
              <p:cNvPr id="28" name="object 28"/>
              <p:cNvSpPr txBox="1"/>
              <p:nvPr/>
            </p:nvSpPr>
            <p:spPr>
              <a:xfrm>
                <a:off x="3364204" y="4494047"/>
                <a:ext cx="441959" cy="2578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4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Track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3585021" y="3930758"/>
                <a:ext cx="0" cy="563245"/>
              </a:xfrm>
              <a:custGeom>
                <a:avLst/>
                <a:gdLst/>
                <a:ahLst/>
                <a:cxnLst/>
                <a:rect l="l" t="t" r="r" b="b"/>
                <a:pathLst>
                  <a:path h="563245">
                    <a:moveTo>
                      <a:pt x="0" y="0"/>
                    </a:moveTo>
                    <a:lnTo>
                      <a:pt x="0" y="563245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3559621" y="3879958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2"/>
                    </a:lnTo>
                    <a:lnTo>
                      <a:pt x="43362" y="43357"/>
                    </a:lnTo>
                    <a:lnTo>
                      <a:pt x="48804" y="35283"/>
                    </a:lnTo>
                    <a:lnTo>
                      <a:pt x="50800" y="25400"/>
                    </a:lnTo>
                    <a:lnTo>
                      <a:pt x="48804" y="15516"/>
                    </a:lnTo>
                    <a:lnTo>
                      <a:pt x="43362" y="7442"/>
                    </a:lnTo>
                    <a:lnTo>
                      <a:pt x="35289" y="1997"/>
                    </a:lnTo>
                    <a:lnTo>
                      <a:pt x="25400" y="0"/>
                    </a:lnTo>
                    <a:lnTo>
                      <a:pt x="15510" y="1997"/>
                    </a:lnTo>
                    <a:lnTo>
                      <a:pt x="7437" y="7442"/>
                    </a:lnTo>
                    <a:lnTo>
                      <a:pt x="1995" y="15516"/>
                    </a:lnTo>
                    <a:lnTo>
                      <a:pt x="0" y="25400"/>
                    </a:lnTo>
                    <a:lnTo>
                      <a:pt x="1995" y="35283"/>
                    </a:lnTo>
                    <a:lnTo>
                      <a:pt x="7437" y="43357"/>
                    </a:lnTo>
                    <a:lnTo>
                      <a:pt x="15510" y="48802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236931" y="774052"/>
              <a:ext cx="645380" cy="1193613"/>
              <a:chOff x="3214852" y="774052"/>
              <a:chExt cx="645380" cy="1193613"/>
            </a:xfrm>
          </p:grpSpPr>
          <p:sp>
            <p:nvSpPr>
              <p:cNvPr id="32" name="object 32"/>
              <p:cNvSpPr txBox="1"/>
              <p:nvPr/>
            </p:nvSpPr>
            <p:spPr>
              <a:xfrm>
                <a:off x="3214852" y="774052"/>
                <a:ext cx="469265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Boom</a:t>
                </a:r>
                <a:endParaRPr sz="1000" dirty="0">
                  <a:latin typeface="Franklin Gothic Book"/>
                  <a:cs typeface="Franklin Gothic Book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3445014" y="1030548"/>
                <a:ext cx="415218" cy="937117"/>
                <a:chOff x="3445014" y="1030548"/>
                <a:chExt cx="415218" cy="937117"/>
              </a:xfrm>
            </p:grpSpPr>
            <p:sp>
              <p:nvSpPr>
                <p:cNvPr id="33" name="object 33"/>
                <p:cNvSpPr/>
                <p:nvPr/>
              </p:nvSpPr>
              <p:spPr>
                <a:xfrm>
                  <a:off x="3445014" y="1030548"/>
                  <a:ext cx="380365" cy="888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364" h="888364">
                      <a:moveTo>
                        <a:pt x="379780" y="888301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" name="object 34"/>
                <p:cNvSpPr/>
                <p:nvPr/>
              </p:nvSpPr>
              <p:spPr>
                <a:xfrm>
                  <a:off x="3809432" y="1916865"/>
                  <a:ext cx="5080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0" h="50800">
                      <a:moveTo>
                        <a:pt x="27114" y="0"/>
                      </a:moveTo>
                      <a:lnTo>
                        <a:pt x="36839" y="2682"/>
                      </a:lnTo>
                      <a:lnTo>
                        <a:pt x="44513" y="8667"/>
                      </a:lnTo>
                      <a:lnTo>
                        <a:pt x="49377" y="17091"/>
                      </a:lnTo>
                      <a:lnTo>
                        <a:pt x="50672" y="27089"/>
                      </a:lnTo>
                      <a:lnTo>
                        <a:pt x="47999" y="36816"/>
                      </a:lnTo>
                      <a:lnTo>
                        <a:pt x="42008" y="44508"/>
                      </a:lnTo>
                      <a:lnTo>
                        <a:pt x="33574" y="49393"/>
                      </a:lnTo>
                      <a:lnTo>
                        <a:pt x="23571" y="50698"/>
                      </a:lnTo>
                      <a:lnTo>
                        <a:pt x="13853" y="48000"/>
                      </a:lnTo>
                      <a:lnTo>
                        <a:pt x="6180" y="41981"/>
                      </a:lnTo>
                      <a:lnTo>
                        <a:pt x="1309" y="33526"/>
                      </a:lnTo>
                      <a:lnTo>
                        <a:pt x="0" y="23520"/>
                      </a:lnTo>
                      <a:lnTo>
                        <a:pt x="2686" y="13801"/>
                      </a:lnTo>
                      <a:lnTo>
                        <a:pt x="8680" y="6140"/>
                      </a:lnTo>
                      <a:lnTo>
                        <a:pt x="17112" y="1289"/>
                      </a:lnTo>
                      <a:lnTo>
                        <a:pt x="2711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57" name="Group 56"/>
            <p:cNvGrpSpPr/>
            <p:nvPr/>
          </p:nvGrpSpPr>
          <p:grpSpPr>
            <a:xfrm>
              <a:off x="4033589" y="597560"/>
              <a:ext cx="1203325" cy="808023"/>
              <a:chOff x="4011510" y="597560"/>
              <a:chExt cx="1203325" cy="808023"/>
            </a:xfrm>
          </p:grpSpPr>
          <p:sp>
            <p:nvSpPr>
              <p:cNvPr id="35" name="object 35"/>
              <p:cNvSpPr txBox="1"/>
              <p:nvPr/>
            </p:nvSpPr>
            <p:spPr>
              <a:xfrm>
                <a:off x="4011510" y="597560"/>
                <a:ext cx="1203325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Dipper 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arm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cylinder</a:t>
                </a:r>
                <a:endParaRPr sz="1000" dirty="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4611086" y="855219"/>
                <a:ext cx="128905" cy="500380"/>
              </a:xfrm>
              <a:custGeom>
                <a:avLst/>
                <a:gdLst/>
                <a:ahLst/>
                <a:cxnLst/>
                <a:rect l="l" t="t" r="r" b="b"/>
                <a:pathLst>
                  <a:path w="128904" h="500380">
                    <a:moveTo>
                      <a:pt x="128816" y="500265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4720865" y="135478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34068" y="1495"/>
                    </a:moveTo>
                    <a:lnTo>
                      <a:pt x="42684" y="6731"/>
                    </a:lnTo>
                    <a:lnTo>
                      <a:pt x="48413" y="14590"/>
                    </a:lnTo>
                    <a:lnTo>
                      <a:pt x="50770" y="24013"/>
                    </a:lnTo>
                    <a:lnTo>
                      <a:pt x="49270" y="33943"/>
                    </a:lnTo>
                    <a:lnTo>
                      <a:pt x="43992" y="42610"/>
                    </a:lnTo>
                    <a:lnTo>
                      <a:pt x="36110" y="48354"/>
                    </a:lnTo>
                    <a:lnTo>
                      <a:pt x="26660" y="50713"/>
                    </a:lnTo>
                    <a:lnTo>
                      <a:pt x="16682" y="49221"/>
                    </a:lnTo>
                    <a:lnTo>
                      <a:pt x="8078" y="43980"/>
                    </a:lnTo>
                    <a:lnTo>
                      <a:pt x="2352" y="36096"/>
                    </a:lnTo>
                    <a:lnTo>
                      <a:pt x="0" y="26611"/>
                    </a:lnTo>
                    <a:lnTo>
                      <a:pt x="1518" y="16569"/>
                    </a:lnTo>
                    <a:lnTo>
                      <a:pt x="6772" y="8020"/>
                    </a:lnTo>
                    <a:lnTo>
                      <a:pt x="14650" y="2336"/>
                    </a:lnTo>
                    <a:lnTo>
                      <a:pt x="24100" y="0"/>
                    </a:lnTo>
                    <a:lnTo>
                      <a:pt x="34068" y="1495"/>
                    </a:lnTo>
                    <a:close/>
                  </a:path>
                </a:pathLst>
              </a:custGeom>
              <a:solidFill>
                <a:schemeClr val="bg1"/>
              </a:solidFill>
              <a:ln w="12699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561730" y="597560"/>
              <a:ext cx="1429385" cy="588955"/>
              <a:chOff x="5539651" y="597560"/>
              <a:chExt cx="1429385" cy="588955"/>
            </a:xfrm>
          </p:grpSpPr>
          <p:sp>
            <p:nvSpPr>
              <p:cNvPr id="38" name="object 38"/>
              <p:cNvSpPr txBox="1"/>
              <p:nvPr/>
            </p:nvSpPr>
            <p:spPr>
              <a:xfrm>
                <a:off x="5539651" y="597560"/>
                <a:ext cx="1429385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Dipper 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arm (power</a:t>
                </a: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arm)</a:t>
                </a:r>
                <a:endParaRPr sz="1000" dirty="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6043042" y="853538"/>
                <a:ext cx="226695" cy="287655"/>
              </a:xfrm>
              <a:custGeom>
                <a:avLst/>
                <a:gdLst/>
                <a:ahLst/>
                <a:cxnLst/>
                <a:rect l="l" t="t" r="r" b="b"/>
                <a:pathLst>
                  <a:path w="226695" h="287655">
                    <a:moveTo>
                      <a:pt x="0" y="287337"/>
                    </a:moveTo>
                    <a:lnTo>
                      <a:pt x="226656" y="0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6002161" y="1135715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8689" y="0"/>
                    </a:moveTo>
                    <a:lnTo>
                      <a:pt x="18620" y="588"/>
                    </a:lnTo>
                    <a:lnTo>
                      <a:pt x="9867" y="4848"/>
                    </a:lnTo>
                    <a:lnTo>
                      <a:pt x="3353" y="12065"/>
                    </a:lnTo>
                    <a:lnTo>
                      <a:pt x="0" y="21526"/>
                    </a:lnTo>
                    <a:lnTo>
                      <a:pt x="605" y="31605"/>
                    </a:lnTo>
                    <a:lnTo>
                      <a:pt x="4873" y="40382"/>
                    </a:lnTo>
                    <a:lnTo>
                      <a:pt x="12108" y="46926"/>
                    </a:lnTo>
                    <a:lnTo>
                      <a:pt x="21615" y="50304"/>
                    </a:lnTo>
                    <a:lnTo>
                      <a:pt x="31686" y="49656"/>
                    </a:lnTo>
                    <a:lnTo>
                      <a:pt x="40441" y="45354"/>
                    </a:lnTo>
                    <a:lnTo>
                      <a:pt x="46956" y="38096"/>
                    </a:lnTo>
                    <a:lnTo>
                      <a:pt x="50304" y="28575"/>
                    </a:lnTo>
                    <a:lnTo>
                      <a:pt x="49700" y="18555"/>
                    </a:lnTo>
                    <a:lnTo>
                      <a:pt x="45435" y="9820"/>
                    </a:lnTo>
                    <a:lnTo>
                      <a:pt x="38201" y="3318"/>
                    </a:lnTo>
                    <a:lnTo>
                      <a:pt x="28689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808702" y="3502313"/>
              <a:ext cx="527685" cy="743093"/>
              <a:chOff x="4808702" y="3502313"/>
              <a:chExt cx="527685" cy="743093"/>
            </a:xfrm>
          </p:grpSpPr>
          <p:sp>
            <p:nvSpPr>
              <p:cNvPr id="44" name="object 44"/>
              <p:cNvSpPr txBox="1"/>
              <p:nvPr/>
            </p:nvSpPr>
            <p:spPr>
              <a:xfrm>
                <a:off x="4808702" y="3987596"/>
                <a:ext cx="527685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Bucket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5070026" y="3550096"/>
                <a:ext cx="213995" cy="436880"/>
              </a:xfrm>
              <a:custGeom>
                <a:avLst/>
                <a:gdLst/>
                <a:ahLst/>
                <a:cxnLst/>
                <a:rect l="l" t="t" r="r" b="b"/>
                <a:pathLst>
                  <a:path w="213995" h="436879">
                    <a:moveTo>
                      <a:pt x="213906" y="0"/>
                    </a:moveTo>
                    <a:lnTo>
                      <a:pt x="0" y="436371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5270136" y="3502313"/>
                <a:ext cx="50165" cy="50165"/>
              </a:xfrm>
              <a:custGeom>
                <a:avLst/>
                <a:gdLst/>
                <a:ahLst/>
                <a:cxnLst/>
                <a:rect l="l" t="t" r="r" b="b"/>
                <a:pathLst>
                  <a:path w="50164" h="50164">
                    <a:moveTo>
                      <a:pt x="29603" y="49949"/>
                    </a:moveTo>
                    <a:lnTo>
                      <a:pt x="38960" y="46186"/>
                    </a:lnTo>
                    <a:lnTo>
                      <a:pt x="45905" y="39362"/>
                    </a:lnTo>
                    <a:lnTo>
                      <a:pt x="49786" y="30430"/>
                    </a:lnTo>
                    <a:lnTo>
                      <a:pt x="49949" y="20345"/>
                    </a:lnTo>
                    <a:lnTo>
                      <a:pt x="46186" y="10988"/>
                    </a:lnTo>
                    <a:lnTo>
                      <a:pt x="39362" y="4043"/>
                    </a:lnTo>
                    <a:lnTo>
                      <a:pt x="30430" y="162"/>
                    </a:lnTo>
                    <a:lnTo>
                      <a:pt x="20345" y="0"/>
                    </a:lnTo>
                    <a:lnTo>
                      <a:pt x="10988" y="3762"/>
                    </a:lnTo>
                    <a:lnTo>
                      <a:pt x="4043" y="10587"/>
                    </a:lnTo>
                    <a:lnTo>
                      <a:pt x="162" y="19518"/>
                    </a:lnTo>
                    <a:lnTo>
                      <a:pt x="0" y="29603"/>
                    </a:lnTo>
                    <a:lnTo>
                      <a:pt x="3762" y="38960"/>
                    </a:lnTo>
                    <a:lnTo>
                      <a:pt x="10587" y="45905"/>
                    </a:lnTo>
                    <a:lnTo>
                      <a:pt x="19518" y="49786"/>
                    </a:lnTo>
                    <a:lnTo>
                      <a:pt x="29603" y="49949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676545" y="2090496"/>
              <a:ext cx="1193608" cy="459479"/>
              <a:chOff x="5676545" y="2090496"/>
              <a:chExt cx="1193608" cy="459479"/>
            </a:xfrm>
          </p:grpSpPr>
          <p:sp>
            <p:nvSpPr>
              <p:cNvPr id="47" name="object 47"/>
              <p:cNvSpPr txBox="1"/>
              <p:nvPr/>
            </p:nvSpPr>
            <p:spPr>
              <a:xfrm>
                <a:off x="6489153" y="2090496"/>
                <a:ext cx="381000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Link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676545" y="2215666"/>
                <a:ext cx="815754" cy="334309"/>
                <a:chOff x="5676545" y="2215666"/>
                <a:chExt cx="815754" cy="334309"/>
              </a:xfrm>
            </p:grpSpPr>
            <p:sp>
              <p:nvSpPr>
                <p:cNvPr id="48" name="object 48"/>
                <p:cNvSpPr/>
                <p:nvPr/>
              </p:nvSpPr>
              <p:spPr>
                <a:xfrm>
                  <a:off x="5725219" y="2215666"/>
                  <a:ext cx="767080" cy="30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079" h="300355">
                      <a:moveTo>
                        <a:pt x="0" y="299885"/>
                      </a:moveTo>
                      <a:lnTo>
                        <a:pt x="766864" y="0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" name="object 49"/>
                <p:cNvSpPr/>
                <p:nvPr/>
              </p:nvSpPr>
              <p:spPr>
                <a:xfrm>
                  <a:off x="5676545" y="2499810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4" h="50164">
                      <a:moveTo>
                        <a:pt x="39644" y="4230"/>
                      </a:moveTo>
                      <a:lnTo>
                        <a:pt x="30386" y="175"/>
                      </a:lnTo>
                      <a:lnTo>
                        <a:pt x="20634" y="0"/>
                      </a:lnTo>
                      <a:lnTo>
                        <a:pt x="11532" y="3489"/>
                      </a:lnTo>
                      <a:lnTo>
                        <a:pt x="4224" y="10428"/>
                      </a:lnTo>
                      <a:lnTo>
                        <a:pt x="169" y="19702"/>
                      </a:lnTo>
                      <a:lnTo>
                        <a:pt x="0" y="29443"/>
                      </a:lnTo>
                      <a:lnTo>
                        <a:pt x="3504" y="38531"/>
                      </a:lnTo>
                      <a:lnTo>
                        <a:pt x="10472" y="45848"/>
                      </a:lnTo>
                      <a:lnTo>
                        <a:pt x="19696" y="49881"/>
                      </a:lnTo>
                      <a:lnTo>
                        <a:pt x="29424" y="50047"/>
                      </a:lnTo>
                      <a:lnTo>
                        <a:pt x="38519" y="46539"/>
                      </a:lnTo>
                      <a:lnTo>
                        <a:pt x="45842" y="39549"/>
                      </a:lnTo>
                      <a:lnTo>
                        <a:pt x="49876" y="30328"/>
                      </a:lnTo>
                      <a:lnTo>
                        <a:pt x="50053" y="20608"/>
                      </a:lnTo>
                      <a:lnTo>
                        <a:pt x="46576" y="11529"/>
                      </a:lnTo>
                      <a:lnTo>
                        <a:pt x="39644" y="42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5864043" y="2451938"/>
              <a:ext cx="907133" cy="257810"/>
              <a:chOff x="5841964" y="2451938"/>
              <a:chExt cx="907133" cy="257810"/>
            </a:xfrm>
          </p:grpSpPr>
          <p:sp>
            <p:nvSpPr>
              <p:cNvPr id="50" name="object 50"/>
              <p:cNvSpPr txBox="1"/>
              <p:nvPr/>
            </p:nvSpPr>
            <p:spPr>
              <a:xfrm>
                <a:off x="6369367" y="2451938"/>
                <a:ext cx="379730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Rod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841964" y="2555189"/>
                <a:ext cx="527684" cy="50800"/>
                <a:chOff x="5841964" y="2555189"/>
                <a:chExt cx="527684" cy="50800"/>
              </a:xfrm>
            </p:grpSpPr>
            <p:sp>
              <p:nvSpPr>
                <p:cNvPr id="52" name="object 52"/>
                <p:cNvSpPr/>
                <p:nvPr/>
              </p:nvSpPr>
              <p:spPr>
                <a:xfrm>
                  <a:off x="5892764" y="2580589"/>
                  <a:ext cx="47688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885">
                      <a:moveTo>
                        <a:pt x="0" y="0"/>
                      </a:moveTo>
                      <a:lnTo>
                        <a:pt x="476732" y="0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53"/>
                <p:cNvSpPr/>
                <p:nvPr/>
              </p:nvSpPr>
              <p:spPr>
                <a:xfrm>
                  <a:off x="5841964" y="2555189"/>
                  <a:ext cx="5080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0" h="50800">
                      <a:moveTo>
                        <a:pt x="25400" y="50800"/>
                      </a:moveTo>
                      <a:lnTo>
                        <a:pt x="35289" y="48802"/>
                      </a:lnTo>
                      <a:lnTo>
                        <a:pt x="43362" y="43357"/>
                      </a:lnTo>
                      <a:lnTo>
                        <a:pt x="48804" y="35283"/>
                      </a:lnTo>
                      <a:lnTo>
                        <a:pt x="50800" y="25400"/>
                      </a:lnTo>
                      <a:lnTo>
                        <a:pt x="48804" y="15516"/>
                      </a:lnTo>
                      <a:lnTo>
                        <a:pt x="43362" y="7442"/>
                      </a:lnTo>
                      <a:lnTo>
                        <a:pt x="35289" y="1997"/>
                      </a:lnTo>
                      <a:lnTo>
                        <a:pt x="25400" y="0"/>
                      </a:lnTo>
                      <a:lnTo>
                        <a:pt x="15510" y="1997"/>
                      </a:lnTo>
                      <a:lnTo>
                        <a:pt x="7437" y="7442"/>
                      </a:lnTo>
                      <a:lnTo>
                        <a:pt x="1995" y="15516"/>
                      </a:lnTo>
                      <a:lnTo>
                        <a:pt x="0" y="25400"/>
                      </a:lnTo>
                      <a:lnTo>
                        <a:pt x="1995" y="35283"/>
                      </a:lnTo>
                      <a:lnTo>
                        <a:pt x="7437" y="43357"/>
                      </a:lnTo>
                      <a:lnTo>
                        <a:pt x="15510" y="48802"/>
                      </a:lnTo>
                      <a:lnTo>
                        <a:pt x="25400" y="508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5398204" y="3102358"/>
              <a:ext cx="875392" cy="882572"/>
              <a:chOff x="5398204" y="3102358"/>
              <a:chExt cx="875392" cy="882572"/>
            </a:xfrm>
          </p:grpSpPr>
          <p:sp>
            <p:nvSpPr>
              <p:cNvPr id="54" name="object 54"/>
              <p:cNvSpPr txBox="1"/>
              <p:nvPr/>
            </p:nvSpPr>
            <p:spPr>
              <a:xfrm>
                <a:off x="5519216" y="3727120"/>
                <a:ext cx="754380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Quick</a:t>
                </a: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hitch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5439455" y="3147604"/>
                <a:ext cx="462915" cy="579755"/>
              </a:xfrm>
              <a:custGeom>
                <a:avLst/>
                <a:gdLst/>
                <a:ahLst/>
                <a:cxnLst/>
                <a:rect l="l" t="t" r="r" b="b"/>
                <a:pathLst>
                  <a:path w="462914" h="579754">
                    <a:moveTo>
                      <a:pt x="0" y="0"/>
                    </a:moveTo>
                    <a:lnTo>
                      <a:pt x="462724" y="579437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5398204" y="3102358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2"/>
                    </a:lnTo>
                    <a:lnTo>
                      <a:pt x="43362" y="43357"/>
                    </a:lnTo>
                    <a:lnTo>
                      <a:pt x="48804" y="35283"/>
                    </a:lnTo>
                    <a:lnTo>
                      <a:pt x="50800" y="25400"/>
                    </a:lnTo>
                    <a:lnTo>
                      <a:pt x="48804" y="15510"/>
                    </a:lnTo>
                    <a:lnTo>
                      <a:pt x="43362" y="7437"/>
                    </a:lnTo>
                    <a:lnTo>
                      <a:pt x="35289" y="1995"/>
                    </a:lnTo>
                    <a:lnTo>
                      <a:pt x="25400" y="0"/>
                    </a:lnTo>
                    <a:lnTo>
                      <a:pt x="15510" y="1995"/>
                    </a:lnTo>
                    <a:lnTo>
                      <a:pt x="7437" y="7437"/>
                    </a:lnTo>
                    <a:lnTo>
                      <a:pt x="1995" y="15510"/>
                    </a:lnTo>
                    <a:lnTo>
                      <a:pt x="0" y="25400"/>
                    </a:lnTo>
                    <a:lnTo>
                      <a:pt x="1995" y="35283"/>
                    </a:lnTo>
                    <a:lnTo>
                      <a:pt x="7437" y="43357"/>
                    </a:lnTo>
                    <a:lnTo>
                      <a:pt x="15510" y="48802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511998" y="4314602"/>
              <a:ext cx="764540" cy="647503"/>
              <a:chOff x="1511998" y="4314602"/>
              <a:chExt cx="764540" cy="647503"/>
            </a:xfrm>
          </p:grpSpPr>
          <p:sp>
            <p:nvSpPr>
              <p:cNvPr id="14" name="object 14"/>
              <p:cNvSpPr txBox="1"/>
              <p:nvPr/>
            </p:nvSpPr>
            <p:spPr>
              <a:xfrm>
                <a:off x="1511998" y="4694135"/>
                <a:ext cx="764540" cy="26797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50165" rIns="0" bIns="0" rtlCol="0">
                <a:spAutoFit/>
              </a:bodyPr>
              <a:lstStyle/>
              <a:p>
                <a:pPr marL="97155">
                  <a:lnSpc>
                    <a:spcPct val="100000"/>
                  </a:lnSpc>
                  <a:spcBef>
                    <a:spcPts val="395"/>
                  </a:spcBef>
                </a:pPr>
                <a:r>
                  <a:rPr sz="1000" spc="-4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Track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roller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839418" y="4364759"/>
                <a:ext cx="60325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337820">
                    <a:moveTo>
                      <a:pt x="0" y="0"/>
                    </a:moveTo>
                    <a:lnTo>
                      <a:pt x="59944" y="337464"/>
                    </a:lnTo>
                  </a:path>
                </a:pathLst>
              </a:custGeom>
              <a:ln w="12699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9"/>
              <p:cNvSpPr/>
              <p:nvPr/>
            </p:nvSpPr>
            <p:spPr>
              <a:xfrm>
                <a:off x="1806397" y="4314602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4"/>
                    </a:lnTo>
                    <a:lnTo>
                      <a:pt x="43362" y="43362"/>
                    </a:lnTo>
                    <a:lnTo>
                      <a:pt x="48804" y="35289"/>
                    </a:lnTo>
                    <a:lnTo>
                      <a:pt x="50800" y="25400"/>
                    </a:lnTo>
                    <a:lnTo>
                      <a:pt x="48804" y="15516"/>
                    </a:lnTo>
                    <a:lnTo>
                      <a:pt x="43362" y="7442"/>
                    </a:lnTo>
                    <a:lnTo>
                      <a:pt x="35289" y="1997"/>
                    </a:lnTo>
                    <a:lnTo>
                      <a:pt x="25400" y="0"/>
                    </a:lnTo>
                    <a:lnTo>
                      <a:pt x="15510" y="1997"/>
                    </a:lnTo>
                    <a:lnTo>
                      <a:pt x="7437" y="7442"/>
                    </a:lnTo>
                    <a:lnTo>
                      <a:pt x="1995" y="15516"/>
                    </a:lnTo>
                    <a:lnTo>
                      <a:pt x="0" y="25400"/>
                    </a:lnTo>
                    <a:lnTo>
                      <a:pt x="1995" y="35289"/>
                    </a:lnTo>
                    <a:lnTo>
                      <a:pt x="7437" y="43362"/>
                    </a:lnTo>
                    <a:lnTo>
                      <a:pt x="15510" y="48804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543356" y="4169502"/>
              <a:ext cx="775335" cy="498152"/>
              <a:chOff x="543356" y="4169502"/>
              <a:chExt cx="775335" cy="498152"/>
            </a:xfrm>
          </p:grpSpPr>
          <p:sp>
            <p:nvSpPr>
              <p:cNvPr id="24" name="object 24"/>
              <p:cNvSpPr txBox="1"/>
              <p:nvPr/>
            </p:nvSpPr>
            <p:spPr>
              <a:xfrm>
                <a:off x="543356" y="4399684"/>
                <a:ext cx="775335" cy="26797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2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Idler</a:t>
                </a: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wheel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68" name="object 19"/>
              <p:cNvSpPr/>
              <p:nvPr/>
            </p:nvSpPr>
            <p:spPr>
              <a:xfrm>
                <a:off x="1194595" y="4169502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4"/>
                    </a:lnTo>
                    <a:lnTo>
                      <a:pt x="43362" y="43362"/>
                    </a:lnTo>
                    <a:lnTo>
                      <a:pt x="48804" y="35289"/>
                    </a:lnTo>
                    <a:lnTo>
                      <a:pt x="50800" y="25400"/>
                    </a:lnTo>
                    <a:lnTo>
                      <a:pt x="48804" y="15516"/>
                    </a:lnTo>
                    <a:lnTo>
                      <a:pt x="43362" y="7442"/>
                    </a:lnTo>
                    <a:lnTo>
                      <a:pt x="35289" y="1997"/>
                    </a:lnTo>
                    <a:lnTo>
                      <a:pt x="25400" y="0"/>
                    </a:lnTo>
                    <a:lnTo>
                      <a:pt x="15510" y="1997"/>
                    </a:lnTo>
                    <a:lnTo>
                      <a:pt x="7437" y="7442"/>
                    </a:lnTo>
                    <a:lnTo>
                      <a:pt x="1995" y="15516"/>
                    </a:lnTo>
                    <a:lnTo>
                      <a:pt x="0" y="25400"/>
                    </a:lnTo>
                    <a:lnTo>
                      <a:pt x="1995" y="35289"/>
                    </a:lnTo>
                    <a:lnTo>
                      <a:pt x="7437" y="43362"/>
                    </a:lnTo>
                    <a:lnTo>
                      <a:pt x="15510" y="48804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15"/>
              <p:cNvSpPr/>
              <p:nvPr/>
            </p:nvSpPr>
            <p:spPr>
              <a:xfrm flipH="1">
                <a:off x="882650" y="4194902"/>
                <a:ext cx="311945" cy="204782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337820">
                    <a:moveTo>
                      <a:pt x="0" y="0"/>
                    </a:moveTo>
                    <a:lnTo>
                      <a:pt x="59944" y="337464"/>
                    </a:lnTo>
                  </a:path>
                </a:pathLst>
              </a:custGeom>
              <a:ln w="12699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60411"/>
            <a:ext cx="3268345" cy="57277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4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Earthmoving </a:t>
            </a: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hazards and</a:t>
            </a:r>
            <a:r>
              <a:rPr sz="14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risks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most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62463"/>
              </p:ext>
            </p:extLst>
          </p:nvPr>
        </p:nvGraphicFramePr>
        <p:xfrm>
          <a:off x="533999" y="901157"/>
          <a:ext cx="6492240" cy="4060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0248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Traffic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mobile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Overhead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underground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249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Underground gas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sewage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piping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Rollovers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73062" y="1403959"/>
            <a:ext cx="2030945" cy="1372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202" y="1394957"/>
            <a:ext cx="2036991" cy="1380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9996" y="1394957"/>
            <a:ext cx="1932000" cy="1380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62" y="3277743"/>
            <a:ext cx="2027999" cy="1380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9996" y="3277743"/>
            <a:ext cx="1932000" cy="1380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39195" y="3276003"/>
            <a:ext cx="2036991" cy="1372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3062" y="990600"/>
            <a:ext cx="2030945" cy="185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756407" y="959069"/>
            <a:ext cx="2030945" cy="185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4907243" y="990600"/>
            <a:ext cx="2074950" cy="185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573062" y="3032377"/>
            <a:ext cx="2030945" cy="185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736218" y="3002837"/>
            <a:ext cx="2030945" cy="185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4907243" y="3038132"/>
            <a:ext cx="2074950" cy="185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5038"/>
            <a:ext cx="1998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 hazards and </a:t>
            </a:r>
            <a:r>
              <a:rPr sz="9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</a:t>
            </a:r>
            <a:r>
              <a:rPr sz="900" i="1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528776"/>
              </p:ext>
            </p:extLst>
          </p:nvPr>
        </p:nvGraphicFramePr>
        <p:xfrm>
          <a:off x="540000" y="705557"/>
          <a:ext cx="6473190" cy="4256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8048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Noise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Dust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handling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048"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Contaminated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soil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Falling into trenches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excavations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170"/>
                        </a:lnSpc>
                        <a:spcBef>
                          <a:spcPts val="4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UV rays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(radiation)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working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668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sun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88009" y="1240612"/>
            <a:ext cx="2027986" cy="1423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6194" y="1209925"/>
            <a:ext cx="681023" cy="1484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0197" y="1226185"/>
            <a:ext cx="1932000" cy="1451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009" y="3335109"/>
            <a:ext cx="2027986" cy="15608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0197" y="3335109"/>
            <a:ext cx="1932000" cy="15608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20906" y="3341687"/>
            <a:ext cx="2036991" cy="15543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2084" y="797736"/>
            <a:ext cx="2066184" cy="198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733105" y="797736"/>
            <a:ext cx="2066184" cy="198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4920906" y="797736"/>
            <a:ext cx="2066184" cy="198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568910" y="2906466"/>
            <a:ext cx="2066184" cy="198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733105" y="2906466"/>
            <a:ext cx="2066184" cy="198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4873733" y="2906465"/>
            <a:ext cx="2084164" cy="198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25723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Decibel </a:t>
            </a:r>
            <a:r>
              <a:rPr sz="1400" b="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levels </a:t>
            </a:r>
            <a:r>
              <a:rPr sz="1400" b="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of common</a:t>
            </a:r>
            <a:r>
              <a:rPr sz="1400" b="0" spc="-7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b="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sounds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35091" y="2136897"/>
            <a:ext cx="3481865" cy="2621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599983"/>
            <a:ext cx="6347460" cy="328485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wear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protection 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 earthmoving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because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8 hours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85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 (decibels),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140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briefly can permanently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hearing.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 loss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is: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650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slow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painless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irreversible.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Char char="•"/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31F20"/>
              </a:buClr>
              <a:buFont typeface="Franklin Gothic Book"/>
              <a:buChar char="•"/>
            </a:pPr>
            <a:endParaRPr sz="1300" dirty="0">
              <a:latin typeface="Times New Roman"/>
              <a:cs typeface="Times New Roman"/>
            </a:endParaRPr>
          </a:p>
          <a:p>
            <a:pPr marL="12700" marR="4086860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Here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examples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in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environments.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620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forest has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office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might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 60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outside a truck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generates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jackhammer generates around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100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taking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off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generates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120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950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7300" y="914400"/>
            <a:ext cx="6347459" cy="1371600"/>
            <a:chOff x="527300" y="914400"/>
            <a:chExt cx="6347459" cy="1371600"/>
          </a:xfrm>
        </p:grpSpPr>
        <p:sp>
          <p:nvSpPr>
            <p:cNvPr id="9" name="Rectangle 8"/>
            <p:cNvSpPr/>
            <p:nvPr/>
          </p:nvSpPr>
          <p:spPr>
            <a:xfrm>
              <a:off x="527300" y="914400"/>
              <a:ext cx="634745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7300" y="1219200"/>
              <a:ext cx="2095394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7300" y="2136897"/>
            <a:ext cx="6727929" cy="2621411"/>
            <a:chOff x="527300" y="2136897"/>
            <a:chExt cx="6727929" cy="2621411"/>
          </a:xfrm>
        </p:grpSpPr>
        <p:sp>
          <p:nvSpPr>
            <p:cNvPr id="12" name="Rectangle 11"/>
            <p:cNvSpPr/>
            <p:nvPr/>
          </p:nvSpPr>
          <p:spPr>
            <a:xfrm>
              <a:off x="527300" y="2452834"/>
              <a:ext cx="2565150" cy="1989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35091" y="2136897"/>
              <a:ext cx="3720138" cy="2621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2736" y="1668693"/>
            <a:ext cx="1998680" cy="3192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819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Chemicals </a:t>
            </a:r>
            <a:r>
              <a:rPr sz="1400" b="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and</a:t>
            </a:r>
            <a:r>
              <a:rPr sz="1400" b="0" spc="-6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b="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solvents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669580"/>
            <a:ext cx="4991735" cy="13169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 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labelled so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easily tell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chemical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with.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 should be stored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someone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cannot accidentally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 contact  with them.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data sheet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(SDS) before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handling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chemicals.</a:t>
            </a:r>
            <a:endParaRPr sz="1000">
              <a:latin typeface="Franklin Gothic Book"/>
              <a:cs typeface="Franklin Gothic Book"/>
            </a:endParaRPr>
          </a:p>
          <a:p>
            <a:pPr marL="12700" marR="300990">
              <a:lnSpc>
                <a:spcPts val="1140"/>
              </a:lnSpc>
              <a:spcBef>
                <a:spcPts val="7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understood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by,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person using chemicals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workplace.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 handle the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not sure, put the chemicals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safe, isolated area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talk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your</a:t>
            </a:r>
            <a:r>
              <a:rPr sz="1000" spc="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supervisor.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67723" y="2265369"/>
            <a:ext cx="1407051" cy="1705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950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366" y="1128550"/>
            <a:ext cx="6376363" cy="3824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ction Button: Home 10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681782"/>
            <a:ext cx="5207000" cy="8470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Fatigue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acute, ongoing state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tiredness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mental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physical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exhaustion and prevents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functioning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normally.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than feeling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tired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drowsy,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physical condition that  can occur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person’s physical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mental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limits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reached.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62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Fatigue 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happen because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lifestyle related factors. Fatigue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significant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and</a:t>
            </a:r>
            <a:r>
              <a:rPr sz="1000" spc="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poor concentration,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reaction times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increased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mistakes.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589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Fatigue</a:t>
            </a:r>
            <a:endParaRPr sz="1400">
              <a:latin typeface="Franklin Gothic Medium"/>
              <a:cs typeface="Franklin Gothic Medium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000" y="1850405"/>
          <a:ext cx="6473190" cy="30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99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45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Work 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related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factors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00305E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35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Lifestyle related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factors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0030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01">
                <a:tc>
                  <a:txBody>
                    <a:bodyPr/>
                    <a:lstStyle/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550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time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ts val="117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Scheduling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planning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example: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rosters, length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timing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shifts)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Inadequate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rest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breaks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Lengthy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periods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time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awake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Insufficient recovery time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between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shifts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Payment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incentives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working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longer</a:t>
                      </a:r>
                      <a:r>
                        <a:rPr sz="1000" spc="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shifts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ts val="117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Environmental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conditions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example: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climate,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light,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noise)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ts val="117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Type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being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undertaken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example: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physically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mentally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demanding)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marR="1096645" indent="-152400">
                        <a:lnSpc>
                          <a:spcPts val="1140"/>
                        </a:lnSpc>
                        <a:spcBef>
                          <a:spcPts val="310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demands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placed on the person  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example: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time frames,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deadlines)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organisation’s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culture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person’s role within the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organisation.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54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Inadequate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poor quality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sleep due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sleep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disorders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Social life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Family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responsibilities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employment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Travel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time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985" indent="-153035">
                        <a:lnSpc>
                          <a:spcPts val="117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1620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Health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wellbeing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985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example: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nutrition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diet,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exercise,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pain,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illness).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E6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969855" y="504012"/>
            <a:ext cx="832073" cy="125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950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300" y="1828800"/>
            <a:ext cx="325095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3778250" y="1828800"/>
            <a:ext cx="325095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3637" y="959447"/>
            <a:ext cx="901420" cy="1181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6185" y="910729"/>
            <a:ext cx="1111250" cy="1230630"/>
          </a:xfrm>
          <a:custGeom>
            <a:avLst/>
            <a:gdLst/>
            <a:ahLst/>
            <a:cxnLst/>
            <a:rect l="l" t="t" r="r" b="b"/>
            <a:pathLst>
              <a:path w="1111250" h="1230630">
                <a:moveTo>
                  <a:pt x="0" y="1230083"/>
                </a:moveTo>
                <a:lnTo>
                  <a:pt x="1110818" y="1230083"/>
                </a:lnTo>
                <a:lnTo>
                  <a:pt x="1110818" y="0"/>
                </a:lnTo>
                <a:lnTo>
                  <a:pt x="0" y="0"/>
                </a:lnTo>
                <a:lnTo>
                  <a:pt x="0" y="1230083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37765" y="2387179"/>
            <a:ext cx="1068443" cy="1196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5390" y="2356116"/>
            <a:ext cx="1111250" cy="1227455"/>
          </a:xfrm>
          <a:custGeom>
            <a:avLst/>
            <a:gdLst/>
            <a:ahLst/>
            <a:cxnLst/>
            <a:rect l="l" t="t" r="r" b="b"/>
            <a:pathLst>
              <a:path w="1111250" h="1227454">
                <a:moveTo>
                  <a:pt x="0" y="1227404"/>
                </a:moveTo>
                <a:lnTo>
                  <a:pt x="1110818" y="1227404"/>
                </a:lnTo>
                <a:lnTo>
                  <a:pt x="1110818" y="0"/>
                </a:lnTo>
                <a:lnTo>
                  <a:pt x="0" y="0"/>
                </a:lnTo>
                <a:lnTo>
                  <a:pt x="0" y="1227404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94821" y="914666"/>
            <a:ext cx="847090" cy="25400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Dizziness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4026" y="2360053"/>
            <a:ext cx="847090" cy="25400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Confusion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9177" y="3745166"/>
            <a:ext cx="947419" cy="25400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Low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motivation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51759" y="3850487"/>
            <a:ext cx="800586" cy="11168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06185" y="3741229"/>
            <a:ext cx="1111250" cy="1226185"/>
          </a:xfrm>
          <a:custGeom>
            <a:avLst/>
            <a:gdLst/>
            <a:ahLst/>
            <a:cxnLst/>
            <a:rect l="l" t="t" r="r" b="b"/>
            <a:pathLst>
              <a:path w="1111250" h="1226185">
                <a:moveTo>
                  <a:pt x="0" y="1226108"/>
                </a:moveTo>
                <a:lnTo>
                  <a:pt x="1110818" y="1226108"/>
                </a:lnTo>
                <a:lnTo>
                  <a:pt x="1110818" y="0"/>
                </a:lnTo>
                <a:lnTo>
                  <a:pt x="0" y="0"/>
                </a:lnTo>
                <a:lnTo>
                  <a:pt x="0" y="1226108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339252"/>
            <a:ext cx="3897629" cy="412305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9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Fatigue (continued)</a:t>
            </a:r>
            <a:endParaRPr sz="9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Signs 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of</a:t>
            </a:r>
            <a:r>
              <a:rPr sz="12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fatigue</a:t>
            </a:r>
            <a:endParaRPr sz="1200">
              <a:latin typeface="Franklin Gothic Medium"/>
              <a:cs typeface="Franklin Gothic Medium"/>
            </a:endParaRPr>
          </a:p>
          <a:p>
            <a:pPr marL="12700" marR="462280">
              <a:lnSpc>
                <a:spcPts val="1140"/>
              </a:lnSpc>
              <a:spcBef>
                <a:spcPts val="55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be able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identify signs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fatigue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yourself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others.  A person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affected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fatigue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display the following</a:t>
            </a:r>
            <a:r>
              <a:rPr sz="1000" spc="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signs: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46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Headaches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and/or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dizziness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Wandering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disconnected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thoughts,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daydreaming,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lack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concentration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0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Blurred vision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difficulty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keeping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eyes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open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Constant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yawning,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drowsy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relaxed feeling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falling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asleep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Moodiness, such as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irritability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0"/>
              </a:spcBef>
              <a:buChar char="•"/>
              <a:tabLst>
                <a:tab pos="1651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Short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term memory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problems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Low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motivation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0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Hallucinations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Impaired decision-making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judgment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Slowed reflexes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responses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immune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system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function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Increased errors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Extended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sleep during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days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off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endParaRPr sz="1000">
              <a:latin typeface="Franklin Gothic Book"/>
              <a:cs typeface="Franklin Gothic Book"/>
            </a:endParaRPr>
          </a:p>
          <a:p>
            <a:pPr marL="164465" marR="5080" indent="-151765">
              <a:lnSpc>
                <a:spcPts val="1140"/>
              </a:lnSpc>
              <a:spcBef>
                <a:spcPts val="31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Falling asleep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less than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second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few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seconds,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being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unaware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so (otherwise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micro-sleeps)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ts val="1170"/>
              </a:lnSpc>
              <a:spcBef>
                <a:spcPts val="195"/>
              </a:spcBef>
              <a:buChar char="•"/>
              <a:tabLst>
                <a:tab pos="1651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Drifting 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 lanes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missing gear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changes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turn</a:t>
            </a:r>
            <a:r>
              <a:rPr sz="1000" spc="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offs</a:t>
            </a:r>
            <a:endParaRPr sz="1000">
              <a:latin typeface="Franklin Gothic Book"/>
              <a:cs typeface="Franklin Gothic Book"/>
            </a:endParaRPr>
          </a:p>
          <a:p>
            <a:pPr marR="2894330" algn="ctr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driving.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Managing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fatigue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4495696"/>
            <a:ext cx="444944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Sleep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only effective long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term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strategy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prevent and manage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fatigue.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While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tired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muscles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recover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rest,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brain can only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recover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sleep.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most beneficial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sleep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night’s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single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continuous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period.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5449" y="4191000"/>
            <a:ext cx="455129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ction Button: Home 18">
            <a:hlinkClick r:id="rId7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5449" y="798444"/>
            <a:ext cx="4419601" cy="3392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2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2998</TotalTime>
  <Words>2001</Words>
  <Application>Microsoft Office PowerPoint</Application>
  <PresentationFormat>Custom</PresentationFormat>
  <Paragraphs>325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Franklin Gothic Book</vt:lpstr>
      <vt:lpstr>Franklin Gothic Demi</vt:lpstr>
      <vt:lpstr>Franklin Gothic Heavy</vt:lpstr>
      <vt:lpstr>Franklin Gothic Medium</vt:lpstr>
      <vt:lpstr>Open Sans</vt:lpstr>
      <vt:lpstr>Times New Roman</vt:lpstr>
      <vt:lpstr>Office Theme</vt:lpstr>
      <vt:lpstr>LEARNER GUIDE</vt:lpstr>
      <vt:lpstr>Introduction to Excavator</vt:lpstr>
      <vt:lpstr>An example of an excavator</vt:lpstr>
      <vt:lpstr>PowerPoint Presentation</vt:lpstr>
      <vt:lpstr>PowerPoint Presentation</vt:lpstr>
      <vt:lpstr>Decibel levels of common sounds</vt:lpstr>
      <vt:lpstr>Chemicals and solvents</vt:lpstr>
      <vt:lpstr>Fatigue</vt:lpstr>
      <vt:lpstr>PowerPoint Presentation</vt:lpstr>
      <vt:lpstr>PowerPoint Presentation</vt:lpstr>
      <vt:lpstr>Defective parts</vt:lpstr>
      <vt:lpstr>PowerPoint Presentation</vt:lpstr>
      <vt:lpstr>PowerPoint Presentation</vt:lpstr>
      <vt:lpstr>Work Health &amp; Safety Legislative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 Guides Australia</dc:creator>
  <cp:lastModifiedBy>qk663</cp:lastModifiedBy>
  <cp:revision>331</cp:revision>
  <dcterms:created xsi:type="dcterms:W3CDTF">2019-03-13T03:45:09Z</dcterms:created>
  <dcterms:modified xsi:type="dcterms:W3CDTF">2020-09-23T01:08:45Z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2019-03-13T00:00:00Z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2019-03-13T00:00:00Z</vt:filetime>
  </property>
  <property fmtid="{D5CDD505-2E9C-101B-9397-08002B2CF9AE}" pid="5" name="ArticulateGUID">
    <vt:lpwstr>5884EE43-0F39-4A09-ACAB-D4BF933F397F</vt:lpwstr>
  </property>
  <property fmtid="{D5CDD505-2E9C-101B-9397-08002B2CF9AE}" pid="6" name="ArticulatePath">
    <vt:lpwstr>Excavator_LG_RIIMPO320F_March 2019_PowerPoint Presentation</vt:lpwstr>
  </property>
</Properties>
</file>