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7" r:id="rId4"/>
    <p:sldId id="258" r:id="rId5"/>
    <p:sldId id="260" r:id="rId6"/>
    <p:sldId id="261" r:id="rId7"/>
    <p:sldId id="262" r:id="rId8"/>
    <p:sldId id="265" r:id="rId9"/>
    <p:sldId id="267" r:id="rId10"/>
    <p:sldId id="269" r:id="rId11"/>
    <p:sldId id="271" r:id="rId12"/>
    <p:sldId id="273" r:id="rId13"/>
    <p:sldId id="274" r:id="rId14"/>
    <p:sldId id="276" r:id="rId15"/>
    <p:sldId id="27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16/03/2021</a:t>
            </a:fld>
            <a:endParaRPr lang="en-AU"/>
          </a:p>
        </p:txBody>
      </p:sp>
      <p:sp>
        <p:nvSpPr>
          <p:cNvPr id="5" name="Footer Placeholder 4"/>
          <p:cNvSpPr>
            <a:spLocks noGrp="1"/>
          </p:cNvSpPr>
          <p:nvPr>
            <p:ph type="ftr" sz="quarter" idx="11"/>
          </p:nvPr>
        </p:nvSpPr>
        <p:spPr>
          <a:xfrm>
            <a:off x="2416500" y="329307"/>
            <a:ext cx="4973915" cy="309201"/>
          </a:xfrm>
        </p:spPr>
        <p:txBody>
          <a:bodyPr/>
          <a:lstStyle/>
          <a:p>
            <a:endParaRPr lang="en-AU"/>
          </a:p>
        </p:txBody>
      </p:sp>
      <p:sp>
        <p:nvSpPr>
          <p:cNvPr id="6" name="Slide Number Placeholder 5"/>
          <p:cNvSpPr>
            <a:spLocks noGrp="1"/>
          </p:cNvSpPr>
          <p:nvPr>
            <p:ph type="sldNum" sz="quarter" idx="12"/>
          </p:nvPr>
        </p:nvSpPr>
        <p:spPr>
          <a:xfrm>
            <a:off x="1437664" y="798973"/>
            <a:ext cx="811019" cy="503578"/>
          </a:xfrm>
        </p:spPr>
        <p:txBody>
          <a:bodyPr/>
          <a:lstStyle/>
          <a:p>
            <a:fld id="{B09B836F-DC7D-4203-899F-C51B734B8F17}" type="slidenum">
              <a:rPr lang="en-AU" smtClean="0"/>
              <a:t>‹#›</a:t>
            </a:fld>
            <a:endParaRPr lang="en-AU"/>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95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16/03/2021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394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16/03/2021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776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A7764-D923-435B-B9E4-77FF106FC117}" type="datetimeFigureOut">
              <a:rPr lang="en-AU" smtClean="0"/>
              <a:t>16/03/2021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479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BA7764-D923-435B-B9E4-77FF106FC117}" type="datetimeFigureOut">
              <a:rPr lang="en-AU" smtClean="0"/>
              <a:t>16/03/2021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09B836F-DC7D-4203-899F-C51B734B8F17}" type="slidenum">
              <a:rPr lang="en-AU" smtClean="0"/>
              <a:t>‹#›</a:t>
            </a:fld>
            <a:endParaRPr lang="en-AU"/>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805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BA7764-D923-435B-B9E4-77FF106FC117}" type="datetimeFigureOut">
              <a:rPr lang="en-AU" smtClean="0"/>
              <a:t>16/03/2021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9B836F-DC7D-4203-899F-C51B734B8F17}" type="slidenum">
              <a:rPr lang="en-AU" smtClean="0"/>
              <a:t>‹#›</a:t>
            </a:fld>
            <a:endParaRPr lang="en-AU"/>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59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A7764-D923-435B-B9E4-77FF106FC117}" type="datetimeFigureOut">
              <a:rPr lang="en-AU" smtClean="0"/>
              <a:t>16/03/2021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09B836F-DC7D-4203-899F-C51B734B8F17}" type="slidenum">
              <a:rPr lang="en-AU" smtClean="0"/>
              <a:t>‹#›</a:t>
            </a:fld>
            <a:endParaRPr lang="en-AU"/>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95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BA7764-D923-435B-B9E4-77FF106FC117}" type="datetimeFigureOut">
              <a:rPr lang="en-AU" smtClean="0"/>
              <a:t>16/03/2021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09B836F-DC7D-4203-899F-C51B734B8F17}" type="slidenum">
              <a:rPr lang="en-AU" smtClean="0"/>
              <a:t>‹#›</a:t>
            </a:fld>
            <a:endParaRPr lang="en-AU"/>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7478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A7764-D923-435B-B9E4-77FF106FC117}" type="datetimeFigureOut">
              <a:rPr lang="en-AU" smtClean="0"/>
              <a:t>16/03/2021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09B836F-DC7D-4203-899F-C51B734B8F17}" type="slidenum">
              <a:rPr lang="en-AU" smtClean="0"/>
              <a:t>‹#›</a:t>
            </a:fld>
            <a:endParaRPr lang="en-AU"/>
          </a:p>
        </p:txBody>
      </p:sp>
    </p:spTree>
    <p:extLst>
      <p:ext uri="{BB962C8B-B14F-4D97-AF65-F5344CB8AC3E}">
        <p14:creationId xmlns:p14="http://schemas.microsoft.com/office/powerpoint/2010/main" val="1553557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BA7764-D923-435B-B9E4-77FF106FC117}" type="datetimeFigureOut">
              <a:rPr lang="en-AU" smtClean="0"/>
              <a:t>16/03/2021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09B836F-DC7D-4203-899F-C51B734B8F17}" type="slidenum">
              <a:rPr lang="en-AU" smtClean="0"/>
              <a:t>‹#›</a:t>
            </a:fld>
            <a:endParaRPr lang="en-AU"/>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8634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6BA7764-D923-435B-B9E4-77FF106FC117}" type="datetimeFigureOut">
              <a:rPr lang="en-AU" smtClean="0"/>
              <a:t>16/03/2021</a:t>
            </a:fld>
            <a:endParaRPr lang="en-AU"/>
          </a:p>
        </p:txBody>
      </p:sp>
      <p:sp>
        <p:nvSpPr>
          <p:cNvPr id="6" name="Footer Placeholder 5"/>
          <p:cNvSpPr>
            <a:spLocks noGrp="1"/>
          </p:cNvSpPr>
          <p:nvPr>
            <p:ph type="ftr" sz="quarter" idx="11"/>
          </p:nvPr>
        </p:nvSpPr>
        <p:spPr>
          <a:xfrm>
            <a:off x="1447382" y="318640"/>
            <a:ext cx="5541004" cy="320931"/>
          </a:xfrm>
        </p:spPr>
        <p:txBody>
          <a:bodyPr/>
          <a:lstStyle/>
          <a:p>
            <a:endParaRPr lang="en-AU"/>
          </a:p>
        </p:txBody>
      </p:sp>
      <p:sp>
        <p:nvSpPr>
          <p:cNvPr id="7" name="Slide Number Placeholder 6"/>
          <p:cNvSpPr>
            <a:spLocks noGrp="1"/>
          </p:cNvSpPr>
          <p:nvPr>
            <p:ph type="sldNum" sz="quarter" idx="12"/>
          </p:nvPr>
        </p:nvSpPr>
        <p:spPr/>
        <p:txBody>
          <a:bodyPr/>
          <a:lstStyle/>
          <a:p>
            <a:fld id="{B09B836F-DC7D-4203-899F-C51B734B8F17}" type="slidenum">
              <a:rPr lang="en-AU" smtClean="0"/>
              <a:t>‹#›</a:t>
            </a:fld>
            <a:endParaRPr lang="en-AU"/>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516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6BA7764-D923-435B-B9E4-77FF106FC117}" type="datetimeFigureOut">
              <a:rPr lang="en-AU" smtClean="0"/>
              <a:t>16/03/2021</a:t>
            </a:fld>
            <a:endParaRPr lang="en-AU"/>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09B836F-DC7D-4203-899F-C51B734B8F17}" type="slidenum">
              <a:rPr lang="en-AU" smtClean="0"/>
              <a:t>‹#›</a:t>
            </a:fld>
            <a:endParaRPr lang="en-AU"/>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47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2hzTxijaZkw?feature=oemb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ideo" Target="https://www.youtube.com/embed/qpZLyofmrH4?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7FvVGbrkHzI?feature=oemb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safeworkaustralia.gov.au/glossary#control-measure" TargetMode="External"/><Relationship Id="rId3" Type="http://schemas.openxmlformats.org/officeDocument/2006/relationships/hyperlink" Target="https://www.safeworkaustralia.gov.au/glossary#whs" TargetMode="External"/><Relationship Id="rId7" Type="http://schemas.openxmlformats.org/officeDocument/2006/relationships/hyperlink" Target="https://www.safeworkaustralia.gov.au/glossary#hazards" TargetMode="External"/><Relationship Id="rId2" Type="http://schemas.openxmlformats.org/officeDocument/2006/relationships/hyperlink" Target="https://www.safeworkaustralia.gov.au/doc/model-code-practice-how-manage-work-health-and-safety-risks" TargetMode="External"/><Relationship Id="rId1" Type="http://schemas.openxmlformats.org/officeDocument/2006/relationships/slideLayout" Target="../slideLayouts/slideLayout2.xml"/><Relationship Id="rId6" Type="http://schemas.openxmlformats.org/officeDocument/2006/relationships/hyperlink" Target="https://www.safeworkaustralia.gov.au/doc/template-and-example-covid-19-risk-register" TargetMode="External"/><Relationship Id="rId5" Type="http://schemas.openxmlformats.org/officeDocument/2006/relationships/hyperlink" Target="https://www.safeworkaustralia.gov.au/doc/key-considerations-undertaking-risk-assessment-covid-19" TargetMode="External"/><Relationship Id="rId4" Type="http://schemas.openxmlformats.org/officeDocument/2006/relationships/hyperlink" Target="https://www.safeworkaustralia.gov.au/glossary#risks" TargetMode="External"/><Relationship Id="rId9" Type="http://schemas.openxmlformats.org/officeDocument/2006/relationships/hyperlink" Target="https://www.safeworkaustralia.gov.au/glossary#control-measur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BVh2iOMUvik?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Radio" TargetMode="External"/><Relationship Id="rId2" Type="http://schemas.openxmlformats.org/officeDocument/2006/relationships/slideLayout" Target="../slideLayouts/slideLayout2.xml"/><Relationship Id="rId1" Type="http://schemas.openxmlformats.org/officeDocument/2006/relationships/video" Target="https://www.youtube.com/embed/PaKtplesS4U?feature=oembed" TargetMode="External"/><Relationship Id="rId5" Type="http://schemas.openxmlformats.org/officeDocument/2006/relationships/image" Target="../media/image8.jpeg"/><Relationship Id="rId4" Type="http://schemas.openxmlformats.org/officeDocument/2006/relationships/hyperlink" Target="https://en.wikipedia.org/wiki/Radio_wav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6C944-2F7F-451E-A0FE-059258421FED}"/>
              </a:ext>
            </a:extLst>
          </p:cNvPr>
          <p:cNvSpPr>
            <a:spLocks noGrp="1"/>
          </p:cNvSpPr>
          <p:nvPr>
            <p:ph type="ctrTitle"/>
          </p:nvPr>
        </p:nvSpPr>
        <p:spPr>
          <a:xfrm>
            <a:off x="1524000" y="699539"/>
            <a:ext cx="9144000" cy="1233294"/>
          </a:xfrm>
        </p:spPr>
        <p:txBody>
          <a:bodyPr/>
          <a:lstStyle/>
          <a:p>
            <a:pPr algn="ctr"/>
            <a:r>
              <a:rPr lang="en-US" dirty="0">
                <a:solidFill>
                  <a:srgbClr val="FFC000"/>
                </a:solidFill>
                <a:highlight>
                  <a:srgbClr val="000000"/>
                </a:highlight>
                <a:latin typeface="Arial Black" panose="020B0A04020102020204" pitchFamily="34" charset="0"/>
              </a:rPr>
              <a:t> Excavator </a:t>
            </a:r>
            <a:endParaRPr lang="en-AU" dirty="0">
              <a:solidFill>
                <a:srgbClr val="FFC000"/>
              </a:solidFill>
              <a:highlight>
                <a:srgbClr val="000000"/>
              </a:highlight>
              <a:latin typeface="Arial Black" panose="020B0A04020102020204" pitchFamily="34" charset="0"/>
            </a:endParaRPr>
          </a:p>
        </p:txBody>
      </p:sp>
      <p:sp>
        <p:nvSpPr>
          <p:cNvPr id="3" name="Subtitle 2">
            <a:extLst>
              <a:ext uri="{FF2B5EF4-FFF2-40B4-BE49-F238E27FC236}">
                <a16:creationId xmlns:a16="http://schemas.microsoft.com/office/drawing/2014/main" id="{3F4C239F-878D-4174-BB39-8AE7E71325A7}"/>
              </a:ext>
            </a:extLst>
          </p:cNvPr>
          <p:cNvSpPr>
            <a:spLocks noGrp="1"/>
          </p:cNvSpPr>
          <p:nvPr>
            <p:ph type="subTitle" idx="1"/>
          </p:nvPr>
        </p:nvSpPr>
        <p:spPr>
          <a:xfrm>
            <a:off x="1524000" y="5217237"/>
            <a:ext cx="9144000" cy="844127"/>
          </a:xfrm>
        </p:spPr>
        <p:txBody>
          <a:bodyPr>
            <a:normAutofit fontScale="77500" lnSpcReduction="20000"/>
          </a:bodyPr>
          <a:lstStyle/>
          <a:p>
            <a:pPr algn="ctr"/>
            <a:r>
              <a:rPr lang="en-US" sz="5400" b="1" dirty="0">
                <a:solidFill>
                  <a:schemeClr val="accent1">
                    <a:lumMod val="75000"/>
                  </a:schemeClr>
                </a:solidFill>
              </a:rPr>
              <a:t>Self-paced learning tasks</a:t>
            </a:r>
            <a:endParaRPr lang="en-AU" sz="5400" b="1" dirty="0">
              <a:solidFill>
                <a:schemeClr val="accent1">
                  <a:lumMod val="75000"/>
                </a:schemeClr>
              </a:solidFill>
            </a:endParaRPr>
          </a:p>
        </p:txBody>
      </p:sp>
      <p:pic>
        <p:nvPicPr>
          <p:cNvPr id="5" name="Picture 4">
            <a:extLst>
              <a:ext uri="{FF2B5EF4-FFF2-40B4-BE49-F238E27FC236}">
                <a16:creationId xmlns:a16="http://schemas.microsoft.com/office/drawing/2014/main" id="{EA18EFEC-8E48-47E2-895E-5750C2CD7698}"/>
              </a:ext>
            </a:extLst>
          </p:cNvPr>
          <p:cNvPicPr>
            <a:picLocks noChangeAspect="1"/>
          </p:cNvPicPr>
          <p:nvPr/>
        </p:nvPicPr>
        <p:blipFill>
          <a:blip r:embed="rId2"/>
          <a:stretch>
            <a:fillRect/>
          </a:stretch>
        </p:blipFill>
        <p:spPr>
          <a:xfrm>
            <a:off x="4506686" y="2130206"/>
            <a:ext cx="3803599" cy="3108318"/>
          </a:xfrm>
          <a:prstGeom prst="rect">
            <a:avLst/>
          </a:prstGeom>
        </p:spPr>
      </p:pic>
    </p:spTree>
    <p:extLst>
      <p:ext uri="{BB962C8B-B14F-4D97-AF65-F5344CB8AC3E}">
        <p14:creationId xmlns:p14="http://schemas.microsoft.com/office/powerpoint/2010/main" val="701369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4: Hand signals (continued)</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191237"/>
            <a:ext cx="10235268" cy="801129"/>
          </a:xfrm>
        </p:spPr>
        <p:txBody>
          <a:bodyPr>
            <a:normAutofit/>
          </a:bodyPr>
          <a:lstStyle/>
          <a:p>
            <a:pPr marL="0" indent="0">
              <a:buNone/>
            </a:pPr>
            <a:r>
              <a:rPr lang="en-US" sz="1800" dirty="0"/>
              <a:t>List the meaning of each hand signal. </a:t>
            </a:r>
          </a:p>
        </p:txBody>
      </p:sp>
      <p:sp>
        <p:nvSpPr>
          <p:cNvPr id="9" name="Content Placeholder 2">
            <a:extLst>
              <a:ext uri="{FF2B5EF4-FFF2-40B4-BE49-F238E27FC236}">
                <a16:creationId xmlns:a16="http://schemas.microsoft.com/office/drawing/2014/main" id="{8A0D0F30-4372-45AA-935F-91DAF81563F8}"/>
              </a:ext>
            </a:extLst>
          </p:cNvPr>
          <p:cNvSpPr txBox="1">
            <a:spLocks/>
          </p:cNvSpPr>
          <p:nvPr/>
        </p:nvSpPr>
        <p:spPr>
          <a:xfrm>
            <a:off x="838200" y="5156761"/>
            <a:ext cx="10515600" cy="61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800" dirty="0"/>
              <a:t>……………………………………………………	……………………………………………..….	…………………………………………………</a:t>
            </a:r>
          </a:p>
        </p:txBody>
      </p:sp>
      <p:pic>
        <p:nvPicPr>
          <p:cNvPr id="4" name="Picture 3">
            <a:extLst>
              <a:ext uri="{FF2B5EF4-FFF2-40B4-BE49-F238E27FC236}">
                <a16:creationId xmlns:a16="http://schemas.microsoft.com/office/drawing/2014/main" id="{4111A96F-7769-4BA6-9A73-FC9BAC1F3D7C}"/>
              </a:ext>
            </a:extLst>
          </p:cNvPr>
          <p:cNvPicPr>
            <a:picLocks noChangeAspect="1"/>
          </p:cNvPicPr>
          <p:nvPr/>
        </p:nvPicPr>
        <p:blipFill>
          <a:blip r:embed="rId2"/>
          <a:stretch>
            <a:fillRect/>
          </a:stretch>
        </p:blipFill>
        <p:spPr>
          <a:xfrm>
            <a:off x="756675" y="2160873"/>
            <a:ext cx="3438095" cy="2704762"/>
          </a:xfrm>
          <a:prstGeom prst="rect">
            <a:avLst/>
          </a:prstGeom>
        </p:spPr>
      </p:pic>
      <p:pic>
        <p:nvPicPr>
          <p:cNvPr id="7" name="Picture 6">
            <a:extLst>
              <a:ext uri="{FF2B5EF4-FFF2-40B4-BE49-F238E27FC236}">
                <a16:creationId xmlns:a16="http://schemas.microsoft.com/office/drawing/2014/main" id="{F6146EF6-206C-4308-A32A-5FE793FF9A10}"/>
              </a:ext>
            </a:extLst>
          </p:cNvPr>
          <p:cNvPicPr>
            <a:picLocks noChangeAspect="1"/>
          </p:cNvPicPr>
          <p:nvPr/>
        </p:nvPicPr>
        <p:blipFill>
          <a:blip r:embed="rId3"/>
          <a:stretch>
            <a:fillRect/>
          </a:stretch>
        </p:blipFill>
        <p:spPr>
          <a:xfrm>
            <a:off x="4194770" y="2141825"/>
            <a:ext cx="3657143" cy="2742857"/>
          </a:xfrm>
          <a:prstGeom prst="rect">
            <a:avLst/>
          </a:prstGeom>
        </p:spPr>
      </p:pic>
      <p:pic>
        <p:nvPicPr>
          <p:cNvPr id="11" name="Picture 10">
            <a:extLst>
              <a:ext uri="{FF2B5EF4-FFF2-40B4-BE49-F238E27FC236}">
                <a16:creationId xmlns:a16="http://schemas.microsoft.com/office/drawing/2014/main" id="{DB0958B3-AA34-4C15-BB81-42B8C1C50CFE}"/>
              </a:ext>
            </a:extLst>
          </p:cNvPr>
          <p:cNvPicPr>
            <a:picLocks noChangeAspect="1"/>
          </p:cNvPicPr>
          <p:nvPr/>
        </p:nvPicPr>
        <p:blipFill>
          <a:blip r:embed="rId4"/>
          <a:stretch>
            <a:fillRect/>
          </a:stretch>
        </p:blipFill>
        <p:spPr>
          <a:xfrm>
            <a:off x="7851913" y="2141824"/>
            <a:ext cx="3457143" cy="2742857"/>
          </a:xfrm>
          <a:prstGeom prst="rect">
            <a:avLst/>
          </a:prstGeom>
        </p:spPr>
      </p:pic>
    </p:spTree>
    <p:extLst>
      <p:ext uri="{BB962C8B-B14F-4D97-AF65-F5344CB8AC3E}">
        <p14:creationId xmlns:p14="http://schemas.microsoft.com/office/powerpoint/2010/main" val="2419344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4: Hand signals (continued)</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191237"/>
            <a:ext cx="10235268" cy="801129"/>
          </a:xfrm>
        </p:spPr>
        <p:txBody>
          <a:bodyPr>
            <a:normAutofit/>
          </a:bodyPr>
          <a:lstStyle/>
          <a:p>
            <a:pPr marL="0" indent="0">
              <a:buNone/>
            </a:pPr>
            <a:r>
              <a:rPr lang="en-US" sz="1800" dirty="0"/>
              <a:t>List the meaning of each hand signal. </a:t>
            </a:r>
          </a:p>
        </p:txBody>
      </p:sp>
      <p:sp>
        <p:nvSpPr>
          <p:cNvPr id="9" name="Content Placeholder 2">
            <a:extLst>
              <a:ext uri="{FF2B5EF4-FFF2-40B4-BE49-F238E27FC236}">
                <a16:creationId xmlns:a16="http://schemas.microsoft.com/office/drawing/2014/main" id="{8A0D0F30-4372-45AA-935F-91DAF81563F8}"/>
              </a:ext>
            </a:extLst>
          </p:cNvPr>
          <p:cNvSpPr txBox="1">
            <a:spLocks/>
          </p:cNvSpPr>
          <p:nvPr/>
        </p:nvSpPr>
        <p:spPr>
          <a:xfrm>
            <a:off x="838200" y="5156761"/>
            <a:ext cx="10515600" cy="61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800" dirty="0"/>
              <a:t>……………………………………………………	……………………………………………..….	…………………………………………………</a:t>
            </a:r>
          </a:p>
        </p:txBody>
      </p:sp>
      <p:pic>
        <p:nvPicPr>
          <p:cNvPr id="5" name="Picture 4">
            <a:extLst>
              <a:ext uri="{FF2B5EF4-FFF2-40B4-BE49-F238E27FC236}">
                <a16:creationId xmlns:a16="http://schemas.microsoft.com/office/drawing/2014/main" id="{269C6856-FA80-4517-A6A0-2265AFAC11CE}"/>
              </a:ext>
            </a:extLst>
          </p:cNvPr>
          <p:cNvPicPr>
            <a:picLocks noChangeAspect="1"/>
          </p:cNvPicPr>
          <p:nvPr/>
        </p:nvPicPr>
        <p:blipFill>
          <a:blip r:embed="rId2"/>
          <a:stretch>
            <a:fillRect/>
          </a:stretch>
        </p:blipFill>
        <p:spPr>
          <a:xfrm>
            <a:off x="838200" y="1992366"/>
            <a:ext cx="3438095" cy="2733333"/>
          </a:xfrm>
          <a:prstGeom prst="rect">
            <a:avLst/>
          </a:prstGeom>
        </p:spPr>
      </p:pic>
      <p:pic>
        <p:nvPicPr>
          <p:cNvPr id="6" name="Picture 5">
            <a:extLst>
              <a:ext uri="{FF2B5EF4-FFF2-40B4-BE49-F238E27FC236}">
                <a16:creationId xmlns:a16="http://schemas.microsoft.com/office/drawing/2014/main" id="{B8C11790-327D-4AF0-827D-56C8955C8A2A}"/>
              </a:ext>
            </a:extLst>
          </p:cNvPr>
          <p:cNvPicPr>
            <a:picLocks noChangeAspect="1"/>
          </p:cNvPicPr>
          <p:nvPr/>
        </p:nvPicPr>
        <p:blipFill>
          <a:blip r:embed="rId3"/>
          <a:stretch>
            <a:fillRect/>
          </a:stretch>
        </p:blipFill>
        <p:spPr>
          <a:xfrm>
            <a:off x="4287136" y="1992366"/>
            <a:ext cx="3628571" cy="2723809"/>
          </a:xfrm>
          <a:prstGeom prst="rect">
            <a:avLst/>
          </a:prstGeom>
        </p:spPr>
      </p:pic>
    </p:spTree>
    <p:extLst>
      <p:ext uri="{BB962C8B-B14F-4D97-AF65-F5344CB8AC3E}">
        <p14:creationId xmlns:p14="http://schemas.microsoft.com/office/powerpoint/2010/main" val="599027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5: Hazards</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082180"/>
            <a:ext cx="10235268" cy="801129"/>
          </a:xfrm>
        </p:spPr>
        <p:txBody>
          <a:bodyPr>
            <a:normAutofit/>
          </a:bodyPr>
          <a:lstStyle/>
          <a:p>
            <a:pPr marL="0" indent="0">
              <a:buNone/>
            </a:pPr>
            <a:r>
              <a:rPr lang="en-US" sz="1800" dirty="0"/>
              <a:t>There are many hazards you must look for when operating an excavator. One the next page list 10 hazards you must be careful of. </a:t>
            </a:r>
          </a:p>
        </p:txBody>
      </p:sp>
      <p:pic>
        <p:nvPicPr>
          <p:cNvPr id="4" name="Online Media 3" title="Excavation hazards and its control Part-1">
            <a:hlinkClick r:id="" action="ppaction://media"/>
            <a:extLst>
              <a:ext uri="{FF2B5EF4-FFF2-40B4-BE49-F238E27FC236}">
                <a16:creationId xmlns:a16="http://schemas.microsoft.com/office/drawing/2014/main" id="{55198A3E-AB85-42F1-A826-44D6C7440DF8}"/>
              </a:ext>
            </a:extLst>
          </p:cNvPr>
          <p:cNvPicPr>
            <a:picLocks noRot="1" noChangeAspect="1"/>
          </p:cNvPicPr>
          <p:nvPr>
            <a:videoFile r:link="rId1"/>
          </p:nvPr>
        </p:nvPicPr>
        <p:blipFill>
          <a:blip r:embed="rId3"/>
          <a:stretch>
            <a:fillRect/>
          </a:stretch>
        </p:blipFill>
        <p:spPr>
          <a:xfrm>
            <a:off x="4322147" y="1883309"/>
            <a:ext cx="6035763" cy="4526822"/>
          </a:xfrm>
          <a:prstGeom prst="rect">
            <a:avLst/>
          </a:prstGeom>
        </p:spPr>
      </p:pic>
    </p:spTree>
    <p:extLst>
      <p:ext uri="{BB962C8B-B14F-4D97-AF65-F5344CB8AC3E}">
        <p14:creationId xmlns:p14="http://schemas.microsoft.com/office/powerpoint/2010/main" val="393592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89916B-7C67-4218-980C-F46F89CACDC9}"/>
              </a:ext>
            </a:extLst>
          </p:cNvPr>
          <p:cNvSpPr>
            <a:spLocks noGrp="1"/>
          </p:cNvSpPr>
          <p:nvPr>
            <p:ph idx="1"/>
          </p:nvPr>
        </p:nvSpPr>
        <p:spPr>
          <a:xfrm>
            <a:off x="838200" y="419878"/>
            <a:ext cx="10515600" cy="5757085"/>
          </a:xfrm>
        </p:spPr>
        <p:txBody>
          <a:bodyPr>
            <a:normAutofit fontScale="70000" lnSpcReduction="20000"/>
          </a:bodyPr>
          <a:lstStyle/>
          <a:p>
            <a:pPr marL="0" indent="0">
              <a:buNone/>
            </a:pPr>
            <a:r>
              <a:rPr lang="en-US" dirty="0"/>
              <a:t>List 10 hazards you must be careful of when using an excavator.</a:t>
            </a:r>
          </a:p>
          <a:p>
            <a:pPr marL="0" indent="0">
              <a:buNone/>
            </a:pPr>
            <a:endParaRPr lang="en-US" dirty="0"/>
          </a:p>
          <a:p>
            <a:pPr marL="0" indent="0">
              <a:buNone/>
            </a:pPr>
            <a:r>
              <a:rPr lang="en-US" sz="2000" dirty="0"/>
              <a:t>1……………………………………………………………………………………………………………………………………….</a:t>
            </a:r>
          </a:p>
          <a:p>
            <a:pPr marL="0" indent="0">
              <a:buNone/>
            </a:pPr>
            <a:r>
              <a:rPr lang="en-US" sz="2000" dirty="0"/>
              <a:t>2……………………………………………………………………………………………………………………………………….</a:t>
            </a:r>
            <a:endParaRPr lang="en-AU" sz="2000" dirty="0"/>
          </a:p>
          <a:p>
            <a:pPr marL="0" indent="0">
              <a:buNone/>
            </a:pPr>
            <a:r>
              <a:rPr lang="en-US" sz="2000" dirty="0"/>
              <a:t>3……………………………………………………………………………………………………………………………………….</a:t>
            </a:r>
            <a:endParaRPr lang="en-AU" sz="2000" dirty="0"/>
          </a:p>
          <a:p>
            <a:pPr marL="0" indent="0">
              <a:buNone/>
            </a:pPr>
            <a:r>
              <a:rPr lang="en-US" sz="2000" dirty="0"/>
              <a:t>4……………………………………………………………………………………………………………………………………….</a:t>
            </a:r>
            <a:endParaRPr lang="en-AU" sz="2000" dirty="0"/>
          </a:p>
          <a:p>
            <a:pPr marL="0" indent="0">
              <a:buNone/>
            </a:pPr>
            <a:r>
              <a:rPr lang="en-US" sz="2000" dirty="0"/>
              <a:t>5……………………………………………………………………………………………………………………………………….</a:t>
            </a:r>
            <a:endParaRPr lang="en-AU" sz="2000" dirty="0"/>
          </a:p>
          <a:p>
            <a:pPr marL="0" indent="0">
              <a:buNone/>
            </a:pPr>
            <a:r>
              <a:rPr lang="en-US" sz="2000" dirty="0"/>
              <a:t>6……………………………………………………………………………………………………………………………………….</a:t>
            </a:r>
            <a:endParaRPr lang="en-AU" sz="2000" dirty="0"/>
          </a:p>
          <a:p>
            <a:pPr marL="0" indent="0">
              <a:buNone/>
            </a:pPr>
            <a:r>
              <a:rPr lang="en-US" sz="2000" dirty="0"/>
              <a:t>7……………………………………………………………………………………………………………………………………….</a:t>
            </a:r>
            <a:endParaRPr lang="en-AU" sz="2000" dirty="0"/>
          </a:p>
          <a:p>
            <a:pPr marL="0" indent="0">
              <a:buNone/>
            </a:pPr>
            <a:r>
              <a:rPr lang="en-US" sz="2000" dirty="0"/>
              <a:t>8……………………………………………………………………………………………………………………………………….</a:t>
            </a:r>
            <a:endParaRPr lang="en-AU" sz="2000" dirty="0"/>
          </a:p>
          <a:p>
            <a:pPr marL="0" indent="0">
              <a:buNone/>
            </a:pPr>
            <a:r>
              <a:rPr lang="en-US" sz="2000" dirty="0"/>
              <a:t>9……………………………………………………………………………………………………………………………………….</a:t>
            </a:r>
            <a:endParaRPr lang="en-AU" sz="2000" dirty="0"/>
          </a:p>
          <a:p>
            <a:pPr marL="0" indent="0">
              <a:buNone/>
            </a:pPr>
            <a:r>
              <a:rPr lang="en-US" sz="2000" dirty="0"/>
              <a:t>10……………………………………………………………………………………………………………………………………….</a:t>
            </a:r>
            <a:endParaRPr lang="en-AU" sz="2000" dirty="0"/>
          </a:p>
          <a:p>
            <a:pPr marL="0" indent="0">
              <a:buNone/>
            </a:pPr>
            <a:endParaRPr lang="en-AU" sz="2000" dirty="0"/>
          </a:p>
        </p:txBody>
      </p:sp>
    </p:spTree>
    <p:extLst>
      <p:ext uri="{BB962C8B-B14F-4D97-AF65-F5344CB8AC3E}">
        <p14:creationId xmlns:p14="http://schemas.microsoft.com/office/powerpoint/2010/main" val="2731553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85B2D2C-E8E6-4C33-8A66-C707F1EE2FEE}"/>
              </a:ext>
            </a:extLst>
          </p:cNvPr>
          <p:cNvSpPr>
            <a:spLocks noGrp="1"/>
          </p:cNvSpPr>
          <p:nvPr>
            <p:ph type="title"/>
          </p:nvPr>
        </p:nvSpPr>
        <p:spPr>
          <a:xfrm>
            <a:off x="838200" y="365125"/>
            <a:ext cx="10515600" cy="717055"/>
          </a:xfrm>
        </p:spPr>
        <p:txBody>
          <a:bodyPr>
            <a:normAutofit fontScale="90000"/>
          </a:bodyPr>
          <a:lstStyle/>
          <a:p>
            <a:pPr fontAlgn="base"/>
            <a:r>
              <a:rPr lang="en-US" sz="3600" b="1" dirty="0">
                <a:solidFill>
                  <a:schemeClr val="accent1"/>
                </a:solidFill>
              </a:rPr>
              <a:t>TASK 6: Excavator. Pre-operational checks</a:t>
            </a:r>
          </a:p>
        </p:txBody>
      </p:sp>
      <p:pic>
        <p:nvPicPr>
          <p:cNvPr id="5" name="Online Media 4" title="PC490LC-11 Hydraulic Excavator - Pre Operation Inspection">
            <a:hlinkClick r:id="" action="ppaction://media"/>
            <a:extLst>
              <a:ext uri="{FF2B5EF4-FFF2-40B4-BE49-F238E27FC236}">
                <a16:creationId xmlns:a16="http://schemas.microsoft.com/office/drawing/2014/main" id="{A24C289E-EBB3-47A8-9B26-8671DDB498D9}"/>
              </a:ext>
            </a:extLst>
          </p:cNvPr>
          <p:cNvPicPr>
            <a:picLocks noGrp="1" noRot="1" noChangeAspect="1"/>
          </p:cNvPicPr>
          <p:nvPr>
            <p:ph idx="1"/>
            <a:videoFile r:link="rId1"/>
          </p:nvPr>
        </p:nvPicPr>
        <p:blipFill>
          <a:blip r:embed="rId3"/>
          <a:stretch>
            <a:fillRect/>
          </a:stretch>
        </p:blipFill>
        <p:spPr>
          <a:xfrm>
            <a:off x="1354481" y="1539551"/>
            <a:ext cx="8259684" cy="4665306"/>
          </a:xfrm>
          <a:prstGeom prst="rect">
            <a:avLst/>
          </a:prstGeom>
        </p:spPr>
      </p:pic>
      <p:sp>
        <p:nvSpPr>
          <p:cNvPr id="6" name="Content Placeholder 2">
            <a:extLst>
              <a:ext uri="{FF2B5EF4-FFF2-40B4-BE49-F238E27FC236}">
                <a16:creationId xmlns:a16="http://schemas.microsoft.com/office/drawing/2014/main" id="{75A1F960-2EBB-49C4-8F0A-439B3B34BE5A}"/>
              </a:ext>
            </a:extLst>
          </p:cNvPr>
          <p:cNvSpPr txBox="1">
            <a:spLocks/>
          </p:cNvSpPr>
          <p:nvPr/>
        </p:nvSpPr>
        <p:spPr>
          <a:xfrm>
            <a:off x="838200" y="1007707"/>
            <a:ext cx="10235268" cy="4385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Look at the video. One the next page list some parts you need to check and why you need to check them. </a:t>
            </a:r>
          </a:p>
        </p:txBody>
      </p:sp>
    </p:spTree>
    <p:extLst>
      <p:ext uri="{BB962C8B-B14F-4D97-AF65-F5344CB8AC3E}">
        <p14:creationId xmlns:p14="http://schemas.microsoft.com/office/powerpoint/2010/main" val="3415818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30CD4DCE-35DB-456A-BC04-2AB9F2F102FF}"/>
              </a:ext>
            </a:extLst>
          </p:cNvPr>
          <p:cNvGraphicFramePr>
            <a:graphicFrameLocks/>
          </p:cNvGraphicFramePr>
          <p:nvPr>
            <p:extLst>
              <p:ext uri="{D42A27DB-BD31-4B8C-83A1-F6EECF244321}">
                <p14:modId xmlns:p14="http://schemas.microsoft.com/office/powerpoint/2010/main" val="3307535634"/>
              </p:ext>
            </p:extLst>
          </p:nvPr>
        </p:nvGraphicFramePr>
        <p:xfrm>
          <a:off x="838200" y="1719743"/>
          <a:ext cx="10515600" cy="4454554"/>
        </p:xfrm>
        <a:graphic>
          <a:graphicData uri="http://schemas.openxmlformats.org/drawingml/2006/table">
            <a:tbl>
              <a:tblPr firstRow="1" bandRow="1">
                <a:tableStyleId>{5C22544A-7EE6-4342-B048-85BDC9FD1C3A}</a:tableStyleId>
              </a:tblPr>
              <a:tblGrid>
                <a:gridCol w="2366394">
                  <a:extLst>
                    <a:ext uri="{9D8B030D-6E8A-4147-A177-3AD203B41FA5}">
                      <a16:colId xmlns:a16="http://schemas.microsoft.com/office/drawing/2014/main" val="1655632297"/>
                    </a:ext>
                  </a:extLst>
                </a:gridCol>
                <a:gridCol w="8149206">
                  <a:extLst>
                    <a:ext uri="{9D8B030D-6E8A-4147-A177-3AD203B41FA5}">
                      <a16:colId xmlns:a16="http://schemas.microsoft.com/office/drawing/2014/main" val="210938855"/>
                    </a:ext>
                  </a:extLst>
                </a:gridCol>
              </a:tblGrid>
              <a:tr h="667071">
                <a:tc>
                  <a:txBody>
                    <a:bodyPr/>
                    <a:lstStyle/>
                    <a:p>
                      <a:pPr algn="ctr"/>
                      <a:r>
                        <a:rPr lang="en-US" sz="2400" dirty="0"/>
                        <a:t>Machine part</a:t>
                      </a:r>
                      <a:endParaRPr lang="en-AU" sz="2400" dirty="0"/>
                    </a:p>
                  </a:txBody>
                  <a:tcPr/>
                </a:tc>
                <a:tc>
                  <a:txBody>
                    <a:bodyPr/>
                    <a:lstStyle/>
                    <a:p>
                      <a:pPr algn="ctr"/>
                      <a:r>
                        <a:rPr lang="en-US" sz="2400" dirty="0"/>
                        <a:t>What do I need to look for when checking?</a:t>
                      </a:r>
                      <a:endParaRPr lang="en-AU" sz="2400" dirty="0"/>
                    </a:p>
                  </a:txBody>
                  <a:tcPr/>
                </a:tc>
                <a:extLst>
                  <a:ext uri="{0D108BD9-81ED-4DB2-BD59-A6C34878D82A}">
                    <a16:rowId xmlns:a16="http://schemas.microsoft.com/office/drawing/2014/main" val="1848512403"/>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2269077196"/>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1341140415"/>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659066"/>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3157713885"/>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2941741236"/>
                  </a:ext>
                </a:extLst>
              </a:tr>
              <a:tr h="541069">
                <a:tc>
                  <a:txBody>
                    <a:bodyPr/>
                    <a:lstStyle/>
                    <a:p>
                      <a:endParaRPr lang="en-AU" dirty="0"/>
                    </a:p>
                  </a:txBody>
                  <a:tcPr/>
                </a:tc>
                <a:tc>
                  <a:txBody>
                    <a:bodyPr/>
                    <a:lstStyle/>
                    <a:p>
                      <a:endParaRPr lang="en-AU"/>
                    </a:p>
                  </a:txBody>
                  <a:tcPr/>
                </a:tc>
                <a:extLst>
                  <a:ext uri="{0D108BD9-81ED-4DB2-BD59-A6C34878D82A}">
                    <a16:rowId xmlns:a16="http://schemas.microsoft.com/office/drawing/2014/main" val="3378971361"/>
                  </a:ext>
                </a:extLst>
              </a:tr>
              <a:tr h="541069">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584138591"/>
                  </a:ext>
                </a:extLst>
              </a:tr>
            </a:tbl>
          </a:graphicData>
        </a:graphic>
      </p:graphicFrame>
      <p:sp>
        <p:nvSpPr>
          <p:cNvPr id="5" name="Content Placeholder 2">
            <a:extLst>
              <a:ext uri="{FF2B5EF4-FFF2-40B4-BE49-F238E27FC236}">
                <a16:creationId xmlns:a16="http://schemas.microsoft.com/office/drawing/2014/main" id="{33F51A21-7546-40C8-99E7-D70739DC8333}"/>
              </a:ext>
            </a:extLst>
          </p:cNvPr>
          <p:cNvSpPr>
            <a:spLocks noGrp="1"/>
          </p:cNvSpPr>
          <p:nvPr>
            <p:ph idx="1"/>
          </p:nvPr>
        </p:nvSpPr>
        <p:spPr>
          <a:xfrm>
            <a:off x="838200" y="683703"/>
            <a:ext cx="10235268" cy="801129"/>
          </a:xfrm>
        </p:spPr>
        <p:txBody>
          <a:bodyPr>
            <a:normAutofit/>
          </a:bodyPr>
          <a:lstStyle/>
          <a:p>
            <a:pPr marL="0" indent="0">
              <a:buNone/>
            </a:pPr>
            <a:r>
              <a:rPr lang="en-US" sz="1800" dirty="0"/>
              <a:t>List some examples of parts you need to check and why you need to check them. </a:t>
            </a:r>
          </a:p>
        </p:txBody>
      </p:sp>
    </p:spTree>
    <p:extLst>
      <p:ext uri="{BB962C8B-B14F-4D97-AF65-F5344CB8AC3E}">
        <p14:creationId xmlns:p14="http://schemas.microsoft.com/office/powerpoint/2010/main" val="37390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00AAD-E27F-4620-BE22-72898B275EA9}"/>
              </a:ext>
            </a:extLst>
          </p:cNvPr>
          <p:cNvSpPr>
            <a:spLocks noGrp="1"/>
          </p:cNvSpPr>
          <p:nvPr>
            <p:ph type="title"/>
          </p:nvPr>
        </p:nvSpPr>
        <p:spPr/>
        <p:txBody>
          <a:bodyPr/>
          <a:lstStyle/>
          <a:p>
            <a:r>
              <a:rPr lang="en-US" dirty="0">
                <a:solidFill>
                  <a:schemeClr val="accent6">
                    <a:lumMod val="75000"/>
                  </a:schemeClr>
                </a:solidFill>
                <a:latin typeface="Arial Black" panose="020B0A04020102020204" pitchFamily="34" charset="0"/>
              </a:rPr>
              <a:t>INSTRUCTIONS</a:t>
            </a:r>
            <a:endParaRPr lang="en-AU" dirty="0">
              <a:solidFill>
                <a:schemeClr val="accent6">
                  <a:lumMod val="75000"/>
                </a:schemeClr>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574D8064-A018-4465-9EC2-AF3B679D8ADB}"/>
              </a:ext>
            </a:extLst>
          </p:cNvPr>
          <p:cNvSpPr>
            <a:spLocks noGrp="1"/>
          </p:cNvSpPr>
          <p:nvPr>
            <p:ph idx="1"/>
          </p:nvPr>
        </p:nvSpPr>
        <p:spPr/>
        <p:txBody>
          <a:bodyPr>
            <a:normAutofit fontScale="92500" lnSpcReduction="20000"/>
          </a:bodyPr>
          <a:lstStyle/>
          <a:p>
            <a:pPr marL="514350" indent="-514350">
              <a:buAutoNum type="arabicPeriod"/>
            </a:pPr>
            <a:r>
              <a:rPr lang="en-US" dirty="0"/>
              <a:t>Click the mouse on Slide Show.</a:t>
            </a:r>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r>
              <a:rPr lang="en-US" dirty="0"/>
              <a:t>Click on From Beginning to play the PowerPoint.</a:t>
            </a:r>
          </a:p>
          <a:p>
            <a:pPr marL="514350" indent="-514350">
              <a:buAutoNum type="arabicPeriod"/>
            </a:pPr>
            <a:r>
              <a:rPr lang="en-US" dirty="0"/>
              <a:t>To type in your answers to a Task, click you mouse</a:t>
            </a:r>
          </a:p>
          <a:p>
            <a:pPr marL="0" indent="0">
              <a:buNone/>
            </a:pPr>
            <a:r>
              <a:rPr lang="en-US" dirty="0"/>
              <a:t>       on END SLIDE SHOW. You can also right click the mouse</a:t>
            </a:r>
          </a:p>
          <a:p>
            <a:pPr marL="0" indent="0">
              <a:buNone/>
            </a:pPr>
            <a:r>
              <a:rPr lang="en-US" dirty="0"/>
              <a:t>       and click on </a:t>
            </a:r>
          </a:p>
          <a:p>
            <a:pPr marL="514350" indent="-514350">
              <a:buAutoNum type="arabicPeriod"/>
            </a:pPr>
            <a:endParaRPr lang="en-US" dirty="0"/>
          </a:p>
          <a:p>
            <a:pPr marL="0" indent="0">
              <a:buNone/>
            </a:pPr>
            <a:endParaRPr lang="en-AU" dirty="0"/>
          </a:p>
        </p:txBody>
      </p:sp>
      <p:pic>
        <p:nvPicPr>
          <p:cNvPr id="4" name="Picture 3">
            <a:extLst>
              <a:ext uri="{FF2B5EF4-FFF2-40B4-BE49-F238E27FC236}">
                <a16:creationId xmlns:a16="http://schemas.microsoft.com/office/drawing/2014/main" id="{B554E363-8F41-49DE-8B2D-72BE6C65D851}"/>
              </a:ext>
            </a:extLst>
          </p:cNvPr>
          <p:cNvPicPr>
            <a:picLocks noChangeAspect="1"/>
          </p:cNvPicPr>
          <p:nvPr/>
        </p:nvPicPr>
        <p:blipFill>
          <a:blip r:embed="rId2"/>
          <a:stretch>
            <a:fillRect/>
          </a:stretch>
        </p:blipFill>
        <p:spPr>
          <a:xfrm>
            <a:off x="935878" y="2445729"/>
            <a:ext cx="4961905" cy="1095238"/>
          </a:xfrm>
          <a:prstGeom prst="rect">
            <a:avLst/>
          </a:prstGeom>
        </p:spPr>
      </p:pic>
      <p:pic>
        <p:nvPicPr>
          <p:cNvPr id="5" name="Picture 4">
            <a:extLst>
              <a:ext uri="{FF2B5EF4-FFF2-40B4-BE49-F238E27FC236}">
                <a16:creationId xmlns:a16="http://schemas.microsoft.com/office/drawing/2014/main" id="{31CD24AB-3B94-487C-A02E-62A1B1E208C2}"/>
              </a:ext>
            </a:extLst>
          </p:cNvPr>
          <p:cNvPicPr>
            <a:picLocks noChangeAspect="1"/>
          </p:cNvPicPr>
          <p:nvPr/>
        </p:nvPicPr>
        <p:blipFill>
          <a:blip r:embed="rId3"/>
          <a:stretch>
            <a:fillRect/>
          </a:stretch>
        </p:blipFill>
        <p:spPr>
          <a:xfrm>
            <a:off x="9325208" y="4491199"/>
            <a:ext cx="1628571" cy="476190"/>
          </a:xfrm>
          <a:prstGeom prst="rect">
            <a:avLst/>
          </a:prstGeom>
        </p:spPr>
      </p:pic>
      <p:pic>
        <p:nvPicPr>
          <p:cNvPr id="6" name="Picture 5">
            <a:extLst>
              <a:ext uri="{FF2B5EF4-FFF2-40B4-BE49-F238E27FC236}">
                <a16:creationId xmlns:a16="http://schemas.microsoft.com/office/drawing/2014/main" id="{85349027-FB5E-4554-8DA1-CF0A4C888182}"/>
              </a:ext>
            </a:extLst>
          </p:cNvPr>
          <p:cNvPicPr>
            <a:picLocks noChangeAspect="1"/>
          </p:cNvPicPr>
          <p:nvPr/>
        </p:nvPicPr>
        <p:blipFill>
          <a:blip r:embed="rId4"/>
          <a:stretch>
            <a:fillRect/>
          </a:stretch>
        </p:blipFill>
        <p:spPr>
          <a:xfrm>
            <a:off x="3416830" y="5406267"/>
            <a:ext cx="1666667" cy="676190"/>
          </a:xfrm>
          <a:prstGeom prst="rect">
            <a:avLst/>
          </a:prstGeom>
        </p:spPr>
      </p:pic>
    </p:spTree>
    <p:extLst>
      <p:ext uri="{BB962C8B-B14F-4D97-AF65-F5344CB8AC3E}">
        <p14:creationId xmlns:p14="http://schemas.microsoft.com/office/powerpoint/2010/main" val="36497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p:txBody>
          <a:bodyPr>
            <a:normAutofit fontScale="90000"/>
          </a:bodyPr>
          <a:lstStyle/>
          <a:p>
            <a:pPr fontAlgn="base"/>
            <a:r>
              <a:rPr lang="en-US" b="1" dirty="0">
                <a:solidFill>
                  <a:schemeClr val="accent1"/>
                </a:solidFill>
              </a:rPr>
              <a:t>TASK 1: Personal Protective Equipment (PPE) for Heavy Equipment Operation</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779477" y="1732346"/>
            <a:ext cx="3675077" cy="1916866"/>
          </a:xfrm>
        </p:spPr>
        <p:txBody>
          <a:bodyPr>
            <a:normAutofit fontScale="92500" lnSpcReduction="20000"/>
          </a:bodyPr>
          <a:lstStyle/>
          <a:p>
            <a:pPr marL="0" indent="0">
              <a:buNone/>
            </a:pPr>
            <a:r>
              <a:rPr lang="en-US" sz="1800" dirty="0"/>
              <a:t>To get the job done in construction, you need the right equipment. Aside from the heavy equipment itself, it is vital that you wear the right personal protective equipment or PPE. PPE is the last line of defense between worksite hazards and your body</a:t>
            </a:r>
            <a:endParaRPr lang="en-AU" sz="1800" dirty="0"/>
          </a:p>
        </p:txBody>
      </p:sp>
      <p:pic>
        <p:nvPicPr>
          <p:cNvPr id="4" name="Online Media 3" title="Safety Equipment You SHOULD Be Wearing! DON'T GET HURT, Wear PPE.">
            <a:hlinkClick r:id="" action="ppaction://media"/>
            <a:extLst>
              <a:ext uri="{FF2B5EF4-FFF2-40B4-BE49-F238E27FC236}">
                <a16:creationId xmlns:a16="http://schemas.microsoft.com/office/drawing/2014/main" id="{4CF2F63B-B6C5-4BDE-A3FC-CFC93353B392}"/>
              </a:ext>
            </a:extLst>
          </p:cNvPr>
          <p:cNvPicPr>
            <a:picLocks noRot="1" noChangeAspect="1"/>
          </p:cNvPicPr>
          <p:nvPr>
            <a:videoFile r:link="rId1"/>
          </p:nvPr>
        </p:nvPicPr>
        <p:blipFill>
          <a:blip r:embed="rId3"/>
          <a:stretch>
            <a:fillRect/>
          </a:stretch>
        </p:blipFill>
        <p:spPr>
          <a:xfrm>
            <a:off x="4826000" y="1687599"/>
            <a:ext cx="5777684" cy="3264392"/>
          </a:xfrm>
          <a:prstGeom prst="rect">
            <a:avLst/>
          </a:prstGeom>
        </p:spPr>
      </p:pic>
      <p:sp>
        <p:nvSpPr>
          <p:cNvPr id="5" name="Content Placeholder 2">
            <a:extLst>
              <a:ext uri="{FF2B5EF4-FFF2-40B4-BE49-F238E27FC236}">
                <a16:creationId xmlns:a16="http://schemas.microsoft.com/office/drawing/2014/main" id="{6060A1ED-70D6-47C3-B2E9-CE441EC6D023}"/>
              </a:ext>
            </a:extLst>
          </p:cNvPr>
          <p:cNvSpPr txBox="1">
            <a:spLocks/>
          </p:cNvSpPr>
          <p:nvPr/>
        </p:nvSpPr>
        <p:spPr>
          <a:xfrm>
            <a:off x="838200" y="5067442"/>
            <a:ext cx="10515600" cy="13255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Watch the video on what PPE to wear when you are using an excavator.</a:t>
            </a:r>
          </a:p>
          <a:p>
            <a:pPr marL="342900" indent="-342900">
              <a:buFont typeface="Arial" panose="020B0604020202020204" pitchFamily="34" charset="0"/>
              <a:buAutoNum type="arabicPeriod"/>
            </a:pPr>
            <a:r>
              <a:rPr lang="en-US" sz="1800" dirty="0"/>
              <a:t>On the next page make a list of the PPE you need to wear.</a:t>
            </a:r>
          </a:p>
          <a:p>
            <a:pPr marL="342900" indent="-342900">
              <a:buFont typeface="Arial" panose="020B0604020202020204" pitchFamily="34" charset="0"/>
              <a:buAutoNum type="arabicPeriod"/>
            </a:pPr>
            <a:r>
              <a:rPr lang="en-US" sz="1800" dirty="0"/>
              <a:t>Explain why you need to wear each piece of PPE.</a:t>
            </a:r>
          </a:p>
          <a:p>
            <a:pPr marL="342900" indent="-342900">
              <a:buFont typeface="Arial" panose="020B0604020202020204" pitchFamily="34" charset="0"/>
              <a:buAutoNum type="arabicPeriod"/>
            </a:pPr>
            <a:endParaRPr lang="en-AU" sz="1800" dirty="0"/>
          </a:p>
        </p:txBody>
      </p:sp>
    </p:spTree>
    <p:extLst>
      <p:ext uri="{BB962C8B-B14F-4D97-AF65-F5344CB8AC3E}">
        <p14:creationId xmlns:p14="http://schemas.microsoft.com/office/powerpoint/2010/main" val="20770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250E1BC-A219-45AA-A4B1-D101B08C7003}"/>
              </a:ext>
            </a:extLst>
          </p:cNvPr>
          <p:cNvGraphicFramePr>
            <a:graphicFrameLocks noGrp="1"/>
          </p:cNvGraphicFramePr>
          <p:nvPr>
            <p:ph idx="1"/>
            <p:extLst>
              <p:ext uri="{D42A27DB-BD31-4B8C-83A1-F6EECF244321}">
                <p14:modId xmlns:p14="http://schemas.microsoft.com/office/powerpoint/2010/main" val="3093586377"/>
              </p:ext>
            </p:extLst>
          </p:nvPr>
        </p:nvGraphicFramePr>
        <p:xfrm>
          <a:off x="838200" y="721453"/>
          <a:ext cx="10515600" cy="4454554"/>
        </p:xfrm>
        <a:graphic>
          <a:graphicData uri="http://schemas.openxmlformats.org/drawingml/2006/table">
            <a:tbl>
              <a:tblPr firstRow="1" bandRow="1">
                <a:tableStyleId>{5C22544A-7EE6-4342-B048-85BDC9FD1C3A}</a:tableStyleId>
              </a:tblPr>
              <a:tblGrid>
                <a:gridCol w="2366394">
                  <a:extLst>
                    <a:ext uri="{9D8B030D-6E8A-4147-A177-3AD203B41FA5}">
                      <a16:colId xmlns:a16="http://schemas.microsoft.com/office/drawing/2014/main" val="1655632297"/>
                    </a:ext>
                  </a:extLst>
                </a:gridCol>
                <a:gridCol w="8149206">
                  <a:extLst>
                    <a:ext uri="{9D8B030D-6E8A-4147-A177-3AD203B41FA5}">
                      <a16:colId xmlns:a16="http://schemas.microsoft.com/office/drawing/2014/main" val="210938855"/>
                    </a:ext>
                  </a:extLst>
                </a:gridCol>
              </a:tblGrid>
              <a:tr h="667071">
                <a:tc>
                  <a:txBody>
                    <a:bodyPr/>
                    <a:lstStyle/>
                    <a:p>
                      <a:r>
                        <a:rPr lang="en-US" sz="2400" dirty="0"/>
                        <a:t>PPE</a:t>
                      </a:r>
                      <a:endParaRPr lang="en-AU" sz="2400" dirty="0"/>
                    </a:p>
                  </a:txBody>
                  <a:tcPr/>
                </a:tc>
                <a:tc>
                  <a:txBody>
                    <a:bodyPr/>
                    <a:lstStyle/>
                    <a:p>
                      <a:r>
                        <a:rPr lang="en-US" dirty="0"/>
                        <a:t>Why do I need to wear this PPE when operating an excavator</a:t>
                      </a:r>
                      <a:endParaRPr lang="en-AU" dirty="0"/>
                    </a:p>
                  </a:txBody>
                  <a:tcPr/>
                </a:tc>
                <a:extLst>
                  <a:ext uri="{0D108BD9-81ED-4DB2-BD59-A6C34878D82A}">
                    <a16:rowId xmlns:a16="http://schemas.microsoft.com/office/drawing/2014/main" val="1848512403"/>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2269077196"/>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1341140415"/>
                  </a:ext>
                </a:extLst>
              </a:tr>
              <a:tr h="541069">
                <a:tc>
                  <a:txBody>
                    <a:bodyPr/>
                    <a:lstStyle/>
                    <a:p>
                      <a:endParaRPr lang="en-AU"/>
                    </a:p>
                  </a:txBody>
                  <a:tcPr/>
                </a:tc>
                <a:tc>
                  <a:txBody>
                    <a:bodyPr/>
                    <a:lstStyle/>
                    <a:p>
                      <a:endParaRPr lang="en-AU" dirty="0"/>
                    </a:p>
                  </a:txBody>
                  <a:tcPr/>
                </a:tc>
                <a:extLst>
                  <a:ext uri="{0D108BD9-81ED-4DB2-BD59-A6C34878D82A}">
                    <a16:rowId xmlns:a16="http://schemas.microsoft.com/office/drawing/2014/main" val="659066"/>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3157713885"/>
                  </a:ext>
                </a:extLst>
              </a:tr>
              <a:tr h="541069">
                <a:tc>
                  <a:txBody>
                    <a:bodyPr/>
                    <a:lstStyle/>
                    <a:p>
                      <a:endParaRPr lang="en-AU"/>
                    </a:p>
                  </a:txBody>
                  <a:tcPr/>
                </a:tc>
                <a:tc>
                  <a:txBody>
                    <a:bodyPr/>
                    <a:lstStyle/>
                    <a:p>
                      <a:endParaRPr lang="en-AU"/>
                    </a:p>
                  </a:txBody>
                  <a:tcPr/>
                </a:tc>
                <a:extLst>
                  <a:ext uri="{0D108BD9-81ED-4DB2-BD59-A6C34878D82A}">
                    <a16:rowId xmlns:a16="http://schemas.microsoft.com/office/drawing/2014/main" val="2941741236"/>
                  </a:ext>
                </a:extLst>
              </a:tr>
              <a:tr h="541069">
                <a:tc>
                  <a:txBody>
                    <a:bodyPr/>
                    <a:lstStyle/>
                    <a:p>
                      <a:endParaRPr lang="en-AU" dirty="0"/>
                    </a:p>
                  </a:txBody>
                  <a:tcPr/>
                </a:tc>
                <a:tc>
                  <a:txBody>
                    <a:bodyPr/>
                    <a:lstStyle/>
                    <a:p>
                      <a:endParaRPr lang="en-AU"/>
                    </a:p>
                  </a:txBody>
                  <a:tcPr/>
                </a:tc>
                <a:extLst>
                  <a:ext uri="{0D108BD9-81ED-4DB2-BD59-A6C34878D82A}">
                    <a16:rowId xmlns:a16="http://schemas.microsoft.com/office/drawing/2014/main" val="3378971361"/>
                  </a:ext>
                </a:extLst>
              </a:tr>
              <a:tr h="541069">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584138591"/>
                  </a:ext>
                </a:extLst>
              </a:tr>
            </a:tbl>
          </a:graphicData>
        </a:graphic>
      </p:graphicFrame>
    </p:spTree>
    <p:extLst>
      <p:ext uri="{BB962C8B-B14F-4D97-AF65-F5344CB8AC3E}">
        <p14:creationId xmlns:p14="http://schemas.microsoft.com/office/powerpoint/2010/main" val="492418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p:txBody>
          <a:bodyPr/>
          <a:lstStyle/>
          <a:p>
            <a:pPr fontAlgn="base"/>
            <a:r>
              <a:rPr lang="en-US" b="1" dirty="0">
                <a:solidFill>
                  <a:schemeClr val="accent1"/>
                </a:solidFill>
              </a:rPr>
              <a:t>TASK 2: How to complete a risk assessment.</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980813" y="1421952"/>
            <a:ext cx="10000376" cy="3267493"/>
          </a:xfrm>
        </p:spPr>
        <p:txBody>
          <a:bodyPr>
            <a:normAutofit fontScale="62500" lnSpcReduction="20000"/>
          </a:bodyPr>
          <a:lstStyle/>
          <a:p>
            <a:r>
              <a:rPr lang="en-US" sz="1800" b="1" dirty="0"/>
              <a:t>How do I do a risk assessment?</a:t>
            </a:r>
          </a:p>
          <a:p>
            <a:r>
              <a:rPr lang="en-US" sz="1800" dirty="0"/>
              <a:t>The</a:t>
            </a:r>
            <a:r>
              <a:rPr lang="en-US" sz="1800" dirty="0">
                <a:hlinkClick r:id="rId2" tooltip="Model Code of Practice: How to manage work health and safety risks"/>
              </a:rPr>
              <a:t> model Code of Practice: How to manage work health and safety risks</a:t>
            </a:r>
            <a:r>
              <a:rPr lang="en-US" sz="1800" dirty="0"/>
              <a:t> provides practical guidance about how to manage </a:t>
            </a:r>
            <a:r>
              <a:rPr lang="en-US" sz="1800" i="1" dirty="0">
                <a:hlinkClick r:id="rId3"/>
              </a:rPr>
              <a:t>WHS</a:t>
            </a:r>
            <a:r>
              <a:rPr lang="en-US" sz="1800" dirty="0"/>
              <a:t> </a:t>
            </a:r>
            <a:r>
              <a:rPr lang="en-US" sz="1800" i="1" dirty="0">
                <a:hlinkClick r:id="rId4"/>
              </a:rPr>
              <a:t>risks</a:t>
            </a:r>
            <a:r>
              <a:rPr lang="en-US" sz="1800" dirty="0"/>
              <a:t> through a risk assessment process. See also our information on </a:t>
            </a:r>
            <a:r>
              <a:rPr lang="en-US" sz="1800" dirty="0">
                <a:hlinkClick r:id="rId5" tooltip="Key considerations for undertaking a risk assessment - COVID-19"/>
              </a:rPr>
              <a:t>key considerations for businesses to take into account when assessing the risks associated with COVID-19</a:t>
            </a:r>
            <a:r>
              <a:rPr lang="en-US" sz="1800" dirty="0"/>
              <a:t>, as well as an </a:t>
            </a:r>
            <a:r>
              <a:rPr lang="en-US" sz="1800" dirty="0">
                <a:hlinkClick r:id="rId6" tooltip="Template and example COVID-19 risk register"/>
              </a:rPr>
              <a:t>example risk register</a:t>
            </a:r>
            <a:r>
              <a:rPr lang="en-US" sz="1800" dirty="0"/>
              <a:t>.</a:t>
            </a:r>
          </a:p>
          <a:p>
            <a:r>
              <a:rPr lang="en-US" sz="1800" dirty="0"/>
              <a:t>A safe and healthy workplace does not happen by chance or guesswork. You have to think about what could go wrong at your workplace and what the consequences could be. Then you must do whatever you can (in other words, whatever is ‘reasonably practicable’) to eliminate or </a:t>
            </a:r>
            <a:r>
              <a:rPr lang="en-US" sz="1800" dirty="0" err="1"/>
              <a:t>minimise</a:t>
            </a:r>
            <a:r>
              <a:rPr lang="en-US" sz="1800" dirty="0"/>
              <a:t> health and safety </a:t>
            </a:r>
            <a:r>
              <a:rPr lang="en-US" sz="1800" i="1" dirty="0">
                <a:hlinkClick r:id="rId4"/>
              </a:rPr>
              <a:t>risks</a:t>
            </a:r>
            <a:r>
              <a:rPr lang="en-US" sz="1800" dirty="0"/>
              <a:t> arising from your business or undertaking. </a:t>
            </a:r>
          </a:p>
          <a:p>
            <a:r>
              <a:rPr lang="en-US" sz="1800" dirty="0"/>
              <a:t>This process is known as risk management and involves the four steps (see Figure 1 below): </a:t>
            </a:r>
          </a:p>
          <a:p>
            <a:r>
              <a:rPr lang="en-US" sz="1800" b="1" dirty="0"/>
              <a:t>Identify </a:t>
            </a:r>
            <a:r>
              <a:rPr lang="en-US" sz="1800" b="1" i="1" dirty="0">
                <a:hlinkClick r:id="rId7"/>
              </a:rPr>
              <a:t>hazards</a:t>
            </a:r>
            <a:r>
              <a:rPr lang="en-US" sz="1800" dirty="0"/>
              <a:t>—find out what could cause harm. </a:t>
            </a:r>
          </a:p>
          <a:p>
            <a:r>
              <a:rPr lang="en-US" sz="1800" b="1" dirty="0"/>
              <a:t>Assess </a:t>
            </a:r>
            <a:r>
              <a:rPr lang="en-US" sz="1800" b="1" i="1" dirty="0">
                <a:hlinkClick r:id="rId4"/>
              </a:rPr>
              <a:t>risks</a:t>
            </a:r>
            <a:r>
              <a:rPr lang="en-US" sz="1800" b="1" dirty="0"/>
              <a:t>, if necessary</a:t>
            </a:r>
            <a:r>
              <a:rPr lang="en-US" sz="1800" dirty="0"/>
              <a:t>—understand the nature of the harm that could be caused by the hazard, how serious the harm could be and the likelihood of it happening. This step may not be necessary if you are dealing with a known risk with known controls. </a:t>
            </a:r>
          </a:p>
          <a:p>
            <a:r>
              <a:rPr lang="en-US" sz="1800" b="1" dirty="0"/>
              <a:t>Control </a:t>
            </a:r>
            <a:r>
              <a:rPr lang="en-US" sz="1800" b="1" i="1" dirty="0">
                <a:hlinkClick r:id="rId4"/>
              </a:rPr>
              <a:t>risks</a:t>
            </a:r>
            <a:r>
              <a:rPr lang="en-US" sz="1800" dirty="0"/>
              <a:t> – implement the most effective </a:t>
            </a:r>
            <a:r>
              <a:rPr lang="en-US" sz="1800" i="1" dirty="0">
                <a:hlinkClick r:id="rId8"/>
              </a:rPr>
              <a:t>control measure</a:t>
            </a:r>
            <a:r>
              <a:rPr lang="en-US" sz="1800" dirty="0"/>
              <a:t> that is reasonably practicable in the circumstances and ensure it remains effective over time. </a:t>
            </a:r>
          </a:p>
          <a:p>
            <a:r>
              <a:rPr lang="en-US" sz="1800" b="1" dirty="0"/>
              <a:t>Review</a:t>
            </a:r>
            <a:r>
              <a:rPr lang="en-US" sz="1800" dirty="0"/>
              <a:t> </a:t>
            </a:r>
            <a:r>
              <a:rPr lang="en-US" sz="1800" i="1" dirty="0">
                <a:hlinkClick r:id="rId7"/>
              </a:rPr>
              <a:t>hazards</a:t>
            </a:r>
            <a:r>
              <a:rPr lang="en-US" sz="1800" dirty="0"/>
              <a:t> and </a:t>
            </a:r>
            <a:r>
              <a:rPr lang="en-US" sz="1800" i="1" dirty="0">
                <a:hlinkClick r:id="rId9"/>
              </a:rPr>
              <a:t>control measures</a:t>
            </a:r>
            <a:r>
              <a:rPr lang="en-US" sz="1800" dirty="0"/>
              <a:t> to ensure they are working as planned. </a:t>
            </a:r>
          </a:p>
          <a:p>
            <a:pPr marL="0" indent="0">
              <a:buNone/>
            </a:pPr>
            <a:endParaRPr lang="en-AU" sz="1800" dirty="0"/>
          </a:p>
        </p:txBody>
      </p:sp>
      <p:sp>
        <p:nvSpPr>
          <p:cNvPr id="5" name="Content Placeholder 2">
            <a:extLst>
              <a:ext uri="{FF2B5EF4-FFF2-40B4-BE49-F238E27FC236}">
                <a16:creationId xmlns:a16="http://schemas.microsoft.com/office/drawing/2014/main" id="{6060A1ED-70D6-47C3-B2E9-CE441EC6D023}"/>
              </a:ext>
            </a:extLst>
          </p:cNvPr>
          <p:cNvSpPr txBox="1">
            <a:spLocks/>
          </p:cNvSpPr>
          <p:nvPr/>
        </p:nvSpPr>
        <p:spPr>
          <a:xfrm>
            <a:off x="838200" y="5067442"/>
            <a:ext cx="10515600" cy="13255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Watch the video on the next page.</a:t>
            </a:r>
          </a:p>
        </p:txBody>
      </p:sp>
    </p:spTree>
    <p:extLst>
      <p:ext uri="{BB962C8B-B14F-4D97-AF65-F5344CB8AC3E}">
        <p14:creationId xmlns:p14="http://schemas.microsoft.com/office/powerpoint/2010/main" val="266338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149AC87-17DD-413E-87C8-935B3623C576}"/>
              </a:ext>
            </a:extLst>
          </p:cNvPr>
          <p:cNvSpPr txBox="1">
            <a:spLocks noGrp="1"/>
          </p:cNvSpPr>
          <p:nvPr>
            <p:ph type="title"/>
          </p:nvPr>
        </p:nvSpPr>
        <p:spPr>
          <a:xfrm>
            <a:off x="838200" y="365125"/>
            <a:ext cx="10515600" cy="7265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View the video which explains what a risk assessment is. </a:t>
            </a:r>
          </a:p>
          <a:p>
            <a:pPr marL="0" indent="0">
              <a:buNone/>
            </a:pPr>
            <a:endParaRPr lang="en-AU" sz="1800" dirty="0"/>
          </a:p>
        </p:txBody>
      </p:sp>
      <p:pic>
        <p:nvPicPr>
          <p:cNvPr id="4" name="Online Media 3" title="Safety Risk Assessment Video Training">
            <a:hlinkClick r:id="" action="ppaction://media"/>
            <a:extLst>
              <a:ext uri="{FF2B5EF4-FFF2-40B4-BE49-F238E27FC236}">
                <a16:creationId xmlns:a16="http://schemas.microsoft.com/office/drawing/2014/main" id="{8C10650E-0F4A-435B-BA1A-F02AD77A5383}"/>
              </a:ext>
            </a:extLst>
          </p:cNvPr>
          <p:cNvPicPr>
            <a:picLocks noGrp="1" noRot="1" noChangeAspect="1"/>
          </p:cNvPicPr>
          <p:nvPr>
            <p:ph idx="1"/>
            <a:videoFile r:link="rId1"/>
          </p:nvPr>
        </p:nvPicPr>
        <p:blipFill>
          <a:blip r:embed="rId3"/>
          <a:stretch>
            <a:fillRect/>
          </a:stretch>
        </p:blipFill>
        <p:spPr>
          <a:xfrm>
            <a:off x="2246313" y="1156996"/>
            <a:ext cx="8884296" cy="5019967"/>
          </a:xfrm>
          <a:prstGeom prst="rect">
            <a:avLst/>
          </a:prstGeom>
        </p:spPr>
      </p:pic>
    </p:spTree>
    <p:extLst>
      <p:ext uri="{BB962C8B-B14F-4D97-AF65-F5344CB8AC3E}">
        <p14:creationId xmlns:p14="http://schemas.microsoft.com/office/powerpoint/2010/main" val="22503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CE787-0F82-408E-B50F-00569BBB5386}"/>
              </a:ext>
            </a:extLst>
          </p:cNvPr>
          <p:cNvSpPr>
            <a:spLocks noGrp="1"/>
          </p:cNvSpPr>
          <p:nvPr>
            <p:ph idx="1"/>
          </p:nvPr>
        </p:nvSpPr>
        <p:spPr>
          <a:xfrm>
            <a:off x="838200" y="326571"/>
            <a:ext cx="10515600" cy="5850392"/>
          </a:xfrm>
        </p:spPr>
        <p:txBody>
          <a:bodyPr>
            <a:normAutofit/>
          </a:bodyPr>
          <a:lstStyle/>
          <a:p>
            <a:pPr marL="0" indent="0">
              <a:buNone/>
            </a:pPr>
            <a:r>
              <a:rPr lang="en-US" sz="1800" dirty="0"/>
              <a:t>1. Describe the steps you would take in a risk assessment.</a:t>
            </a:r>
          </a:p>
          <a:p>
            <a:pPr marL="0" indent="0">
              <a:buNone/>
            </a:pPr>
            <a:r>
              <a:rPr lang="en-US" sz="1800" dirty="0"/>
              <a:t>A risk assessment…</a:t>
            </a:r>
            <a:endParaRPr lang="en-AU" sz="1800" dirty="0"/>
          </a:p>
        </p:txBody>
      </p:sp>
    </p:spTree>
    <p:extLst>
      <p:ext uri="{BB962C8B-B14F-4D97-AF65-F5344CB8AC3E}">
        <p14:creationId xmlns:p14="http://schemas.microsoft.com/office/powerpoint/2010/main" val="3113203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fontScale="90000"/>
          </a:bodyPr>
          <a:lstStyle/>
          <a:p>
            <a:pPr fontAlgn="base"/>
            <a:r>
              <a:rPr lang="en-US" sz="3600" b="1" dirty="0">
                <a:solidFill>
                  <a:schemeClr val="accent1"/>
                </a:solidFill>
              </a:rPr>
              <a:t>TASK 3: Understanding communication in the workplace</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082180"/>
            <a:ext cx="10235268" cy="801129"/>
          </a:xfrm>
        </p:spPr>
        <p:txBody>
          <a:bodyPr>
            <a:normAutofit lnSpcReduction="10000"/>
          </a:bodyPr>
          <a:lstStyle/>
          <a:p>
            <a:pPr marL="0" indent="0">
              <a:buNone/>
            </a:pPr>
            <a:r>
              <a:rPr lang="en-US" sz="1800" dirty="0"/>
              <a:t>Two-way radios is one method of communication in the workplace when using an excavator. </a:t>
            </a:r>
          </a:p>
          <a:p>
            <a:pPr marL="0" indent="0">
              <a:buNone/>
            </a:pPr>
            <a:r>
              <a:rPr lang="en-US" sz="1800" b="1" dirty="0"/>
              <a:t>A two-way radio</a:t>
            </a:r>
            <a:r>
              <a:rPr lang="en-US" sz="1800" dirty="0"/>
              <a:t> is a </a:t>
            </a:r>
            <a:r>
              <a:rPr lang="en-US" sz="1800" dirty="0">
                <a:hlinkClick r:id="rId3" tooltip="Radio"/>
              </a:rPr>
              <a:t>radio</a:t>
            </a:r>
            <a:r>
              <a:rPr lang="en-US" sz="1800" dirty="0"/>
              <a:t> that can both transmit and receive </a:t>
            </a:r>
            <a:r>
              <a:rPr lang="en-US" sz="1800" dirty="0">
                <a:hlinkClick r:id="rId4" tooltip="Radio wave"/>
              </a:rPr>
              <a:t>radio waves</a:t>
            </a:r>
            <a:r>
              <a:rPr lang="en-US" sz="1800" dirty="0"/>
              <a:t>. </a:t>
            </a:r>
            <a:endParaRPr lang="en-AU" sz="1800" dirty="0"/>
          </a:p>
        </p:txBody>
      </p:sp>
      <p:sp>
        <p:nvSpPr>
          <p:cNvPr id="5" name="Content Placeholder 2">
            <a:extLst>
              <a:ext uri="{FF2B5EF4-FFF2-40B4-BE49-F238E27FC236}">
                <a16:creationId xmlns:a16="http://schemas.microsoft.com/office/drawing/2014/main" id="{6060A1ED-70D6-47C3-B2E9-CE441EC6D023}"/>
              </a:ext>
            </a:extLst>
          </p:cNvPr>
          <p:cNvSpPr txBox="1">
            <a:spLocks/>
          </p:cNvSpPr>
          <p:nvPr/>
        </p:nvSpPr>
        <p:spPr>
          <a:xfrm>
            <a:off x="838200" y="5184582"/>
            <a:ext cx="10515600" cy="132556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AutoNum type="arabicPeriod"/>
            </a:pPr>
            <a:r>
              <a:rPr lang="en-US" sz="1800" dirty="0"/>
              <a:t>Watch the video. List the things you need to do when using a two way radio.</a:t>
            </a:r>
          </a:p>
          <a:p>
            <a:pPr marL="342900" indent="-342900">
              <a:buAutoNum type="alphaLcParenR"/>
            </a:pPr>
            <a:r>
              <a:rPr lang="en-AU" sz="1800" dirty="0"/>
              <a:t>………………………………………………………………………..	b) ……………………………………………………………………….</a:t>
            </a:r>
          </a:p>
          <a:p>
            <a:pPr marL="0" indent="0">
              <a:buNone/>
            </a:pPr>
            <a:r>
              <a:rPr lang="en-AU" sz="1800" dirty="0"/>
              <a:t>c) ………………………………………………………………………….	d) ……………………………………………………………………….</a:t>
            </a:r>
          </a:p>
        </p:txBody>
      </p:sp>
      <p:pic>
        <p:nvPicPr>
          <p:cNvPr id="6" name="Online Media 5" title="Using a Two Way Radio - The Basics of Communicating">
            <a:hlinkClick r:id="" action="ppaction://media"/>
            <a:extLst>
              <a:ext uri="{FF2B5EF4-FFF2-40B4-BE49-F238E27FC236}">
                <a16:creationId xmlns:a16="http://schemas.microsoft.com/office/drawing/2014/main" id="{C92930C8-09F1-4E10-ACF4-F3B5B4B99B3A}"/>
              </a:ext>
            </a:extLst>
          </p:cNvPr>
          <p:cNvPicPr>
            <a:picLocks noRot="1" noChangeAspect="1"/>
          </p:cNvPicPr>
          <p:nvPr>
            <a:videoFile r:link="rId1"/>
          </p:nvPr>
        </p:nvPicPr>
        <p:blipFill>
          <a:blip r:embed="rId5"/>
          <a:stretch>
            <a:fillRect/>
          </a:stretch>
        </p:blipFill>
        <p:spPr>
          <a:xfrm>
            <a:off x="3360264" y="1883309"/>
            <a:ext cx="5471474" cy="3091383"/>
          </a:xfrm>
          <a:prstGeom prst="rect">
            <a:avLst/>
          </a:prstGeom>
        </p:spPr>
      </p:pic>
    </p:spTree>
    <p:extLst>
      <p:ext uri="{BB962C8B-B14F-4D97-AF65-F5344CB8AC3E}">
        <p14:creationId xmlns:p14="http://schemas.microsoft.com/office/powerpoint/2010/main" val="193271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3492-CC85-49D1-89A0-81A1113D4EBC}"/>
              </a:ext>
            </a:extLst>
          </p:cNvPr>
          <p:cNvSpPr>
            <a:spLocks noGrp="1"/>
          </p:cNvSpPr>
          <p:nvPr>
            <p:ph type="title"/>
          </p:nvPr>
        </p:nvSpPr>
        <p:spPr>
          <a:xfrm>
            <a:off x="838200" y="365125"/>
            <a:ext cx="10515600" cy="717055"/>
          </a:xfrm>
        </p:spPr>
        <p:txBody>
          <a:bodyPr>
            <a:normAutofit/>
          </a:bodyPr>
          <a:lstStyle/>
          <a:p>
            <a:pPr fontAlgn="base"/>
            <a:r>
              <a:rPr lang="en-US" sz="3600" b="1" dirty="0">
                <a:solidFill>
                  <a:schemeClr val="accent1"/>
                </a:solidFill>
              </a:rPr>
              <a:t>TASK 4: Hand signals</a:t>
            </a:r>
          </a:p>
        </p:txBody>
      </p:sp>
      <p:sp>
        <p:nvSpPr>
          <p:cNvPr id="3" name="Content Placeholder 2">
            <a:extLst>
              <a:ext uri="{FF2B5EF4-FFF2-40B4-BE49-F238E27FC236}">
                <a16:creationId xmlns:a16="http://schemas.microsoft.com/office/drawing/2014/main" id="{5EAA8446-6DE1-49C2-934E-2FE24F7B2971}"/>
              </a:ext>
            </a:extLst>
          </p:cNvPr>
          <p:cNvSpPr>
            <a:spLocks noGrp="1"/>
          </p:cNvSpPr>
          <p:nvPr>
            <p:ph idx="1"/>
          </p:nvPr>
        </p:nvSpPr>
        <p:spPr>
          <a:xfrm>
            <a:off x="838200" y="1191237"/>
            <a:ext cx="10235268" cy="801129"/>
          </a:xfrm>
        </p:spPr>
        <p:txBody>
          <a:bodyPr>
            <a:normAutofit lnSpcReduction="10000"/>
          </a:bodyPr>
          <a:lstStyle/>
          <a:p>
            <a:pPr marL="0" indent="0">
              <a:buNone/>
            </a:pPr>
            <a:r>
              <a:rPr lang="en-US" sz="1800" dirty="0"/>
              <a:t>Hand signals one method of communication in the workplace when using an excavator.</a:t>
            </a:r>
          </a:p>
          <a:p>
            <a:pPr marL="0" indent="0">
              <a:buNone/>
            </a:pPr>
            <a:r>
              <a:rPr lang="en-US" sz="1800" dirty="0"/>
              <a:t>List the meaning of each hand signal. </a:t>
            </a:r>
          </a:p>
        </p:txBody>
      </p:sp>
      <p:pic>
        <p:nvPicPr>
          <p:cNvPr id="5" name="Picture 4">
            <a:extLst>
              <a:ext uri="{FF2B5EF4-FFF2-40B4-BE49-F238E27FC236}">
                <a16:creationId xmlns:a16="http://schemas.microsoft.com/office/drawing/2014/main" id="{3AB311C9-04D8-4BA8-BAF2-99B443B4C6FF}"/>
              </a:ext>
            </a:extLst>
          </p:cNvPr>
          <p:cNvPicPr>
            <a:picLocks noChangeAspect="1"/>
          </p:cNvPicPr>
          <p:nvPr/>
        </p:nvPicPr>
        <p:blipFill>
          <a:blip r:embed="rId2"/>
          <a:stretch>
            <a:fillRect/>
          </a:stretch>
        </p:blipFill>
        <p:spPr>
          <a:xfrm>
            <a:off x="910920" y="2057571"/>
            <a:ext cx="3409524" cy="2742857"/>
          </a:xfrm>
          <a:prstGeom prst="rect">
            <a:avLst/>
          </a:prstGeom>
        </p:spPr>
      </p:pic>
      <p:pic>
        <p:nvPicPr>
          <p:cNvPr id="6" name="Picture 5">
            <a:extLst>
              <a:ext uri="{FF2B5EF4-FFF2-40B4-BE49-F238E27FC236}">
                <a16:creationId xmlns:a16="http://schemas.microsoft.com/office/drawing/2014/main" id="{FC1BA3AE-577C-4AE6-BEF8-EBEF94DE5653}"/>
              </a:ext>
            </a:extLst>
          </p:cNvPr>
          <p:cNvPicPr>
            <a:picLocks noChangeAspect="1"/>
          </p:cNvPicPr>
          <p:nvPr/>
        </p:nvPicPr>
        <p:blipFill>
          <a:blip r:embed="rId3"/>
          <a:stretch>
            <a:fillRect/>
          </a:stretch>
        </p:blipFill>
        <p:spPr>
          <a:xfrm>
            <a:off x="4276952" y="2052809"/>
            <a:ext cx="3638095" cy="2752381"/>
          </a:xfrm>
          <a:prstGeom prst="rect">
            <a:avLst/>
          </a:prstGeom>
        </p:spPr>
      </p:pic>
      <p:pic>
        <p:nvPicPr>
          <p:cNvPr id="8" name="Picture 7">
            <a:extLst>
              <a:ext uri="{FF2B5EF4-FFF2-40B4-BE49-F238E27FC236}">
                <a16:creationId xmlns:a16="http://schemas.microsoft.com/office/drawing/2014/main" id="{C8C2F388-E121-4715-861E-4FAAED0DF4F7}"/>
              </a:ext>
            </a:extLst>
          </p:cNvPr>
          <p:cNvPicPr>
            <a:picLocks noChangeAspect="1"/>
          </p:cNvPicPr>
          <p:nvPr/>
        </p:nvPicPr>
        <p:blipFill>
          <a:blip r:embed="rId4"/>
          <a:stretch>
            <a:fillRect/>
          </a:stretch>
        </p:blipFill>
        <p:spPr>
          <a:xfrm>
            <a:off x="7915047" y="2052809"/>
            <a:ext cx="3447619" cy="2733333"/>
          </a:xfrm>
          <a:prstGeom prst="rect">
            <a:avLst/>
          </a:prstGeom>
        </p:spPr>
      </p:pic>
      <p:sp>
        <p:nvSpPr>
          <p:cNvPr id="9" name="Content Placeholder 2">
            <a:extLst>
              <a:ext uri="{FF2B5EF4-FFF2-40B4-BE49-F238E27FC236}">
                <a16:creationId xmlns:a16="http://schemas.microsoft.com/office/drawing/2014/main" id="{8A0D0F30-4372-45AA-935F-91DAF81563F8}"/>
              </a:ext>
            </a:extLst>
          </p:cNvPr>
          <p:cNvSpPr txBox="1">
            <a:spLocks/>
          </p:cNvSpPr>
          <p:nvPr/>
        </p:nvSpPr>
        <p:spPr>
          <a:xfrm>
            <a:off x="838200" y="5156761"/>
            <a:ext cx="10515600" cy="6190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800" dirty="0"/>
              <a:t>……………………………………………………	……………………………………………..….	…………………………………………………</a:t>
            </a:r>
          </a:p>
        </p:txBody>
      </p:sp>
    </p:spTree>
    <p:extLst>
      <p:ext uri="{BB962C8B-B14F-4D97-AF65-F5344CB8AC3E}">
        <p14:creationId xmlns:p14="http://schemas.microsoft.com/office/powerpoint/2010/main" val="25619697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339</TotalTime>
  <Words>724</Words>
  <Application>Microsoft Office PowerPoint</Application>
  <PresentationFormat>Widescreen</PresentationFormat>
  <Paragraphs>66</Paragraphs>
  <Slides>15</Slides>
  <Notes>0</Notes>
  <HiddenSlides>0</HiddenSlides>
  <MMClips>5</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Gill Sans MT</vt:lpstr>
      <vt:lpstr>Gallery</vt:lpstr>
      <vt:lpstr> Excavator </vt:lpstr>
      <vt:lpstr>INSTRUCTIONS</vt:lpstr>
      <vt:lpstr>TASK 1: Personal Protective Equipment (PPE) for Heavy Equipment Operation</vt:lpstr>
      <vt:lpstr>PowerPoint Presentation</vt:lpstr>
      <vt:lpstr>TASK 2: How to complete a risk assessment.</vt:lpstr>
      <vt:lpstr>View the video which explains what a risk assessment is.  </vt:lpstr>
      <vt:lpstr>PowerPoint Presentation</vt:lpstr>
      <vt:lpstr>TASK 3: Understanding communication in the workplace</vt:lpstr>
      <vt:lpstr>TASK 4: Hand signals</vt:lpstr>
      <vt:lpstr>TASK 4: Hand signals (continued)</vt:lpstr>
      <vt:lpstr>TASK 4: Hand signals (continued)</vt:lpstr>
      <vt:lpstr>TASK 5: Hazards</vt:lpstr>
      <vt:lpstr>PowerPoint Presentation</vt:lpstr>
      <vt:lpstr>TASK 6: Excavator. Pre-operational checks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james@easyguides.com.au</dc:creator>
  <cp:lastModifiedBy>james@easyguides.com.au</cp:lastModifiedBy>
  <cp:revision>27</cp:revision>
  <dcterms:created xsi:type="dcterms:W3CDTF">2021-03-15T22:34:15Z</dcterms:created>
  <dcterms:modified xsi:type="dcterms:W3CDTF">2021-03-16T04:42:01Z</dcterms:modified>
</cp:coreProperties>
</file>