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85" r:id="rId7"/>
    <p:sldId id="289" r:id="rId8"/>
    <p:sldId id="297" r:id="rId9"/>
    <p:sldId id="301" r:id="rId10"/>
    <p:sldId id="307" r:id="rId11"/>
    <p:sldId id="313" r:id="rId12"/>
    <p:sldId id="317" r:id="rId13"/>
    <p:sldId id="343" r:id="rId14"/>
    <p:sldId id="344" r:id="rId15"/>
    <p:sldId id="376" r:id="rId16"/>
    <p:sldId id="377" r:id="rId17"/>
    <p:sldId id="378" r:id="rId18"/>
    <p:sldId id="394" r:id="rId19"/>
    <p:sldId id="395" r:id="rId20"/>
    <p:sldId id="396" r:id="rId21"/>
    <p:sldId id="397" r:id="rId22"/>
    <p:sldId id="402" r:id="rId23"/>
    <p:sldId id="423" r:id="rId24"/>
    <p:sldId id="425" r:id="rId25"/>
    <p:sldId id="426" r:id="rId26"/>
    <p:sldId id="441" r:id="rId27"/>
    <p:sldId id="443" r:id="rId28"/>
    <p:sldId id="444" r:id="rId29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159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9765" y="952189"/>
            <a:ext cx="650331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0412" y="183760"/>
            <a:ext cx="6142024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0000" y="1312333"/>
            <a:ext cx="6484620" cy="3655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7657" y="5083075"/>
            <a:ext cx="234314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jp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7557134" cy="4959350"/>
            <a:chOff x="0" y="2"/>
            <a:chExt cx="7557134" cy="4959350"/>
          </a:xfrm>
        </p:grpSpPr>
        <p:sp>
          <p:nvSpPr>
            <p:cNvPr id="3" name="object 3"/>
            <p:cNvSpPr/>
            <p:nvPr/>
          </p:nvSpPr>
          <p:spPr>
            <a:xfrm>
              <a:off x="0" y="2"/>
              <a:ext cx="7557134" cy="3194685"/>
            </a:xfrm>
            <a:custGeom>
              <a:avLst/>
              <a:gdLst/>
              <a:ahLst/>
              <a:cxnLst/>
              <a:rect l="l" t="t" r="r" b="b"/>
              <a:pathLst>
                <a:path w="7557134" h="3194685">
                  <a:moveTo>
                    <a:pt x="7556512" y="0"/>
                  </a:moveTo>
                  <a:lnTo>
                    <a:pt x="0" y="0"/>
                  </a:lnTo>
                  <a:lnTo>
                    <a:pt x="0" y="3194354"/>
                  </a:lnTo>
                  <a:lnTo>
                    <a:pt x="7556512" y="0"/>
                  </a:lnTo>
                  <a:close/>
                </a:path>
              </a:pathLst>
            </a:custGeom>
            <a:solidFill>
              <a:srgbClr val="003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126" y="1027684"/>
              <a:ext cx="2007235" cy="3923029"/>
            </a:xfrm>
            <a:custGeom>
              <a:avLst/>
              <a:gdLst/>
              <a:ahLst/>
              <a:cxnLst/>
              <a:rect l="l" t="t" r="r" b="b"/>
              <a:pathLst>
                <a:path w="2007235" h="3923029">
                  <a:moveTo>
                    <a:pt x="2007108" y="0"/>
                  </a:moveTo>
                  <a:lnTo>
                    <a:pt x="0" y="0"/>
                  </a:lnTo>
                  <a:lnTo>
                    <a:pt x="0" y="3922776"/>
                  </a:lnTo>
                  <a:lnTo>
                    <a:pt x="2007108" y="3922776"/>
                  </a:lnTo>
                  <a:lnTo>
                    <a:pt x="2007108" y="0"/>
                  </a:lnTo>
                  <a:close/>
                </a:path>
              </a:pathLst>
            </a:custGeom>
            <a:solidFill>
              <a:srgbClr val="231F20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1006" y="1098004"/>
              <a:ext cx="2046427" cy="38610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8899" y="34042"/>
            <a:ext cx="19284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70" dirty="0">
                <a:solidFill>
                  <a:srgbClr val="00AFAA"/>
                </a:solidFill>
              </a:rPr>
              <a:t>D</a:t>
            </a:r>
            <a:r>
              <a:rPr sz="3500" spc="65" dirty="0">
                <a:solidFill>
                  <a:srgbClr val="00AFAA"/>
                </a:solidFill>
              </a:rPr>
              <a:t>OGGING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4620500" y="3280815"/>
            <a:ext cx="1811655" cy="857926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Training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support material</a:t>
            </a:r>
            <a:r>
              <a:rPr sz="1000" spc="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for:</a:t>
            </a: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ts val="1370"/>
              </a:lnSpc>
              <a:spcBef>
                <a:spcPts val="465"/>
              </a:spcBef>
            </a:pPr>
            <a:r>
              <a:rPr sz="1200" spc="-10">
                <a:solidFill>
                  <a:srgbClr val="00305E"/>
                </a:solidFill>
                <a:latin typeface="Franklin Gothic Medium"/>
                <a:cs typeface="Franklin Gothic Medium"/>
              </a:rPr>
              <a:t>CPCCLDG3001 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>
              <a:lnSpc>
                <a:spcPts val="1370"/>
              </a:lnSpc>
            </a:pP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Licence </a:t>
            </a:r>
            <a:r>
              <a:rPr sz="1200" spc="-1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to </a:t>
            </a: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perform</a:t>
            </a:r>
            <a:r>
              <a:rPr sz="1200" spc="-6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dogging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Produced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by: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8899" y="491242"/>
            <a:ext cx="6889750" cy="237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SAFETY </a:t>
            </a:r>
            <a:r>
              <a:rPr sz="35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&amp; LICENCE</a:t>
            </a:r>
            <a:r>
              <a:rPr sz="35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5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GUIDE</a:t>
            </a:r>
            <a:endParaRPr sz="35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50" dirty="0">
              <a:latin typeface="Franklin Gothic Medium"/>
              <a:cs typeface="Franklin Gothic Medium"/>
            </a:endParaRPr>
          </a:p>
          <a:p>
            <a:pPr marL="4446905">
              <a:lnSpc>
                <a:spcPct val="100000"/>
              </a:lnSpc>
            </a:pPr>
            <a:r>
              <a:rPr sz="5200" spc="280" dirty="0">
                <a:solidFill>
                  <a:srgbClr val="00305E"/>
                </a:solidFill>
                <a:latin typeface="Calibri"/>
                <a:cs typeface="Calibri"/>
              </a:rPr>
              <a:t>D</a:t>
            </a:r>
            <a:r>
              <a:rPr sz="5200" spc="350" dirty="0">
                <a:solidFill>
                  <a:srgbClr val="00305E"/>
                </a:solidFill>
                <a:latin typeface="Calibri"/>
                <a:cs typeface="Calibri"/>
              </a:rPr>
              <a:t>og</a:t>
            </a:r>
            <a:r>
              <a:rPr sz="5200" spc="295" dirty="0">
                <a:solidFill>
                  <a:srgbClr val="00305E"/>
                </a:solidFill>
                <a:latin typeface="Calibri"/>
                <a:cs typeface="Calibri"/>
              </a:rPr>
              <a:t>g</a:t>
            </a:r>
            <a:r>
              <a:rPr sz="5200" spc="210" dirty="0">
                <a:solidFill>
                  <a:srgbClr val="00305E"/>
                </a:solidFill>
                <a:latin typeface="Calibri"/>
                <a:cs typeface="Calibri"/>
              </a:rPr>
              <a:t>ing</a:t>
            </a:r>
            <a:endParaRPr sz="5200" dirty="0">
              <a:latin typeface="Calibri"/>
              <a:cs typeface="Calibri"/>
            </a:endParaRPr>
          </a:p>
          <a:p>
            <a:pPr marR="125730" algn="r">
              <a:lnSpc>
                <a:spcPct val="100000"/>
              </a:lnSpc>
              <a:spcBef>
                <a:spcPts val="1040"/>
              </a:spcBef>
            </a:pPr>
            <a:r>
              <a:rPr sz="2000" spc="60" dirty="0">
                <a:solidFill>
                  <a:srgbClr val="00AFAA"/>
                </a:solidFill>
                <a:latin typeface="Calibri"/>
                <a:cs typeface="Calibri"/>
              </a:rPr>
              <a:t>LICENCE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43195" y="527623"/>
            <a:ext cx="2386330" cy="4424045"/>
            <a:chOff x="4643195" y="527623"/>
            <a:chExt cx="2386330" cy="4424045"/>
          </a:xfrm>
        </p:grpSpPr>
        <p:sp>
          <p:nvSpPr>
            <p:cNvPr id="10" name="object 10"/>
            <p:cNvSpPr/>
            <p:nvPr/>
          </p:nvSpPr>
          <p:spPr>
            <a:xfrm>
              <a:off x="5991885" y="2491130"/>
              <a:ext cx="970915" cy="409575"/>
            </a:xfrm>
            <a:custGeom>
              <a:avLst/>
              <a:gdLst/>
              <a:ahLst/>
              <a:cxnLst/>
              <a:rect l="l" t="t" r="r" b="b"/>
              <a:pathLst>
                <a:path w="970915" h="409575">
                  <a:moveTo>
                    <a:pt x="957961" y="379564"/>
                  </a:moveTo>
                  <a:lnTo>
                    <a:pt x="955560" y="377583"/>
                  </a:lnTo>
                  <a:lnTo>
                    <a:pt x="953960" y="373989"/>
                  </a:lnTo>
                  <a:lnTo>
                    <a:pt x="952563" y="364807"/>
                  </a:lnTo>
                  <a:lnTo>
                    <a:pt x="949960" y="362369"/>
                  </a:lnTo>
                  <a:lnTo>
                    <a:pt x="945349" y="361467"/>
                  </a:lnTo>
                  <a:lnTo>
                    <a:pt x="802957" y="361327"/>
                  </a:lnTo>
                  <a:lnTo>
                    <a:pt x="773747" y="360921"/>
                  </a:lnTo>
                  <a:lnTo>
                    <a:pt x="747280" y="360248"/>
                  </a:lnTo>
                  <a:lnTo>
                    <a:pt x="736942" y="359841"/>
                  </a:lnTo>
                  <a:lnTo>
                    <a:pt x="736790" y="359308"/>
                  </a:lnTo>
                  <a:lnTo>
                    <a:pt x="730364" y="359587"/>
                  </a:lnTo>
                  <a:lnTo>
                    <a:pt x="723544" y="359308"/>
                  </a:lnTo>
                  <a:lnTo>
                    <a:pt x="723366" y="359879"/>
                  </a:lnTo>
                  <a:lnTo>
                    <a:pt x="714451" y="360248"/>
                  </a:lnTo>
                  <a:lnTo>
                    <a:pt x="689533" y="360921"/>
                  </a:lnTo>
                  <a:lnTo>
                    <a:pt x="662038" y="361327"/>
                  </a:lnTo>
                  <a:lnTo>
                    <a:pt x="558088" y="361442"/>
                  </a:lnTo>
                  <a:lnTo>
                    <a:pt x="447700" y="361327"/>
                  </a:lnTo>
                  <a:lnTo>
                    <a:pt x="418490" y="360921"/>
                  </a:lnTo>
                  <a:lnTo>
                    <a:pt x="392010" y="360248"/>
                  </a:lnTo>
                  <a:lnTo>
                    <a:pt x="368287" y="359308"/>
                  </a:lnTo>
                  <a:lnTo>
                    <a:pt x="365658" y="367677"/>
                  </a:lnTo>
                  <a:lnTo>
                    <a:pt x="363118" y="368350"/>
                  </a:lnTo>
                  <a:lnTo>
                    <a:pt x="353034" y="369874"/>
                  </a:lnTo>
                  <a:lnTo>
                    <a:pt x="342417" y="370370"/>
                  </a:lnTo>
                  <a:lnTo>
                    <a:pt x="335737" y="370103"/>
                  </a:lnTo>
                  <a:lnTo>
                    <a:pt x="326174" y="369303"/>
                  </a:lnTo>
                  <a:lnTo>
                    <a:pt x="298335" y="366052"/>
                  </a:lnTo>
                  <a:lnTo>
                    <a:pt x="300037" y="362267"/>
                  </a:lnTo>
                  <a:lnTo>
                    <a:pt x="296075" y="367677"/>
                  </a:lnTo>
                  <a:lnTo>
                    <a:pt x="291084" y="370370"/>
                  </a:lnTo>
                  <a:lnTo>
                    <a:pt x="282981" y="370370"/>
                  </a:lnTo>
                  <a:lnTo>
                    <a:pt x="279869" y="369925"/>
                  </a:lnTo>
                  <a:lnTo>
                    <a:pt x="271589" y="368122"/>
                  </a:lnTo>
                  <a:lnTo>
                    <a:pt x="268478" y="367677"/>
                  </a:lnTo>
                  <a:lnTo>
                    <a:pt x="262077" y="367677"/>
                  </a:lnTo>
                  <a:lnTo>
                    <a:pt x="258305" y="368846"/>
                  </a:lnTo>
                  <a:lnTo>
                    <a:pt x="255104" y="371182"/>
                  </a:lnTo>
                  <a:lnTo>
                    <a:pt x="255663" y="367398"/>
                  </a:lnTo>
                  <a:lnTo>
                    <a:pt x="254444" y="365061"/>
                  </a:lnTo>
                  <a:lnTo>
                    <a:pt x="247091" y="362902"/>
                  </a:lnTo>
                  <a:lnTo>
                    <a:pt x="244462" y="361276"/>
                  </a:lnTo>
                  <a:lnTo>
                    <a:pt x="243522" y="359295"/>
                  </a:lnTo>
                  <a:lnTo>
                    <a:pt x="238810" y="360553"/>
                  </a:lnTo>
                  <a:lnTo>
                    <a:pt x="232968" y="361188"/>
                  </a:lnTo>
                  <a:lnTo>
                    <a:pt x="221195" y="361022"/>
                  </a:lnTo>
                  <a:lnTo>
                    <a:pt x="220700" y="359308"/>
                  </a:lnTo>
                  <a:lnTo>
                    <a:pt x="198361" y="360248"/>
                  </a:lnTo>
                  <a:lnTo>
                    <a:pt x="185394" y="360603"/>
                  </a:lnTo>
                  <a:lnTo>
                    <a:pt x="185686" y="360019"/>
                  </a:lnTo>
                  <a:lnTo>
                    <a:pt x="185305" y="359295"/>
                  </a:lnTo>
                  <a:lnTo>
                    <a:pt x="168071" y="360921"/>
                  </a:lnTo>
                  <a:lnTo>
                    <a:pt x="167944" y="361010"/>
                  </a:lnTo>
                  <a:lnTo>
                    <a:pt x="145935" y="361327"/>
                  </a:lnTo>
                  <a:lnTo>
                    <a:pt x="11874" y="361467"/>
                  </a:lnTo>
                  <a:lnTo>
                    <a:pt x="7543" y="362369"/>
                  </a:lnTo>
                  <a:lnTo>
                    <a:pt x="5092" y="364807"/>
                  </a:lnTo>
                  <a:lnTo>
                    <a:pt x="3771" y="373989"/>
                  </a:lnTo>
                  <a:lnTo>
                    <a:pt x="2260" y="377583"/>
                  </a:lnTo>
                  <a:lnTo>
                    <a:pt x="0" y="379564"/>
                  </a:lnTo>
                  <a:lnTo>
                    <a:pt x="5372" y="380911"/>
                  </a:lnTo>
                  <a:lnTo>
                    <a:pt x="3111" y="384327"/>
                  </a:lnTo>
                  <a:lnTo>
                    <a:pt x="1981" y="387489"/>
                  </a:lnTo>
                  <a:lnTo>
                    <a:pt x="1981" y="391985"/>
                  </a:lnTo>
                  <a:lnTo>
                    <a:pt x="2540" y="394462"/>
                  </a:lnTo>
                  <a:lnTo>
                    <a:pt x="4813" y="401116"/>
                  </a:lnTo>
                  <a:lnTo>
                    <a:pt x="5372" y="404037"/>
                  </a:lnTo>
                  <a:lnTo>
                    <a:pt x="5372" y="406565"/>
                  </a:lnTo>
                  <a:lnTo>
                    <a:pt x="14401" y="403009"/>
                  </a:lnTo>
                  <a:lnTo>
                    <a:pt x="23952" y="400481"/>
                  </a:lnTo>
                  <a:lnTo>
                    <a:pt x="34048" y="398957"/>
                  </a:lnTo>
                  <a:lnTo>
                    <a:pt x="44653" y="398462"/>
                  </a:lnTo>
                  <a:lnTo>
                    <a:pt x="51333" y="398729"/>
                  </a:lnTo>
                  <a:lnTo>
                    <a:pt x="60909" y="399529"/>
                  </a:lnTo>
                  <a:lnTo>
                    <a:pt x="88734" y="402780"/>
                  </a:lnTo>
                  <a:lnTo>
                    <a:pt x="87033" y="406565"/>
                  </a:lnTo>
                  <a:lnTo>
                    <a:pt x="90995" y="401154"/>
                  </a:lnTo>
                  <a:lnTo>
                    <a:pt x="95986" y="398462"/>
                  </a:lnTo>
                  <a:lnTo>
                    <a:pt x="104089" y="398462"/>
                  </a:lnTo>
                  <a:lnTo>
                    <a:pt x="107200" y="398907"/>
                  </a:lnTo>
                  <a:lnTo>
                    <a:pt x="115481" y="400710"/>
                  </a:lnTo>
                  <a:lnTo>
                    <a:pt x="118592" y="401154"/>
                  </a:lnTo>
                  <a:lnTo>
                    <a:pt x="124993" y="401154"/>
                  </a:lnTo>
                  <a:lnTo>
                    <a:pt x="128765" y="399986"/>
                  </a:lnTo>
                  <a:lnTo>
                    <a:pt x="131965" y="397649"/>
                  </a:lnTo>
                  <a:lnTo>
                    <a:pt x="131406" y="401434"/>
                  </a:lnTo>
                  <a:lnTo>
                    <a:pt x="132626" y="403771"/>
                  </a:lnTo>
                  <a:lnTo>
                    <a:pt x="139979" y="405930"/>
                  </a:lnTo>
                  <a:lnTo>
                    <a:pt x="142608" y="407555"/>
                  </a:lnTo>
                  <a:lnTo>
                    <a:pt x="143548" y="409536"/>
                  </a:lnTo>
                  <a:lnTo>
                    <a:pt x="148259" y="408279"/>
                  </a:lnTo>
                  <a:lnTo>
                    <a:pt x="154101" y="407644"/>
                  </a:lnTo>
                  <a:lnTo>
                    <a:pt x="165862" y="407822"/>
                  </a:lnTo>
                  <a:lnTo>
                    <a:pt x="166370" y="409524"/>
                  </a:lnTo>
                  <a:lnTo>
                    <a:pt x="188709" y="408584"/>
                  </a:lnTo>
                  <a:lnTo>
                    <a:pt x="201663" y="408241"/>
                  </a:lnTo>
                  <a:lnTo>
                    <a:pt x="201383" y="408813"/>
                  </a:lnTo>
                  <a:lnTo>
                    <a:pt x="201764" y="409536"/>
                  </a:lnTo>
                  <a:lnTo>
                    <a:pt x="218998" y="407911"/>
                  </a:lnTo>
                  <a:lnTo>
                    <a:pt x="241134" y="407504"/>
                  </a:lnTo>
                  <a:lnTo>
                    <a:pt x="369239" y="407377"/>
                  </a:lnTo>
                  <a:lnTo>
                    <a:pt x="370078" y="407911"/>
                  </a:lnTo>
                  <a:lnTo>
                    <a:pt x="388391" y="409536"/>
                  </a:lnTo>
                  <a:lnTo>
                    <a:pt x="388785" y="408813"/>
                  </a:lnTo>
                  <a:lnTo>
                    <a:pt x="388289" y="407822"/>
                  </a:lnTo>
                  <a:lnTo>
                    <a:pt x="386892" y="406565"/>
                  </a:lnTo>
                  <a:lnTo>
                    <a:pt x="392290" y="407644"/>
                  </a:lnTo>
                  <a:lnTo>
                    <a:pt x="398995" y="408178"/>
                  </a:lnTo>
                  <a:lnTo>
                    <a:pt x="439013" y="407644"/>
                  </a:lnTo>
                  <a:lnTo>
                    <a:pt x="445223" y="408279"/>
                  </a:lnTo>
                  <a:lnTo>
                    <a:pt x="450227" y="409536"/>
                  </a:lnTo>
                  <a:lnTo>
                    <a:pt x="451218" y="407555"/>
                  </a:lnTo>
                  <a:lnTo>
                    <a:pt x="454025" y="405930"/>
                  </a:lnTo>
                  <a:lnTo>
                    <a:pt x="461822" y="403771"/>
                  </a:lnTo>
                  <a:lnTo>
                    <a:pt x="463130" y="401434"/>
                  </a:lnTo>
                  <a:lnTo>
                    <a:pt x="462534" y="397649"/>
                  </a:lnTo>
                  <a:lnTo>
                    <a:pt x="465937" y="399986"/>
                  </a:lnTo>
                  <a:lnTo>
                    <a:pt x="469938" y="401154"/>
                  </a:lnTo>
                  <a:lnTo>
                    <a:pt x="476732" y="401154"/>
                  </a:lnTo>
                  <a:lnTo>
                    <a:pt x="480034" y="400710"/>
                  </a:lnTo>
                  <a:lnTo>
                    <a:pt x="488835" y="398907"/>
                  </a:lnTo>
                  <a:lnTo>
                    <a:pt x="492137" y="398462"/>
                  </a:lnTo>
                  <a:lnTo>
                    <a:pt x="500748" y="398462"/>
                  </a:lnTo>
                  <a:lnTo>
                    <a:pt x="506056" y="401154"/>
                  </a:lnTo>
                  <a:lnTo>
                    <a:pt x="510260" y="406565"/>
                  </a:lnTo>
                  <a:lnTo>
                    <a:pt x="508457" y="402780"/>
                  </a:lnTo>
                  <a:lnTo>
                    <a:pt x="520954" y="401408"/>
                  </a:lnTo>
                  <a:lnTo>
                    <a:pt x="521462" y="404037"/>
                  </a:lnTo>
                  <a:lnTo>
                    <a:pt x="521462" y="406565"/>
                  </a:lnTo>
                  <a:lnTo>
                    <a:pt x="530491" y="403009"/>
                  </a:lnTo>
                  <a:lnTo>
                    <a:pt x="540054" y="400481"/>
                  </a:lnTo>
                  <a:lnTo>
                    <a:pt x="550138" y="398957"/>
                  </a:lnTo>
                  <a:lnTo>
                    <a:pt x="558088" y="398589"/>
                  </a:lnTo>
                  <a:lnTo>
                    <a:pt x="566559" y="398957"/>
                  </a:lnTo>
                  <a:lnTo>
                    <a:pt x="577265" y="400481"/>
                  </a:lnTo>
                  <a:lnTo>
                    <a:pt x="587413" y="403009"/>
                  </a:lnTo>
                  <a:lnTo>
                    <a:pt x="597001" y="406565"/>
                  </a:lnTo>
                  <a:lnTo>
                    <a:pt x="597001" y="404037"/>
                  </a:lnTo>
                  <a:lnTo>
                    <a:pt x="597433" y="401929"/>
                  </a:lnTo>
                  <a:lnTo>
                    <a:pt x="604824" y="402780"/>
                  </a:lnTo>
                  <a:lnTo>
                    <a:pt x="603123" y="406565"/>
                  </a:lnTo>
                  <a:lnTo>
                    <a:pt x="607085" y="401154"/>
                  </a:lnTo>
                  <a:lnTo>
                    <a:pt x="612076" y="398462"/>
                  </a:lnTo>
                  <a:lnTo>
                    <a:pt x="620179" y="398462"/>
                  </a:lnTo>
                  <a:lnTo>
                    <a:pt x="623290" y="398907"/>
                  </a:lnTo>
                  <a:lnTo>
                    <a:pt x="631571" y="400710"/>
                  </a:lnTo>
                  <a:lnTo>
                    <a:pt x="634682" y="401154"/>
                  </a:lnTo>
                  <a:lnTo>
                    <a:pt x="641083" y="401154"/>
                  </a:lnTo>
                  <a:lnTo>
                    <a:pt x="644855" y="399986"/>
                  </a:lnTo>
                  <a:lnTo>
                    <a:pt x="648055" y="397649"/>
                  </a:lnTo>
                  <a:lnTo>
                    <a:pt x="647496" y="401434"/>
                  </a:lnTo>
                  <a:lnTo>
                    <a:pt x="648716" y="403771"/>
                  </a:lnTo>
                  <a:lnTo>
                    <a:pt x="656069" y="405930"/>
                  </a:lnTo>
                  <a:lnTo>
                    <a:pt x="658698" y="407555"/>
                  </a:lnTo>
                  <a:lnTo>
                    <a:pt x="659638" y="409536"/>
                  </a:lnTo>
                  <a:lnTo>
                    <a:pt x="664349" y="408279"/>
                  </a:lnTo>
                  <a:lnTo>
                    <a:pt x="670191" y="407644"/>
                  </a:lnTo>
                  <a:lnTo>
                    <a:pt x="707872" y="408178"/>
                  </a:lnTo>
                  <a:lnTo>
                    <a:pt x="714184" y="407644"/>
                  </a:lnTo>
                  <a:lnTo>
                    <a:pt x="719264" y="406565"/>
                  </a:lnTo>
                  <a:lnTo>
                    <a:pt x="717956" y="407822"/>
                  </a:lnTo>
                  <a:lnTo>
                    <a:pt x="717473" y="408813"/>
                  </a:lnTo>
                  <a:lnTo>
                    <a:pt x="717854" y="409536"/>
                  </a:lnTo>
                  <a:lnTo>
                    <a:pt x="730351" y="408368"/>
                  </a:lnTo>
                  <a:lnTo>
                    <a:pt x="743648" y="409536"/>
                  </a:lnTo>
                  <a:lnTo>
                    <a:pt x="744054" y="408813"/>
                  </a:lnTo>
                  <a:lnTo>
                    <a:pt x="743546" y="407822"/>
                  </a:lnTo>
                  <a:lnTo>
                    <a:pt x="742149" y="406565"/>
                  </a:lnTo>
                  <a:lnTo>
                    <a:pt x="747547" y="407644"/>
                  </a:lnTo>
                  <a:lnTo>
                    <a:pt x="754253" y="408178"/>
                  </a:lnTo>
                  <a:lnTo>
                    <a:pt x="794270" y="407644"/>
                  </a:lnTo>
                  <a:lnTo>
                    <a:pt x="800481" y="408279"/>
                  </a:lnTo>
                  <a:lnTo>
                    <a:pt x="805484" y="409536"/>
                  </a:lnTo>
                  <a:lnTo>
                    <a:pt x="806475" y="407555"/>
                  </a:lnTo>
                  <a:lnTo>
                    <a:pt x="809282" y="405930"/>
                  </a:lnTo>
                  <a:lnTo>
                    <a:pt x="817079" y="403771"/>
                  </a:lnTo>
                  <a:lnTo>
                    <a:pt x="818388" y="401434"/>
                  </a:lnTo>
                  <a:lnTo>
                    <a:pt x="817791" y="397649"/>
                  </a:lnTo>
                  <a:lnTo>
                    <a:pt x="821194" y="399986"/>
                  </a:lnTo>
                  <a:lnTo>
                    <a:pt x="825195" y="401154"/>
                  </a:lnTo>
                  <a:lnTo>
                    <a:pt x="831989" y="401154"/>
                  </a:lnTo>
                  <a:lnTo>
                    <a:pt x="835291" y="400710"/>
                  </a:lnTo>
                  <a:lnTo>
                    <a:pt x="844105" y="398907"/>
                  </a:lnTo>
                  <a:lnTo>
                    <a:pt x="847394" y="398462"/>
                  </a:lnTo>
                  <a:lnTo>
                    <a:pt x="856005" y="398462"/>
                  </a:lnTo>
                  <a:lnTo>
                    <a:pt x="861314" y="401154"/>
                  </a:lnTo>
                  <a:lnTo>
                    <a:pt x="865517" y="406565"/>
                  </a:lnTo>
                  <a:lnTo>
                    <a:pt x="863714" y="402780"/>
                  </a:lnTo>
                  <a:lnTo>
                    <a:pt x="893279" y="399529"/>
                  </a:lnTo>
                  <a:lnTo>
                    <a:pt x="903452" y="398729"/>
                  </a:lnTo>
                  <a:lnTo>
                    <a:pt x="910539" y="398462"/>
                  </a:lnTo>
                  <a:lnTo>
                    <a:pt x="921816" y="398957"/>
                  </a:lnTo>
                  <a:lnTo>
                    <a:pt x="932522" y="400481"/>
                  </a:lnTo>
                  <a:lnTo>
                    <a:pt x="942682" y="403009"/>
                  </a:lnTo>
                  <a:lnTo>
                    <a:pt x="952258" y="406565"/>
                  </a:lnTo>
                  <a:lnTo>
                    <a:pt x="952258" y="404037"/>
                  </a:lnTo>
                  <a:lnTo>
                    <a:pt x="952855" y="401116"/>
                  </a:lnTo>
                  <a:lnTo>
                    <a:pt x="955255" y="394462"/>
                  </a:lnTo>
                  <a:lnTo>
                    <a:pt x="955865" y="391985"/>
                  </a:lnTo>
                  <a:lnTo>
                    <a:pt x="955865" y="387489"/>
                  </a:lnTo>
                  <a:lnTo>
                    <a:pt x="954659" y="384327"/>
                  </a:lnTo>
                  <a:lnTo>
                    <a:pt x="952258" y="380911"/>
                  </a:lnTo>
                  <a:lnTo>
                    <a:pt x="957961" y="379564"/>
                  </a:lnTo>
                  <a:close/>
                </a:path>
                <a:path w="970915" h="409575">
                  <a:moveTo>
                    <a:pt x="967359" y="37426"/>
                  </a:moveTo>
                  <a:lnTo>
                    <a:pt x="966673" y="37566"/>
                  </a:lnTo>
                  <a:lnTo>
                    <a:pt x="965657" y="44729"/>
                  </a:lnTo>
                  <a:lnTo>
                    <a:pt x="967359" y="37426"/>
                  </a:lnTo>
                  <a:close/>
                </a:path>
                <a:path w="970915" h="409575">
                  <a:moveTo>
                    <a:pt x="970724" y="29972"/>
                  </a:moveTo>
                  <a:lnTo>
                    <a:pt x="965377" y="28625"/>
                  </a:lnTo>
                  <a:lnTo>
                    <a:pt x="967625" y="25209"/>
                  </a:lnTo>
                  <a:lnTo>
                    <a:pt x="968756" y="22047"/>
                  </a:lnTo>
                  <a:lnTo>
                    <a:pt x="968756" y="17551"/>
                  </a:lnTo>
                  <a:lnTo>
                    <a:pt x="968197" y="15074"/>
                  </a:lnTo>
                  <a:lnTo>
                    <a:pt x="967105" y="11887"/>
                  </a:lnTo>
                  <a:lnTo>
                    <a:pt x="966838" y="11074"/>
                  </a:lnTo>
                  <a:lnTo>
                    <a:pt x="965923" y="8382"/>
                  </a:lnTo>
                  <a:lnTo>
                    <a:pt x="965428" y="5765"/>
                  </a:lnTo>
                  <a:lnTo>
                    <a:pt x="965377" y="2971"/>
                  </a:lnTo>
                  <a:lnTo>
                    <a:pt x="956386" y="6515"/>
                  </a:lnTo>
                  <a:lnTo>
                    <a:pt x="946873" y="9055"/>
                  </a:lnTo>
                  <a:lnTo>
                    <a:pt x="936828" y="10566"/>
                  </a:lnTo>
                  <a:lnTo>
                    <a:pt x="926261" y="11074"/>
                  </a:lnTo>
                  <a:lnTo>
                    <a:pt x="919607" y="10807"/>
                  </a:lnTo>
                  <a:lnTo>
                    <a:pt x="910069" y="9994"/>
                  </a:lnTo>
                  <a:lnTo>
                    <a:pt x="897648" y="8648"/>
                  </a:lnTo>
                  <a:lnTo>
                    <a:pt x="882345" y="6756"/>
                  </a:lnTo>
                  <a:lnTo>
                    <a:pt x="884034" y="2971"/>
                  </a:lnTo>
                  <a:lnTo>
                    <a:pt x="880097" y="8382"/>
                  </a:lnTo>
                  <a:lnTo>
                    <a:pt x="875118" y="11074"/>
                  </a:lnTo>
                  <a:lnTo>
                    <a:pt x="867054" y="11074"/>
                  </a:lnTo>
                  <a:lnTo>
                    <a:pt x="863955" y="10629"/>
                  </a:lnTo>
                  <a:lnTo>
                    <a:pt x="855700" y="8826"/>
                  </a:lnTo>
                  <a:lnTo>
                    <a:pt x="852614" y="8382"/>
                  </a:lnTo>
                  <a:lnTo>
                    <a:pt x="846226" y="8382"/>
                  </a:lnTo>
                  <a:lnTo>
                    <a:pt x="842479" y="9550"/>
                  </a:lnTo>
                  <a:lnTo>
                    <a:pt x="839292" y="11887"/>
                  </a:lnTo>
                  <a:lnTo>
                    <a:pt x="839851" y="8102"/>
                  </a:lnTo>
                  <a:lnTo>
                    <a:pt x="838631" y="5765"/>
                  </a:lnTo>
                  <a:lnTo>
                    <a:pt x="831316" y="3606"/>
                  </a:lnTo>
                  <a:lnTo>
                    <a:pt x="830287" y="2971"/>
                  </a:lnTo>
                  <a:lnTo>
                    <a:pt x="828687" y="1981"/>
                  </a:lnTo>
                  <a:lnTo>
                    <a:pt x="827747" y="0"/>
                  </a:lnTo>
                  <a:lnTo>
                    <a:pt x="823061" y="1257"/>
                  </a:lnTo>
                  <a:lnTo>
                    <a:pt x="817245" y="1892"/>
                  </a:lnTo>
                  <a:lnTo>
                    <a:pt x="807859" y="1892"/>
                  </a:lnTo>
                  <a:lnTo>
                    <a:pt x="805548" y="1841"/>
                  </a:lnTo>
                  <a:lnTo>
                    <a:pt x="805014" y="0"/>
                  </a:lnTo>
                  <a:lnTo>
                    <a:pt x="782764" y="952"/>
                  </a:lnTo>
                  <a:lnTo>
                    <a:pt x="769861" y="1308"/>
                  </a:lnTo>
                  <a:lnTo>
                    <a:pt x="770140" y="723"/>
                  </a:lnTo>
                  <a:lnTo>
                    <a:pt x="769772" y="0"/>
                  </a:lnTo>
                  <a:lnTo>
                    <a:pt x="752602" y="1625"/>
                  </a:lnTo>
                  <a:lnTo>
                    <a:pt x="752475" y="1714"/>
                  </a:lnTo>
                  <a:lnTo>
                    <a:pt x="730554" y="2032"/>
                  </a:lnTo>
                  <a:lnTo>
                    <a:pt x="602932" y="2159"/>
                  </a:lnTo>
                  <a:lnTo>
                    <a:pt x="602119" y="1625"/>
                  </a:lnTo>
                  <a:lnTo>
                    <a:pt x="583882" y="0"/>
                  </a:lnTo>
                  <a:lnTo>
                    <a:pt x="583488" y="723"/>
                  </a:lnTo>
                  <a:lnTo>
                    <a:pt x="583984" y="1714"/>
                  </a:lnTo>
                  <a:lnTo>
                    <a:pt x="585381" y="2971"/>
                  </a:lnTo>
                  <a:lnTo>
                    <a:pt x="579996" y="1892"/>
                  </a:lnTo>
                  <a:lnTo>
                    <a:pt x="573328" y="1358"/>
                  </a:lnTo>
                  <a:lnTo>
                    <a:pt x="533463" y="1892"/>
                  </a:lnTo>
                  <a:lnTo>
                    <a:pt x="527278" y="1257"/>
                  </a:lnTo>
                  <a:lnTo>
                    <a:pt x="522300" y="0"/>
                  </a:lnTo>
                  <a:lnTo>
                    <a:pt x="521309" y="1981"/>
                  </a:lnTo>
                  <a:lnTo>
                    <a:pt x="518515" y="3606"/>
                  </a:lnTo>
                  <a:lnTo>
                    <a:pt x="510743" y="5765"/>
                  </a:lnTo>
                  <a:lnTo>
                    <a:pt x="509447" y="8102"/>
                  </a:lnTo>
                  <a:lnTo>
                    <a:pt x="510044" y="11887"/>
                  </a:lnTo>
                  <a:lnTo>
                    <a:pt x="506653" y="9550"/>
                  </a:lnTo>
                  <a:lnTo>
                    <a:pt x="502666" y="8382"/>
                  </a:lnTo>
                  <a:lnTo>
                    <a:pt x="495896" y="8382"/>
                  </a:lnTo>
                  <a:lnTo>
                    <a:pt x="492607" y="8826"/>
                  </a:lnTo>
                  <a:lnTo>
                    <a:pt x="483831" y="10629"/>
                  </a:lnTo>
                  <a:lnTo>
                    <a:pt x="480555" y="11074"/>
                  </a:lnTo>
                  <a:lnTo>
                    <a:pt x="471982" y="11074"/>
                  </a:lnTo>
                  <a:lnTo>
                    <a:pt x="466699" y="8382"/>
                  </a:lnTo>
                  <a:lnTo>
                    <a:pt x="462508" y="2971"/>
                  </a:lnTo>
                  <a:lnTo>
                    <a:pt x="464299" y="6756"/>
                  </a:lnTo>
                  <a:lnTo>
                    <a:pt x="451840" y="8128"/>
                  </a:lnTo>
                  <a:lnTo>
                    <a:pt x="451345" y="5499"/>
                  </a:lnTo>
                  <a:lnTo>
                    <a:pt x="451345" y="2971"/>
                  </a:lnTo>
                  <a:lnTo>
                    <a:pt x="442353" y="6515"/>
                  </a:lnTo>
                  <a:lnTo>
                    <a:pt x="432841" y="9055"/>
                  </a:lnTo>
                  <a:lnTo>
                    <a:pt x="422795" y="10566"/>
                  </a:lnTo>
                  <a:lnTo>
                    <a:pt x="414858" y="10960"/>
                  </a:lnTo>
                  <a:lnTo>
                    <a:pt x="406438" y="10566"/>
                  </a:lnTo>
                  <a:lnTo>
                    <a:pt x="395770" y="9055"/>
                  </a:lnTo>
                  <a:lnTo>
                    <a:pt x="385660" y="6515"/>
                  </a:lnTo>
                  <a:lnTo>
                    <a:pt x="376110" y="2971"/>
                  </a:lnTo>
                  <a:lnTo>
                    <a:pt x="376110" y="5499"/>
                  </a:lnTo>
                  <a:lnTo>
                    <a:pt x="375666" y="7620"/>
                  </a:lnTo>
                  <a:lnTo>
                    <a:pt x="368312" y="6756"/>
                  </a:lnTo>
                  <a:lnTo>
                    <a:pt x="370001" y="2971"/>
                  </a:lnTo>
                  <a:lnTo>
                    <a:pt x="366064" y="8382"/>
                  </a:lnTo>
                  <a:lnTo>
                    <a:pt x="361086" y="11074"/>
                  </a:lnTo>
                  <a:lnTo>
                    <a:pt x="353021" y="11074"/>
                  </a:lnTo>
                  <a:lnTo>
                    <a:pt x="349923" y="10629"/>
                  </a:lnTo>
                  <a:lnTo>
                    <a:pt x="341668" y="8826"/>
                  </a:lnTo>
                  <a:lnTo>
                    <a:pt x="338582" y="8382"/>
                  </a:lnTo>
                  <a:lnTo>
                    <a:pt x="332193" y="8382"/>
                  </a:lnTo>
                  <a:lnTo>
                    <a:pt x="328447" y="9550"/>
                  </a:lnTo>
                  <a:lnTo>
                    <a:pt x="325259" y="11887"/>
                  </a:lnTo>
                  <a:lnTo>
                    <a:pt x="325818" y="8102"/>
                  </a:lnTo>
                  <a:lnTo>
                    <a:pt x="324599" y="5765"/>
                  </a:lnTo>
                  <a:lnTo>
                    <a:pt x="317284" y="3606"/>
                  </a:lnTo>
                  <a:lnTo>
                    <a:pt x="314655" y="1981"/>
                  </a:lnTo>
                  <a:lnTo>
                    <a:pt x="313715" y="0"/>
                  </a:lnTo>
                  <a:lnTo>
                    <a:pt x="309029" y="1257"/>
                  </a:lnTo>
                  <a:lnTo>
                    <a:pt x="303212" y="1892"/>
                  </a:lnTo>
                  <a:lnTo>
                    <a:pt x="265684" y="1358"/>
                  </a:lnTo>
                  <a:lnTo>
                    <a:pt x="259397" y="1892"/>
                  </a:lnTo>
                  <a:lnTo>
                    <a:pt x="254330" y="2971"/>
                  </a:lnTo>
                  <a:lnTo>
                    <a:pt x="255638" y="1714"/>
                  </a:lnTo>
                  <a:lnTo>
                    <a:pt x="256108" y="723"/>
                  </a:lnTo>
                  <a:lnTo>
                    <a:pt x="255739" y="0"/>
                  </a:lnTo>
                  <a:lnTo>
                    <a:pt x="243268" y="1181"/>
                  </a:lnTo>
                  <a:lnTo>
                    <a:pt x="230035" y="0"/>
                  </a:lnTo>
                  <a:lnTo>
                    <a:pt x="229641" y="723"/>
                  </a:lnTo>
                  <a:lnTo>
                    <a:pt x="230136" y="1714"/>
                  </a:lnTo>
                  <a:lnTo>
                    <a:pt x="231533" y="2971"/>
                  </a:lnTo>
                  <a:lnTo>
                    <a:pt x="226148" y="1892"/>
                  </a:lnTo>
                  <a:lnTo>
                    <a:pt x="219481" y="1358"/>
                  </a:lnTo>
                  <a:lnTo>
                    <a:pt x="179616" y="1892"/>
                  </a:lnTo>
                  <a:lnTo>
                    <a:pt x="173443" y="1257"/>
                  </a:lnTo>
                  <a:lnTo>
                    <a:pt x="168452" y="0"/>
                  </a:lnTo>
                  <a:lnTo>
                    <a:pt x="167462" y="1981"/>
                  </a:lnTo>
                  <a:lnTo>
                    <a:pt x="164668" y="3606"/>
                  </a:lnTo>
                  <a:lnTo>
                    <a:pt x="156895" y="5765"/>
                  </a:lnTo>
                  <a:lnTo>
                    <a:pt x="155600" y="8102"/>
                  </a:lnTo>
                  <a:lnTo>
                    <a:pt x="156197" y="11887"/>
                  </a:lnTo>
                  <a:lnTo>
                    <a:pt x="152806" y="9550"/>
                  </a:lnTo>
                  <a:lnTo>
                    <a:pt x="148818" y="8382"/>
                  </a:lnTo>
                  <a:lnTo>
                    <a:pt x="142049" y="8382"/>
                  </a:lnTo>
                  <a:lnTo>
                    <a:pt x="138760" y="8826"/>
                  </a:lnTo>
                  <a:lnTo>
                    <a:pt x="129984" y="10629"/>
                  </a:lnTo>
                  <a:lnTo>
                    <a:pt x="126707" y="11074"/>
                  </a:lnTo>
                  <a:lnTo>
                    <a:pt x="118135" y="11074"/>
                  </a:lnTo>
                  <a:lnTo>
                    <a:pt x="112852" y="8382"/>
                  </a:lnTo>
                  <a:lnTo>
                    <a:pt x="108661" y="2971"/>
                  </a:lnTo>
                  <a:lnTo>
                    <a:pt x="110451" y="6756"/>
                  </a:lnTo>
                  <a:lnTo>
                    <a:pt x="81013" y="9994"/>
                  </a:lnTo>
                  <a:lnTo>
                    <a:pt x="70891" y="10807"/>
                  </a:lnTo>
                  <a:lnTo>
                    <a:pt x="63817" y="11074"/>
                  </a:lnTo>
                  <a:lnTo>
                    <a:pt x="52590" y="10566"/>
                  </a:lnTo>
                  <a:lnTo>
                    <a:pt x="41922" y="9055"/>
                  </a:lnTo>
                  <a:lnTo>
                    <a:pt x="31813" y="6515"/>
                  </a:lnTo>
                  <a:lnTo>
                    <a:pt x="22263" y="2971"/>
                  </a:lnTo>
                  <a:lnTo>
                    <a:pt x="22263" y="5499"/>
                  </a:lnTo>
                  <a:lnTo>
                    <a:pt x="21666" y="8420"/>
                  </a:lnTo>
                  <a:lnTo>
                    <a:pt x="19278" y="15074"/>
                  </a:lnTo>
                  <a:lnTo>
                    <a:pt x="18681" y="17551"/>
                  </a:lnTo>
                  <a:lnTo>
                    <a:pt x="18681" y="22047"/>
                  </a:lnTo>
                  <a:lnTo>
                    <a:pt x="19875" y="25209"/>
                  </a:lnTo>
                  <a:lnTo>
                    <a:pt x="22263" y="28625"/>
                  </a:lnTo>
                  <a:lnTo>
                    <a:pt x="16586" y="29972"/>
                  </a:lnTo>
                  <a:lnTo>
                    <a:pt x="18973" y="31953"/>
                  </a:lnTo>
                  <a:lnTo>
                    <a:pt x="20574" y="35547"/>
                  </a:lnTo>
                  <a:lnTo>
                    <a:pt x="21958" y="44729"/>
                  </a:lnTo>
                  <a:lnTo>
                    <a:pt x="24561" y="47167"/>
                  </a:lnTo>
                  <a:lnTo>
                    <a:pt x="29133" y="48069"/>
                  </a:lnTo>
                  <a:lnTo>
                    <a:pt x="170980" y="48209"/>
                  </a:lnTo>
                  <a:lnTo>
                    <a:pt x="200075" y="48602"/>
                  </a:lnTo>
                  <a:lnTo>
                    <a:pt x="226428" y="49276"/>
                  </a:lnTo>
                  <a:lnTo>
                    <a:pt x="236715" y="49695"/>
                  </a:lnTo>
                  <a:lnTo>
                    <a:pt x="236880" y="50228"/>
                  </a:lnTo>
                  <a:lnTo>
                    <a:pt x="243268" y="49961"/>
                  </a:lnTo>
                  <a:lnTo>
                    <a:pt x="250063" y="50228"/>
                  </a:lnTo>
                  <a:lnTo>
                    <a:pt x="250240" y="49657"/>
                  </a:lnTo>
                  <a:lnTo>
                    <a:pt x="259130" y="49276"/>
                  </a:lnTo>
                  <a:lnTo>
                    <a:pt x="283946" y="48602"/>
                  </a:lnTo>
                  <a:lnTo>
                    <a:pt x="311340" y="48209"/>
                  </a:lnTo>
                  <a:lnTo>
                    <a:pt x="414845" y="48107"/>
                  </a:lnTo>
                  <a:lnTo>
                    <a:pt x="524814" y="48209"/>
                  </a:lnTo>
                  <a:lnTo>
                    <a:pt x="553910" y="48602"/>
                  </a:lnTo>
                  <a:lnTo>
                    <a:pt x="580275" y="49276"/>
                  </a:lnTo>
                  <a:lnTo>
                    <a:pt x="603910" y="50228"/>
                  </a:lnTo>
                  <a:lnTo>
                    <a:pt x="606513" y="41871"/>
                  </a:lnTo>
                  <a:lnTo>
                    <a:pt x="609053" y="41186"/>
                  </a:lnTo>
                  <a:lnTo>
                    <a:pt x="619099" y="39662"/>
                  </a:lnTo>
                  <a:lnTo>
                    <a:pt x="629666" y="39154"/>
                  </a:lnTo>
                  <a:lnTo>
                    <a:pt x="636320" y="39433"/>
                  </a:lnTo>
                  <a:lnTo>
                    <a:pt x="645858" y="40233"/>
                  </a:lnTo>
                  <a:lnTo>
                    <a:pt x="673582" y="43472"/>
                  </a:lnTo>
                  <a:lnTo>
                    <a:pt x="671893" y="47256"/>
                  </a:lnTo>
                  <a:lnTo>
                    <a:pt x="675830" y="41846"/>
                  </a:lnTo>
                  <a:lnTo>
                    <a:pt x="680808" y="39154"/>
                  </a:lnTo>
                  <a:lnTo>
                    <a:pt x="688873" y="39154"/>
                  </a:lnTo>
                  <a:lnTo>
                    <a:pt x="691972" y="39598"/>
                  </a:lnTo>
                  <a:lnTo>
                    <a:pt x="700227" y="41402"/>
                  </a:lnTo>
                  <a:lnTo>
                    <a:pt x="703313" y="41846"/>
                  </a:lnTo>
                  <a:lnTo>
                    <a:pt x="709701" y="41846"/>
                  </a:lnTo>
                  <a:lnTo>
                    <a:pt x="713447" y="40678"/>
                  </a:lnTo>
                  <a:lnTo>
                    <a:pt x="716635" y="38341"/>
                  </a:lnTo>
                  <a:lnTo>
                    <a:pt x="716076" y="42125"/>
                  </a:lnTo>
                  <a:lnTo>
                    <a:pt x="717296" y="44462"/>
                  </a:lnTo>
                  <a:lnTo>
                    <a:pt x="724611" y="46621"/>
                  </a:lnTo>
                  <a:lnTo>
                    <a:pt x="727240" y="48247"/>
                  </a:lnTo>
                  <a:lnTo>
                    <a:pt x="728179" y="50228"/>
                  </a:lnTo>
                  <a:lnTo>
                    <a:pt x="732866" y="48971"/>
                  </a:lnTo>
                  <a:lnTo>
                    <a:pt x="738682" y="48336"/>
                  </a:lnTo>
                  <a:lnTo>
                    <a:pt x="750404" y="48514"/>
                  </a:lnTo>
                  <a:lnTo>
                    <a:pt x="750912" y="50228"/>
                  </a:lnTo>
                  <a:lnTo>
                    <a:pt x="764946" y="48717"/>
                  </a:lnTo>
                  <a:lnTo>
                    <a:pt x="776211" y="48869"/>
                  </a:lnTo>
                  <a:lnTo>
                    <a:pt x="782497" y="48336"/>
                  </a:lnTo>
                  <a:lnTo>
                    <a:pt x="787565" y="47256"/>
                  </a:lnTo>
                  <a:lnTo>
                    <a:pt x="786257" y="48514"/>
                  </a:lnTo>
                  <a:lnTo>
                    <a:pt x="785787" y="49504"/>
                  </a:lnTo>
                  <a:lnTo>
                    <a:pt x="786155" y="50228"/>
                  </a:lnTo>
                  <a:lnTo>
                    <a:pt x="803325" y="48602"/>
                  </a:lnTo>
                  <a:lnTo>
                    <a:pt x="805954" y="46799"/>
                  </a:lnTo>
                  <a:lnTo>
                    <a:pt x="807542" y="43383"/>
                  </a:lnTo>
                  <a:lnTo>
                    <a:pt x="807605" y="42760"/>
                  </a:lnTo>
                  <a:lnTo>
                    <a:pt x="828852" y="39979"/>
                  </a:lnTo>
                  <a:lnTo>
                    <a:pt x="859459" y="38328"/>
                  </a:lnTo>
                  <a:lnTo>
                    <a:pt x="963041" y="38328"/>
                  </a:lnTo>
                  <a:lnTo>
                    <a:pt x="966673" y="37566"/>
                  </a:lnTo>
                  <a:lnTo>
                    <a:pt x="966965" y="35547"/>
                  </a:lnTo>
                  <a:lnTo>
                    <a:pt x="968476" y="31953"/>
                  </a:lnTo>
                  <a:lnTo>
                    <a:pt x="970724" y="29972"/>
                  </a:lnTo>
                  <a:close/>
                </a:path>
              </a:pathLst>
            </a:custGeom>
            <a:solidFill>
              <a:srgbClr val="00A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67635" y="527623"/>
              <a:ext cx="861364" cy="8705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43195" y="4155727"/>
              <a:ext cx="1813379" cy="7955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54977" y="115933"/>
            <a:ext cx="7340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1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87466" y="413473"/>
            <a:ext cx="4934823" cy="4554358"/>
            <a:chOff x="2087466" y="413473"/>
            <a:chExt cx="4934823" cy="4554358"/>
          </a:xfrm>
        </p:grpSpPr>
        <p:sp>
          <p:nvSpPr>
            <p:cNvPr id="4" name="object 4"/>
            <p:cNvSpPr/>
            <p:nvPr/>
          </p:nvSpPr>
          <p:spPr>
            <a:xfrm>
              <a:off x="7018624" y="438352"/>
              <a:ext cx="0" cy="2258695"/>
            </a:xfrm>
            <a:custGeom>
              <a:avLst/>
              <a:gdLst/>
              <a:ahLst/>
              <a:cxnLst/>
              <a:rect l="l" t="t" r="r" b="b"/>
              <a:pathLst>
                <a:path h="2258695">
                  <a:moveTo>
                    <a:pt x="0" y="225847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87466" y="413473"/>
              <a:ext cx="4885690" cy="0"/>
            </a:xfrm>
            <a:custGeom>
              <a:avLst/>
              <a:gdLst/>
              <a:ahLst/>
              <a:cxnLst/>
              <a:rect l="l" t="t" r="r" b="b"/>
              <a:pathLst>
                <a:path w="4885690">
                  <a:moveTo>
                    <a:pt x="0" y="0"/>
                  </a:moveTo>
                  <a:lnTo>
                    <a:pt x="488519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6599" y="2700006"/>
              <a:ext cx="4885690" cy="0"/>
            </a:xfrm>
            <a:custGeom>
              <a:avLst/>
              <a:gdLst/>
              <a:ahLst/>
              <a:cxnLst/>
              <a:rect l="l" t="t" r="r" b="b"/>
              <a:pathLst>
                <a:path w="4885690">
                  <a:moveTo>
                    <a:pt x="0" y="0"/>
                  </a:moveTo>
                  <a:lnTo>
                    <a:pt x="488519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8624" y="2703179"/>
              <a:ext cx="0" cy="2261870"/>
            </a:xfrm>
            <a:custGeom>
              <a:avLst/>
              <a:gdLst/>
              <a:ahLst/>
              <a:cxnLst/>
              <a:rect l="l" t="t" r="r" b="b"/>
              <a:pathLst>
                <a:path h="2261870">
                  <a:moveTo>
                    <a:pt x="0" y="226147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6599" y="4967831"/>
              <a:ext cx="4885690" cy="0"/>
            </a:xfrm>
            <a:custGeom>
              <a:avLst/>
              <a:gdLst/>
              <a:ahLst/>
              <a:cxnLst/>
              <a:rect l="l" t="t" r="r" b="b"/>
              <a:pathLst>
                <a:path w="4885690">
                  <a:moveTo>
                    <a:pt x="0" y="0"/>
                  </a:moveTo>
                  <a:lnTo>
                    <a:pt x="488519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94565" y="1117158"/>
              <a:ext cx="3900909" cy="14373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54499" y="935350"/>
              <a:ext cx="122555" cy="1168400"/>
            </a:xfrm>
            <a:custGeom>
              <a:avLst/>
              <a:gdLst/>
              <a:ahLst/>
              <a:cxnLst/>
              <a:rect l="l" t="t" r="r" b="b"/>
              <a:pathLst>
                <a:path w="122554" h="1168400">
                  <a:moveTo>
                    <a:pt x="0" y="0"/>
                  </a:moveTo>
                  <a:lnTo>
                    <a:pt x="122173" y="1167866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3910" y="210307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96800" y="2787405"/>
            <a:ext cx="101091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methods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81981" y="417647"/>
            <a:ext cx="2029460" cy="5334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algn="ctr">
              <a:lnSpc>
                <a:spcPts val="1170"/>
              </a:lnSpc>
              <a:spcBef>
                <a:spcPts val="309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exclusion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zones</a:t>
            </a:r>
            <a:endParaRPr sz="1000">
              <a:latin typeface="Franklin Gothic Book"/>
              <a:cs typeface="Franklin Gothic Book"/>
            </a:endParaRPr>
          </a:p>
          <a:p>
            <a:pPr marL="280670" marR="272415" indent="-1905" algn="ctr">
              <a:lnSpc>
                <a:spcPts val="1140"/>
              </a:lnSpc>
              <a:spcBef>
                <a:spcPts val="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areas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unwanted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kept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out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31956" y="2072970"/>
            <a:ext cx="863600" cy="20383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Exclusion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zone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47673" y="1107262"/>
            <a:ext cx="77470" cy="764540"/>
            <a:chOff x="6247673" y="1107262"/>
            <a:chExt cx="77470" cy="764540"/>
          </a:xfrm>
        </p:grpSpPr>
        <p:sp>
          <p:nvSpPr>
            <p:cNvPr id="16" name="object 16"/>
            <p:cNvSpPr/>
            <p:nvPr/>
          </p:nvSpPr>
          <p:spPr>
            <a:xfrm>
              <a:off x="6273073" y="1132662"/>
              <a:ext cx="0" cy="688340"/>
            </a:xfrm>
            <a:custGeom>
              <a:avLst/>
              <a:gdLst/>
              <a:ahLst/>
              <a:cxnLst/>
              <a:rect l="l" t="t" r="r" b="b"/>
              <a:pathLst>
                <a:path h="688339">
                  <a:moveTo>
                    <a:pt x="0" y="0"/>
                  </a:moveTo>
                  <a:lnTo>
                    <a:pt x="0" y="687967"/>
                  </a:lnTo>
                </a:path>
              </a:pathLst>
            </a:custGeom>
            <a:ln w="50736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67803" y="181425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94947" y="587095"/>
            <a:ext cx="1781810" cy="5461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127000" marR="120014" algn="ctr">
              <a:lnSpc>
                <a:spcPts val="1140"/>
              </a:lnSpc>
              <a:spcBef>
                <a:spcPts val="44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hazard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someone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something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get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hit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crane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slewing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233853" y="2949549"/>
            <a:ext cx="4070985" cy="1858010"/>
            <a:chOff x="2233853" y="2949549"/>
            <a:chExt cx="4070985" cy="1858010"/>
          </a:xfrm>
        </p:grpSpPr>
        <p:sp>
          <p:nvSpPr>
            <p:cNvPr id="20" name="object 20"/>
            <p:cNvSpPr/>
            <p:nvPr/>
          </p:nvSpPr>
          <p:spPr>
            <a:xfrm>
              <a:off x="3390115" y="2949549"/>
              <a:ext cx="2914439" cy="18576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33853" y="3148139"/>
              <a:ext cx="1475105" cy="419734"/>
            </a:xfrm>
            <a:custGeom>
              <a:avLst/>
              <a:gdLst/>
              <a:ahLst/>
              <a:cxnLst/>
              <a:rect l="l" t="t" r="r" b="b"/>
              <a:pathLst>
                <a:path w="1475104" h="419735">
                  <a:moveTo>
                    <a:pt x="1475003" y="0"/>
                  </a:moveTo>
                  <a:lnTo>
                    <a:pt x="0" y="0"/>
                  </a:lnTo>
                  <a:lnTo>
                    <a:pt x="0" y="419303"/>
                  </a:lnTo>
                  <a:lnTo>
                    <a:pt x="1475003" y="419303"/>
                  </a:lnTo>
                  <a:lnTo>
                    <a:pt x="1475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233853" y="3148139"/>
            <a:ext cx="1475105" cy="419734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313055" marR="79375" indent="-227329">
              <a:lnSpc>
                <a:spcPts val="1140"/>
              </a:lnSpc>
              <a:spcBef>
                <a:spcPts val="5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Barricades (safety fences)  to protect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people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888049" y="3556241"/>
            <a:ext cx="2832735" cy="1337945"/>
            <a:chOff x="2888049" y="3556241"/>
            <a:chExt cx="2832735" cy="1337945"/>
          </a:xfrm>
        </p:grpSpPr>
        <p:sp>
          <p:nvSpPr>
            <p:cNvPr id="24" name="object 24"/>
            <p:cNvSpPr/>
            <p:nvPr/>
          </p:nvSpPr>
          <p:spPr>
            <a:xfrm>
              <a:off x="2894399" y="3562591"/>
              <a:ext cx="523875" cy="501650"/>
            </a:xfrm>
            <a:custGeom>
              <a:avLst/>
              <a:gdLst/>
              <a:ahLst/>
              <a:cxnLst/>
              <a:rect l="l" t="t" r="r" b="b"/>
              <a:pathLst>
                <a:path w="523875" h="501650">
                  <a:moveTo>
                    <a:pt x="0" y="0"/>
                  </a:moveTo>
                  <a:lnTo>
                    <a:pt x="523417" y="501243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11152" y="4056392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0599" y="50025"/>
                  </a:moveTo>
                  <a:lnTo>
                    <a:pt x="11208" y="46341"/>
                  </a:lnTo>
                  <a:lnTo>
                    <a:pt x="4203" y="39579"/>
                  </a:lnTo>
                  <a:lnTo>
                    <a:pt x="246" y="30683"/>
                  </a:lnTo>
                  <a:lnTo>
                    <a:pt x="0" y="20599"/>
                  </a:lnTo>
                  <a:lnTo>
                    <a:pt x="3678" y="11208"/>
                  </a:lnTo>
                  <a:lnTo>
                    <a:pt x="10440" y="4203"/>
                  </a:lnTo>
                  <a:lnTo>
                    <a:pt x="19339" y="246"/>
                  </a:lnTo>
                  <a:lnTo>
                    <a:pt x="29425" y="0"/>
                  </a:lnTo>
                  <a:lnTo>
                    <a:pt x="38811" y="3683"/>
                  </a:lnTo>
                  <a:lnTo>
                    <a:pt x="45816" y="10445"/>
                  </a:lnTo>
                  <a:lnTo>
                    <a:pt x="49776" y="19341"/>
                  </a:lnTo>
                  <a:lnTo>
                    <a:pt x="50025" y="29425"/>
                  </a:lnTo>
                  <a:lnTo>
                    <a:pt x="46341" y="38816"/>
                  </a:lnTo>
                  <a:lnTo>
                    <a:pt x="39579" y="45821"/>
                  </a:lnTo>
                  <a:lnTo>
                    <a:pt x="30683" y="49778"/>
                  </a:lnTo>
                  <a:lnTo>
                    <a:pt x="20599" y="50025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31931" y="4542992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510"/>
                  </a:lnTo>
                </a:path>
              </a:pathLst>
            </a:custGeom>
            <a:ln w="29324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17391" y="4499061"/>
              <a:ext cx="50800" cy="50165"/>
            </a:xfrm>
            <a:custGeom>
              <a:avLst/>
              <a:gdLst/>
              <a:ahLst/>
              <a:cxnLst/>
              <a:rect l="l" t="t" r="r" b="b"/>
              <a:pathLst>
                <a:path w="50800" h="50164">
                  <a:moveTo>
                    <a:pt x="18977" y="467"/>
                  </a:moveTo>
                  <a:lnTo>
                    <a:pt x="9849" y="4773"/>
                  </a:lnTo>
                  <a:lnTo>
                    <a:pt x="3324" y="11979"/>
                  </a:lnTo>
                  <a:lnTo>
                    <a:pt x="0" y="21119"/>
                  </a:lnTo>
                  <a:lnTo>
                    <a:pt x="473" y="31226"/>
                  </a:lnTo>
                  <a:lnTo>
                    <a:pt x="4816" y="40360"/>
                  </a:lnTo>
                  <a:lnTo>
                    <a:pt x="12049" y="46853"/>
                  </a:lnTo>
                  <a:lnTo>
                    <a:pt x="21197" y="50146"/>
                  </a:lnTo>
                  <a:lnTo>
                    <a:pt x="31283" y="49679"/>
                  </a:lnTo>
                  <a:lnTo>
                    <a:pt x="40388" y="45373"/>
                  </a:lnTo>
                  <a:lnTo>
                    <a:pt x="46912" y="38167"/>
                  </a:lnTo>
                  <a:lnTo>
                    <a:pt x="50248" y="29027"/>
                  </a:lnTo>
                  <a:lnTo>
                    <a:pt x="49787" y="18920"/>
                  </a:lnTo>
                  <a:lnTo>
                    <a:pt x="45437" y="9786"/>
                  </a:lnTo>
                  <a:lnTo>
                    <a:pt x="38192" y="3292"/>
                  </a:lnTo>
                  <a:lnTo>
                    <a:pt x="29042" y="0"/>
                  </a:lnTo>
                  <a:lnTo>
                    <a:pt x="18977" y="467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96955" y="4651502"/>
              <a:ext cx="923925" cy="242570"/>
            </a:xfrm>
            <a:custGeom>
              <a:avLst/>
              <a:gdLst/>
              <a:ahLst/>
              <a:cxnLst/>
              <a:rect l="l" t="t" r="r" b="b"/>
              <a:pathLst>
                <a:path w="923925" h="242570">
                  <a:moveTo>
                    <a:pt x="923302" y="0"/>
                  </a:moveTo>
                  <a:lnTo>
                    <a:pt x="0" y="0"/>
                  </a:lnTo>
                  <a:lnTo>
                    <a:pt x="0" y="242404"/>
                  </a:lnTo>
                  <a:lnTo>
                    <a:pt x="923302" y="242404"/>
                  </a:lnTo>
                  <a:lnTo>
                    <a:pt x="923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796955" y="4651502"/>
            <a:ext cx="923925" cy="24257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3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Warning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signs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790605" y="4295099"/>
            <a:ext cx="2115820" cy="605155"/>
            <a:chOff x="4790605" y="4295099"/>
            <a:chExt cx="2115820" cy="605155"/>
          </a:xfrm>
        </p:grpSpPr>
        <p:sp>
          <p:nvSpPr>
            <p:cNvPr id="31" name="object 31"/>
            <p:cNvSpPr/>
            <p:nvPr/>
          </p:nvSpPr>
          <p:spPr>
            <a:xfrm>
              <a:off x="4796955" y="4651502"/>
              <a:ext cx="923925" cy="242570"/>
            </a:xfrm>
            <a:custGeom>
              <a:avLst/>
              <a:gdLst/>
              <a:ahLst/>
              <a:cxnLst/>
              <a:rect l="l" t="t" r="r" b="b"/>
              <a:pathLst>
                <a:path w="923925" h="242570">
                  <a:moveTo>
                    <a:pt x="0" y="242404"/>
                  </a:moveTo>
                  <a:lnTo>
                    <a:pt x="923302" y="242404"/>
                  </a:lnTo>
                  <a:lnTo>
                    <a:pt x="923302" y="0"/>
                  </a:lnTo>
                  <a:lnTo>
                    <a:pt x="0" y="0"/>
                  </a:lnTo>
                  <a:lnTo>
                    <a:pt x="0" y="242404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45384" y="4295099"/>
              <a:ext cx="216918" cy="1464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05944" y="4442523"/>
              <a:ext cx="1100455" cy="451484"/>
            </a:xfrm>
            <a:custGeom>
              <a:avLst/>
              <a:gdLst/>
              <a:ahLst/>
              <a:cxnLst/>
              <a:rect l="l" t="t" r="r" b="b"/>
              <a:pathLst>
                <a:path w="1100454" h="451485">
                  <a:moveTo>
                    <a:pt x="1100048" y="0"/>
                  </a:moveTo>
                  <a:lnTo>
                    <a:pt x="0" y="0"/>
                  </a:lnTo>
                  <a:lnTo>
                    <a:pt x="0" y="451383"/>
                  </a:lnTo>
                  <a:lnTo>
                    <a:pt x="1100048" y="451383"/>
                  </a:lnTo>
                  <a:lnTo>
                    <a:pt x="1100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805944" y="4442523"/>
            <a:ext cx="1100455" cy="451484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ts val="1170"/>
              </a:lnSpc>
              <a:spcBef>
                <a:spcPts val="55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such</a:t>
            </a:r>
            <a:endParaRPr sz="1000">
              <a:latin typeface="Franklin Gothic Book"/>
              <a:cs typeface="Franklin Gothic Book"/>
            </a:endParaRPr>
          </a:p>
          <a:p>
            <a:pPr algn="ctr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witches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hats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995951" y="2785326"/>
            <a:ext cx="1283335" cy="1436370"/>
            <a:chOff x="4995951" y="2785326"/>
            <a:chExt cx="1283335" cy="1436370"/>
          </a:xfrm>
        </p:grpSpPr>
        <p:sp>
          <p:nvSpPr>
            <p:cNvPr id="36" name="object 36"/>
            <p:cNvSpPr/>
            <p:nvPr/>
          </p:nvSpPr>
          <p:spPr>
            <a:xfrm>
              <a:off x="5470032" y="3175355"/>
              <a:ext cx="74295" cy="989330"/>
            </a:xfrm>
            <a:custGeom>
              <a:avLst/>
              <a:gdLst/>
              <a:ahLst/>
              <a:cxnLst/>
              <a:rect l="l" t="t" r="r" b="b"/>
              <a:pathLst>
                <a:path w="74295" h="989329">
                  <a:moveTo>
                    <a:pt x="73964" y="0"/>
                  </a:moveTo>
                  <a:lnTo>
                    <a:pt x="0" y="989215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43067" y="416489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1227" y="49877"/>
                  </a:moveTo>
                  <a:lnTo>
                    <a:pt x="0" y="21114"/>
                  </a:lnTo>
                  <a:lnTo>
                    <a:pt x="3324" y="11974"/>
                  </a:lnTo>
                  <a:lnTo>
                    <a:pt x="9846" y="4767"/>
                  </a:lnTo>
                  <a:lnTo>
                    <a:pt x="18972" y="461"/>
                  </a:lnTo>
                  <a:lnTo>
                    <a:pt x="29028" y="0"/>
                  </a:lnTo>
                  <a:lnTo>
                    <a:pt x="38161" y="3292"/>
                  </a:lnTo>
                  <a:lnTo>
                    <a:pt x="45389" y="9782"/>
                  </a:lnTo>
                  <a:lnTo>
                    <a:pt x="49731" y="18914"/>
                  </a:lnTo>
                  <a:lnTo>
                    <a:pt x="50176" y="29058"/>
                  </a:lnTo>
                  <a:lnTo>
                    <a:pt x="46842" y="38268"/>
                  </a:lnTo>
                  <a:lnTo>
                    <a:pt x="40326" y="45541"/>
                  </a:lnTo>
                  <a:lnTo>
                    <a:pt x="31227" y="49877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95951" y="2785326"/>
              <a:ext cx="1283335" cy="384810"/>
            </a:xfrm>
            <a:custGeom>
              <a:avLst/>
              <a:gdLst/>
              <a:ahLst/>
              <a:cxnLst/>
              <a:rect l="l" t="t" r="r" b="b"/>
              <a:pathLst>
                <a:path w="1283335" h="384810">
                  <a:moveTo>
                    <a:pt x="1282725" y="0"/>
                  </a:moveTo>
                  <a:lnTo>
                    <a:pt x="0" y="0"/>
                  </a:lnTo>
                  <a:lnTo>
                    <a:pt x="0" y="384733"/>
                  </a:lnTo>
                  <a:lnTo>
                    <a:pt x="1282725" y="384733"/>
                  </a:lnTo>
                  <a:lnTo>
                    <a:pt x="1282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995951" y="2785326"/>
            <a:ext cx="1283335" cy="384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20014" marR="69215" indent="-43815">
              <a:lnSpc>
                <a:spcPts val="1140"/>
              </a:lnSpc>
              <a:spcBef>
                <a:spcPts val="38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Flashing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yellow hazard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warn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716155" y="3254705"/>
            <a:ext cx="1210310" cy="622935"/>
            <a:chOff x="5716155" y="3254705"/>
            <a:chExt cx="1210310" cy="622935"/>
          </a:xfrm>
        </p:grpSpPr>
        <p:sp>
          <p:nvSpPr>
            <p:cNvPr id="41" name="object 41"/>
            <p:cNvSpPr/>
            <p:nvPr/>
          </p:nvSpPr>
          <p:spPr>
            <a:xfrm>
              <a:off x="6167291" y="3672838"/>
              <a:ext cx="177698" cy="2044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16155" y="3254705"/>
              <a:ext cx="1210310" cy="419734"/>
            </a:xfrm>
            <a:custGeom>
              <a:avLst/>
              <a:gdLst/>
              <a:ahLst/>
              <a:cxnLst/>
              <a:rect l="l" t="t" r="r" b="b"/>
              <a:pathLst>
                <a:path w="1210309" h="419735">
                  <a:moveTo>
                    <a:pt x="1209725" y="0"/>
                  </a:moveTo>
                  <a:lnTo>
                    <a:pt x="0" y="0"/>
                  </a:lnTo>
                  <a:lnTo>
                    <a:pt x="0" y="419303"/>
                  </a:lnTo>
                  <a:lnTo>
                    <a:pt x="1209725" y="419303"/>
                  </a:lnTo>
                  <a:lnTo>
                    <a:pt x="1209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716155" y="3254705"/>
            <a:ext cx="1210310" cy="419734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381000" marR="66040" indent="-309245">
              <a:lnSpc>
                <a:spcPts val="1140"/>
              </a:lnSpc>
              <a:spcBef>
                <a:spcPts val="5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Scaffolding,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hoarding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gantry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215845" y="4396384"/>
            <a:ext cx="2369185" cy="497840"/>
            <a:chOff x="2215845" y="4396384"/>
            <a:chExt cx="2369185" cy="497840"/>
          </a:xfrm>
        </p:grpSpPr>
        <p:sp>
          <p:nvSpPr>
            <p:cNvPr id="45" name="object 45"/>
            <p:cNvSpPr/>
            <p:nvPr/>
          </p:nvSpPr>
          <p:spPr>
            <a:xfrm>
              <a:off x="4132801" y="4457918"/>
              <a:ext cx="397510" cy="187325"/>
            </a:xfrm>
            <a:custGeom>
              <a:avLst/>
              <a:gdLst/>
              <a:ahLst/>
              <a:cxnLst/>
              <a:rect l="l" t="t" r="r" b="b"/>
              <a:pathLst>
                <a:path w="397510" h="187325">
                  <a:moveTo>
                    <a:pt x="0" y="187236"/>
                  </a:moveTo>
                  <a:lnTo>
                    <a:pt x="397078" y="0"/>
                  </a:lnTo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21096" y="4415324"/>
              <a:ext cx="63515" cy="635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15845" y="4396384"/>
              <a:ext cx="1920239" cy="497840"/>
            </a:xfrm>
            <a:custGeom>
              <a:avLst/>
              <a:gdLst/>
              <a:ahLst/>
              <a:cxnLst/>
              <a:rect l="l" t="t" r="r" b="b"/>
              <a:pathLst>
                <a:path w="1920239" h="497839">
                  <a:moveTo>
                    <a:pt x="1919782" y="0"/>
                  </a:moveTo>
                  <a:lnTo>
                    <a:pt x="0" y="0"/>
                  </a:lnTo>
                  <a:lnTo>
                    <a:pt x="0" y="497522"/>
                  </a:lnTo>
                  <a:lnTo>
                    <a:pt x="1919782" y="497522"/>
                  </a:lnTo>
                  <a:lnTo>
                    <a:pt x="1919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2215845" y="4396384"/>
            <a:ext cx="1920239" cy="49784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13664" marR="106045" algn="ctr">
              <a:lnSpc>
                <a:spcPts val="1140"/>
              </a:lnSpc>
              <a:spcBef>
                <a:spcPts val="254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flag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 the traffic.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(You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a licensed  traffic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controller.)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40000" y="2700004"/>
            <a:ext cx="1597025" cy="0"/>
          </a:xfrm>
          <a:custGeom>
            <a:avLst/>
            <a:gdLst/>
            <a:ahLst/>
            <a:cxnLst/>
            <a:rect l="l" t="t" r="r" b="b"/>
            <a:pathLst>
              <a:path w="1597025">
                <a:moveTo>
                  <a:pt x="0" y="0"/>
                </a:moveTo>
                <a:lnTo>
                  <a:pt x="1596605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40004" y="432003"/>
            <a:ext cx="1597660" cy="223202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24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254635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the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hazard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control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methods for  workmates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</a:t>
            </a:r>
            <a:endParaRPr sz="1000" dirty="0">
              <a:latin typeface="Franklin Gothic Book"/>
              <a:cs typeface="Franklin Gothic Book"/>
            </a:endParaRPr>
          </a:p>
          <a:p>
            <a:pPr marL="107950">
              <a:lnSpc>
                <a:spcPts val="111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close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slewing crane?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40004" y="2736012"/>
            <a:ext cx="1597660" cy="223520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 algn="just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25</a:t>
            </a:r>
            <a:endParaRPr sz="1100">
              <a:latin typeface="Franklin Gothic Demi"/>
              <a:cs typeface="Franklin Gothic Demi"/>
            </a:endParaRPr>
          </a:p>
          <a:p>
            <a:pPr marL="107950" marR="151765" algn="just">
              <a:lnSpc>
                <a:spcPts val="1140"/>
              </a:lnSpc>
              <a:spcBef>
                <a:spcPts val="79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keep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workers 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pedestrians out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pathway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endParaRPr sz="1000">
              <a:latin typeface="Franklin Gothic Book"/>
              <a:cs typeface="Franklin Gothic Book"/>
            </a:endParaRPr>
          </a:p>
          <a:p>
            <a:pPr marL="107950" algn="just">
              <a:lnSpc>
                <a:spcPts val="111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load?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1.4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B5B0C27-369C-47E0-974D-C3FD5A4F139B}"/>
              </a:ext>
            </a:extLst>
          </p:cNvPr>
          <p:cNvSpPr/>
          <p:nvPr/>
        </p:nvSpPr>
        <p:spPr>
          <a:xfrm>
            <a:off x="2309493" y="463405"/>
            <a:ext cx="1973688" cy="441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09A4F19-FB38-42FC-A13B-4E0999F85427}"/>
              </a:ext>
            </a:extLst>
          </p:cNvPr>
          <p:cNvSpPr/>
          <p:nvPr/>
        </p:nvSpPr>
        <p:spPr>
          <a:xfrm>
            <a:off x="5144122" y="616955"/>
            <a:ext cx="1732636" cy="441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55A3003-0C69-42F2-BAF0-87434691DE0A}"/>
              </a:ext>
            </a:extLst>
          </p:cNvPr>
          <p:cNvSpPr/>
          <p:nvPr/>
        </p:nvSpPr>
        <p:spPr>
          <a:xfrm>
            <a:off x="472778" y="2714920"/>
            <a:ext cx="6658251" cy="2272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FBF6C88-4AB0-4FD1-ACF1-FFD1C76B53DE}"/>
              </a:ext>
            </a:extLst>
          </p:cNvPr>
          <p:cNvSpPr/>
          <p:nvPr/>
        </p:nvSpPr>
        <p:spPr>
          <a:xfrm>
            <a:off x="5020204" y="2805214"/>
            <a:ext cx="1246341" cy="312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D105A70-F15F-4DE9-8D89-D9221AD511B4}"/>
              </a:ext>
            </a:extLst>
          </p:cNvPr>
          <p:cNvSpPr/>
          <p:nvPr/>
        </p:nvSpPr>
        <p:spPr>
          <a:xfrm>
            <a:off x="2309492" y="3195989"/>
            <a:ext cx="1358165" cy="312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6E58FD1-718A-4768-B009-6CCFAC699763}"/>
              </a:ext>
            </a:extLst>
          </p:cNvPr>
          <p:cNvSpPr/>
          <p:nvPr/>
        </p:nvSpPr>
        <p:spPr>
          <a:xfrm>
            <a:off x="5742240" y="3302141"/>
            <a:ext cx="1146798" cy="312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FABD54C-DF61-48E1-A34F-A6AE6EE51464}"/>
              </a:ext>
            </a:extLst>
          </p:cNvPr>
          <p:cNvSpPr/>
          <p:nvPr/>
        </p:nvSpPr>
        <p:spPr>
          <a:xfrm>
            <a:off x="2284047" y="4434256"/>
            <a:ext cx="1748101" cy="407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EEB3435-1814-4498-AADB-0AEBB7CFE77C}"/>
              </a:ext>
            </a:extLst>
          </p:cNvPr>
          <p:cNvSpPr/>
          <p:nvPr/>
        </p:nvSpPr>
        <p:spPr>
          <a:xfrm>
            <a:off x="4836581" y="4696122"/>
            <a:ext cx="857138" cy="154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38C5D0E-0840-4FFA-9ED8-D6084CFA471E}"/>
              </a:ext>
            </a:extLst>
          </p:cNvPr>
          <p:cNvSpPr/>
          <p:nvPr/>
        </p:nvSpPr>
        <p:spPr>
          <a:xfrm>
            <a:off x="5862346" y="4516257"/>
            <a:ext cx="979961" cy="312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54977" y="115933"/>
            <a:ext cx="7340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1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3179" y="4162526"/>
            <a:ext cx="6473825" cy="795463"/>
            <a:chOff x="543179" y="4162526"/>
            <a:chExt cx="6473825" cy="795591"/>
          </a:xfrm>
        </p:grpSpPr>
        <p:sp>
          <p:nvSpPr>
            <p:cNvPr id="4" name="object 4"/>
            <p:cNvSpPr/>
            <p:nvPr/>
          </p:nvSpPr>
          <p:spPr>
            <a:xfrm>
              <a:off x="543179" y="4162527"/>
              <a:ext cx="6473825" cy="652206"/>
            </a:xfrm>
            <a:custGeom>
              <a:avLst/>
              <a:gdLst/>
              <a:ahLst/>
              <a:cxnLst/>
              <a:rect l="l" t="t" r="r" b="b"/>
              <a:pathLst>
                <a:path w="6473825" h="795654">
                  <a:moveTo>
                    <a:pt x="6473647" y="0"/>
                  </a:moveTo>
                  <a:lnTo>
                    <a:pt x="0" y="0"/>
                  </a:lnTo>
                  <a:lnTo>
                    <a:pt x="0" y="795591"/>
                  </a:lnTo>
                  <a:lnTo>
                    <a:pt x="6473647" y="795591"/>
                  </a:lnTo>
                  <a:lnTo>
                    <a:pt x="6473647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42327" y="4162526"/>
              <a:ext cx="1874485" cy="795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551208"/>
              </p:ext>
            </p:extLst>
          </p:nvPr>
        </p:nvGraphicFramePr>
        <p:xfrm>
          <a:off x="3337199" y="786522"/>
          <a:ext cx="3657600" cy="30929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214">
                <a:tc>
                  <a:txBody>
                    <a:bodyPr/>
                    <a:lstStyle/>
                    <a:p>
                      <a:pPr>
                        <a:lnSpc>
                          <a:spcPts val="1115"/>
                        </a:lnSpc>
                      </a:pPr>
                      <a:r>
                        <a:rPr sz="1000" b="0" spc="-5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To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work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out the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volume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of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the</a:t>
                      </a:r>
                      <a:r>
                        <a:rPr sz="1000" b="0" spc="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cylinder: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269">
                <a:tc>
                  <a:txBody>
                    <a:bodyPr/>
                    <a:lstStyle/>
                    <a:p>
                      <a:pPr marR="1332865">
                        <a:lnSpc>
                          <a:spcPct val="142200"/>
                        </a:lnSpc>
                        <a:spcBef>
                          <a:spcPts val="325"/>
                        </a:spcBef>
                      </a:pP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1. </a:t>
                      </a:r>
                      <a:r>
                        <a:rPr sz="1000" b="0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Work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out the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volume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of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the outer cylinder. 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R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(m)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×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R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(m)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× 3.14 × L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1000" b="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(m)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3.14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×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0.6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×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0.6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× 5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=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5.652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cubic</a:t>
                      </a:r>
                      <a:r>
                        <a:rPr sz="1000" spc="1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metres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1275" marB="0"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000">
                <a:tc>
                  <a:txBody>
                    <a:bodyPr/>
                    <a:lstStyle/>
                    <a:p>
                      <a:pPr marR="1344930">
                        <a:lnSpc>
                          <a:spcPct val="142200"/>
                        </a:lnSpc>
                        <a:spcBef>
                          <a:spcPts val="325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2. </a:t>
                      </a:r>
                      <a:r>
                        <a:rPr sz="1000" b="0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Work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out the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volume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of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the inner cylinder. 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R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(m)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×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R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(m)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× 3.14 × L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1000" b="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(m)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3.14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×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0.4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×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0.4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× 5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=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2.512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cubic</a:t>
                      </a:r>
                      <a:r>
                        <a:rPr sz="1000" spc="1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metres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1275" marB="0"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3. </a:t>
                      </a:r>
                      <a:r>
                        <a:rPr sz="1000" b="0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Take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the inner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circle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volume </a:t>
                      </a:r>
                      <a:r>
                        <a:rPr sz="1000" b="0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away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from the outer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circle</a:t>
                      </a:r>
                      <a:r>
                        <a:rPr sz="1000" b="0" spc="6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volume.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5.652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cubic metres −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2.512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cubic metres =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3.14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cubic</a:t>
                      </a:r>
                      <a:r>
                        <a:rPr sz="1000" spc="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metres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1600" marB="0"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4. Multiply the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volume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by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the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weight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of</a:t>
                      </a:r>
                      <a:r>
                        <a:rPr sz="1000" b="0" spc="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material.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>
                        <a:lnSpc>
                          <a:spcPts val="1115"/>
                        </a:lnSpc>
                        <a:spcBef>
                          <a:spcPts val="505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3.14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cubic metres ×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2400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=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7.536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kg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(7.6</a:t>
                      </a:r>
                      <a:r>
                        <a:rPr sz="1000" spc="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t)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0650" marB="0"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27300" y="366001"/>
            <a:ext cx="4119879" cy="52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Calculate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the volume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using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Pi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as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the formula </a:t>
            </a:r>
            <a:r>
              <a:rPr sz="1400" dirty="0">
                <a:solidFill>
                  <a:srgbClr val="00305E"/>
                </a:solidFill>
                <a:latin typeface="Franklin Gothic Book"/>
                <a:cs typeface="Franklin Gothic Book"/>
              </a:rPr>
              <a:t>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=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3.14</a:t>
            </a:r>
            <a:endParaRPr sz="1400">
              <a:latin typeface="Franklin Gothic Medium"/>
              <a:cs typeface="Franklin Gothic Medium"/>
            </a:endParaRPr>
          </a:p>
          <a:p>
            <a:pPr marL="159385">
              <a:lnSpc>
                <a:spcPct val="100000"/>
              </a:lnSpc>
              <a:spcBef>
                <a:spcPts val="101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R = 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0.6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60991" y="885992"/>
            <a:ext cx="2099310" cy="594360"/>
            <a:chOff x="860991" y="885992"/>
            <a:chExt cx="2099310" cy="594360"/>
          </a:xfrm>
        </p:grpSpPr>
        <p:sp>
          <p:nvSpPr>
            <p:cNvPr id="9" name="object 9"/>
            <p:cNvSpPr/>
            <p:nvPr/>
          </p:nvSpPr>
          <p:spPr>
            <a:xfrm>
              <a:off x="863353" y="885992"/>
              <a:ext cx="2096883" cy="5940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76201" y="894353"/>
              <a:ext cx="1558925" cy="118745"/>
            </a:xfrm>
            <a:custGeom>
              <a:avLst/>
              <a:gdLst/>
              <a:ahLst/>
              <a:cxnLst/>
              <a:rect l="l" t="t" r="r" b="b"/>
              <a:pathLst>
                <a:path w="1558925" h="118744">
                  <a:moveTo>
                    <a:pt x="0" y="118706"/>
                  </a:moveTo>
                  <a:lnTo>
                    <a:pt x="1558759" y="0"/>
                  </a:lnTo>
                </a:path>
              </a:pathLst>
            </a:custGeom>
            <a:ln w="11430">
              <a:solidFill>
                <a:srgbClr val="D223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69109" y="898074"/>
              <a:ext cx="154940" cy="140335"/>
            </a:xfrm>
            <a:custGeom>
              <a:avLst/>
              <a:gdLst/>
              <a:ahLst/>
              <a:cxnLst/>
              <a:rect l="l" t="t" r="r" b="b"/>
              <a:pathLst>
                <a:path w="154939" h="140334">
                  <a:moveTo>
                    <a:pt x="0" y="0"/>
                  </a:moveTo>
                  <a:lnTo>
                    <a:pt x="31008" y="9607"/>
                  </a:lnTo>
                  <a:lnTo>
                    <a:pt x="67873" y="26582"/>
                  </a:lnTo>
                  <a:lnTo>
                    <a:pt x="104715" y="52745"/>
                  </a:lnTo>
                  <a:lnTo>
                    <a:pt x="135654" y="89916"/>
                  </a:lnTo>
                  <a:lnTo>
                    <a:pt x="154813" y="139915"/>
                  </a:lnTo>
                </a:path>
              </a:pathLst>
            </a:custGeom>
            <a:ln w="11430">
              <a:solidFill>
                <a:srgbClr val="D223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29825" y="1071438"/>
              <a:ext cx="98425" cy="220979"/>
            </a:xfrm>
            <a:custGeom>
              <a:avLst/>
              <a:gdLst/>
              <a:ahLst/>
              <a:cxnLst/>
              <a:rect l="l" t="t" r="r" b="b"/>
              <a:pathLst>
                <a:path w="98425" h="220980">
                  <a:moveTo>
                    <a:pt x="98170" y="0"/>
                  </a:moveTo>
                  <a:lnTo>
                    <a:pt x="94570" y="76082"/>
                  </a:lnTo>
                  <a:lnTo>
                    <a:pt x="76154" y="134330"/>
                  </a:lnTo>
                  <a:lnTo>
                    <a:pt x="49722" y="176571"/>
                  </a:lnTo>
                  <a:lnTo>
                    <a:pt x="22071" y="204637"/>
                  </a:lnTo>
                  <a:lnTo>
                    <a:pt x="0" y="220357"/>
                  </a:lnTo>
                </a:path>
              </a:pathLst>
            </a:custGeom>
            <a:ln w="11430">
              <a:solidFill>
                <a:srgbClr val="D223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16445" y="1299311"/>
              <a:ext cx="1581150" cy="160020"/>
            </a:xfrm>
            <a:custGeom>
              <a:avLst/>
              <a:gdLst/>
              <a:ahLst/>
              <a:cxnLst/>
              <a:rect l="l" t="t" r="r" b="b"/>
              <a:pathLst>
                <a:path w="1581150" h="160019">
                  <a:moveTo>
                    <a:pt x="1580896" y="0"/>
                  </a:moveTo>
                  <a:lnTo>
                    <a:pt x="0" y="159931"/>
                  </a:lnTo>
                </a:path>
              </a:pathLst>
            </a:custGeom>
            <a:ln w="11430">
              <a:solidFill>
                <a:srgbClr val="D223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53447" y="893494"/>
              <a:ext cx="1772920" cy="567055"/>
            </a:xfrm>
            <a:custGeom>
              <a:avLst/>
              <a:gdLst/>
              <a:ahLst/>
              <a:cxnLst/>
              <a:rect l="l" t="t" r="r" b="b"/>
              <a:pathLst>
                <a:path w="1772920" h="567055">
                  <a:moveTo>
                    <a:pt x="0" y="121297"/>
                  </a:moveTo>
                  <a:lnTo>
                    <a:pt x="0" y="121297"/>
                  </a:lnTo>
                </a:path>
                <a:path w="1772920" h="567055">
                  <a:moveTo>
                    <a:pt x="1592897" y="0"/>
                  </a:moveTo>
                  <a:lnTo>
                    <a:pt x="1592897" y="0"/>
                  </a:lnTo>
                </a:path>
                <a:path w="1772920" h="567055">
                  <a:moveTo>
                    <a:pt x="1772348" y="155955"/>
                  </a:moveTo>
                  <a:lnTo>
                    <a:pt x="1772348" y="155955"/>
                  </a:lnTo>
                </a:path>
                <a:path w="1772920" h="567055">
                  <a:moveTo>
                    <a:pt x="1666646" y="403517"/>
                  </a:moveTo>
                  <a:lnTo>
                    <a:pt x="1666646" y="403517"/>
                  </a:lnTo>
                </a:path>
                <a:path w="1772920" h="567055">
                  <a:moveTo>
                    <a:pt x="51625" y="566902"/>
                  </a:moveTo>
                  <a:lnTo>
                    <a:pt x="51625" y="566902"/>
                  </a:lnTo>
                </a:path>
              </a:pathLst>
            </a:custGeom>
            <a:ln w="1143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13613" y="1255540"/>
              <a:ext cx="200025" cy="211454"/>
            </a:xfrm>
            <a:custGeom>
              <a:avLst/>
              <a:gdLst/>
              <a:ahLst/>
              <a:cxnLst/>
              <a:rect l="l" t="t" r="r" b="b"/>
              <a:pathLst>
                <a:path w="200025" h="211455">
                  <a:moveTo>
                    <a:pt x="0" y="211048"/>
                  </a:moveTo>
                  <a:lnTo>
                    <a:pt x="44976" y="201590"/>
                  </a:lnTo>
                  <a:lnTo>
                    <a:pt x="86130" y="183578"/>
                  </a:lnTo>
                  <a:lnTo>
                    <a:pt x="122467" y="158006"/>
                  </a:lnTo>
                  <a:lnTo>
                    <a:pt x="152997" y="125867"/>
                  </a:lnTo>
                  <a:lnTo>
                    <a:pt x="176727" y="88158"/>
                  </a:lnTo>
                  <a:lnTo>
                    <a:pt x="192666" y="45870"/>
                  </a:lnTo>
                  <a:lnTo>
                    <a:pt x="199821" y="0"/>
                  </a:lnTo>
                </a:path>
              </a:pathLst>
            </a:custGeom>
            <a:ln w="11430">
              <a:solidFill>
                <a:srgbClr val="D223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01928" y="1020151"/>
              <a:ext cx="210820" cy="200660"/>
            </a:xfrm>
            <a:custGeom>
              <a:avLst/>
              <a:gdLst/>
              <a:ahLst/>
              <a:cxnLst/>
              <a:rect l="l" t="t" r="r" b="b"/>
              <a:pathLst>
                <a:path w="210819" h="200659">
                  <a:moveTo>
                    <a:pt x="210604" y="200278"/>
                  </a:moveTo>
                  <a:lnTo>
                    <a:pt x="201171" y="155202"/>
                  </a:lnTo>
                  <a:lnTo>
                    <a:pt x="183200" y="113957"/>
                  </a:lnTo>
                  <a:lnTo>
                    <a:pt x="157684" y="77538"/>
                  </a:lnTo>
                  <a:lnTo>
                    <a:pt x="125614" y="46938"/>
                  </a:lnTo>
                  <a:lnTo>
                    <a:pt x="87982" y="23153"/>
                  </a:lnTo>
                  <a:lnTo>
                    <a:pt x="45780" y="7175"/>
                  </a:lnTo>
                  <a:lnTo>
                    <a:pt x="0" y="0"/>
                  </a:lnTo>
                </a:path>
              </a:pathLst>
            </a:custGeom>
            <a:ln w="11429">
              <a:solidFill>
                <a:srgbClr val="D223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67007" y="1021061"/>
              <a:ext cx="200025" cy="211454"/>
            </a:xfrm>
            <a:custGeom>
              <a:avLst/>
              <a:gdLst/>
              <a:ahLst/>
              <a:cxnLst/>
              <a:rect l="l" t="t" r="r" b="b"/>
              <a:pathLst>
                <a:path w="200025" h="211455">
                  <a:moveTo>
                    <a:pt x="199821" y="0"/>
                  </a:moveTo>
                  <a:lnTo>
                    <a:pt x="154844" y="9458"/>
                  </a:lnTo>
                  <a:lnTo>
                    <a:pt x="113691" y="27470"/>
                  </a:lnTo>
                  <a:lnTo>
                    <a:pt x="77354" y="53042"/>
                  </a:lnTo>
                  <a:lnTo>
                    <a:pt x="46824" y="85180"/>
                  </a:lnTo>
                  <a:lnTo>
                    <a:pt x="23094" y="122890"/>
                  </a:lnTo>
                  <a:lnTo>
                    <a:pt x="7155" y="165177"/>
                  </a:lnTo>
                  <a:lnTo>
                    <a:pt x="0" y="211048"/>
                  </a:lnTo>
                </a:path>
              </a:pathLst>
            </a:custGeom>
            <a:ln w="11430">
              <a:solidFill>
                <a:srgbClr val="D223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7910" y="1267217"/>
              <a:ext cx="210820" cy="200660"/>
            </a:xfrm>
            <a:custGeom>
              <a:avLst/>
              <a:gdLst/>
              <a:ahLst/>
              <a:cxnLst/>
              <a:rect l="l" t="t" r="r" b="b"/>
              <a:pathLst>
                <a:path w="210819" h="200659">
                  <a:moveTo>
                    <a:pt x="0" y="0"/>
                  </a:moveTo>
                  <a:lnTo>
                    <a:pt x="9432" y="45076"/>
                  </a:lnTo>
                  <a:lnTo>
                    <a:pt x="27403" y="86321"/>
                  </a:lnTo>
                  <a:lnTo>
                    <a:pt x="52919" y="122740"/>
                  </a:lnTo>
                  <a:lnTo>
                    <a:pt x="84989" y="153340"/>
                  </a:lnTo>
                  <a:lnTo>
                    <a:pt x="122621" y="177125"/>
                  </a:lnTo>
                  <a:lnTo>
                    <a:pt x="164823" y="193103"/>
                  </a:lnTo>
                  <a:lnTo>
                    <a:pt x="210604" y="200279"/>
                  </a:lnTo>
                </a:path>
              </a:pathLst>
            </a:custGeom>
            <a:ln w="11429">
              <a:solidFill>
                <a:srgbClr val="D223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6708" y="1019847"/>
              <a:ext cx="447040" cy="448309"/>
            </a:xfrm>
            <a:custGeom>
              <a:avLst/>
              <a:gdLst/>
              <a:ahLst/>
              <a:cxnLst/>
              <a:rect l="l" t="t" r="r" b="b"/>
              <a:pathLst>
                <a:path w="447040" h="448309">
                  <a:moveTo>
                    <a:pt x="447027" y="223977"/>
                  </a:moveTo>
                  <a:lnTo>
                    <a:pt x="447027" y="223977"/>
                  </a:lnTo>
                </a:path>
                <a:path w="447040" h="448309">
                  <a:moveTo>
                    <a:pt x="223507" y="0"/>
                  </a:moveTo>
                  <a:lnTo>
                    <a:pt x="223507" y="0"/>
                  </a:lnTo>
                </a:path>
                <a:path w="447040" h="448309">
                  <a:moveTo>
                    <a:pt x="0" y="223977"/>
                  </a:moveTo>
                  <a:lnTo>
                    <a:pt x="0" y="223977"/>
                  </a:lnTo>
                </a:path>
                <a:path w="447040" h="448309">
                  <a:moveTo>
                    <a:pt x="223507" y="447954"/>
                  </a:moveTo>
                  <a:lnTo>
                    <a:pt x="223507" y="447954"/>
                  </a:lnTo>
                </a:path>
              </a:pathLst>
            </a:custGeom>
            <a:ln w="1143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90322" y="918553"/>
              <a:ext cx="0" cy="356235"/>
            </a:xfrm>
            <a:custGeom>
              <a:avLst/>
              <a:gdLst/>
              <a:ahLst/>
              <a:cxnLst/>
              <a:rect l="l" t="t" r="r" b="b"/>
              <a:pathLst>
                <a:path h="356234">
                  <a:moveTo>
                    <a:pt x="0" y="35604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7341" y="918553"/>
              <a:ext cx="0" cy="356235"/>
            </a:xfrm>
            <a:custGeom>
              <a:avLst/>
              <a:gdLst/>
              <a:ahLst/>
              <a:cxnLst/>
              <a:rect l="l" t="t" r="r" b="b"/>
              <a:pathLst>
                <a:path h="356234">
                  <a:moveTo>
                    <a:pt x="0" y="35604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63353" y="1897991"/>
            <a:ext cx="2072639" cy="584835"/>
            <a:chOff x="863353" y="1897991"/>
            <a:chExt cx="2072639" cy="584835"/>
          </a:xfrm>
        </p:grpSpPr>
        <p:sp>
          <p:nvSpPr>
            <p:cNvPr id="23" name="object 23"/>
            <p:cNvSpPr/>
            <p:nvPr/>
          </p:nvSpPr>
          <p:spPr>
            <a:xfrm>
              <a:off x="863353" y="1903251"/>
              <a:ext cx="2072500" cy="5790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40808" y="2097321"/>
              <a:ext cx="303861" cy="3071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41479" y="1978308"/>
              <a:ext cx="1592580" cy="120650"/>
            </a:xfrm>
            <a:custGeom>
              <a:avLst/>
              <a:gdLst/>
              <a:ahLst/>
              <a:cxnLst/>
              <a:rect l="l" t="t" r="r" b="b"/>
              <a:pathLst>
                <a:path w="1592580" h="120650">
                  <a:moveTo>
                    <a:pt x="0" y="120522"/>
                  </a:moveTo>
                  <a:lnTo>
                    <a:pt x="1592122" y="0"/>
                  </a:lnTo>
                </a:path>
              </a:pathLst>
            </a:custGeom>
            <a:ln w="11429">
              <a:solidFill>
                <a:srgbClr val="D223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766395" y="1983276"/>
              <a:ext cx="102870" cy="116205"/>
            </a:xfrm>
            <a:custGeom>
              <a:avLst/>
              <a:gdLst/>
              <a:ahLst/>
              <a:cxnLst/>
              <a:rect l="l" t="t" r="r" b="b"/>
              <a:pathLst>
                <a:path w="102869" h="116205">
                  <a:moveTo>
                    <a:pt x="0" y="0"/>
                  </a:moveTo>
                  <a:lnTo>
                    <a:pt x="30912" y="12863"/>
                  </a:lnTo>
                  <a:lnTo>
                    <a:pt x="64420" y="35182"/>
                  </a:lnTo>
                  <a:lnTo>
                    <a:pt x="91289" y="68897"/>
                  </a:lnTo>
                  <a:lnTo>
                    <a:pt x="102285" y="115951"/>
                  </a:lnTo>
                </a:path>
              </a:pathLst>
            </a:custGeom>
            <a:ln w="11430">
              <a:solidFill>
                <a:srgbClr val="D223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00706" y="2132452"/>
              <a:ext cx="64769" cy="100330"/>
            </a:xfrm>
            <a:custGeom>
              <a:avLst/>
              <a:gdLst/>
              <a:ahLst/>
              <a:cxnLst/>
              <a:rect l="l" t="t" r="r" b="b"/>
              <a:pathLst>
                <a:path w="64769" h="100330">
                  <a:moveTo>
                    <a:pt x="64465" y="0"/>
                  </a:moveTo>
                  <a:lnTo>
                    <a:pt x="51808" y="41792"/>
                  </a:lnTo>
                  <a:lnTo>
                    <a:pt x="34323" y="70953"/>
                  </a:lnTo>
                  <a:lnTo>
                    <a:pt x="15793" y="89605"/>
                  </a:lnTo>
                  <a:lnTo>
                    <a:pt x="0" y="99872"/>
                  </a:lnTo>
                </a:path>
              </a:pathLst>
            </a:custGeom>
            <a:ln w="11429">
              <a:solidFill>
                <a:srgbClr val="D223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55920" y="2238851"/>
              <a:ext cx="1611630" cy="155575"/>
            </a:xfrm>
            <a:custGeom>
              <a:avLst/>
              <a:gdLst/>
              <a:ahLst/>
              <a:cxnLst/>
              <a:rect l="l" t="t" r="r" b="b"/>
              <a:pathLst>
                <a:path w="1611630" h="155575">
                  <a:moveTo>
                    <a:pt x="1611630" y="0"/>
                  </a:moveTo>
                  <a:lnTo>
                    <a:pt x="0" y="155448"/>
                  </a:lnTo>
                </a:path>
              </a:pathLst>
            </a:custGeom>
            <a:ln w="11430">
              <a:solidFill>
                <a:srgbClr val="D223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18571" y="1977452"/>
              <a:ext cx="1750060" cy="418465"/>
            </a:xfrm>
            <a:custGeom>
              <a:avLst/>
              <a:gdLst/>
              <a:ahLst/>
              <a:cxnLst/>
              <a:rect l="l" t="t" r="r" b="b"/>
              <a:pathLst>
                <a:path w="1750060" h="418464">
                  <a:moveTo>
                    <a:pt x="0" y="123113"/>
                  </a:moveTo>
                  <a:lnTo>
                    <a:pt x="0" y="123113"/>
                  </a:lnTo>
                </a:path>
                <a:path w="1750060" h="418464">
                  <a:moveTo>
                    <a:pt x="1626476" y="0"/>
                  </a:moveTo>
                  <a:lnTo>
                    <a:pt x="1626476" y="0"/>
                  </a:lnTo>
                </a:path>
                <a:path w="1750060" h="418464">
                  <a:moveTo>
                    <a:pt x="1749602" y="132829"/>
                  </a:moveTo>
                  <a:lnTo>
                    <a:pt x="1749602" y="132829"/>
                  </a:lnTo>
                </a:path>
                <a:path w="1750060" h="418464">
                  <a:moveTo>
                    <a:pt x="1671840" y="259194"/>
                  </a:moveTo>
                  <a:lnTo>
                    <a:pt x="1671840" y="259194"/>
                  </a:lnTo>
                </a:path>
                <a:path w="1750060" h="418464">
                  <a:moveTo>
                    <a:pt x="25920" y="417957"/>
                  </a:moveTo>
                  <a:lnTo>
                    <a:pt x="25920" y="417957"/>
                  </a:lnTo>
                </a:path>
              </a:pathLst>
            </a:custGeom>
            <a:ln w="1143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96672" y="1897991"/>
              <a:ext cx="0" cy="356235"/>
            </a:xfrm>
            <a:custGeom>
              <a:avLst/>
              <a:gdLst/>
              <a:ahLst/>
              <a:cxnLst/>
              <a:rect l="l" t="t" r="r" b="b"/>
              <a:pathLst>
                <a:path h="356235">
                  <a:moveTo>
                    <a:pt x="0" y="35604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34021" y="1897991"/>
              <a:ext cx="0" cy="356235"/>
            </a:xfrm>
            <a:custGeom>
              <a:avLst/>
              <a:gdLst/>
              <a:ahLst/>
              <a:cxnLst/>
              <a:rect l="l" t="t" r="r" b="b"/>
              <a:pathLst>
                <a:path h="356235">
                  <a:moveTo>
                    <a:pt x="0" y="35604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11486" y="1693643"/>
            <a:ext cx="5568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R = 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0.4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78358" y="2679176"/>
            <a:ext cx="1238502" cy="11582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18536" y="2599184"/>
            <a:ext cx="6319520" cy="1400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1995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Franklin Gothic Book"/>
              <a:cs typeface="Franklin Gothic Book"/>
            </a:endParaRPr>
          </a:p>
          <a:p>
            <a:pPr marL="279400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Franklin Gothic Book"/>
              <a:cs typeface="Franklin Gothic Book"/>
            </a:endParaRPr>
          </a:p>
          <a:p>
            <a:pPr marL="711200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endParaRPr sz="1000" dirty="0">
              <a:latin typeface="Franklin Gothic Book"/>
              <a:cs typeface="Franklin Gothic Book"/>
            </a:endParaRPr>
          </a:p>
          <a:p>
            <a:pPr marL="63500">
              <a:lnSpc>
                <a:spcPct val="100000"/>
              </a:lnSpc>
              <a:spcBef>
                <a:spcPts val="280"/>
              </a:spcBef>
              <a:tabLst>
                <a:tab pos="2609850" algn="l"/>
                <a:tab pos="626745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Concrete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2400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 cubic metres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(m</a:t>
            </a:r>
            <a:r>
              <a:rPr sz="825" spc="-37" baseline="35353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)	</a:t>
            </a:r>
            <a:r>
              <a:rPr sz="1000" u="sng" spc="-40" dirty="0">
                <a:solidFill>
                  <a:srgbClr val="231F20"/>
                </a:solidFill>
                <a:uFill>
                  <a:solidFill>
                    <a:srgbClr val="687A9E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25" dirty="0">
                <a:solidFill>
                  <a:srgbClr val="231F20"/>
                </a:solidFill>
                <a:uFill>
                  <a:solidFill>
                    <a:srgbClr val="687A9E"/>
                  </a:solidFill>
                </a:uFill>
                <a:latin typeface="Franklin Gothic Book"/>
                <a:cs typeface="Franklin Gothic Book"/>
              </a:rPr>
              <a:t>	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189381" y="2672105"/>
            <a:ext cx="763905" cy="1153795"/>
            <a:chOff x="1189381" y="2672105"/>
            <a:chExt cx="763905" cy="1153795"/>
          </a:xfrm>
        </p:grpSpPr>
        <p:sp>
          <p:nvSpPr>
            <p:cNvPr id="36" name="object 36"/>
            <p:cNvSpPr/>
            <p:nvPr/>
          </p:nvSpPr>
          <p:spPr>
            <a:xfrm>
              <a:off x="1189381" y="2787980"/>
              <a:ext cx="153934" cy="1593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63736" y="2702120"/>
              <a:ext cx="1270" cy="109855"/>
            </a:xfrm>
            <a:custGeom>
              <a:avLst/>
              <a:gdLst/>
              <a:ahLst/>
              <a:cxnLst/>
              <a:rect l="l" t="t" r="r" b="b"/>
              <a:pathLst>
                <a:path w="1269" h="109855">
                  <a:moveTo>
                    <a:pt x="609" y="-5715"/>
                  </a:moveTo>
                  <a:lnTo>
                    <a:pt x="609" y="115061"/>
                  </a:lnTo>
                </a:path>
              </a:pathLst>
            </a:custGeom>
            <a:ln w="12649">
              <a:solidFill>
                <a:srgbClr val="D223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63467" y="2677820"/>
              <a:ext cx="1905" cy="146050"/>
            </a:xfrm>
            <a:custGeom>
              <a:avLst/>
              <a:gdLst/>
              <a:ahLst/>
              <a:cxnLst/>
              <a:rect l="l" t="t" r="r" b="b"/>
              <a:pathLst>
                <a:path w="1905" h="146050">
                  <a:moveTo>
                    <a:pt x="0" y="0"/>
                  </a:moveTo>
                  <a:lnTo>
                    <a:pt x="0" y="0"/>
                  </a:lnTo>
                </a:path>
                <a:path w="1905" h="146050">
                  <a:moveTo>
                    <a:pt x="1625" y="145796"/>
                  </a:moveTo>
                  <a:lnTo>
                    <a:pt x="1625" y="145796"/>
                  </a:lnTo>
                </a:path>
              </a:pathLst>
            </a:custGeom>
            <a:ln w="1143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946357" y="3698510"/>
              <a:ext cx="1270" cy="109855"/>
            </a:xfrm>
            <a:custGeom>
              <a:avLst/>
              <a:gdLst/>
              <a:ahLst/>
              <a:cxnLst/>
              <a:rect l="l" t="t" r="r" b="b"/>
              <a:pathLst>
                <a:path w="1269" h="109854">
                  <a:moveTo>
                    <a:pt x="609" y="-5715"/>
                  </a:moveTo>
                  <a:lnTo>
                    <a:pt x="609" y="115061"/>
                  </a:lnTo>
                </a:path>
              </a:pathLst>
            </a:custGeom>
            <a:ln w="12649">
              <a:solidFill>
                <a:srgbClr val="D223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46087" y="3674210"/>
              <a:ext cx="1905" cy="146050"/>
            </a:xfrm>
            <a:custGeom>
              <a:avLst/>
              <a:gdLst/>
              <a:ahLst/>
              <a:cxnLst/>
              <a:rect l="l" t="t" r="r" b="b"/>
              <a:pathLst>
                <a:path w="1905" h="146050">
                  <a:moveTo>
                    <a:pt x="0" y="0"/>
                  </a:moveTo>
                  <a:lnTo>
                    <a:pt x="0" y="0"/>
                  </a:lnTo>
                </a:path>
                <a:path w="1905" h="146050">
                  <a:moveTo>
                    <a:pt x="1625" y="145796"/>
                  </a:moveTo>
                  <a:lnTo>
                    <a:pt x="1625" y="145796"/>
                  </a:lnTo>
                </a:path>
              </a:pathLst>
            </a:custGeom>
            <a:ln w="1143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11371" y="3491061"/>
              <a:ext cx="157524" cy="1880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43179" y="4162526"/>
            <a:ext cx="6473825" cy="652102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405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Rule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of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thumb formulas</a:t>
            </a:r>
            <a:endParaRPr sz="1400" dirty="0">
              <a:latin typeface="Franklin Gothic Medium"/>
              <a:cs typeface="Franklin Gothic Medium"/>
            </a:endParaRPr>
          </a:p>
          <a:p>
            <a:pPr marL="109220" marR="2186305">
              <a:lnSpc>
                <a:spcPts val="1140"/>
              </a:lnSpc>
              <a:spcBef>
                <a:spcPts val="83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use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rule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thumb formulas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much weight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hold,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size sling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certain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46B158D-4C83-4724-A1EA-1A18041ABD44}"/>
              </a:ext>
            </a:extLst>
          </p:cNvPr>
          <p:cNvSpPr/>
          <p:nvPr/>
        </p:nvSpPr>
        <p:spPr>
          <a:xfrm>
            <a:off x="3247194" y="657411"/>
            <a:ext cx="3940881" cy="380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03AD90E-7F6A-4A3A-9BEF-E523227797EF}"/>
              </a:ext>
            </a:extLst>
          </p:cNvPr>
          <p:cNvSpPr/>
          <p:nvPr/>
        </p:nvSpPr>
        <p:spPr>
          <a:xfrm>
            <a:off x="3247194" y="1149113"/>
            <a:ext cx="3940881" cy="63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9168BCC-ED08-48CE-B909-100209DF7397}"/>
              </a:ext>
            </a:extLst>
          </p:cNvPr>
          <p:cNvSpPr/>
          <p:nvPr/>
        </p:nvSpPr>
        <p:spPr>
          <a:xfrm>
            <a:off x="3247193" y="1996659"/>
            <a:ext cx="3940881" cy="63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CBE5EF4-A13E-4F2E-96B8-09C4AE9029DC}"/>
              </a:ext>
            </a:extLst>
          </p:cNvPr>
          <p:cNvSpPr/>
          <p:nvPr/>
        </p:nvSpPr>
        <p:spPr>
          <a:xfrm>
            <a:off x="2959290" y="2844205"/>
            <a:ext cx="3940881" cy="429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83D1C25-07AD-45BE-A033-93C82CD4516D}"/>
              </a:ext>
            </a:extLst>
          </p:cNvPr>
          <p:cNvSpPr/>
          <p:nvPr/>
        </p:nvSpPr>
        <p:spPr>
          <a:xfrm>
            <a:off x="3247192" y="3481099"/>
            <a:ext cx="3940881" cy="429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9EEF93D-43B8-4D26-A77E-9F3A94A45B0F}"/>
              </a:ext>
            </a:extLst>
          </p:cNvPr>
          <p:cNvSpPr/>
          <p:nvPr/>
        </p:nvSpPr>
        <p:spPr>
          <a:xfrm>
            <a:off x="419193" y="4138145"/>
            <a:ext cx="6653424" cy="817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54977" y="115933"/>
            <a:ext cx="7340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1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4299" y="753229"/>
            <a:ext cx="2091055" cy="96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Formula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√ Load ÷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Number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slings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÷ 8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2000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÷ 2 =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1000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kg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1000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÷ 8 =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125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kg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√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125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11.180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mm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(Rounded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12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mm)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35300" y="3294467"/>
            <a:ext cx="2877820" cy="126936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Part 1</a:t>
            </a: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Calculate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weight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beam</a:t>
            </a: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5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×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85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 metre =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425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kg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Calculate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minimum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slings required to 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lift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beam</a:t>
            </a: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425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kgs ÷ 8 ÷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0.5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÷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1.73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√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61.416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7.83</a:t>
            </a:r>
            <a:r>
              <a:rPr sz="1000" spc="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mm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(Rounded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8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mm)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10" y="360000"/>
            <a:ext cx="7340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Calculate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109" y="2743568"/>
            <a:ext cx="3091180" cy="456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Using this total load –</a:t>
            </a:r>
            <a:r>
              <a:rPr sz="120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Calculate</a:t>
            </a:r>
            <a:endParaRPr sz="12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diameter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FSWR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slings?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7478" y="3307368"/>
            <a:ext cx="17094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5 metre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beam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85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69261" y="3496095"/>
            <a:ext cx="1921510" cy="1192530"/>
            <a:chOff x="769261" y="3496095"/>
            <a:chExt cx="1921510" cy="1192530"/>
          </a:xfrm>
        </p:grpSpPr>
        <p:sp>
          <p:nvSpPr>
            <p:cNvPr id="9" name="object 9"/>
            <p:cNvSpPr/>
            <p:nvPr/>
          </p:nvSpPr>
          <p:spPr>
            <a:xfrm>
              <a:off x="769261" y="3496095"/>
              <a:ext cx="1921290" cy="1192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5410" y="4311261"/>
              <a:ext cx="176530" cy="114935"/>
            </a:xfrm>
            <a:custGeom>
              <a:avLst/>
              <a:gdLst/>
              <a:ahLst/>
              <a:cxnLst/>
              <a:rect l="l" t="t" r="r" b="b"/>
              <a:pathLst>
                <a:path w="176530" h="114935">
                  <a:moveTo>
                    <a:pt x="176403" y="0"/>
                  </a:moveTo>
                  <a:lnTo>
                    <a:pt x="0" y="0"/>
                  </a:lnTo>
                  <a:lnTo>
                    <a:pt x="0" y="114376"/>
                  </a:lnTo>
                  <a:lnTo>
                    <a:pt x="176403" y="114376"/>
                  </a:lnTo>
                  <a:lnTo>
                    <a:pt x="176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31910" y="4288987"/>
            <a:ext cx="236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60°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3110" y="4224186"/>
            <a:ext cx="3232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WR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37818" y="711845"/>
            <a:ext cx="1496237" cy="1750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 rot="19860000">
            <a:off x="1696348" y="1722177"/>
            <a:ext cx="716847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5"/>
              </a:lnSpc>
            </a:pPr>
            <a:r>
              <a:rPr sz="1050" b="1" i="1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2000 </a:t>
            </a:r>
            <a:r>
              <a:rPr sz="1050" b="1" i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kg </a:t>
            </a:r>
            <a:r>
              <a:rPr sz="1575" b="1" i="1" spc="-60" baseline="2645" dirty="0">
                <a:solidFill>
                  <a:srgbClr val="231F20"/>
                </a:solidFill>
                <a:latin typeface="Franklin Gothic Demi"/>
                <a:cs typeface="Franklin Gothic Demi"/>
              </a:rPr>
              <a:t>(2</a:t>
            </a:r>
            <a:r>
              <a:rPr sz="1575" b="1" i="1" spc="-315" baseline="264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575" b="1" i="1" spc="-82" baseline="2645" dirty="0">
                <a:solidFill>
                  <a:srgbClr val="231F20"/>
                </a:solidFill>
                <a:latin typeface="Franklin Gothic Demi"/>
                <a:cs typeface="Franklin Gothic Demi"/>
              </a:rPr>
              <a:t>T)</a:t>
            </a:r>
            <a:endParaRPr sz="1575" baseline="2645">
              <a:latin typeface="Franklin Gothic Demi"/>
              <a:cs typeface="Franklin Gothic Dem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99871" y="4733569"/>
            <a:ext cx="223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5</a:t>
            </a:r>
            <a:r>
              <a:rPr sz="10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17210" y="4722718"/>
            <a:ext cx="1818005" cy="59055"/>
            <a:chOff x="817210" y="4722718"/>
            <a:chExt cx="1818005" cy="59055"/>
          </a:xfrm>
        </p:grpSpPr>
        <p:sp>
          <p:nvSpPr>
            <p:cNvPr id="17" name="object 17"/>
            <p:cNvSpPr/>
            <p:nvPr/>
          </p:nvSpPr>
          <p:spPr>
            <a:xfrm>
              <a:off x="877295" y="4751941"/>
              <a:ext cx="1697989" cy="0"/>
            </a:xfrm>
            <a:custGeom>
              <a:avLst/>
              <a:gdLst/>
              <a:ahLst/>
              <a:cxnLst/>
              <a:rect l="l" t="t" r="r" b="b"/>
              <a:pathLst>
                <a:path w="1697989">
                  <a:moveTo>
                    <a:pt x="0" y="0"/>
                  </a:moveTo>
                  <a:lnTo>
                    <a:pt x="1697824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7206" y="4722723"/>
              <a:ext cx="1818005" cy="59055"/>
            </a:xfrm>
            <a:custGeom>
              <a:avLst/>
              <a:gdLst/>
              <a:ahLst/>
              <a:cxnLst/>
              <a:rect l="l" t="t" r="r" b="b"/>
              <a:pathLst>
                <a:path w="1818005" h="59054">
                  <a:moveTo>
                    <a:pt x="80327" y="0"/>
                  </a:moveTo>
                  <a:lnTo>
                    <a:pt x="0" y="29222"/>
                  </a:lnTo>
                  <a:lnTo>
                    <a:pt x="80327" y="58470"/>
                  </a:lnTo>
                  <a:lnTo>
                    <a:pt x="68935" y="41109"/>
                  </a:lnTo>
                  <a:lnTo>
                    <a:pt x="65138" y="29222"/>
                  </a:lnTo>
                  <a:lnTo>
                    <a:pt x="68935" y="17348"/>
                  </a:lnTo>
                  <a:lnTo>
                    <a:pt x="80327" y="0"/>
                  </a:lnTo>
                  <a:close/>
                </a:path>
                <a:path w="1818005" h="59054">
                  <a:moveTo>
                    <a:pt x="1817992" y="29222"/>
                  </a:moveTo>
                  <a:lnTo>
                    <a:pt x="1737664" y="0"/>
                  </a:lnTo>
                  <a:lnTo>
                    <a:pt x="1749056" y="17348"/>
                  </a:lnTo>
                  <a:lnTo>
                    <a:pt x="1752854" y="29222"/>
                  </a:lnTo>
                  <a:lnTo>
                    <a:pt x="1749056" y="41109"/>
                  </a:lnTo>
                  <a:lnTo>
                    <a:pt x="1737664" y="58470"/>
                  </a:lnTo>
                  <a:lnTo>
                    <a:pt x="1817992" y="292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46605" y="1132430"/>
            <a:ext cx="81343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26695" marR="5080" indent="-214629">
              <a:lnSpc>
                <a:spcPts val="1140"/>
              </a:lnSpc>
              <a:spcBef>
                <a:spcPts val="18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beam  400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kg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0004" y="2661132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8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94CC4A-D37A-4929-922D-07A9159F6B35}"/>
              </a:ext>
            </a:extLst>
          </p:cNvPr>
          <p:cNvSpPr/>
          <p:nvPr/>
        </p:nvSpPr>
        <p:spPr>
          <a:xfrm>
            <a:off x="3304374" y="805916"/>
            <a:ext cx="2378875" cy="915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EA8FB1-C289-4E1E-8A0A-F4C9ED124A41}"/>
              </a:ext>
            </a:extLst>
          </p:cNvPr>
          <p:cNvSpPr/>
          <p:nvPr/>
        </p:nvSpPr>
        <p:spPr>
          <a:xfrm>
            <a:off x="517699" y="3048763"/>
            <a:ext cx="3149957" cy="224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222E9C-29BE-4579-81F7-217658ADA029}"/>
              </a:ext>
            </a:extLst>
          </p:cNvPr>
          <p:cNvSpPr/>
          <p:nvPr/>
        </p:nvSpPr>
        <p:spPr>
          <a:xfrm>
            <a:off x="3214512" y="3330470"/>
            <a:ext cx="1997876" cy="588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C4A1D6-DDF3-48A2-8219-CCCC45D14227}"/>
              </a:ext>
            </a:extLst>
          </p:cNvPr>
          <p:cNvSpPr/>
          <p:nvPr/>
        </p:nvSpPr>
        <p:spPr>
          <a:xfrm>
            <a:off x="3168650" y="3965883"/>
            <a:ext cx="2922246" cy="588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7536180" cy="4895215"/>
            <a:chOff x="0" y="2"/>
            <a:chExt cx="7536180" cy="4895215"/>
          </a:xfrm>
        </p:grpSpPr>
        <p:sp>
          <p:nvSpPr>
            <p:cNvPr id="3" name="object 3"/>
            <p:cNvSpPr/>
            <p:nvPr/>
          </p:nvSpPr>
          <p:spPr>
            <a:xfrm>
              <a:off x="1939073" y="2346743"/>
              <a:ext cx="4036335" cy="25484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"/>
              <a:ext cx="7536180" cy="3194685"/>
            </a:xfrm>
            <a:custGeom>
              <a:avLst/>
              <a:gdLst/>
              <a:ahLst/>
              <a:cxnLst/>
              <a:rect l="l" t="t" r="r" b="b"/>
              <a:pathLst>
                <a:path w="7536180" h="3194685">
                  <a:moveTo>
                    <a:pt x="7535608" y="0"/>
                  </a:moveTo>
                  <a:lnTo>
                    <a:pt x="0" y="0"/>
                  </a:lnTo>
                  <a:lnTo>
                    <a:pt x="0" y="3194227"/>
                  </a:lnTo>
                  <a:lnTo>
                    <a:pt x="7535608" y="0"/>
                  </a:lnTo>
                  <a:close/>
                </a:path>
              </a:pathLst>
            </a:custGeom>
            <a:solidFill>
              <a:srgbClr val="00A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40004"/>
              <a:ext cx="7200265" cy="1325245"/>
            </a:xfrm>
            <a:custGeom>
              <a:avLst/>
              <a:gdLst/>
              <a:ahLst/>
              <a:cxnLst/>
              <a:rect l="l" t="t" r="r" b="b"/>
              <a:pathLst>
                <a:path w="7200265" h="1325245">
                  <a:moveTo>
                    <a:pt x="7199998" y="0"/>
                  </a:moveTo>
                  <a:lnTo>
                    <a:pt x="0" y="0"/>
                  </a:lnTo>
                  <a:lnTo>
                    <a:pt x="0" y="1324800"/>
                  </a:lnTo>
                  <a:lnTo>
                    <a:pt x="7199998" y="1324800"/>
                  </a:lnTo>
                  <a:lnTo>
                    <a:pt x="7199998" y="0"/>
                  </a:lnTo>
                  <a:close/>
                </a:path>
              </a:pathLst>
            </a:custGeom>
            <a:solidFill>
              <a:srgbClr val="003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883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Select </a:t>
            </a:r>
            <a:r>
              <a:rPr spc="85" dirty="0"/>
              <a:t>and </a:t>
            </a:r>
            <a:r>
              <a:rPr spc="60" dirty="0"/>
              <a:t>inspect</a:t>
            </a:r>
            <a:r>
              <a:rPr spc="-335" dirty="0"/>
              <a:t> </a:t>
            </a:r>
            <a:r>
              <a:rPr spc="65" dirty="0"/>
              <a:t>equipment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24909" y="1995321"/>
            <a:ext cx="808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Element</a:t>
            </a:r>
            <a:r>
              <a:rPr sz="1400" spc="-8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2</a:t>
            </a:r>
            <a:endParaRPr sz="1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27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0022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2.1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SELECT AND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INSPECT</a:t>
            </a:r>
            <a:r>
              <a:rPr sz="11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78565" y="1196356"/>
            <a:ext cx="1476215" cy="1748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20783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</a:rPr>
              <a:t>Selecting </a:t>
            </a:r>
            <a:r>
              <a:rPr sz="1400" dirty="0">
                <a:solidFill>
                  <a:srgbClr val="00305E"/>
                </a:solidFill>
              </a:rPr>
              <a:t>lifting</a:t>
            </a:r>
            <a:r>
              <a:rPr sz="1400" spc="-75" dirty="0">
                <a:solidFill>
                  <a:srgbClr val="00305E"/>
                </a:solidFill>
              </a:rPr>
              <a:t> </a:t>
            </a:r>
            <a:r>
              <a:rPr sz="1400" spc="-5" dirty="0">
                <a:solidFill>
                  <a:srgbClr val="00305E"/>
                </a:solidFill>
              </a:rPr>
              <a:t>equipment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527300" y="633580"/>
            <a:ext cx="598297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Depending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type,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dimensions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load,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needed to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safely.  For example,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synthetic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slings or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FSWR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timber trusses. A pallet cage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pallet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loose</a:t>
            </a:r>
            <a:r>
              <a:rPr sz="1000" spc="1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objects.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89291" y="1160065"/>
            <a:ext cx="1534805" cy="17994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637062"/>
              </p:ext>
            </p:extLst>
          </p:nvPr>
        </p:nvGraphicFramePr>
        <p:xfrm>
          <a:off x="540000" y="1079355"/>
          <a:ext cx="6473190" cy="3882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1150">
                <a:tc>
                  <a:txBody>
                    <a:bodyPr/>
                    <a:lstStyle/>
                    <a:p>
                      <a:pPr marL="68580" marR="1499870">
                        <a:lnSpc>
                          <a:spcPts val="1140"/>
                        </a:lnSpc>
                        <a:spcBef>
                          <a:spcPts val="68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 available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before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699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1868170">
                        <a:lnSpc>
                          <a:spcPts val="1140"/>
                        </a:lnSpc>
                        <a:spcBef>
                          <a:spcPts val="68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dogger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responsible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inspecting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76200">
                        <a:lnSpc>
                          <a:spcPts val="1110"/>
                        </a:lnSpc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lifting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699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1149">
                <a:tc>
                  <a:txBody>
                    <a:bodyPr/>
                    <a:lstStyle/>
                    <a:p>
                      <a:pPr marL="68580" marR="1195070">
                        <a:lnSpc>
                          <a:spcPts val="1140"/>
                        </a:lnSpc>
                        <a:spcBef>
                          <a:spcPts val="64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 lifting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gear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using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under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hook needs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added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weight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load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checked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against 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hook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used.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128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1727835">
                        <a:lnSpc>
                          <a:spcPts val="1140"/>
                        </a:lnSpc>
                        <a:spcBef>
                          <a:spcPts val="64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 lifting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gear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using 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below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head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crane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boom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part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 the  crane has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76200" marR="1668780">
                        <a:lnSpc>
                          <a:spcPts val="1140"/>
                        </a:lnSpc>
                        <a:spcBef>
                          <a:spcPts val="56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Most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multiple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hook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blocks; each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hook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block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own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mass and  safe working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128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5826752" y="3131021"/>
            <a:ext cx="1060816" cy="1738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60927" y="3097530"/>
            <a:ext cx="727196" cy="17660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C3AF40-87F9-443A-8B5C-F0F638D47E55}"/>
              </a:ext>
            </a:extLst>
          </p:cNvPr>
          <p:cNvSpPr/>
          <p:nvPr/>
        </p:nvSpPr>
        <p:spPr>
          <a:xfrm>
            <a:off x="584177" y="1148197"/>
            <a:ext cx="3070603" cy="1827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8FEA81-6E59-4AFF-B630-675A1283DBC7}"/>
              </a:ext>
            </a:extLst>
          </p:cNvPr>
          <p:cNvSpPr/>
          <p:nvPr/>
        </p:nvSpPr>
        <p:spPr>
          <a:xfrm>
            <a:off x="3820883" y="1141953"/>
            <a:ext cx="3070603" cy="179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A9DF81-5F4A-4FE2-8E74-AC0819DEE978}"/>
              </a:ext>
            </a:extLst>
          </p:cNvPr>
          <p:cNvSpPr/>
          <p:nvPr/>
        </p:nvSpPr>
        <p:spPr>
          <a:xfrm>
            <a:off x="591965" y="3113147"/>
            <a:ext cx="3070603" cy="179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E0C86D-E56B-4EED-B804-F229F424B893}"/>
              </a:ext>
            </a:extLst>
          </p:cNvPr>
          <p:cNvSpPr/>
          <p:nvPr/>
        </p:nvSpPr>
        <p:spPr>
          <a:xfrm>
            <a:off x="3820883" y="3060859"/>
            <a:ext cx="3070603" cy="179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7536180" cy="4939665"/>
            <a:chOff x="0" y="2"/>
            <a:chExt cx="7536180" cy="4939665"/>
          </a:xfrm>
        </p:grpSpPr>
        <p:sp>
          <p:nvSpPr>
            <p:cNvPr id="3" name="object 3"/>
            <p:cNvSpPr/>
            <p:nvPr/>
          </p:nvSpPr>
          <p:spPr>
            <a:xfrm>
              <a:off x="2457129" y="2317485"/>
              <a:ext cx="3410880" cy="26217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"/>
              <a:ext cx="7536180" cy="3194685"/>
            </a:xfrm>
            <a:custGeom>
              <a:avLst/>
              <a:gdLst/>
              <a:ahLst/>
              <a:cxnLst/>
              <a:rect l="l" t="t" r="r" b="b"/>
              <a:pathLst>
                <a:path w="7536180" h="3194685">
                  <a:moveTo>
                    <a:pt x="7535608" y="0"/>
                  </a:moveTo>
                  <a:lnTo>
                    <a:pt x="0" y="0"/>
                  </a:lnTo>
                  <a:lnTo>
                    <a:pt x="0" y="3194227"/>
                  </a:lnTo>
                  <a:lnTo>
                    <a:pt x="7535608" y="0"/>
                  </a:lnTo>
                  <a:close/>
                </a:path>
              </a:pathLst>
            </a:custGeom>
            <a:solidFill>
              <a:srgbClr val="00A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40004"/>
              <a:ext cx="7200265" cy="1325245"/>
            </a:xfrm>
            <a:custGeom>
              <a:avLst/>
              <a:gdLst/>
              <a:ahLst/>
              <a:cxnLst/>
              <a:rect l="l" t="t" r="r" b="b"/>
              <a:pathLst>
                <a:path w="7200265" h="1325245">
                  <a:moveTo>
                    <a:pt x="7199998" y="0"/>
                  </a:moveTo>
                  <a:lnTo>
                    <a:pt x="0" y="0"/>
                  </a:lnTo>
                  <a:lnTo>
                    <a:pt x="0" y="1324800"/>
                  </a:lnTo>
                  <a:lnTo>
                    <a:pt x="7199998" y="1324800"/>
                  </a:lnTo>
                  <a:lnTo>
                    <a:pt x="7199998" y="0"/>
                  </a:lnTo>
                  <a:close/>
                </a:path>
              </a:pathLst>
            </a:custGeom>
            <a:solidFill>
              <a:srgbClr val="003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25706" y="1145255"/>
            <a:ext cx="2107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5" dirty="0">
                <a:solidFill>
                  <a:srgbClr val="FFFFFF"/>
                </a:solidFill>
                <a:latin typeface="Calibri"/>
                <a:cs typeface="Calibri"/>
              </a:rPr>
              <a:t>Set </a:t>
            </a:r>
            <a:r>
              <a:rPr sz="3600" spc="120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36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15" dirty="0">
                <a:solidFill>
                  <a:srgbClr val="FFFFFF"/>
                </a:solidFill>
                <a:latin typeface="Calibri"/>
                <a:cs typeface="Calibri"/>
              </a:rPr>
              <a:t>task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24909" y="1995321"/>
            <a:ext cx="808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Element</a:t>
            </a:r>
            <a:r>
              <a:rPr sz="1400" spc="-8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3</a:t>
            </a:r>
            <a:endParaRPr sz="1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4267" y="115933"/>
            <a:ext cx="7943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SET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UP</a:t>
            </a:r>
            <a:r>
              <a:rPr sz="11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99854" y="620019"/>
            <a:ext cx="1191605" cy="2705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5912" y="1315240"/>
            <a:ext cx="533446" cy="1686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61516" y="522057"/>
            <a:ext cx="962886" cy="699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290091"/>
            <a:ext cx="3689985" cy="153416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Communication</a:t>
            </a:r>
            <a:endParaRPr sz="14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140"/>
              </a:lnSpc>
              <a:spcBef>
                <a:spcPts val="5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planning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think about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going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 communicate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the crane operator during the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number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ways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communicate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directions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driver.</a:t>
            </a:r>
            <a:endParaRPr sz="1000">
              <a:latin typeface="Franklin Gothic Book"/>
              <a:cs typeface="Franklin Gothic Book"/>
            </a:endParaRPr>
          </a:p>
          <a:p>
            <a:pPr marL="12700" marR="184150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Sometimes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type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communication method depends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the crane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worksite.</a:t>
            </a:r>
            <a:endParaRPr sz="1000">
              <a:latin typeface="Franklin Gothic Book"/>
              <a:cs typeface="Franklin Gothic Book"/>
            </a:endParaRPr>
          </a:p>
          <a:p>
            <a:pPr marL="12700" marR="304165">
              <a:lnSpc>
                <a:spcPts val="1140"/>
              </a:lnSpc>
              <a:spcBef>
                <a:spcPts val="56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listen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ask questions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not  understand 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been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told.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14242" y="3485222"/>
            <a:ext cx="96520" cy="1354455"/>
          </a:xfrm>
          <a:custGeom>
            <a:avLst/>
            <a:gdLst/>
            <a:ahLst/>
            <a:cxnLst/>
            <a:rect l="l" t="t" r="r" b="b"/>
            <a:pathLst>
              <a:path w="96520" h="1354454">
                <a:moveTo>
                  <a:pt x="0" y="1354201"/>
                </a:moveTo>
                <a:lnTo>
                  <a:pt x="95986" y="1354201"/>
                </a:lnTo>
                <a:lnTo>
                  <a:pt x="95986" y="0"/>
                </a:lnTo>
                <a:lnTo>
                  <a:pt x="0" y="0"/>
                </a:lnTo>
                <a:lnTo>
                  <a:pt x="0" y="1354201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3179" y="3485222"/>
            <a:ext cx="1871345" cy="1354455"/>
          </a:xfrm>
          <a:prstGeom prst="rect">
            <a:avLst/>
          </a:prstGeom>
          <a:solidFill>
            <a:srgbClr val="D5D8E4"/>
          </a:solidFill>
          <a:ln w="6350">
            <a:solidFill>
              <a:srgbClr val="687A9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11125" marR="142875">
              <a:lnSpc>
                <a:spcPts val="114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operators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doggers  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communicate by two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radio,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whistles, horns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hooters  when they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out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sight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person dogging the load.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0004" y="3356648"/>
            <a:ext cx="3173730" cy="1594485"/>
            <a:chOff x="540004" y="3356648"/>
            <a:chExt cx="3173730" cy="1594485"/>
          </a:xfrm>
        </p:grpSpPr>
        <p:sp>
          <p:nvSpPr>
            <p:cNvPr id="10" name="object 10"/>
            <p:cNvSpPr/>
            <p:nvPr/>
          </p:nvSpPr>
          <p:spPr>
            <a:xfrm>
              <a:off x="543179" y="3485223"/>
              <a:ext cx="3167380" cy="1354455"/>
            </a:xfrm>
            <a:custGeom>
              <a:avLst/>
              <a:gdLst/>
              <a:ahLst/>
              <a:cxnLst/>
              <a:rect l="l" t="t" r="r" b="b"/>
              <a:pathLst>
                <a:path w="3167379" h="1354454">
                  <a:moveTo>
                    <a:pt x="0" y="1354201"/>
                  </a:moveTo>
                  <a:lnTo>
                    <a:pt x="3167049" y="1354201"/>
                  </a:lnTo>
                  <a:lnTo>
                    <a:pt x="3167049" y="0"/>
                  </a:lnTo>
                  <a:lnTo>
                    <a:pt x="0" y="0"/>
                  </a:lnTo>
                  <a:lnTo>
                    <a:pt x="0" y="1354201"/>
                  </a:lnTo>
                  <a:close/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14219" y="3359823"/>
              <a:ext cx="1200023" cy="15879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14219" y="3359823"/>
              <a:ext cx="1200150" cy="1588135"/>
            </a:xfrm>
            <a:custGeom>
              <a:avLst/>
              <a:gdLst/>
              <a:ahLst/>
              <a:cxnLst/>
              <a:rect l="l" t="t" r="r" b="b"/>
              <a:pathLst>
                <a:path w="1200150" h="1588135">
                  <a:moveTo>
                    <a:pt x="1200023" y="1587919"/>
                  </a:moveTo>
                  <a:lnTo>
                    <a:pt x="0" y="1587919"/>
                  </a:lnTo>
                  <a:lnTo>
                    <a:pt x="0" y="0"/>
                  </a:lnTo>
                  <a:lnTo>
                    <a:pt x="1200023" y="0"/>
                  </a:lnTo>
                  <a:lnTo>
                    <a:pt x="1200023" y="1587919"/>
                  </a:lnTo>
                  <a:close/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3849776" y="3485222"/>
            <a:ext cx="3167380" cy="1354455"/>
          </a:xfrm>
          <a:custGeom>
            <a:avLst/>
            <a:gdLst/>
            <a:ahLst/>
            <a:cxnLst/>
            <a:rect l="l" t="t" r="r" b="b"/>
            <a:pathLst>
              <a:path w="3167379" h="1354454">
                <a:moveTo>
                  <a:pt x="3167049" y="0"/>
                </a:moveTo>
                <a:lnTo>
                  <a:pt x="0" y="0"/>
                </a:lnTo>
                <a:lnTo>
                  <a:pt x="0" y="1354201"/>
                </a:lnTo>
                <a:lnTo>
                  <a:pt x="3167049" y="1354201"/>
                </a:lnTo>
                <a:lnTo>
                  <a:pt x="3167049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49776" y="3485222"/>
            <a:ext cx="1572895" cy="1354455"/>
          </a:xfrm>
          <a:prstGeom prst="rect">
            <a:avLst/>
          </a:prstGeom>
          <a:solidFill>
            <a:srgbClr val="D5D8E4"/>
          </a:solidFill>
          <a:ln w="6350">
            <a:solidFill>
              <a:srgbClr val="687A9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marL="111125" marR="118745">
              <a:lnSpc>
                <a:spcPts val="114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Doggers can use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hand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signals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plain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view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crane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operator.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846601" y="3355454"/>
            <a:ext cx="3173730" cy="1614170"/>
            <a:chOff x="3846601" y="3355454"/>
            <a:chExt cx="3173730" cy="1614170"/>
          </a:xfrm>
        </p:grpSpPr>
        <p:sp>
          <p:nvSpPr>
            <p:cNvPr id="16" name="object 16"/>
            <p:cNvSpPr/>
            <p:nvPr/>
          </p:nvSpPr>
          <p:spPr>
            <a:xfrm>
              <a:off x="3849776" y="3485223"/>
              <a:ext cx="3167380" cy="1354455"/>
            </a:xfrm>
            <a:custGeom>
              <a:avLst/>
              <a:gdLst/>
              <a:ahLst/>
              <a:cxnLst/>
              <a:rect l="l" t="t" r="r" b="b"/>
              <a:pathLst>
                <a:path w="3167379" h="1354454">
                  <a:moveTo>
                    <a:pt x="0" y="1354201"/>
                  </a:moveTo>
                  <a:lnTo>
                    <a:pt x="3167049" y="1354201"/>
                  </a:lnTo>
                  <a:lnTo>
                    <a:pt x="3167049" y="0"/>
                  </a:lnTo>
                  <a:lnTo>
                    <a:pt x="0" y="0"/>
                  </a:lnTo>
                  <a:lnTo>
                    <a:pt x="0" y="1354201"/>
                  </a:lnTo>
                  <a:close/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22226" y="3358642"/>
              <a:ext cx="1496441" cy="16073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22226" y="3358629"/>
              <a:ext cx="1496695" cy="1607820"/>
            </a:xfrm>
            <a:custGeom>
              <a:avLst/>
              <a:gdLst/>
              <a:ahLst/>
              <a:cxnLst/>
              <a:rect l="l" t="t" r="r" b="b"/>
              <a:pathLst>
                <a:path w="1496695" h="1607820">
                  <a:moveTo>
                    <a:pt x="0" y="1607388"/>
                  </a:moveTo>
                  <a:lnTo>
                    <a:pt x="1496441" y="1607388"/>
                  </a:lnTo>
                  <a:lnTo>
                    <a:pt x="1496441" y="0"/>
                  </a:lnTo>
                  <a:lnTo>
                    <a:pt x="0" y="0"/>
                  </a:lnTo>
                  <a:lnTo>
                    <a:pt x="0" y="1607388"/>
                  </a:lnTo>
                  <a:close/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27300" y="117014"/>
            <a:ext cx="412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3.1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1F1840-7F68-46A7-B120-B45D7C6A2326}"/>
              </a:ext>
            </a:extLst>
          </p:cNvPr>
          <p:cNvSpPr/>
          <p:nvPr/>
        </p:nvSpPr>
        <p:spPr>
          <a:xfrm>
            <a:off x="502620" y="677966"/>
            <a:ext cx="3714665" cy="2086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8FCA43-493F-4C9A-B140-11776F65B49F}"/>
              </a:ext>
            </a:extLst>
          </p:cNvPr>
          <p:cNvSpPr/>
          <p:nvPr/>
        </p:nvSpPr>
        <p:spPr>
          <a:xfrm>
            <a:off x="403962" y="3348128"/>
            <a:ext cx="3347579" cy="1695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8A9D35-1649-40E3-8BF2-FC62986D42DA}"/>
              </a:ext>
            </a:extLst>
          </p:cNvPr>
          <p:cNvSpPr/>
          <p:nvPr/>
        </p:nvSpPr>
        <p:spPr>
          <a:xfrm>
            <a:off x="3812527" y="3303953"/>
            <a:ext cx="3347579" cy="1759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4267" y="115933"/>
            <a:ext cx="7943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SET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UP</a:t>
            </a:r>
            <a:r>
              <a:rPr sz="11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09917" y="3045066"/>
            <a:ext cx="2480455" cy="1922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4773" y="602497"/>
            <a:ext cx="1407524" cy="2046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300" y="290091"/>
            <a:ext cx="4286250" cy="338074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Other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personnel</a:t>
            </a:r>
            <a:endParaRPr sz="1400">
              <a:latin typeface="Franklin Gothic Medium"/>
              <a:cs typeface="Franklin Gothic Medium"/>
            </a:endParaRPr>
          </a:p>
          <a:p>
            <a:pPr marL="12700" marR="74295">
              <a:lnSpc>
                <a:spcPts val="1140"/>
              </a:lnSpc>
              <a:spcBef>
                <a:spcPts val="51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important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people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during  the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responsible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happening on the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worksite.</a:t>
            </a:r>
            <a:endParaRPr sz="1000">
              <a:latin typeface="Franklin Gothic Book"/>
              <a:cs typeface="Franklin Gothic Book"/>
            </a:endParaRPr>
          </a:p>
          <a:p>
            <a:pPr marL="12700" marR="71755">
              <a:lnSpc>
                <a:spcPts val="1140"/>
              </a:lnSpc>
              <a:spcBef>
                <a:spcPts val="57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planning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methods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communication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going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talk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to: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475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doggers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509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Riggers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505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1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509"/>
              </a:spcBef>
              <a:buChar char="•"/>
              <a:tabLst>
                <a:tab pos="1905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Site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supervisor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505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Authorised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managers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505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personnel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area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who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affected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crane</a:t>
            </a:r>
            <a:r>
              <a:rPr sz="1000" spc="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movement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509"/>
              </a:spcBef>
              <a:buChar char="•"/>
              <a:tabLst>
                <a:tab pos="1905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personnel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shown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method</a:t>
            </a:r>
            <a:r>
              <a:rPr sz="1000" spc="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statement.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1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Signage</a:t>
            </a:r>
            <a:endParaRPr sz="1400">
              <a:latin typeface="Franklin Gothic Medium"/>
              <a:cs typeface="Franklin Gothic Medium"/>
            </a:endParaRPr>
          </a:p>
          <a:p>
            <a:pPr marL="12700" marR="1236345">
              <a:lnSpc>
                <a:spcPts val="1140"/>
              </a:lnSpc>
              <a:spcBef>
                <a:spcPts val="5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Signage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used to warn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danger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give instructions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directions.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0" y="2969774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300" y="117014"/>
            <a:ext cx="412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3.1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5EC92D-69A4-43C2-ABDE-C907DC435F42}"/>
              </a:ext>
            </a:extLst>
          </p:cNvPr>
          <p:cNvSpPr/>
          <p:nvPr/>
        </p:nvSpPr>
        <p:spPr>
          <a:xfrm>
            <a:off x="477182" y="602497"/>
            <a:ext cx="4444068" cy="2241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3F5FE7-EEA1-4DBE-A706-B51D3B768207}"/>
              </a:ext>
            </a:extLst>
          </p:cNvPr>
          <p:cNvSpPr/>
          <p:nvPr/>
        </p:nvSpPr>
        <p:spPr>
          <a:xfrm>
            <a:off x="403962" y="3348128"/>
            <a:ext cx="3347579" cy="1695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7198995" cy="4960620"/>
            <a:chOff x="0" y="2"/>
            <a:chExt cx="7198995" cy="4960620"/>
          </a:xfrm>
        </p:grpSpPr>
        <p:sp>
          <p:nvSpPr>
            <p:cNvPr id="3" name="object 3"/>
            <p:cNvSpPr/>
            <p:nvPr/>
          </p:nvSpPr>
          <p:spPr>
            <a:xfrm>
              <a:off x="2836767" y="2020053"/>
              <a:ext cx="2546600" cy="29400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"/>
              <a:ext cx="7198995" cy="3039745"/>
            </a:xfrm>
            <a:custGeom>
              <a:avLst/>
              <a:gdLst/>
              <a:ahLst/>
              <a:cxnLst/>
              <a:rect l="l" t="t" r="r" b="b"/>
              <a:pathLst>
                <a:path w="7198995" h="3039745">
                  <a:moveTo>
                    <a:pt x="7198550" y="0"/>
                  </a:moveTo>
                  <a:lnTo>
                    <a:pt x="0" y="0"/>
                  </a:lnTo>
                  <a:lnTo>
                    <a:pt x="0" y="3039389"/>
                  </a:lnTo>
                  <a:lnTo>
                    <a:pt x="7198550" y="0"/>
                  </a:lnTo>
                  <a:close/>
                </a:path>
              </a:pathLst>
            </a:custGeom>
            <a:solidFill>
              <a:srgbClr val="00A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32663"/>
              <a:ext cx="7092950" cy="1325245"/>
            </a:xfrm>
            <a:custGeom>
              <a:avLst/>
              <a:gdLst/>
              <a:ahLst/>
              <a:cxnLst/>
              <a:rect l="l" t="t" r="r" b="b"/>
              <a:pathLst>
                <a:path w="7092950" h="1325245">
                  <a:moveTo>
                    <a:pt x="7092772" y="0"/>
                  </a:moveTo>
                  <a:lnTo>
                    <a:pt x="0" y="0"/>
                  </a:lnTo>
                  <a:lnTo>
                    <a:pt x="0" y="1324787"/>
                  </a:lnTo>
                  <a:lnTo>
                    <a:pt x="7092772" y="1324787"/>
                  </a:lnTo>
                  <a:lnTo>
                    <a:pt x="7092772" y="0"/>
                  </a:lnTo>
                  <a:close/>
                </a:path>
              </a:pathLst>
            </a:custGeom>
            <a:solidFill>
              <a:srgbClr val="003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00708" y="844843"/>
            <a:ext cx="2425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Perform</a:t>
            </a:r>
            <a:r>
              <a:rPr sz="36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15" dirty="0">
                <a:solidFill>
                  <a:srgbClr val="FFFFFF"/>
                </a:solidFill>
                <a:latin typeface="Calibri"/>
                <a:cs typeface="Calibri"/>
              </a:rPr>
              <a:t>task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25683" y="1995321"/>
            <a:ext cx="808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Element</a:t>
            </a:r>
            <a:r>
              <a:rPr sz="1400" spc="-8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4</a:t>
            </a:r>
            <a:endParaRPr sz="1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4267" y="115933"/>
            <a:ext cx="7943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SET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UP</a:t>
            </a:r>
            <a:r>
              <a:rPr sz="11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3896" y="629653"/>
            <a:ext cx="4733925" cy="4446905"/>
            <a:chOff x="583896" y="629653"/>
            <a:chExt cx="4733925" cy="4446905"/>
          </a:xfrm>
        </p:grpSpPr>
        <p:sp>
          <p:nvSpPr>
            <p:cNvPr id="4" name="object 4"/>
            <p:cNvSpPr/>
            <p:nvPr/>
          </p:nvSpPr>
          <p:spPr>
            <a:xfrm>
              <a:off x="583896" y="2692841"/>
              <a:ext cx="4198916" cy="23831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47199" y="698518"/>
              <a:ext cx="1170615" cy="24718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39198" y="2866504"/>
              <a:ext cx="482396" cy="4815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14657" y="629653"/>
              <a:ext cx="587416" cy="4389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496966" y="629539"/>
            <a:ext cx="1205865" cy="2541270"/>
            <a:chOff x="5496966" y="629539"/>
            <a:chExt cx="1205865" cy="2541270"/>
          </a:xfrm>
        </p:grpSpPr>
        <p:sp>
          <p:nvSpPr>
            <p:cNvPr id="9" name="object 9"/>
            <p:cNvSpPr/>
            <p:nvPr/>
          </p:nvSpPr>
          <p:spPr>
            <a:xfrm>
              <a:off x="5558990" y="702381"/>
              <a:ext cx="1143824" cy="24679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96966" y="629539"/>
              <a:ext cx="482396" cy="481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7300" y="290091"/>
            <a:ext cx="3249295" cy="138938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Position the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hook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above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the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load</a:t>
            </a:r>
            <a:endParaRPr sz="1400">
              <a:latin typeface="Franklin Gothic Medium"/>
              <a:cs typeface="Franklin Gothic Medium"/>
            </a:endParaRPr>
          </a:p>
          <a:p>
            <a:pPr marL="12700" marR="113664">
              <a:lnSpc>
                <a:spcPts val="1140"/>
              </a:lnSpc>
              <a:spcBef>
                <a:spcPts val="5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hook needs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positioned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directly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above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load  centre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gravity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gear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connected.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570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load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over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centre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gravity the load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try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tip,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snigged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(dragged)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swing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lifted clear 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ground.</a:t>
            </a:r>
            <a:endParaRPr sz="1000">
              <a:latin typeface="Franklin Gothic Book"/>
              <a:cs typeface="Franklin Gothic Book"/>
            </a:endParaRPr>
          </a:p>
          <a:p>
            <a:pPr marL="12700" marR="151130">
              <a:lnSpc>
                <a:spcPts val="114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test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the load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balanced,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connected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correctly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load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to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12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4.1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B9DAB9-5CC7-46BF-8544-86F3BB1DE2AF}"/>
              </a:ext>
            </a:extLst>
          </p:cNvPr>
          <p:cNvSpPr/>
          <p:nvPr/>
        </p:nvSpPr>
        <p:spPr>
          <a:xfrm>
            <a:off x="344945" y="615001"/>
            <a:ext cx="3390560" cy="1064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0004"/>
            <a:ext cx="7200265" cy="702310"/>
          </a:xfrm>
          <a:custGeom>
            <a:avLst/>
            <a:gdLst/>
            <a:ahLst/>
            <a:cxnLst/>
            <a:rect l="l" t="t" r="r" b="b"/>
            <a:pathLst>
              <a:path w="7200265" h="702310">
                <a:moveTo>
                  <a:pt x="7199998" y="0"/>
                </a:moveTo>
                <a:lnTo>
                  <a:pt x="0" y="0"/>
                </a:lnTo>
                <a:lnTo>
                  <a:pt x="0" y="702005"/>
                </a:lnTo>
                <a:lnTo>
                  <a:pt x="7199998" y="702005"/>
                </a:lnTo>
                <a:lnTo>
                  <a:pt x="7199998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37300" y="608474"/>
            <a:ext cx="1750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25" dirty="0">
                <a:latin typeface="Calibri"/>
                <a:cs typeface="Calibri"/>
              </a:rPr>
              <a:t>C</a:t>
            </a:r>
            <a:r>
              <a:rPr sz="3600" spc="90" dirty="0">
                <a:latin typeface="Calibri"/>
                <a:cs typeface="Calibri"/>
              </a:rPr>
              <a:t>o</a:t>
            </a:r>
            <a:r>
              <a:rPr sz="3600" spc="75" dirty="0">
                <a:latin typeface="Calibri"/>
                <a:cs typeface="Calibri"/>
              </a:rPr>
              <a:t>n</a:t>
            </a:r>
            <a:r>
              <a:rPr sz="3600" spc="-40" dirty="0">
                <a:latin typeface="Calibri"/>
                <a:cs typeface="Calibri"/>
              </a:rPr>
              <a:t>t</a:t>
            </a:r>
            <a:r>
              <a:rPr sz="3600" spc="55" dirty="0">
                <a:latin typeface="Calibri"/>
                <a:cs typeface="Calibri"/>
              </a:rPr>
              <a:t>e</a:t>
            </a:r>
            <a:r>
              <a:rPr sz="3600" spc="4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7299" y="1780475"/>
            <a:ext cx="1972945" cy="8865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4220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Language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Literacy –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Numeracy (LLN)</a:t>
            </a:r>
            <a:r>
              <a:rPr lang="en-AU"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Introduction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dogging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High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licensing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law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89852" y="1828800"/>
            <a:ext cx="236854" cy="2193549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6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endParaRPr sz="1000" dirty="0">
              <a:latin typeface="Franklin Gothic Book"/>
              <a:cs typeface="Franklin Gothic Book"/>
            </a:endParaRPr>
          </a:p>
          <a:p>
            <a:pPr marR="5715" algn="r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6</a:t>
            </a:r>
            <a:endParaRPr lang="en-AU" sz="1000" dirty="0">
              <a:latin typeface="Franklin Gothic Book"/>
              <a:cs typeface="Franklin Gothic Book"/>
            </a:endParaRPr>
          </a:p>
          <a:p>
            <a:pPr marR="5715" algn="r">
              <a:lnSpc>
                <a:spcPct val="100000"/>
              </a:lnSpc>
              <a:spcBef>
                <a:spcPts val="505"/>
              </a:spcBef>
            </a:pPr>
            <a:r>
              <a:rPr lang="en-AU" sz="1000" dirty="0">
                <a:latin typeface="Franklin Gothic Book"/>
                <a:cs typeface="Franklin Gothic Book"/>
              </a:rPr>
              <a:t>8</a:t>
            </a:r>
            <a:endParaRPr sz="1000" dirty="0">
              <a:latin typeface="Franklin Gothic Book"/>
              <a:cs typeface="Franklin Gothic Book"/>
            </a:endParaRPr>
          </a:p>
          <a:p>
            <a:pPr marR="6350" algn="r">
              <a:lnSpc>
                <a:spcPct val="100000"/>
              </a:lnSpc>
              <a:spcBef>
                <a:spcPts val="509"/>
              </a:spcBef>
            </a:pPr>
            <a:r>
              <a:rPr lang="en-AU"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18</a:t>
            </a:r>
            <a:endParaRPr sz="1000" dirty="0">
              <a:latin typeface="Franklin Gothic Book"/>
              <a:cs typeface="Franklin Gothic Book"/>
            </a:endParaRPr>
          </a:p>
          <a:p>
            <a:pPr marR="5715" algn="r">
              <a:lnSpc>
                <a:spcPct val="100000"/>
              </a:lnSpc>
              <a:spcBef>
                <a:spcPts val="505"/>
              </a:spcBef>
            </a:pP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r>
              <a:rPr lang="en-AU"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endParaRPr sz="1000" dirty="0">
              <a:latin typeface="Franklin Gothic Book"/>
              <a:cs typeface="Franklin Gothic Book"/>
            </a:endParaRPr>
          </a:p>
          <a:p>
            <a:pPr marR="6350" algn="r">
              <a:lnSpc>
                <a:spcPct val="100000"/>
              </a:lnSpc>
              <a:spcBef>
                <a:spcPts val="50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8</a:t>
            </a:r>
            <a:r>
              <a:rPr lang="en-AU"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endParaRPr sz="1000" dirty="0">
              <a:latin typeface="Franklin Gothic Book"/>
              <a:cs typeface="Franklin Gothic Book"/>
            </a:endParaRPr>
          </a:p>
          <a:p>
            <a:pPr marR="5715" algn="r">
              <a:lnSpc>
                <a:spcPct val="100000"/>
              </a:lnSpc>
              <a:spcBef>
                <a:spcPts val="509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lang="en-AU"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16</a:t>
            </a:r>
            <a:endParaRPr sz="1000" dirty="0">
              <a:latin typeface="Franklin Gothic Book"/>
              <a:cs typeface="Franklin Gothic Book"/>
            </a:endParaRPr>
          </a:p>
          <a:p>
            <a:pPr marR="6350" algn="r">
              <a:lnSpc>
                <a:spcPct val="100000"/>
              </a:lnSpc>
              <a:spcBef>
                <a:spcPts val="50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r>
              <a:rPr lang="en-AU"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endParaRPr sz="1000" dirty="0">
              <a:latin typeface="Franklin Gothic Book"/>
              <a:cs typeface="Franklin Gothic Book"/>
            </a:endParaRPr>
          </a:p>
          <a:p>
            <a:pPr marR="6350" algn="r">
              <a:lnSpc>
                <a:spcPct val="100000"/>
              </a:lnSpc>
              <a:spcBef>
                <a:spcPts val="509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8</a:t>
            </a:r>
            <a:r>
              <a:rPr lang="en-AU"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endParaRPr sz="1000" dirty="0">
              <a:latin typeface="Franklin Gothic Book"/>
              <a:cs typeface="Franklin Gothic Book"/>
            </a:endParaRPr>
          </a:p>
          <a:p>
            <a:pPr marR="5080" algn="r">
              <a:lnSpc>
                <a:spcPct val="100000"/>
              </a:lnSpc>
              <a:spcBef>
                <a:spcPts val="50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9</a:t>
            </a:r>
            <a:r>
              <a:rPr lang="en-AU"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7299" y="2669752"/>
            <a:ext cx="541655" cy="110934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5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9325" y="2669752"/>
            <a:ext cx="1524635" cy="110934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task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ct val="1422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Select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inspect equipment  Set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task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Perform task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Pack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clean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7299" y="3818030"/>
            <a:ext cx="87121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Practical</a:t>
            </a:r>
            <a:r>
              <a:rPr sz="10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training</a:t>
            </a:r>
            <a:endParaRPr sz="1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7911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4.1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SET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UP</a:t>
            </a:r>
            <a:r>
              <a:rPr sz="11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21437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</a:rPr>
              <a:t>Finding </a:t>
            </a:r>
            <a:r>
              <a:rPr sz="1400" spc="-5" dirty="0">
                <a:solidFill>
                  <a:srgbClr val="00305E"/>
                </a:solidFill>
              </a:rPr>
              <a:t>the </a:t>
            </a:r>
            <a:r>
              <a:rPr sz="1400" dirty="0">
                <a:solidFill>
                  <a:srgbClr val="00305E"/>
                </a:solidFill>
              </a:rPr>
              <a:t>centre of</a:t>
            </a:r>
            <a:r>
              <a:rPr sz="1400" spc="-75" dirty="0">
                <a:solidFill>
                  <a:srgbClr val="00305E"/>
                </a:solidFill>
              </a:rPr>
              <a:t> </a:t>
            </a:r>
            <a:r>
              <a:rPr sz="1400" spc="-10" dirty="0">
                <a:solidFill>
                  <a:srgbClr val="00305E"/>
                </a:solidFill>
              </a:rPr>
              <a:t>gravity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527300" y="633580"/>
            <a:ext cx="6111240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centre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of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gravity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simple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regular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shaped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marked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measure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and/or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calculate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it.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6027" y="1916378"/>
            <a:ext cx="2706086" cy="705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44100" y="1997932"/>
            <a:ext cx="2512060" cy="99060"/>
            <a:chOff x="944100" y="1997932"/>
            <a:chExt cx="2512060" cy="99060"/>
          </a:xfrm>
        </p:grpSpPr>
        <p:sp>
          <p:nvSpPr>
            <p:cNvPr id="7" name="object 7"/>
            <p:cNvSpPr/>
            <p:nvPr/>
          </p:nvSpPr>
          <p:spPr>
            <a:xfrm>
              <a:off x="1032038" y="2047437"/>
              <a:ext cx="2336165" cy="0"/>
            </a:xfrm>
            <a:custGeom>
              <a:avLst/>
              <a:gdLst/>
              <a:ahLst/>
              <a:cxnLst/>
              <a:rect l="l" t="t" r="r" b="b"/>
              <a:pathLst>
                <a:path w="2336165">
                  <a:moveTo>
                    <a:pt x="0" y="0"/>
                  </a:moveTo>
                  <a:lnTo>
                    <a:pt x="2336025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4092" y="1997938"/>
              <a:ext cx="2512060" cy="99060"/>
            </a:xfrm>
            <a:custGeom>
              <a:avLst/>
              <a:gdLst/>
              <a:ahLst/>
              <a:cxnLst/>
              <a:rect l="l" t="t" r="r" b="b"/>
              <a:pathLst>
                <a:path w="2512060" h="99060">
                  <a:moveTo>
                    <a:pt x="136169" y="0"/>
                  </a:moveTo>
                  <a:lnTo>
                    <a:pt x="0" y="49504"/>
                  </a:lnTo>
                  <a:lnTo>
                    <a:pt x="136169" y="99009"/>
                  </a:lnTo>
                  <a:lnTo>
                    <a:pt x="136169" y="0"/>
                  </a:lnTo>
                  <a:close/>
                </a:path>
                <a:path w="2512060" h="99060">
                  <a:moveTo>
                    <a:pt x="2511907" y="49504"/>
                  </a:moveTo>
                  <a:lnTo>
                    <a:pt x="2375738" y="0"/>
                  </a:lnTo>
                  <a:lnTo>
                    <a:pt x="2375738" y="99009"/>
                  </a:lnTo>
                  <a:lnTo>
                    <a:pt x="2511907" y="4950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5201982" y="1171667"/>
            <a:ext cx="1647724" cy="1785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40000" y="1093593"/>
          <a:ext cx="6479540" cy="3868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4030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Measure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length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beam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halve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measurement 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centre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1710689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Place 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slings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equal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distances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centre.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hook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above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centre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gravity.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4030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also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measure 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corner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corner.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683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678180">
                        <a:lnSpc>
                          <a:spcPts val="1140"/>
                        </a:lnSpc>
                        <a:spcBef>
                          <a:spcPts val="65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point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two measurements cross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 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centre.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318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1275753" y="3339005"/>
            <a:ext cx="1424241" cy="14406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404000" y="3420028"/>
            <a:ext cx="1161415" cy="1044575"/>
            <a:chOff x="1404000" y="3420028"/>
            <a:chExt cx="1161415" cy="1044575"/>
          </a:xfrm>
        </p:grpSpPr>
        <p:sp>
          <p:nvSpPr>
            <p:cNvPr id="13" name="object 13"/>
            <p:cNvSpPr/>
            <p:nvPr/>
          </p:nvSpPr>
          <p:spPr>
            <a:xfrm>
              <a:off x="1469390" y="3478766"/>
              <a:ext cx="1030605" cy="926465"/>
            </a:xfrm>
            <a:custGeom>
              <a:avLst/>
              <a:gdLst/>
              <a:ahLst/>
              <a:cxnLst/>
              <a:rect l="l" t="t" r="r" b="b"/>
              <a:pathLst>
                <a:path w="1030605" h="926464">
                  <a:moveTo>
                    <a:pt x="0" y="0"/>
                  </a:moveTo>
                  <a:lnTo>
                    <a:pt x="1030224" y="926401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03997" y="3420033"/>
              <a:ext cx="1161415" cy="1044575"/>
            </a:xfrm>
            <a:custGeom>
              <a:avLst/>
              <a:gdLst/>
              <a:ahLst/>
              <a:cxnLst/>
              <a:rect l="l" t="t" r="r" b="b"/>
              <a:pathLst>
                <a:path w="1161414" h="1044575">
                  <a:moveTo>
                    <a:pt x="134378" y="54178"/>
                  </a:moveTo>
                  <a:lnTo>
                    <a:pt x="0" y="0"/>
                  </a:lnTo>
                  <a:lnTo>
                    <a:pt x="68122" y="127889"/>
                  </a:lnTo>
                  <a:lnTo>
                    <a:pt x="134378" y="54178"/>
                  </a:lnTo>
                  <a:close/>
                </a:path>
                <a:path w="1161414" h="1044575">
                  <a:moveTo>
                    <a:pt x="1160995" y="1043978"/>
                  </a:moveTo>
                  <a:lnTo>
                    <a:pt x="1092873" y="916089"/>
                  </a:lnTo>
                  <a:lnTo>
                    <a:pt x="1026617" y="989711"/>
                  </a:lnTo>
                  <a:lnTo>
                    <a:pt x="1160995" y="104397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69386" y="3478766"/>
              <a:ext cx="1030605" cy="926465"/>
            </a:xfrm>
            <a:custGeom>
              <a:avLst/>
              <a:gdLst/>
              <a:ahLst/>
              <a:cxnLst/>
              <a:rect l="l" t="t" r="r" b="b"/>
              <a:pathLst>
                <a:path w="1030605" h="926464">
                  <a:moveTo>
                    <a:pt x="1030224" y="0"/>
                  </a:moveTo>
                  <a:lnTo>
                    <a:pt x="0" y="926401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03997" y="3420033"/>
              <a:ext cx="1161415" cy="1044575"/>
            </a:xfrm>
            <a:custGeom>
              <a:avLst/>
              <a:gdLst/>
              <a:ahLst/>
              <a:cxnLst/>
              <a:rect l="l" t="t" r="r" b="b"/>
              <a:pathLst>
                <a:path w="1161414" h="1044575">
                  <a:moveTo>
                    <a:pt x="134378" y="989711"/>
                  </a:moveTo>
                  <a:lnTo>
                    <a:pt x="68122" y="916089"/>
                  </a:lnTo>
                  <a:lnTo>
                    <a:pt x="0" y="1043978"/>
                  </a:lnTo>
                  <a:lnTo>
                    <a:pt x="134378" y="989711"/>
                  </a:lnTo>
                  <a:close/>
                </a:path>
                <a:path w="1161414" h="1044575">
                  <a:moveTo>
                    <a:pt x="1160995" y="0"/>
                  </a:moveTo>
                  <a:lnTo>
                    <a:pt x="1026617" y="54178"/>
                  </a:lnTo>
                  <a:lnTo>
                    <a:pt x="1092873" y="127889"/>
                  </a:lnTo>
                  <a:lnTo>
                    <a:pt x="116099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243085" y="3338995"/>
            <a:ext cx="1455420" cy="1485265"/>
            <a:chOff x="5243085" y="3338995"/>
            <a:chExt cx="1455420" cy="1485265"/>
          </a:xfrm>
        </p:grpSpPr>
        <p:sp>
          <p:nvSpPr>
            <p:cNvPr id="18" name="object 18"/>
            <p:cNvSpPr/>
            <p:nvPr/>
          </p:nvSpPr>
          <p:spPr>
            <a:xfrm>
              <a:off x="5243085" y="3338995"/>
              <a:ext cx="1455111" cy="14850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64714" y="3478766"/>
              <a:ext cx="1030605" cy="926465"/>
            </a:xfrm>
            <a:custGeom>
              <a:avLst/>
              <a:gdLst/>
              <a:ahLst/>
              <a:cxnLst/>
              <a:rect l="l" t="t" r="r" b="b"/>
              <a:pathLst>
                <a:path w="1030604" h="926464">
                  <a:moveTo>
                    <a:pt x="0" y="0"/>
                  </a:moveTo>
                  <a:lnTo>
                    <a:pt x="1030224" y="926401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99316" y="3420034"/>
              <a:ext cx="1161415" cy="1044575"/>
            </a:xfrm>
            <a:custGeom>
              <a:avLst/>
              <a:gdLst/>
              <a:ahLst/>
              <a:cxnLst/>
              <a:rect l="l" t="t" r="r" b="b"/>
              <a:pathLst>
                <a:path w="1161415" h="1044575">
                  <a:moveTo>
                    <a:pt x="134378" y="54178"/>
                  </a:moveTo>
                  <a:lnTo>
                    <a:pt x="0" y="0"/>
                  </a:lnTo>
                  <a:lnTo>
                    <a:pt x="68122" y="127889"/>
                  </a:lnTo>
                  <a:lnTo>
                    <a:pt x="134378" y="54178"/>
                  </a:lnTo>
                  <a:close/>
                </a:path>
                <a:path w="1161415" h="1044575">
                  <a:moveTo>
                    <a:pt x="1161008" y="1043978"/>
                  </a:moveTo>
                  <a:lnTo>
                    <a:pt x="1092885" y="916089"/>
                  </a:lnTo>
                  <a:lnTo>
                    <a:pt x="1026629" y="989711"/>
                  </a:lnTo>
                  <a:lnTo>
                    <a:pt x="1161008" y="104397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64710" y="3478766"/>
              <a:ext cx="1030605" cy="926465"/>
            </a:xfrm>
            <a:custGeom>
              <a:avLst/>
              <a:gdLst/>
              <a:ahLst/>
              <a:cxnLst/>
              <a:rect l="l" t="t" r="r" b="b"/>
              <a:pathLst>
                <a:path w="1030604" h="926464">
                  <a:moveTo>
                    <a:pt x="1030224" y="0"/>
                  </a:moveTo>
                  <a:lnTo>
                    <a:pt x="0" y="926401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99316" y="3420034"/>
              <a:ext cx="1161415" cy="1044575"/>
            </a:xfrm>
            <a:custGeom>
              <a:avLst/>
              <a:gdLst/>
              <a:ahLst/>
              <a:cxnLst/>
              <a:rect l="l" t="t" r="r" b="b"/>
              <a:pathLst>
                <a:path w="1161415" h="1044575">
                  <a:moveTo>
                    <a:pt x="134378" y="989711"/>
                  </a:moveTo>
                  <a:lnTo>
                    <a:pt x="68122" y="916089"/>
                  </a:lnTo>
                  <a:lnTo>
                    <a:pt x="0" y="1043978"/>
                  </a:lnTo>
                  <a:lnTo>
                    <a:pt x="134378" y="989711"/>
                  </a:lnTo>
                  <a:close/>
                </a:path>
                <a:path w="1161415" h="1044575">
                  <a:moveTo>
                    <a:pt x="1161008" y="0"/>
                  </a:moveTo>
                  <a:lnTo>
                    <a:pt x="1026629" y="54178"/>
                  </a:lnTo>
                  <a:lnTo>
                    <a:pt x="1092885" y="127889"/>
                  </a:lnTo>
                  <a:lnTo>
                    <a:pt x="1161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8B7BCE-2E9D-44A4-8A23-0D87B5C5D851}"/>
              </a:ext>
            </a:extLst>
          </p:cNvPr>
          <p:cNvSpPr/>
          <p:nvPr/>
        </p:nvSpPr>
        <p:spPr>
          <a:xfrm>
            <a:off x="547631" y="1182256"/>
            <a:ext cx="3120026" cy="1713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02A5B79-B90D-4783-861A-9B5B25E95F3B}"/>
              </a:ext>
            </a:extLst>
          </p:cNvPr>
          <p:cNvSpPr/>
          <p:nvPr/>
        </p:nvSpPr>
        <p:spPr>
          <a:xfrm>
            <a:off x="3839303" y="1171667"/>
            <a:ext cx="3120026" cy="178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A96F83-1225-442B-939E-C306F333F394}"/>
              </a:ext>
            </a:extLst>
          </p:cNvPr>
          <p:cNvSpPr/>
          <p:nvPr/>
        </p:nvSpPr>
        <p:spPr>
          <a:xfrm>
            <a:off x="563044" y="3049170"/>
            <a:ext cx="3120026" cy="178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71CB89-8A1B-43DD-ABD6-E47F350ADB54}"/>
              </a:ext>
            </a:extLst>
          </p:cNvPr>
          <p:cNvSpPr/>
          <p:nvPr/>
        </p:nvSpPr>
        <p:spPr>
          <a:xfrm>
            <a:off x="3811314" y="3090923"/>
            <a:ext cx="3120026" cy="178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4267" y="115933"/>
            <a:ext cx="7943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SET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UP</a:t>
            </a:r>
            <a:r>
              <a:rPr sz="11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3914" y="3168332"/>
            <a:ext cx="2235752" cy="1716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40000" y="936871"/>
          <a:ext cx="6479540" cy="40247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1683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  <a:spcBef>
                          <a:spcPts val="52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 load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 irregular shape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centre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gravity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be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difficult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  <a:spcBef>
                          <a:spcPts val="525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 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experienced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person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centre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gravity.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3101">
                <a:tc gridSpan="2">
                  <a:txBody>
                    <a:bodyPr/>
                    <a:lstStyle/>
                    <a:p>
                      <a:pPr marL="68580" marR="3267075">
                        <a:lnSpc>
                          <a:spcPts val="1140"/>
                        </a:lnSpc>
                        <a:spcBef>
                          <a:spcPts val="66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a test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moving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load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the  balance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adjustments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load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unstable.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38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27300" y="374237"/>
            <a:ext cx="2294890" cy="43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Finding </a:t>
            </a:r>
            <a:r>
              <a:rPr sz="9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centre </a:t>
            </a:r>
            <a:r>
              <a:rPr sz="9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900" i="1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gravity</a:t>
            </a:r>
            <a:r>
              <a:rPr sz="9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9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Irregular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shaped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loads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more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difficult.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41563" y="1475174"/>
            <a:ext cx="1046062" cy="148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64112" y="1498949"/>
            <a:ext cx="1026256" cy="1446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17014"/>
            <a:ext cx="412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4.1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E4F9A3-5A82-4C7F-B10C-3D325684749D}"/>
              </a:ext>
            </a:extLst>
          </p:cNvPr>
          <p:cNvSpPr/>
          <p:nvPr/>
        </p:nvSpPr>
        <p:spPr>
          <a:xfrm>
            <a:off x="555843" y="947346"/>
            <a:ext cx="3120026" cy="2100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171AC5-6FBF-4172-857E-6A13BF5C2399}"/>
              </a:ext>
            </a:extLst>
          </p:cNvPr>
          <p:cNvSpPr/>
          <p:nvPr/>
        </p:nvSpPr>
        <p:spPr>
          <a:xfrm>
            <a:off x="3784814" y="992646"/>
            <a:ext cx="3120026" cy="2100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1D1D60-74D6-417F-ABF8-5ED254FA77D1}"/>
              </a:ext>
            </a:extLst>
          </p:cNvPr>
          <p:cNvSpPr/>
          <p:nvPr/>
        </p:nvSpPr>
        <p:spPr>
          <a:xfrm>
            <a:off x="555842" y="3168332"/>
            <a:ext cx="6348997" cy="1716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4267" y="115933"/>
            <a:ext cx="7943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SET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UP</a:t>
            </a:r>
            <a:r>
              <a:rPr sz="11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000" y="2539940"/>
            <a:ext cx="6477635" cy="2428240"/>
            <a:chOff x="540000" y="2539940"/>
            <a:chExt cx="6477635" cy="2428240"/>
          </a:xfrm>
        </p:grpSpPr>
        <p:sp>
          <p:nvSpPr>
            <p:cNvPr id="4" name="object 4"/>
            <p:cNvSpPr/>
            <p:nvPr/>
          </p:nvSpPr>
          <p:spPr>
            <a:xfrm>
              <a:off x="3778674" y="2546293"/>
              <a:ext cx="0" cy="2415540"/>
            </a:xfrm>
            <a:custGeom>
              <a:avLst/>
              <a:gdLst/>
              <a:ahLst/>
              <a:cxnLst/>
              <a:rect l="l" t="t" r="r" b="b"/>
              <a:pathLst>
                <a:path h="2415540">
                  <a:moveTo>
                    <a:pt x="0" y="241536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0000" y="2543115"/>
              <a:ext cx="3239135" cy="0"/>
            </a:xfrm>
            <a:custGeom>
              <a:avLst/>
              <a:gdLst/>
              <a:ahLst/>
              <a:cxnLst/>
              <a:rect l="l" t="t" r="r" b="b"/>
              <a:pathLst>
                <a:path w="3239135">
                  <a:moveTo>
                    <a:pt x="0" y="0"/>
                  </a:moveTo>
                  <a:lnTo>
                    <a:pt x="3238677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3175" y="2546293"/>
              <a:ext cx="0" cy="2415540"/>
            </a:xfrm>
            <a:custGeom>
              <a:avLst/>
              <a:gdLst/>
              <a:ahLst/>
              <a:cxnLst/>
              <a:rect l="l" t="t" r="r" b="b"/>
              <a:pathLst>
                <a:path h="2415540">
                  <a:moveTo>
                    <a:pt x="0" y="241536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4174" y="2546293"/>
              <a:ext cx="0" cy="2415540"/>
            </a:xfrm>
            <a:custGeom>
              <a:avLst/>
              <a:gdLst/>
              <a:ahLst/>
              <a:cxnLst/>
              <a:rect l="l" t="t" r="r" b="b"/>
              <a:pathLst>
                <a:path h="2415540">
                  <a:moveTo>
                    <a:pt x="0" y="241536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78674" y="2543115"/>
              <a:ext cx="3239135" cy="0"/>
            </a:xfrm>
            <a:custGeom>
              <a:avLst/>
              <a:gdLst/>
              <a:ahLst/>
              <a:cxnLst/>
              <a:rect l="l" t="t" r="r" b="b"/>
              <a:pathLst>
                <a:path w="3239134">
                  <a:moveTo>
                    <a:pt x="0" y="0"/>
                  </a:moveTo>
                  <a:lnTo>
                    <a:pt x="3238677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000" y="4964830"/>
              <a:ext cx="3239135" cy="0"/>
            </a:xfrm>
            <a:custGeom>
              <a:avLst/>
              <a:gdLst/>
              <a:ahLst/>
              <a:cxnLst/>
              <a:rect l="l" t="t" r="r" b="b"/>
              <a:pathLst>
                <a:path w="3239135">
                  <a:moveTo>
                    <a:pt x="0" y="0"/>
                  </a:moveTo>
                  <a:lnTo>
                    <a:pt x="3238677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78674" y="4964830"/>
              <a:ext cx="3239135" cy="0"/>
            </a:xfrm>
            <a:custGeom>
              <a:avLst/>
              <a:gdLst/>
              <a:ahLst/>
              <a:cxnLst/>
              <a:rect l="l" t="t" r="r" b="b"/>
              <a:pathLst>
                <a:path w="3239134">
                  <a:moveTo>
                    <a:pt x="0" y="0"/>
                  </a:moveTo>
                  <a:lnTo>
                    <a:pt x="3238677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87348" y="2647937"/>
              <a:ext cx="2622565" cy="21581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9917" y="2915996"/>
              <a:ext cx="2426055" cy="19082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27300" y="290091"/>
            <a:ext cx="3540760" cy="189611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Lifting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loads</a:t>
            </a:r>
            <a:endParaRPr sz="1400">
              <a:latin typeface="Franklin Gothic Medium"/>
              <a:cs typeface="Franklin Gothic Medium"/>
            </a:endParaRPr>
          </a:p>
          <a:p>
            <a:pPr marL="12700" marR="127000">
              <a:lnSpc>
                <a:spcPts val="1140"/>
              </a:lnSpc>
              <a:spcBef>
                <a:spcPts val="5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slip 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damaged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correctly lifted,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special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slinging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methods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be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used.</a:t>
            </a:r>
            <a:endParaRPr sz="1000">
              <a:latin typeface="Franklin Gothic Book"/>
              <a:cs typeface="Franklin Gothic Book"/>
            </a:endParaRPr>
          </a:p>
          <a:p>
            <a:pPr marL="12700" marR="135890">
              <a:lnSpc>
                <a:spcPts val="1140"/>
              </a:lnSpc>
              <a:spcBef>
                <a:spcPts val="57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load which has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slip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be double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wrapped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sling.</a:t>
            </a:r>
            <a:endParaRPr sz="1000">
              <a:latin typeface="Franklin Gothic Book"/>
              <a:cs typeface="Franklin Gothic Book"/>
            </a:endParaRPr>
          </a:p>
          <a:p>
            <a:pPr marL="12700" marR="36195">
              <a:lnSpc>
                <a:spcPts val="1140"/>
              </a:lnSpc>
              <a:spcBef>
                <a:spcPts val="56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roof trusses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air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conditioning duct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be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easily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damaged by compression forces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unsupported sections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bending.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be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special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such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spreader bars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reduce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compression forces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slings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try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directly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 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hook.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801542" y="432016"/>
            <a:ext cx="1910714" cy="2044700"/>
            <a:chOff x="4801542" y="432016"/>
            <a:chExt cx="1910714" cy="2044700"/>
          </a:xfrm>
        </p:grpSpPr>
        <p:sp>
          <p:nvSpPr>
            <p:cNvPr id="15" name="object 15"/>
            <p:cNvSpPr/>
            <p:nvPr/>
          </p:nvSpPr>
          <p:spPr>
            <a:xfrm>
              <a:off x="5362551" y="432016"/>
              <a:ext cx="1349595" cy="20442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07892" y="988215"/>
              <a:ext cx="1403350" cy="797560"/>
            </a:xfrm>
            <a:custGeom>
              <a:avLst/>
              <a:gdLst/>
              <a:ahLst/>
              <a:cxnLst/>
              <a:rect l="l" t="t" r="r" b="b"/>
              <a:pathLst>
                <a:path w="1403350" h="797560">
                  <a:moveTo>
                    <a:pt x="0" y="0"/>
                  </a:moveTo>
                  <a:lnTo>
                    <a:pt x="1402803" y="797382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07869" y="1773205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0" y="29768"/>
                  </a:moveTo>
                  <a:lnTo>
                    <a:pt x="3842" y="39100"/>
                  </a:lnTo>
                  <a:lnTo>
                    <a:pt x="10717" y="45993"/>
                  </a:lnTo>
                  <a:lnTo>
                    <a:pt x="19675" y="49799"/>
                  </a:lnTo>
                  <a:lnTo>
                    <a:pt x="29768" y="49872"/>
                  </a:lnTo>
                  <a:lnTo>
                    <a:pt x="39082" y="46024"/>
                  </a:lnTo>
                  <a:lnTo>
                    <a:pt x="45972" y="39138"/>
                  </a:lnTo>
                  <a:lnTo>
                    <a:pt x="49783" y="30170"/>
                  </a:lnTo>
                  <a:lnTo>
                    <a:pt x="49860" y="20078"/>
                  </a:lnTo>
                  <a:lnTo>
                    <a:pt x="46010" y="10756"/>
                  </a:lnTo>
                  <a:lnTo>
                    <a:pt x="39123" y="3871"/>
                  </a:lnTo>
                  <a:lnTo>
                    <a:pt x="30163" y="70"/>
                  </a:lnTo>
                  <a:lnTo>
                    <a:pt x="20091" y="0"/>
                  </a:lnTo>
                  <a:lnTo>
                    <a:pt x="10756" y="3845"/>
                  </a:lnTo>
                  <a:lnTo>
                    <a:pt x="3868" y="10726"/>
                  </a:lnTo>
                  <a:lnTo>
                    <a:pt x="69" y="19686"/>
                  </a:lnTo>
                  <a:lnTo>
                    <a:pt x="0" y="29768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173854" y="739800"/>
            <a:ext cx="131572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Double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wrapped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796035" y="981865"/>
            <a:ext cx="925194" cy="1090930"/>
            <a:chOff x="4796035" y="981865"/>
            <a:chExt cx="925194" cy="1090930"/>
          </a:xfrm>
        </p:grpSpPr>
        <p:sp>
          <p:nvSpPr>
            <p:cNvPr id="20" name="object 20"/>
            <p:cNvSpPr/>
            <p:nvPr/>
          </p:nvSpPr>
          <p:spPr>
            <a:xfrm>
              <a:off x="4802385" y="988215"/>
              <a:ext cx="871219" cy="1033780"/>
            </a:xfrm>
            <a:custGeom>
              <a:avLst/>
              <a:gdLst/>
              <a:ahLst/>
              <a:cxnLst/>
              <a:rect l="l" t="t" r="r" b="b"/>
              <a:pathLst>
                <a:path w="871220" h="1033780">
                  <a:moveTo>
                    <a:pt x="0" y="0"/>
                  </a:moveTo>
                  <a:lnTo>
                    <a:pt x="870699" y="1033335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64447" y="2016042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0" y="29794"/>
                  </a:moveTo>
                  <a:lnTo>
                    <a:pt x="3850" y="39116"/>
                  </a:lnTo>
                  <a:lnTo>
                    <a:pt x="10742" y="46000"/>
                  </a:lnTo>
                  <a:lnTo>
                    <a:pt x="19718" y="49802"/>
                  </a:lnTo>
                  <a:lnTo>
                    <a:pt x="29819" y="49872"/>
                  </a:lnTo>
                  <a:lnTo>
                    <a:pt x="39154" y="46026"/>
                  </a:lnTo>
                  <a:lnTo>
                    <a:pt x="46042" y="39146"/>
                  </a:lnTo>
                  <a:lnTo>
                    <a:pt x="49841" y="30186"/>
                  </a:lnTo>
                  <a:lnTo>
                    <a:pt x="49911" y="20104"/>
                  </a:lnTo>
                  <a:lnTo>
                    <a:pt x="46060" y="10772"/>
                  </a:lnTo>
                  <a:lnTo>
                    <a:pt x="39168" y="3879"/>
                  </a:lnTo>
                  <a:lnTo>
                    <a:pt x="30192" y="73"/>
                  </a:lnTo>
                  <a:lnTo>
                    <a:pt x="20091" y="0"/>
                  </a:lnTo>
                  <a:lnTo>
                    <a:pt x="10756" y="3848"/>
                  </a:lnTo>
                  <a:lnTo>
                    <a:pt x="3868" y="10734"/>
                  </a:lnTo>
                  <a:lnTo>
                    <a:pt x="69" y="19702"/>
                  </a:lnTo>
                  <a:lnTo>
                    <a:pt x="0" y="29794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12000" y="2597165"/>
            <a:ext cx="6711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Spreader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852000" y="2597165"/>
            <a:ext cx="5753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Long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4.2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338316-F7C9-474C-B81D-9E3F49E4B3CE}"/>
              </a:ext>
            </a:extLst>
          </p:cNvPr>
          <p:cNvSpPr/>
          <p:nvPr/>
        </p:nvSpPr>
        <p:spPr>
          <a:xfrm>
            <a:off x="460010" y="637169"/>
            <a:ext cx="3608047" cy="1615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A94B7E-7177-4574-8264-C2A9673AB25D}"/>
              </a:ext>
            </a:extLst>
          </p:cNvPr>
          <p:cNvSpPr/>
          <p:nvPr/>
        </p:nvSpPr>
        <p:spPr>
          <a:xfrm>
            <a:off x="612000" y="2606902"/>
            <a:ext cx="3008606" cy="2316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12F6E47-9849-4092-B49F-E278035F3E2B}"/>
              </a:ext>
            </a:extLst>
          </p:cNvPr>
          <p:cNvSpPr/>
          <p:nvPr/>
        </p:nvSpPr>
        <p:spPr>
          <a:xfrm>
            <a:off x="3845378" y="2588821"/>
            <a:ext cx="3099111" cy="2316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0024" y="114853"/>
            <a:ext cx="97916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PERFORM</a:t>
            </a:r>
            <a:r>
              <a:rPr sz="11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29618" y="1823897"/>
            <a:ext cx="2289741" cy="1516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67903" y="3490214"/>
            <a:ext cx="1844192" cy="1441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4305" y="1900920"/>
            <a:ext cx="2450926" cy="1371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26833" y="3457877"/>
            <a:ext cx="1870815" cy="1472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40000" y="1791006"/>
          <a:ext cx="6473190" cy="3170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532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Ground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Loading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dock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532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Suspended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floor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239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Loading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vehicle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239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27300" y="290091"/>
            <a:ext cx="4285615" cy="131762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Prepare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load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destination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>
              <a:lnSpc>
                <a:spcPts val="1170"/>
              </a:lnSpc>
              <a:spcBef>
                <a:spcPts val="43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load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spot on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loading platform, a</a:t>
            </a:r>
            <a:r>
              <a:rPr sz="1000" spc="1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suspended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floor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 you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load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the load</a:t>
            </a:r>
            <a:r>
              <a:rPr sz="1000" spc="114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destination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6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place where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load to)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ready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load.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landed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supports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be crushed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jammed preventing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easy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removal.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chocked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chance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load</a:t>
            </a:r>
            <a:r>
              <a:rPr sz="1000" spc="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rolling.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72227" y="481673"/>
            <a:ext cx="1839760" cy="11833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4.6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87740C-B3EA-4E38-BCBC-270DD23D0BEF}"/>
              </a:ext>
            </a:extLst>
          </p:cNvPr>
          <p:cNvSpPr/>
          <p:nvPr/>
        </p:nvSpPr>
        <p:spPr>
          <a:xfrm>
            <a:off x="405148" y="638013"/>
            <a:ext cx="4338679" cy="102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230F38-5DD3-4A29-961C-C950DF74D889}"/>
              </a:ext>
            </a:extLst>
          </p:cNvPr>
          <p:cNvSpPr/>
          <p:nvPr/>
        </p:nvSpPr>
        <p:spPr>
          <a:xfrm>
            <a:off x="591396" y="1882888"/>
            <a:ext cx="3076264" cy="1420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ACEC94-43AD-4D9F-9FB8-188FAD137F62}"/>
              </a:ext>
            </a:extLst>
          </p:cNvPr>
          <p:cNvSpPr/>
          <p:nvPr/>
        </p:nvSpPr>
        <p:spPr>
          <a:xfrm>
            <a:off x="3833592" y="1849688"/>
            <a:ext cx="3127963" cy="1420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A1F968-C639-4D3B-AD92-272782EAFA15}"/>
              </a:ext>
            </a:extLst>
          </p:cNvPr>
          <p:cNvSpPr/>
          <p:nvPr/>
        </p:nvSpPr>
        <p:spPr>
          <a:xfrm>
            <a:off x="591396" y="3466652"/>
            <a:ext cx="3127963" cy="1420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D1E4AA-2A77-49BC-95DE-0F5558125944}"/>
              </a:ext>
            </a:extLst>
          </p:cNvPr>
          <p:cNvSpPr/>
          <p:nvPr/>
        </p:nvSpPr>
        <p:spPr>
          <a:xfrm>
            <a:off x="3853711" y="3455238"/>
            <a:ext cx="3127963" cy="145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0024" y="114853"/>
            <a:ext cx="97916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PERFORM</a:t>
            </a:r>
            <a:r>
              <a:rPr sz="11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69274" y="1917014"/>
            <a:ext cx="4745534" cy="2996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300" y="290091"/>
            <a:ext cx="4754245" cy="211137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Releasing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heavy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load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from the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crane hook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 deflection when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releasing a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heavy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crane hook.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Cranes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using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hoist</a:t>
            </a:r>
            <a:r>
              <a:rPr sz="1000" spc="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rope</a:t>
            </a: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release the tension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hoist</a:t>
            </a:r>
            <a:r>
              <a:rPr sz="1000" spc="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rope:</a:t>
            </a:r>
            <a:endParaRPr sz="1000" dirty="0">
              <a:latin typeface="Franklin Gothic Book"/>
              <a:cs typeface="Franklin Gothic Book"/>
            </a:endParaRPr>
          </a:p>
          <a:p>
            <a:pPr marL="227329" indent="-21526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227965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Lower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load with the hoist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until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resting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the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ground.</a:t>
            </a:r>
            <a:endParaRPr sz="1000" dirty="0">
              <a:latin typeface="Franklin Gothic Book"/>
              <a:cs typeface="Franklin Gothic Book"/>
            </a:endParaRPr>
          </a:p>
          <a:p>
            <a:pPr marL="227329" indent="-215265">
              <a:lnSpc>
                <a:spcPct val="100000"/>
              </a:lnSpc>
              <a:spcBef>
                <a:spcPts val="509"/>
              </a:spcBef>
              <a:buAutoNum type="arabicPeriod"/>
              <a:tabLst>
                <a:tab pos="227965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Lower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release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tension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the hoist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rope and</a:t>
            </a:r>
            <a:r>
              <a:rPr sz="1000" spc="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Cranes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not using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hoist</a:t>
            </a:r>
            <a:r>
              <a:rPr sz="1000" spc="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rope</a:t>
            </a:r>
            <a:endParaRPr sz="1000" dirty="0">
              <a:latin typeface="Franklin Gothic Demi"/>
              <a:cs typeface="Franklin Gothic Demi"/>
            </a:endParaRPr>
          </a:p>
          <a:p>
            <a:pPr marL="12700" marR="1363980">
              <a:lnSpc>
                <a:spcPct val="1422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Lower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release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tension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the hoist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slings.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boom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be under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tension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so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spring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4.7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38C54D-F2D3-4E52-82E5-B49CCED60E7E}"/>
              </a:ext>
            </a:extLst>
          </p:cNvPr>
          <p:cNvSpPr/>
          <p:nvPr/>
        </p:nvSpPr>
        <p:spPr>
          <a:xfrm>
            <a:off x="453299" y="899152"/>
            <a:ext cx="3631950" cy="913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28B242-86B3-4423-8393-8DE2ACBA68CE}"/>
              </a:ext>
            </a:extLst>
          </p:cNvPr>
          <p:cNvSpPr/>
          <p:nvPr/>
        </p:nvSpPr>
        <p:spPr>
          <a:xfrm>
            <a:off x="459940" y="1813099"/>
            <a:ext cx="3324951" cy="58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0024" y="114853"/>
            <a:ext cx="97916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PERFORM</a:t>
            </a:r>
            <a:r>
              <a:rPr sz="11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45992" y="2814002"/>
            <a:ext cx="3474085" cy="2073275"/>
            <a:chOff x="3545992" y="2814002"/>
            <a:chExt cx="3474085" cy="2073275"/>
          </a:xfrm>
        </p:grpSpPr>
        <p:sp>
          <p:nvSpPr>
            <p:cNvPr id="4" name="object 4"/>
            <p:cNvSpPr/>
            <p:nvPr/>
          </p:nvSpPr>
          <p:spPr>
            <a:xfrm>
              <a:off x="3605476" y="2814002"/>
              <a:ext cx="3414511" cy="20730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45992" y="2899549"/>
              <a:ext cx="482409" cy="4814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83433" y="2899664"/>
              <a:ext cx="587408" cy="4389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27300" y="290091"/>
            <a:ext cx="3082925" cy="52133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-1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Remove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the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lifting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equipment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Disconnect the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load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crane</a:t>
            </a:r>
            <a:r>
              <a:rPr sz="1000" spc="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hook.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300" y="2786880"/>
            <a:ext cx="2712085" cy="119062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95885">
              <a:lnSpc>
                <a:spcPts val="1140"/>
              </a:lnSpc>
              <a:spcBef>
                <a:spcPts val="18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not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load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gear while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disconnecting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it.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57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Placing the load 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dunnage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mean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damaging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them.</a:t>
            </a:r>
            <a:endParaRPr sz="1000">
              <a:latin typeface="Franklin Gothic Book"/>
              <a:cs typeface="Franklin Gothic Book"/>
            </a:endParaRPr>
          </a:p>
          <a:p>
            <a:pPr marL="12700" marR="32384">
              <a:lnSpc>
                <a:spcPts val="1140"/>
              </a:lnSpc>
              <a:spcBef>
                <a:spcPts val="56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gear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needed to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another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load,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re-assemble the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gear,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otherwise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inspect and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store 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0000" y="2660831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66978" y="972464"/>
            <a:ext cx="151130" cy="1178560"/>
          </a:xfrm>
          <a:custGeom>
            <a:avLst/>
            <a:gdLst/>
            <a:ahLst/>
            <a:cxnLst/>
            <a:rect l="l" t="t" r="r" b="b"/>
            <a:pathLst>
              <a:path w="151129" h="1178560">
                <a:moveTo>
                  <a:pt x="0" y="1178179"/>
                </a:moveTo>
                <a:lnTo>
                  <a:pt x="150736" y="1178179"/>
                </a:lnTo>
                <a:lnTo>
                  <a:pt x="150736" y="0"/>
                </a:lnTo>
                <a:lnTo>
                  <a:pt x="0" y="0"/>
                </a:lnTo>
                <a:lnTo>
                  <a:pt x="0" y="117817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91917" y="972464"/>
            <a:ext cx="2226310" cy="1178560"/>
          </a:xfrm>
          <a:prstGeom prst="rect">
            <a:avLst/>
          </a:prstGeom>
          <a:solidFill>
            <a:srgbClr val="D5D8E4"/>
          </a:solidFill>
          <a:ln w="6032">
            <a:solidFill>
              <a:srgbClr val="687A9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marL="109855" marR="374650">
              <a:lnSpc>
                <a:spcPts val="1140"/>
              </a:lnSpc>
              <a:spcBef>
                <a:spcPts val="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hook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be positioned at  a suitable height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disconnect the 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gear.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789631" y="431997"/>
            <a:ext cx="4230370" cy="2105025"/>
            <a:chOff x="2789631" y="431997"/>
            <a:chExt cx="4230370" cy="2105025"/>
          </a:xfrm>
        </p:grpSpPr>
        <p:sp>
          <p:nvSpPr>
            <p:cNvPr id="13" name="object 13"/>
            <p:cNvSpPr/>
            <p:nvPr/>
          </p:nvSpPr>
          <p:spPr>
            <a:xfrm>
              <a:off x="2791917" y="972464"/>
              <a:ext cx="4225925" cy="1178560"/>
            </a:xfrm>
            <a:custGeom>
              <a:avLst/>
              <a:gdLst/>
              <a:ahLst/>
              <a:cxnLst/>
              <a:rect l="l" t="t" r="r" b="b"/>
              <a:pathLst>
                <a:path w="4225925" h="1178560">
                  <a:moveTo>
                    <a:pt x="0" y="1178179"/>
                  </a:moveTo>
                  <a:lnTo>
                    <a:pt x="4225798" y="1178179"/>
                  </a:lnTo>
                  <a:lnTo>
                    <a:pt x="4225798" y="0"/>
                  </a:lnTo>
                  <a:lnTo>
                    <a:pt x="0" y="0"/>
                  </a:lnTo>
                  <a:lnTo>
                    <a:pt x="0" y="1178179"/>
                  </a:lnTo>
                  <a:close/>
                </a:path>
              </a:pathLst>
            </a:custGeom>
            <a:ln w="4572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17884" y="435013"/>
              <a:ext cx="1849120" cy="2099310"/>
            </a:xfrm>
            <a:custGeom>
              <a:avLst/>
              <a:gdLst/>
              <a:ahLst/>
              <a:cxnLst/>
              <a:rect l="l" t="t" r="r" b="b"/>
              <a:pathLst>
                <a:path w="1849120" h="2099310">
                  <a:moveTo>
                    <a:pt x="1849094" y="0"/>
                  </a:moveTo>
                  <a:lnTo>
                    <a:pt x="0" y="0"/>
                  </a:lnTo>
                  <a:lnTo>
                    <a:pt x="0" y="2098903"/>
                  </a:lnTo>
                  <a:lnTo>
                    <a:pt x="1849094" y="2098903"/>
                  </a:lnTo>
                  <a:lnTo>
                    <a:pt x="18490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18539" y="435013"/>
              <a:ext cx="1748439" cy="20989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17884" y="435013"/>
              <a:ext cx="1849120" cy="2099310"/>
            </a:xfrm>
            <a:custGeom>
              <a:avLst/>
              <a:gdLst/>
              <a:ahLst/>
              <a:cxnLst/>
              <a:rect l="l" t="t" r="r" b="b"/>
              <a:pathLst>
                <a:path w="1849120" h="2099310">
                  <a:moveTo>
                    <a:pt x="0" y="2098903"/>
                  </a:moveTo>
                  <a:lnTo>
                    <a:pt x="1849094" y="2098903"/>
                  </a:lnTo>
                  <a:lnTo>
                    <a:pt x="1849094" y="0"/>
                  </a:lnTo>
                  <a:lnTo>
                    <a:pt x="0" y="0"/>
                  </a:lnTo>
                  <a:lnTo>
                    <a:pt x="0" y="2098903"/>
                  </a:lnTo>
                  <a:close/>
                </a:path>
              </a:pathLst>
            </a:custGeom>
            <a:ln w="6032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4.7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617B55-6B08-4BF0-963F-FB391F25620D}"/>
              </a:ext>
            </a:extLst>
          </p:cNvPr>
          <p:cNvSpPr/>
          <p:nvPr/>
        </p:nvSpPr>
        <p:spPr>
          <a:xfrm>
            <a:off x="397695" y="616375"/>
            <a:ext cx="3631950" cy="280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84DCD4-86A7-4E00-8CC8-3A30060614C2}"/>
              </a:ext>
            </a:extLst>
          </p:cNvPr>
          <p:cNvSpPr/>
          <p:nvPr/>
        </p:nvSpPr>
        <p:spPr>
          <a:xfrm>
            <a:off x="457092" y="2746378"/>
            <a:ext cx="6673957" cy="2152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7557134" cy="3194685"/>
            <a:chOff x="0" y="2"/>
            <a:chExt cx="7557134" cy="3194685"/>
          </a:xfrm>
        </p:grpSpPr>
        <p:sp>
          <p:nvSpPr>
            <p:cNvPr id="3" name="object 3"/>
            <p:cNvSpPr/>
            <p:nvPr/>
          </p:nvSpPr>
          <p:spPr>
            <a:xfrm>
              <a:off x="0" y="2"/>
              <a:ext cx="7557134" cy="3194685"/>
            </a:xfrm>
            <a:custGeom>
              <a:avLst/>
              <a:gdLst/>
              <a:ahLst/>
              <a:cxnLst/>
              <a:rect l="l" t="t" r="r" b="b"/>
              <a:pathLst>
                <a:path w="7557134" h="3194685">
                  <a:moveTo>
                    <a:pt x="7556512" y="0"/>
                  </a:moveTo>
                  <a:lnTo>
                    <a:pt x="0" y="0"/>
                  </a:lnTo>
                  <a:lnTo>
                    <a:pt x="0" y="3194354"/>
                  </a:lnTo>
                  <a:lnTo>
                    <a:pt x="7556512" y="0"/>
                  </a:lnTo>
                  <a:close/>
                </a:path>
              </a:pathLst>
            </a:custGeom>
            <a:solidFill>
              <a:srgbClr val="00A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40004"/>
              <a:ext cx="7200265" cy="1325245"/>
            </a:xfrm>
            <a:custGeom>
              <a:avLst/>
              <a:gdLst/>
              <a:ahLst/>
              <a:cxnLst/>
              <a:rect l="l" t="t" r="r" b="b"/>
              <a:pathLst>
                <a:path w="7200265" h="1325245">
                  <a:moveTo>
                    <a:pt x="7199998" y="0"/>
                  </a:moveTo>
                  <a:lnTo>
                    <a:pt x="0" y="0"/>
                  </a:lnTo>
                  <a:lnTo>
                    <a:pt x="0" y="1324800"/>
                  </a:lnTo>
                  <a:lnTo>
                    <a:pt x="7199998" y="1324800"/>
                  </a:lnTo>
                  <a:lnTo>
                    <a:pt x="7199998" y="0"/>
                  </a:lnTo>
                  <a:close/>
                </a:path>
              </a:pathLst>
            </a:custGeom>
            <a:solidFill>
              <a:srgbClr val="003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976683" y="903955"/>
            <a:ext cx="40563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5" dirty="0">
                <a:solidFill>
                  <a:srgbClr val="FFFFFF"/>
                </a:solidFill>
                <a:latin typeface="Calibri"/>
                <a:cs typeface="Calibri"/>
              </a:rPr>
              <a:t>Pack </a:t>
            </a:r>
            <a:r>
              <a:rPr sz="3600" spc="120" dirty="0">
                <a:solidFill>
                  <a:srgbClr val="FFFFFF"/>
                </a:solidFill>
                <a:latin typeface="Calibri"/>
                <a:cs typeface="Calibri"/>
              </a:rPr>
              <a:t>up </a:t>
            </a:r>
            <a:r>
              <a:rPr sz="3600" spc="8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600" spc="45" dirty="0">
                <a:solidFill>
                  <a:srgbClr val="FFFFFF"/>
                </a:solidFill>
                <a:latin typeface="Calibri"/>
                <a:cs typeface="Calibri"/>
              </a:rPr>
              <a:t>clean</a:t>
            </a:r>
            <a:r>
              <a:rPr sz="3600" spc="-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120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24909" y="1995321"/>
            <a:ext cx="808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Element</a:t>
            </a:r>
            <a:r>
              <a:rPr sz="1400" spc="-8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5</a:t>
            </a:r>
            <a:endParaRPr sz="1400">
              <a:latin typeface="Franklin Gothic Medium"/>
              <a:cs typeface="Franklin Gothic Medium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98218" y="2479649"/>
            <a:ext cx="4409440" cy="2181225"/>
            <a:chOff x="1898218" y="2479649"/>
            <a:chExt cx="4409440" cy="2181225"/>
          </a:xfrm>
        </p:grpSpPr>
        <p:sp>
          <p:nvSpPr>
            <p:cNvPr id="8" name="object 8"/>
            <p:cNvSpPr/>
            <p:nvPr/>
          </p:nvSpPr>
          <p:spPr>
            <a:xfrm>
              <a:off x="1898218" y="2749220"/>
              <a:ext cx="1752041" cy="19111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12326" y="2479649"/>
              <a:ext cx="1994734" cy="21595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4463" y="3361156"/>
              <a:ext cx="934383" cy="3811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667396" y="5083075"/>
            <a:ext cx="234950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26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7609" y="114853"/>
            <a:ext cx="14916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PACK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UP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CLEAN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UP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4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118</a:t>
            </a:r>
            <a:endParaRPr sz="1100">
              <a:latin typeface="Franklin Gothic Demi"/>
              <a:cs typeface="Franklin Gothic Demi"/>
            </a:endParaRPr>
          </a:p>
          <a:p>
            <a:pPr marL="107950">
              <a:lnSpc>
                <a:spcPts val="1170"/>
              </a:lnSpc>
              <a:spcBef>
                <a:spcPts val="70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finished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endParaRPr sz="1000">
              <a:latin typeface="Franklin Gothic Book"/>
              <a:cs typeface="Franklin Gothic Book"/>
            </a:endParaRPr>
          </a:p>
          <a:p>
            <a:pPr marL="10795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area.</a:t>
            </a:r>
            <a:endParaRPr sz="1000">
              <a:latin typeface="Franklin Gothic Book"/>
              <a:cs typeface="Franklin Gothic Book"/>
            </a:endParaRPr>
          </a:p>
          <a:p>
            <a:pPr marL="107950" marR="127635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examples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cleaning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packing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do?</a:t>
            </a:r>
            <a:endParaRPr sz="1000">
              <a:latin typeface="Franklin Gothic Book"/>
              <a:cs typeface="Franklin Gothic Boo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33424" y="432005"/>
          <a:ext cx="4880610" cy="453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632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clean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tools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up extra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32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up the crane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lifting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gear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Clean up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mess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636401" y="921605"/>
            <a:ext cx="2316111" cy="1524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95951" y="796776"/>
            <a:ext cx="1741729" cy="1778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95310" y="3071548"/>
            <a:ext cx="1924086" cy="18613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34338" y="3108964"/>
            <a:ext cx="1701003" cy="1816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17014"/>
            <a:ext cx="412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5.1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67396" y="5083075"/>
            <a:ext cx="234950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27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AAEE6A-04BD-47CB-9D46-2ABF171A1EBD}"/>
              </a:ext>
            </a:extLst>
          </p:cNvPr>
          <p:cNvSpPr/>
          <p:nvPr/>
        </p:nvSpPr>
        <p:spPr>
          <a:xfrm>
            <a:off x="2190413" y="542335"/>
            <a:ext cx="2128984" cy="2124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7B2074-D453-42D4-AE29-973711ADC959}"/>
              </a:ext>
            </a:extLst>
          </p:cNvPr>
          <p:cNvSpPr/>
          <p:nvPr/>
        </p:nvSpPr>
        <p:spPr>
          <a:xfrm>
            <a:off x="4606356" y="542335"/>
            <a:ext cx="2346155" cy="2124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CB6647-112C-4A35-B480-26BA06328899}"/>
              </a:ext>
            </a:extLst>
          </p:cNvPr>
          <p:cNvSpPr/>
          <p:nvPr/>
        </p:nvSpPr>
        <p:spPr>
          <a:xfrm>
            <a:off x="2201837" y="2777330"/>
            <a:ext cx="2346155" cy="2124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318FC4-901B-46F4-AA59-5150B09153A6}"/>
              </a:ext>
            </a:extLst>
          </p:cNvPr>
          <p:cNvSpPr/>
          <p:nvPr/>
        </p:nvSpPr>
        <p:spPr>
          <a:xfrm>
            <a:off x="4621378" y="2766064"/>
            <a:ext cx="2346155" cy="2124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7609" y="114853"/>
            <a:ext cx="14916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PACK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UP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CLEAN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UP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30263" y="3281182"/>
            <a:ext cx="2021947" cy="1607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98599" y="516230"/>
            <a:ext cx="9848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soon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1299" y="3405230"/>
            <a:ext cx="1974214" cy="9740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just">
              <a:lnSpc>
                <a:spcPts val="1140"/>
              </a:lnSpc>
              <a:spcBef>
                <a:spcPts val="18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supervisor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know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site rules  (procedures)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must follow when you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fault with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equipment.</a:t>
            </a:r>
            <a:endParaRPr sz="1000">
              <a:latin typeface="Franklin Gothic Book"/>
              <a:cs typeface="Franklin Gothic Book"/>
            </a:endParaRPr>
          </a:p>
          <a:p>
            <a:pPr marL="12700" marR="55244">
              <a:lnSpc>
                <a:spcPts val="1140"/>
              </a:lnSpc>
              <a:spcBef>
                <a:spcPts val="570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ignore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faulty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equipment, 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workmates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could be badly  injured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killed.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10109" y="507945"/>
            <a:ext cx="3020220" cy="21137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40905" y="432003"/>
            <a:ext cx="1601470" cy="4527550"/>
            <a:chOff x="540905" y="432003"/>
            <a:chExt cx="1601470" cy="4527550"/>
          </a:xfrm>
        </p:grpSpPr>
        <p:sp>
          <p:nvSpPr>
            <p:cNvPr id="8" name="object 8"/>
            <p:cNvSpPr/>
            <p:nvPr/>
          </p:nvSpPr>
          <p:spPr>
            <a:xfrm>
              <a:off x="545219" y="2692508"/>
              <a:ext cx="1597025" cy="0"/>
            </a:xfrm>
            <a:custGeom>
              <a:avLst/>
              <a:gdLst/>
              <a:ahLst/>
              <a:cxnLst/>
              <a:rect l="l" t="t" r="r" b="b"/>
              <a:pathLst>
                <a:path w="1597025">
                  <a:moveTo>
                    <a:pt x="0" y="0"/>
                  </a:moveTo>
                  <a:lnTo>
                    <a:pt x="1596605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905" y="432003"/>
              <a:ext cx="1597660" cy="4527550"/>
            </a:xfrm>
            <a:custGeom>
              <a:avLst/>
              <a:gdLst/>
              <a:ahLst/>
              <a:cxnLst/>
              <a:rect l="l" t="t" r="r" b="b"/>
              <a:pathLst>
                <a:path w="1597660" h="4527550">
                  <a:moveTo>
                    <a:pt x="1597494" y="2292248"/>
                  </a:moveTo>
                  <a:lnTo>
                    <a:pt x="0" y="2292248"/>
                  </a:lnTo>
                  <a:lnTo>
                    <a:pt x="0" y="4527004"/>
                  </a:lnTo>
                  <a:lnTo>
                    <a:pt x="1597494" y="4527004"/>
                  </a:lnTo>
                  <a:lnTo>
                    <a:pt x="1597494" y="2292248"/>
                  </a:lnTo>
                  <a:close/>
                </a:path>
                <a:path w="1597660" h="4527550">
                  <a:moveTo>
                    <a:pt x="1597494" y="0"/>
                  </a:moveTo>
                  <a:lnTo>
                    <a:pt x="0" y="0"/>
                  </a:lnTo>
                  <a:lnTo>
                    <a:pt x="0" y="2226005"/>
                  </a:lnTo>
                  <a:lnTo>
                    <a:pt x="1597494" y="2226005"/>
                  </a:lnTo>
                  <a:lnTo>
                    <a:pt x="1597494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6200" y="422854"/>
            <a:ext cx="1248410" cy="823594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7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 119</a:t>
            </a:r>
            <a:endParaRPr sz="1100">
              <a:latin typeface="Franklin Gothic Demi"/>
              <a:cs typeface="Franklin Gothic Demi"/>
            </a:endParaRPr>
          </a:p>
          <a:p>
            <a:pPr marL="12700" marR="5080" algn="just">
              <a:lnSpc>
                <a:spcPts val="1140"/>
              </a:lnSpc>
              <a:spcBef>
                <a:spcPts val="79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best time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rid 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extra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around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7396" y="5083075"/>
            <a:ext cx="234950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28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0905" y="2816423"/>
            <a:ext cx="1597660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120</a:t>
            </a:r>
            <a:endParaRPr sz="1100">
              <a:latin typeface="Franklin Gothic Demi"/>
              <a:cs typeface="Franklin Gothic Demi"/>
            </a:endParaRPr>
          </a:p>
          <a:p>
            <a:pPr marL="107950" marR="241935">
              <a:lnSpc>
                <a:spcPts val="1140"/>
              </a:lnSpc>
              <a:spcBef>
                <a:spcPts val="86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report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faulty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endParaRPr sz="1000">
              <a:latin typeface="Franklin Gothic Book"/>
              <a:cs typeface="Franklin Gothic Book"/>
            </a:endParaRPr>
          </a:p>
          <a:p>
            <a:pPr marL="107950">
              <a:lnSpc>
                <a:spcPts val="111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supervisor?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680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5.1,</a:t>
            </a:r>
            <a:r>
              <a:rPr sz="1100" i="1" spc="-9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5.2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FDD947-8991-41E8-9A93-AE04557FFAC5}"/>
              </a:ext>
            </a:extLst>
          </p:cNvPr>
          <p:cNvSpPr/>
          <p:nvPr/>
        </p:nvSpPr>
        <p:spPr>
          <a:xfrm>
            <a:off x="2198599" y="444844"/>
            <a:ext cx="4753912" cy="2196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76C443-4DBA-47C1-BE93-300DC4F4AD3D}"/>
              </a:ext>
            </a:extLst>
          </p:cNvPr>
          <p:cNvSpPr/>
          <p:nvPr/>
        </p:nvSpPr>
        <p:spPr>
          <a:xfrm>
            <a:off x="166658" y="2676149"/>
            <a:ext cx="2021948" cy="24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2217AB-D9DB-4295-9B36-437B89A9D618}"/>
              </a:ext>
            </a:extLst>
          </p:cNvPr>
          <p:cNvSpPr/>
          <p:nvPr/>
        </p:nvSpPr>
        <p:spPr>
          <a:xfrm>
            <a:off x="2162233" y="3128189"/>
            <a:ext cx="4999321" cy="1878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7555230" cy="4996815"/>
            <a:chOff x="0" y="2"/>
            <a:chExt cx="7555230" cy="4996815"/>
          </a:xfrm>
        </p:grpSpPr>
        <p:sp>
          <p:nvSpPr>
            <p:cNvPr id="3" name="object 3"/>
            <p:cNvSpPr/>
            <p:nvPr/>
          </p:nvSpPr>
          <p:spPr>
            <a:xfrm>
              <a:off x="0" y="2"/>
              <a:ext cx="7555230" cy="3194050"/>
            </a:xfrm>
            <a:custGeom>
              <a:avLst/>
              <a:gdLst/>
              <a:ahLst/>
              <a:cxnLst/>
              <a:rect l="l" t="t" r="r" b="b"/>
              <a:pathLst>
                <a:path w="7555230" h="3194050">
                  <a:moveTo>
                    <a:pt x="7554709" y="0"/>
                  </a:moveTo>
                  <a:lnTo>
                    <a:pt x="0" y="0"/>
                  </a:lnTo>
                  <a:lnTo>
                    <a:pt x="0" y="3193592"/>
                  </a:lnTo>
                  <a:lnTo>
                    <a:pt x="7554709" y="0"/>
                  </a:lnTo>
                  <a:close/>
                </a:path>
              </a:pathLst>
            </a:custGeom>
            <a:solidFill>
              <a:srgbClr val="36B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89999" y="1980005"/>
              <a:ext cx="3969135" cy="30166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40004"/>
              <a:ext cx="7198359" cy="1325245"/>
            </a:xfrm>
            <a:custGeom>
              <a:avLst/>
              <a:gdLst/>
              <a:ahLst/>
              <a:cxnLst/>
              <a:rect l="l" t="t" r="r" b="b"/>
              <a:pathLst>
                <a:path w="7198359" h="1325245">
                  <a:moveTo>
                    <a:pt x="7198207" y="0"/>
                  </a:moveTo>
                  <a:lnTo>
                    <a:pt x="0" y="0"/>
                  </a:lnTo>
                  <a:lnTo>
                    <a:pt x="0" y="1324800"/>
                  </a:lnTo>
                  <a:lnTo>
                    <a:pt x="7198207" y="1324800"/>
                  </a:lnTo>
                  <a:lnTo>
                    <a:pt x="7198207" y="0"/>
                  </a:lnTo>
                  <a:close/>
                </a:path>
              </a:pathLst>
            </a:custGeom>
            <a:solidFill>
              <a:srgbClr val="003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33445" y="952189"/>
            <a:ext cx="4697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5" dirty="0">
                <a:latin typeface="Calibri"/>
                <a:cs typeface="Calibri"/>
              </a:rPr>
              <a:t>Introduction </a:t>
            </a:r>
            <a:r>
              <a:rPr sz="3600" spc="15" dirty="0">
                <a:latin typeface="Calibri"/>
                <a:cs typeface="Calibri"/>
              </a:rPr>
              <a:t>to</a:t>
            </a:r>
            <a:r>
              <a:rPr sz="3600" spc="-180" dirty="0">
                <a:latin typeface="Calibri"/>
                <a:cs typeface="Calibri"/>
              </a:rPr>
              <a:t> </a:t>
            </a:r>
            <a:r>
              <a:rPr sz="3600" spc="185" dirty="0">
                <a:latin typeface="Calibri"/>
                <a:cs typeface="Calibri"/>
              </a:rPr>
              <a:t>Dogging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4265" y="5083075"/>
            <a:ext cx="18097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4538" y="115933"/>
            <a:ext cx="174561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DOGGING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27818" y="432016"/>
            <a:ext cx="1686106" cy="1850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36829" y="3060014"/>
            <a:ext cx="6486525" cy="1915160"/>
            <a:chOff x="536829" y="3060014"/>
            <a:chExt cx="6486525" cy="1915160"/>
          </a:xfrm>
        </p:grpSpPr>
        <p:sp>
          <p:nvSpPr>
            <p:cNvPr id="5" name="object 5"/>
            <p:cNvSpPr/>
            <p:nvPr/>
          </p:nvSpPr>
          <p:spPr>
            <a:xfrm>
              <a:off x="540004" y="3063189"/>
              <a:ext cx="6480175" cy="1908810"/>
            </a:xfrm>
            <a:custGeom>
              <a:avLst/>
              <a:gdLst/>
              <a:ahLst/>
              <a:cxnLst/>
              <a:rect l="l" t="t" r="r" b="b"/>
              <a:pathLst>
                <a:path w="6480175" h="1908810">
                  <a:moveTo>
                    <a:pt x="6479997" y="0"/>
                  </a:moveTo>
                  <a:lnTo>
                    <a:pt x="0" y="0"/>
                  </a:lnTo>
                  <a:lnTo>
                    <a:pt x="0" y="1908251"/>
                  </a:lnTo>
                  <a:lnTo>
                    <a:pt x="6479997" y="1908251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0004" y="3063189"/>
              <a:ext cx="6480175" cy="1908810"/>
            </a:xfrm>
            <a:custGeom>
              <a:avLst/>
              <a:gdLst/>
              <a:ahLst/>
              <a:cxnLst/>
              <a:rect l="l" t="t" r="r" b="b"/>
              <a:pathLst>
                <a:path w="6480175" h="1908810">
                  <a:moveTo>
                    <a:pt x="0" y="1908251"/>
                  </a:moveTo>
                  <a:lnTo>
                    <a:pt x="6479997" y="1908251"/>
                  </a:lnTo>
                  <a:lnTo>
                    <a:pt x="6479997" y="0"/>
                  </a:lnTo>
                  <a:lnTo>
                    <a:pt x="0" y="0"/>
                  </a:lnTo>
                  <a:lnTo>
                    <a:pt x="0" y="1908251"/>
                  </a:lnTo>
                  <a:close/>
                </a:path>
              </a:pathLst>
            </a:custGeom>
            <a:ln w="634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6077" y="3143148"/>
              <a:ext cx="1401445" cy="1769745"/>
            </a:xfrm>
            <a:custGeom>
              <a:avLst/>
              <a:gdLst/>
              <a:ahLst/>
              <a:cxnLst/>
              <a:rect l="l" t="t" r="r" b="b"/>
              <a:pathLst>
                <a:path w="1401445" h="1769745">
                  <a:moveTo>
                    <a:pt x="1401165" y="0"/>
                  </a:moveTo>
                  <a:lnTo>
                    <a:pt x="0" y="0"/>
                  </a:lnTo>
                  <a:lnTo>
                    <a:pt x="0" y="1769364"/>
                  </a:lnTo>
                  <a:lnTo>
                    <a:pt x="1401165" y="1769364"/>
                  </a:lnTo>
                  <a:lnTo>
                    <a:pt x="1401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6077" y="3157055"/>
              <a:ext cx="1401165" cy="1590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6077" y="3143148"/>
              <a:ext cx="1401445" cy="1769745"/>
            </a:xfrm>
            <a:custGeom>
              <a:avLst/>
              <a:gdLst/>
              <a:ahLst/>
              <a:cxnLst/>
              <a:rect l="l" t="t" r="r" b="b"/>
              <a:pathLst>
                <a:path w="1401445" h="1769745">
                  <a:moveTo>
                    <a:pt x="0" y="1769364"/>
                  </a:moveTo>
                  <a:lnTo>
                    <a:pt x="1401165" y="1769364"/>
                  </a:lnTo>
                  <a:lnTo>
                    <a:pt x="1401165" y="0"/>
                  </a:lnTo>
                  <a:lnTo>
                    <a:pt x="0" y="0"/>
                  </a:lnTo>
                  <a:lnTo>
                    <a:pt x="0" y="1769364"/>
                  </a:lnTo>
                  <a:close/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91499" y="3146323"/>
              <a:ext cx="3221316" cy="17630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91499" y="3146323"/>
              <a:ext cx="3221355" cy="1763395"/>
            </a:xfrm>
            <a:custGeom>
              <a:avLst/>
              <a:gdLst/>
              <a:ahLst/>
              <a:cxnLst/>
              <a:rect l="l" t="t" r="r" b="b"/>
              <a:pathLst>
                <a:path w="3221354" h="1763395">
                  <a:moveTo>
                    <a:pt x="0" y="1763014"/>
                  </a:moveTo>
                  <a:lnTo>
                    <a:pt x="3221316" y="1763014"/>
                  </a:lnTo>
                  <a:lnTo>
                    <a:pt x="3221316" y="0"/>
                  </a:lnTo>
                  <a:lnTo>
                    <a:pt x="0" y="0"/>
                  </a:lnTo>
                  <a:lnTo>
                    <a:pt x="0" y="1763014"/>
                  </a:lnTo>
                  <a:close/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90756" y="3143148"/>
              <a:ext cx="1560830" cy="1769745"/>
            </a:xfrm>
            <a:custGeom>
              <a:avLst/>
              <a:gdLst/>
              <a:ahLst/>
              <a:cxnLst/>
              <a:rect l="l" t="t" r="r" b="b"/>
              <a:pathLst>
                <a:path w="1560829" h="1769745">
                  <a:moveTo>
                    <a:pt x="1560576" y="0"/>
                  </a:moveTo>
                  <a:lnTo>
                    <a:pt x="0" y="0"/>
                  </a:lnTo>
                  <a:lnTo>
                    <a:pt x="0" y="1769364"/>
                  </a:lnTo>
                  <a:lnTo>
                    <a:pt x="1560576" y="1769364"/>
                  </a:lnTo>
                  <a:lnTo>
                    <a:pt x="1560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30050" y="3465045"/>
              <a:ext cx="1508480" cy="12727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90756" y="3143148"/>
              <a:ext cx="1560830" cy="1769745"/>
            </a:xfrm>
            <a:custGeom>
              <a:avLst/>
              <a:gdLst/>
              <a:ahLst/>
              <a:cxnLst/>
              <a:rect l="l" t="t" r="r" b="b"/>
              <a:pathLst>
                <a:path w="1560829" h="1769745">
                  <a:moveTo>
                    <a:pt x="1560576" y="1769364"/>
                  </a:moveTo>
                  <a:lnTo>
                    <a:pt x="0" y="1769364"/>
                  </a:lnTo>
                  <a:lnTo>
                    <a:pt x="0" y="0"/>
                  </a:lnTo>
                  <a:lnTo>
                    <a:pt x="1560576" y="0"/>
                  </a:lnTo>
                  <a:lnTo>
                    <a:pt x="1560576" y="1769364"/>
                  </a:lnTo>
                  <a:close/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1341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</a:rPr>
              <a:t>What </a:t>
            </a:r>
            <a:r>
              <a:rPr sz="1400" dirty="0">
                <a:solidFill>
                  <a:srgbClr val="00305E"/>
                </a:solidFill>
              </a:rPr>
              <a:t>is</a:t>
            </a:r>
            <a:r>
              <a:rPr sz="1400" spc="-85" dirty="0">
                <a:solidFill>
                  <a:srgbClr val="00305E"/>
                </a:solidFill>
              </a:rPr>
              <a:t> </a:t>
            </a:r>
            <a:r>
              <a:rPr sz="1400" dirty="0">
                <a:solidFill>
                  <a:srgbClr val="00305E"/>
                </a:solidFill>
              </a:rPr>
              <a:t>dogging?</a:t>
            </a:r>
            <a:endParaRPr sz="1400"/>
          </a:p>
        </p:txBody>
      </p:sp>
      <p:sp>
        <p:nvSpPr>
          <p:cNvPr id="17" name="object 17"/>
          <p:cNvSpPr txBox="1"/>
          <p:nvPr/>
        </p:nvSpPr>
        <p:spPr>
          <a:xfrm>
            <a:off x="3694265" y="5083075"/>
            <a:ext cx="18097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24125" y="569200"/>
            <a:ext cx="5120005" cy="231457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6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dogman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responsible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for:</a:t>
            </a:r>
            <a:endParaRPr sz="1000" dirty="0">
              <a:latin typeface="Franklin Gothic Book"/>
              <a:cs typeface="Franklin Gothic Book"/>
            </a:endParaRPr>
          </a:p>
          <a:p>
            <a:pPr marL="193675" indent="-177800">
              <a:lnSpc>
                <a:spcPct val="100000"/>
              </a:lnSpc>
              <a:spcBef>
                <a:spcPts val="505"/>
              </a:spcBef>
              <a:buChar char="•"/>
              <a:tabLst>
                <a:tab pos="19367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Selecting the correct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inspecting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damage and</a:t>
            </a:r>
            <a:r>
              <a:rPr sz="1000" spc="1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defects</a:t>
            </a:r>
            <a:endParaRPr sz="1000" dirty="0">
              <a:latin typeface="Franklin Gothic Book"/>
              <a:cs typeface="Franklin Gothic Book"/>
            </a:endParaRPr>
          </a:p>
          <a:p>
            <a:pPr marL="193675" indent="-177800">
              <a:lnSpc>
                <a:spcPct val="100000"/>
              </a:lnSpc>
              <a:spcBef>
                <a:spcPts val="509"/>
              </a:spcBef>
              <a:buChar char="•"/>
              <a:tabLst>
                <a:tab pos="19367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loads</a:t>
            </a:r>
            <a:endParaRPr sz="1000" dirty="0">
              <a:latin typeface="Franklin Gothic Book"/>
              <a:cs typeface="Franklin Gothic Book"/>
            </a:endParaRPr>
          </a:p>
          <a:p>
            <a:pPr marL="193675" indent="-177800">
              <a:lnSpc>
                <a:spcPct val="100000"/>
              </a:lnSpc>
              <a:spcBef>
                <a:spcPts val="505"/>
              </a:spcBef>
              <a:buChar char="•"/>
              <a:tabLst>
                <a:tab pos="19367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Determining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the correct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technique to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loads</a:t>
            </a:r>
            <a:endParaRPr sz="1000" dirty="0">
              <a:latin typeface="Franklin Gothic Book"/>
              <a:cs typeface="Franklin Gothic Book"/>
            </a:endParaRPr>
          </a:p>
          <a:p>
            <a:pPr marL="193675" indent="-177800">
              <a:lnSpc>
                <a:spcPct val="100000"/>
              </a:lnSpc>
              <a:spcBef>
                <a:spcPts val="509"/>
              </a:spcBef>
              <a:buChar char="•"/>
              <a:tabLst>
                <a:tab pos="19367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Communicating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the crane operator about the crane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endParaRPr sz="1000" dirty="0">
              <a:latin typeface="Franklin Gothic Book"/>
              <a:cs typeface="Franklin Gothic Book"/>
            </a:endParaRPr>
          </a:p>
          <a:p>
            <a:pPr marL="193675" indent="-177800">
              <a:lnSpc>
                <a:spcPct val="100000"/>
              </a:lnSpc>
              <a:spcBef>
                <a:spcPts val="505"/>
              </a:spcBef>
              <a:buChar char="•"/>
              <a:tabLst>
                <a:tab pos="19367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crane operator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lifting,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movement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placement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(landing)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loads.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02284">
              <a:lnSpc>
                <a:spcPts val="1140"/>
              </a:lnSpc>
              <a:spcBef>
                <a:spcPts val="97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selecting the correct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technique, inspecting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directing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crane operator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load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movement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(particularly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view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them)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must:</a:t>
            </a:r>
            <a:endParaRPr sz="1000" dirty="0">
              <a:latin typeface="Franklin Gothic Demi"/>
              <a:cs typeface="Franklin Gothic Demi"/>
            </a:endParaRPr>
          </a:p>
          <a:p>
            <a:pPr marL="190500" indent="-177800">
              <a:lnSpc>
                <a:spcPct val="100000"/>
              </a:lnSpc>
              <a:spcBef>
                <a:spcPts val="480"/>
              </a:spcBef>
              <a:buFont typeface="Franklin Gothic Book"/>
              <a:buChar char="•"/>
              <a:tabLst>
                <a:tab pos="190500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hold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 dogging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licence</a:t>
            </a: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endParaRPr sz="1000" dirty="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225"/>
              </a:spcBef>
              <a:buFont typeface="Franklin Gothic Book"/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enrolled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in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dogging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course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with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an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RTO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under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supervision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licenced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dogman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.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50180C-83C3-4077-A09C-DC5E9A8E3073}"/>
              </a:ext>
            </a:extLst>
          </p:cNvPr>
          <p:cNvSpPr/>
          <p:nvPr/>
        </p:nvSpPr>
        <p:spPr>
          <a:xfrm>
            <a:off x="523411" y="658554"/>
            <a:ext cx="4789404" cy="1246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7D76EB-96D9-4109-9609-CF9F6BA42D51}"/>
              </a:ext>
            </a:extLst>
          </p:cNvPr>
          <p:cNvSpPr/>
          <p:nvPr/>
        </p:nvSpPr>
        <p:spPr>
          <a:xfrm>
            <a:off x="505804" y="1948592"/>
            <a:ext cx="4638734" cy="367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7DC47B-527E-44E7-8399-066FED6CD110}"/>
              </a:ext>
            </a:extLst>
          </p:cNvPr>
          <p:cNvSpPr/>
          <p:nvPr/>
        </p:nvSpPr>
        <p:spPr>
          <a:xfrm>
            <a:off x="418896" y="2326290"/>
            <a:ext cx="5222667" cy="525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4538" y="115933"/>
            <a:ext cx="174561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DOGGING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11976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00305E"/>
                </a:solidFill>
              </a:rPr>
              <a:t>Types </a:t>
            </a:r>
            <a:r>
              <a:rPr sz="1400" dirty="0">
                <a:solidFill>
                  <a:srgbClr val="00305E"/>
                </a:solidFill>
              </a:rPr>
              <a:t>of</a:t>
            </a:r>
            <a:r>
              <a:rPr sz="1400" spc="-50" dirty="0">
                <a:solidFill>
                  <a:srgbClr val="00305E"/>
                </a:solidFill>
              </a:rPr>
              <a:t> </a:t>
            </a:r>
            <a:r>
              <a:rPr sz="1400" dirty="0">
                <a:solidFill>
                  <a:srgbClr val="00305E"/>
                </a:solidFill>
              </a:rPr>
              <a:t>cranes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527300" y="569200"/>
            <a:ext cx="5460365" cy="67627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a dogger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likely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many </a:t>
            </a:r>
            <a:r>
              <a:rPr sz="1000" b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types of</a:t>
            </a:r>
            <a:r>
              <a:rPr sz="1000" spc="5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cranes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dogger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talk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the crane operator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the cranes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rated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capacities under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</a:t>
            </a:r>
            <a:r>
              <a:rPr sz="1000" spc="1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configurations.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types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with.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0000" y="1491973"/>
            <a:ext cx="6477635" cy="3476625"/>
            <a:chOff x="540000" y="1491973"/>
            <a:chExt cx="6477635" cy="3476625"/>
          </a:xfrm>
        </p:grpSpPr>
        <p:sp>
          <p:nvSpPr>
            <p:cNvPr id="6" name="object 6"/>
            <p:cNvSpPr/>
            <p:nvPr/>
          </p:nvSpPr>
          <p:spPr>
            <a:xfrm>
              <a:off x="3778674" y="1498327"/>
              <a:ext cx="0" cy="3463925"/>
            </a:xfrm>
            <a:custGeom>
              <a:avLst/>
              <a:gdLst/>
              <a:ahLst/>
              <a:cxnLst/>
              <a:rect l="l" t="t" r="r" b="b"/>
              <a:pathLst>
                <a:path h="3463925">
                  <a:moveTo>
                    <a:pt x="0" y="346332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00" y="1495148"/>
              <a:ext cx="3239135" cy="0"/>
            </a:xfrm>
            <a:custGeom>
              <a:avLst/>
              <a:gdLst/>
              <a:ahLst/>
              <a:cxnLst/>
              <a:rect l="l" t="t" r="r" b="b"/>
              <a:pathLst>
                <a:path w="3239135">
                  <a:moveTo>
                    <a:pt x="0" y="0"/>
                  </a:moveTo>
                  <a:lnTo>
                    <a:pt x="3238677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3175" y="1498327"/>
              <a:ext cx="0" cy="3463925"/>
            </a:xfrm>
            <a:custGeom>
              <a:avLst/>
              <a:gdLst/>
              <a:ahLst/>
              <a:cxnLst/>
              <a:rect l="l" t="t" r="r" b="b"/>
              <a:pathLst>
                <a:path h="3463925">
                  <a:moveTo>
                    <a:pt x="0" y="346332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4174" y="1498327"/>
              <a:ext cx="0" cy="3463925"/>
            </a:xfrm>
            <a:custGeom>
              <a:avLst/>
              <a:gdLst/>
              <a:ahLst/>
              <a:cxnLst/>
              <a:rect l="l" t="t" r="r" b="b"/>
              <a:pathLst>
                <a:path h="3463925">
                  <a:moveTo>
                    <a:pt x="0" y="346332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78674" y="1495148"/>
              <a:ext cx="3239135" cy="0"/>
            </a:xfrm>
            <a:custGeom>
              <a:avLst/>
              <a:gdLst/>
              <a:ahLst/>
              <a:cxnLst/>
              <a:rect l="l" t="t" r="r" b="b"/>
              <a:pathLst>
                <a:path w="3239134">
                  <a:moveTo>
                    <a:pt x="0" y="0"/>
                  </a:moveTo>
                  <a:lnTo>
                    <a:pt x="3238677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000" y="4964830"/>
              <a:ext cx="3239135" cy="0"/>
            </a:xfrm>
            <a:custGeom>
              <a:avLst/>
              <a:gdLst/>
              <a:ahLst/>
              <a:cxnLst/>
              <a:rect l="l" t="t" r="r" b="b"/>
              <a:pathLst>
                <a:path w="3239135">
                  <a:moveTo>
                    <a:pt x="0" y="0"/>
                  </a:moveTo>
                  <a:lnTo>
                    <a:pt x="3238677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78674" y="4964830"/>
              <a:ext cx="3239135" cy="0"/>
            </a:xfrm>
            <a:custGeom>
              <a:avLst/>
              <a:gdLst/>
              <a:ahLst/>
              <a:cxnLst/>
              <a:rect l="l" t="t" r="r" b="b"/>
              <a:pathLst>
                <a:path w="3239134">
                  <a:moveTo>
                    <a:pt x="0" y="0"/>
                  </a:moveTo>
                  <a:lnTo>
                    <a:pt x="3238677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99300" y="1470423"/>
            <a:ext cx="2992755" cy="7810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Self-erecting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tower</a:t>
            </a:r>
            <a:r>
              <a:rPr sz="120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crane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55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self-erecting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tower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commonly used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building  construction sites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wide range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construction  materials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elevated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locations on the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jobsite.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9300" y="2290103"/>
            <a:ext cx="2026285" cy="18427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90500" marR="5080" indent="-177800">
              <a:lnSpc>
                <a:spcPts val="1140"/>
              </a:lnSpc>
              <a:spcBef>
                <a:spcPts val="185"/>
              </a:spcBef>
              <a:buChar char="•"/>
              <a:tabLst>
                <a:tab pos="1905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self-erecting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tower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hydraulically climb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height.</a:t>
            </a:r>
            <a:endParaRPr sz="1000">
              <a:latin typeface="Franklin Gothic Book"/>
              <a:cs typeface="Franklin Gothic Book"/>
            </a:endParaRPr>
          </a:p>
          <a:p>
            <a:pPr marL="190500" marR="378460" indent="-177800">
              <a:lnSpc>
                <a:spcPts val="1140"/>
              </a:lnSpc>
              <a:spcBef>
                <a:spcPts val="285"/>
              </a:spcBef>
              <a:buChar char="•"/>
              <a:tabLst>
                <a:tab pos="1905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self-erecting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tower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 can 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packed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transported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endParaRPr sz="1000">
              <a:latin typeface="Franklin Gothic Book"/>
              <a:cs typeface="Franklin Gothic Book"/>
            </a:endParaRPr>
          </a:p>
          <a:p>
            <a:pPr marL="190500">
              <a:lnSpc>
                <a:spcPts val="111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site.</a:t>
            </a:r>
            <a:endParaRPr sz="1000">
              <a:latin typeface="Franklin Gothic Book"/>
              <a:cs typeface="Franklin Gothic Book"/>
            </a:endParaRPr>
          </a:p>
          <a:p>
            <a:pPr marL="190500" marR="572770" indent="-177800" algn="just">
              <a:lnSpc>
                <a:spcPts val="1140"/>
              </a:lnSpc>
              <a:spcBef>
                <a:spcPts val="310"/>
              </a:spcBef>
              <a:buChar char="•"/>
              <a:tabLst>
                <a:tab pos="1905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installed on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number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bases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a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fixed</a:t>
            </a:r>
            <a:endParaRPr sz="1000">
              <a:latin typeface="Franklin Gothic Book"/>
              <a:cs typeface="Franklin Gothic Book"/>
            </a:endParaRPr>
          </a:p>
          <a:p>
            <a:pPr marL="190500" marR="305435">
              <a:lnSpc>
                <a:spcPts val="114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outriggered base, a travelling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rail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mounted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mounted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a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tower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fixed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position.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7974" y="1470423"/>
            <a:ext cx="3000375" cy="7810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Luffing </a:t>
            </a: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boom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tower</a:t>
            </a:r>
            <a:r>
              <a:rPr sz="120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crane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55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luffing boom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tower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commonly used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building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construction sites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wide range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construction  materials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high-elevated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locations on the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jobsite.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37974" y="2261724"/>
            <a:ext cx="2837180" cy="172656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320"/>
              </a:spcBef>
              <a:buChar char="•"/>
              <a:tabLst>
                <a:tab pos="1905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tower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cranes can hydraulically climb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height.</a:t>
            </a:r>
            <a:endParaRPr sz="1000">
              <a:latin typeface="Franklin Gothic Book"/>
              <a:cs typeface="Franklin Gothic Book"/>
            </a:endParaRPr>
          </a:p>
          <a:p>
            <a:pPr marL="190500" marR="318770" indent="-177800">
              <a:lnSpc>
                <a:spcPts val="1140"/>
              </a:lnSpc>
              <a:spcBef>
                <a:spcPts val="315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Erection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tower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performed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an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auxiliary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crane.</a:t>
            </a:r>
            <a:endParaRPr sz="1000">
              <a:latin typeface="Franklin Gothic Book"/>
              <a:cs typeface="Franklin Gothic Book"/>
            </a:endParaRPr>
          </a:p>
          <a:p>
            <a:pPr marL="190500" marR="614045" indent="-177800">
              <a:lnSpc>
                <a:spcPts val="1140"/>
              </a:lnSpc>
              <a:spcBef>
                <a:spcPts val="280"/>
              </a:spcBef>
              <a:buChar char="•"/>
              <a:tabLst>
                <a:tab pos="1905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can be installed on 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number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bases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such as a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fixed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counterweighted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base,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endParaRPr sz="1000">
              <a:latin typeface="Franklin Gothic Book"/>
              <a:cs typeface="Franklin Gothic Book"/>
            </a:endParaRPr>
          </a:p>
          <a:p>
            <a:pPr marL="190500" marR="1711960">
              <a:lnSpc>
                <a:spcPts val="114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anchored base, a  travelling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rail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mounted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mounted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fixed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position.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54473" y="2869146"/>
            <a:ext cx="2097608" cy="2034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7610" y="2330824"/>
            <a:ext cx="2894941" cy="25727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94265" y="5083075"/>
            <a:ext cx="18097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5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F9B8E0-36B5-4740-9D7F-287DB216C070}"/>
              </a:ext>
            </a:extLst>
          </p:cNvPr>
          <p:cNvSpPr/>
          <p:nvPr/>
        </p:nvSpPr>
        <p:spPr>
          <a:xfrm>
            <a:off x="486298" y="613244"/>
            <a:ext cx="5760731" cy="626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897F67-06B8-4575-B31D-BF61CFAB05AA}"/>
              </a:ext>
            </a:extLst>
          </p:cNvPr>
          <p:cNvSpPr/>
          <p:nvPr/>
        </p:nvSpPr>
        <p:spPr>
          <a:xfrm>
            <a:off x="598840" y="1526732"/>
            <a:ext cx="3141490" cy="3289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EB0D82-A3B1-4C20-A132-ED5038AE33D7}"/>
              </a:ext>
            </a:extLst>
          </p:cNvPr>
          <p:cNvSpPr/>
          <p:nvPr/>
        </p:nvSpPr>
        <p:spPr>
          <a:xfrm>
            <a:off x="3817019" y="1544318"/>
            <a:ext cx="3141490" cy="3389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54977" y="115933"/>
            <a:ext cx="7340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1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4144" y="2245757"/>
            <a:ext cx="1072565" cy="1872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300" y="1378290"/>
            <a:ext cx="23190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Zones/areas to </a:t>
            </a:r>
            <a:r>
              <a:rPr sz="1200" dirty="0">
                <a:solidFill>
                  <a:srgbClr val="231F20"/>
                </a:solidFill>
                <a:latin typeface="Franklin Gothic Demi"/>
                <a:cs typeface="Franklin Gothic Demi"/>
              </a:rPr>
              <a:t>check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for</a:t>
            </a:r>
            <a:r>
              <a:rPr sz="1200" spc="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hazards: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298981"/>
            <a:ext cx="3220720" cy="868044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Identifying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workplace</a:t>
            </a:r>
            <a:r>
              <a:rPr sz="1400" spc="-1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hazards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 hazards 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notified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before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</a:t>
            </a:r>
            <a:r>
              <a:rPr sz="1000" spc="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good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workplace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decide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anything could  possibly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cause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injury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anyone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52299" y="2388006"/>
            <a:ext cx="2961005" cy="444500"/>
          </a:xfrm>
          <a:custGeom>
            <a:avLst/>
            <a:gdLst/>
            <a:ahLst/>
            <a:cxnLst/>
            <a:rect l="l" t="t" r="r" b="b"/>
            <a:pathLst>
              <a:path w="2961004" h="444500">
                <a:moveTo>
                  <a:pt x="2960916" y="0"/>
                </a:moveTo>
                <a:lnTo>
                  <a:pt x="0" y="214782"/>
                </a:lnTo>
                <a:lnTo>
                  <a:pt x="2960916" y="444004"/>
                </a:lnTo>
                <a:lnTo>
                  <a:pt x="2960916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13224" y="2384831"/>
            <a:ext cx="2407285" cy="164724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26034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204"/>
              </a:spcBef>
            </a:pP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Ground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to 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eye</a:t>
            </a: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level</a:t>
            </a:r>
            <a:endParaRPr sz="1200" dirty="0">
              <a:latin typeface="Franklin Gothic Demi"/>
              <a:cs typeface="Franklin Gothic Demi"/>
            </a:endParaRPr>
          </a:p>
          <a:p>
            <a:pPr marL="143510">
              <a:lnSpc>
                <a:spcPct val="100000"/>
              </a:lnSpc>
              <a:spcBef>
                <a:spcPts val="18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check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around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eye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for:</a:t>
            </a:r>
            <a:endParaRPr sz="1000" dirty="0">
              <a:latin typeface="Franklin Gothic Book"/>
              <a:cs typeface="Franklin Gothic Book"/>
            </a:endParaRPr>
          </a:p>
          <a:p>
            <a:pPr marL="321310" indent="-178435">
              <a:lnSpc>
                <a:spcPct val="100000"/>
              </a:lnSpc>
              <a:spcBef>
                <a:spcPts val="225"/>
              </a:spcBef>
              <a:buChar char="•"/>
              <a:tabLst>
                <a:tab pos="32194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endParaRPr sz="1000" dirty="0">
              <a:latin typeface="Franklin Gothic Book"/>
              <a:cs typeface="Franklin Gothic Book"/>
            </a:endParaRPr>
          </a:p>
          <a:p>
            <a:pPr marL="321310" indent="-178435">
              <a:lnSpc>
                <a:spcPct val="100000"/>
              </a:lnSpc>
              <a:spcBef>
                <a:spcPts val="220"/>
              </a:spcBef>
              <a:buChar char="•"/>
              <a:tabLst>
                <a:tab pos="32194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Machinery</a:t>
            </a:r>
            <a:endParaRPr sz="1000" dirty="0">
              <a:latin typeface="Franklin Gothic Book"/>
              <a:cs typeface="Franklin Gothic Book"/>
            </a:endParaRPr>
          </a:p>
          <a:p>
            <a:pPr marL="321310" indent="-178435">
              <a:lnSpc>
                <a:spcPct val="100000"/>
              </a:lnSpc>
              <a:spcBef>
                <a:spcPts val="225"/>
              </a:spcBef>
              <a:buChar char="•"/>
              <a:tabLst>
                <a:tab pos="32194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</a:t>
            </a:r>
            <a:endParaRPr sz="1000" dirty="0">
              <a:latin typeface="Franklin Gothic Book"/>
              <a:cs typeface="Franklin Gothic Book"/>
            </a:endParaRPr>
          </a:p>
          <a:p>
            <a:pPr marL="321310" indent="-178435">
              <a:lnSpc>
                <a:spcPct val="100000"/>
              </a:lnSpc>
              <a:spcBef>
                <a:spcPts val="225"/>
              </a:spcBef>
              <a:buChar char="•"/>
              <a:tabLst>
                <a:tab pos="32194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Pedestrians</a:t>
            </a:r>
            <a:endParaRPr sz="1000" dirty="0">
              <a:latin typeface="Franklin Gothic Book"/>
              <a:cs typeface="Franklin Gothic Book"/>
            </a:endParaRPr>
          </a:p>
          <a:p>
            <a:pPr marL="321310" indent="-178435">
              <a:lnSpc>
                <a:spcPct val="100000"/>
              </a:lnSpc>
              <a:spcBef>
                <a:spcPts val="220"/>
              </a:spcBef>
              <a:buChar char="•"/>
              <a:tabLst>
                <a:tab pos="32194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path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travel</a:t>
            </a:r>
            <a:endParaRPr sz="1000" dirty="0">
              <a:latin typeface="Franklin Gothic Book"/>
              <a:cs typeface="Franklin Gothic Book"/>
            </a:endParaRPr>
          </a:p>
          <a:p>
            <a:pPr marL="321310" indent="-178435">
              <a:lnSpc>
                <a:spcPct val="100000"/>
              </a:lnSpc>
              <a:spcBef>
                <a:spcPts val="225"/>
              </a:spcBef>
              <a:buChar char="•"/>
              <a:tabLst>
                <a:tab pos="32194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obstructions</a:t>
            </a:r>
            <a:endParaRPr sz="1000" dirty="0">
              <a:latin typeface="Franklin Gothic Book"/>
              <a:cs typeface="Franklin Gothic Book"/>
            </a:endParaRPr>
          </a:p>
          <a:p>
            <a:pPr marL="321310" indent="-178435">
              <a:lnSpc>
                <a:spcPct val="100000"/>
              </a:lnSpc>
              <a:spcBef>
                <a:spcPts val="225"/>
              </a:spcBef>
              <a:buChar char="•"/>
              <a:tabLst>
                <a:tab pos="321945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Facilities.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52299" y="439064"/>
            <a:ext cx="4731385" cy="2179320"/>
            <a:chOff x="1652299" y="439064"/>
            <a:chExt cx="4731385" cy="2179320"/>
          </a:xfrm>
        </p:grpSpPr>
        <p:sp>
          <p:nvSpPr>
            <p:cNvPr id="9" name="object 9"/>
            <p:cNvSpPr/>
            <p:nvPr/>
          </p:nvSpPr>
          <p:spPr>
            <a:xfrm>
              <a:off x="1665000" y="2605505"/>
              <a:ext cx="2948305" cy="0"/>
            </a:xfrm>
            <a:custGeom>
              <a:avLst/>
              <a:gdLst/>
              <a:ahLst/>
              <a:cxnLst/>
              <a:rect l="l" t="t" r="r" b="b"/>
              <a:pathLst>
                <a:path w="2948304">
                  <a:moveTo>
                    <a:pt x="0" y="0"/>
                  </a:moveTo>
                  <a:lnTo>
                    <a:pt x="2948216" y="0"/>
                  </a:lnTo>
                </a:path>
              </a:pathLst>
            </a:custGeom>
            <a:ln w="25400">
              <a:solidFill>
                <a:srgbClr val="63646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2295" y="439064"/>
              <a:ext cx="4731385" cy="2105025"/>
            </a:xfrm>
            <a:custGeom>
              <a:avLst/>
              <a:gdLst/>
              <a:ahLst/>
              <a:cxnLst/>
              <a:rect l="l" t="t" r="r" b="b"/>
              <a:pathLst>
                <a:path w="4731385" h="2105025">
                  <a:moveTo>
                    <a:pt x="4730978" y="0"/>
                  </a:moveTo>
                  <a:lnTo>
                    <a:pt x="2391702" y="0"/>
                  </a:lnTo>
                  <a:lnTo>
                    <a:pt x="2391702" y="647077"/>
                  </a:lnTo>
                  <a:lnTo>
                    <a:pt x="0" y="2104745"/>
                  </a:lnTo>
                  <a:lnTo>
                    <a:pt x="2391702" y="1179880"/>
                  </a:lnTo>
                  <a:lnTo>
                    <a:pt x="2391702" y="1780374"/>
                  </a:lnTo>
                  <a:lnTo>
                    <a:pt x="4730978" y="1780374"/>
                  </a:lnTo>
                  <a:lnTo>
                    <a:pt x="4730978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043997" y="439064"/>
            <a:ext cx="2339340" cy="164724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204"/>
              </a:spcBef>
            </a:pP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Above 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eye</a:t>
            </a:r>
            <a:r>
              <a:rPr sz="12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level</a:t>
            </a:r>
            <a:endParaRPr sz="1200" dirty="0">
              <a:latin typeface="Franklin Gothic Demi"/>
              <a:cs typeface="Franklin Gothic Demi"/>
            </a:endParaRPr>
          </a:p>
          <a:p>
            <a:pPr marL="143510">
              <a:lnSpc>
                <a:spcPct val="100000"/>
              </a:lnSpc>
              <a:spcBef>
                <a:spcPts val="18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check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above eye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for:</a:t>
            </a:r>
            <a:endParaRPr sz="1000" dirty="0">
              <a:latin typeface="Franklin Gothic Book"/>
              <a:cs typeface="Franklin Gothic Book"/>
            </a:endParaRPr>
          </a:p>
          <a:p>
            <a:pPr marL="321310" indent="-178435">
              <a:lnSpc>
                <a:spcPct val="100000"/>
              </a:lnSpc>
              <a:spcBef>
                <a:spcPts val="225"/>
              </a:spcBef>
              <a:buChar char="•"/>
              <a:tabLst>
                <a:tab pos="32194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</a:t>
            </a:r>
            <a:endParaRPr sz="1000" dirty="0">
              <a:latin typeface="Franklin Gothic Book"/>
              <a:cs typeface="Franklin Gothic Book"/>
            </a:endParaRPr>
          </a:p>
          <a:p>
            <a:pPr marL="321310" indent="-178435">
              <a:lnSpc>
                <a:spcPct val="100000"/>
              </a:lnSpc>
              <a:spcBef>
                <a:spcPts val="220"/>
              </a:spcBef>
              <a:buChar char="•"/>
              <a:tabLst>
                <a:tab pos="32194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Buildings</a:t>
            </a:r>
            <a:endParaRPr sz="1000" dirty="0">
              <a:latin typeface="Franklin Gothic Book"/>
              <a:cs typeface="Franklin Gothic Book"/>
            </a:endParaRPr>
          </a:p>
          <a:p>
            <a:pPr marL="321310" indent="-178435">
              <a:lnSpc>
                <a:spcPct val="100000"/>
              </a:lnSpc>
              <a:spcBef>
                <a:spcPts val="225"/>
              </a:spcBef>
              <a:buChar char="•"/>
              <a:tabLst>
                <a:tab pos="321945" algn="l"/>
              </a:tabLst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Trees</a:t>
            </a:r>
            <a:endParaRPr sz="1000" dirty="0">
              <a:latin typeface="Franklin Gothic Book"/>
              <a:cs typeface="Franklin Gothic Book"/>
            </a:endParaRPr>
          </a:p>
          <a:p>
            <a:pPr marL="321310" indent="-178435">
              <a:lnSpc>
                <a:spcPct val="100000"/>
              </a:lnSpc>
              <a:spcBef>
                <a:spcPts val="225"/>
              </a:spcBef>
              <a:buChar char="•"/>
              <a:tabLst>
                <a:tab pos="32194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Clearance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heights</a:t>
            </a:r>
            <a:endParaRPr sz="1000" dirty="0">
              <a:latin typeface="Franklin Gothic Book"/>
              <a:cs typeface="Franklin Gothic Book"/>
            </a:endParaRPr>
          </a:p>
          <a:p>
            <a:pPr marL="321310" indent="-178435">
              <a:lnSpc>
                <a:spcPct val="100000"/>
              </a:lnSpc>
              <a:spcBef>
                <a:spcPts val="220"/>
              </a:spcBef>
              <a:buChar char="•"/>
              <a:tabLst>
                <a:tab pos="32194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obstructions</a:t>
            </a:r>
            <a:endParaRPr sz="1000" dirty="0">
              <a:latin typeface="Franklin Gothic Book"/>
              <a:cs typeface="Franklin Gothic Book"/>
            </a:endParaRPr>
          </a:p>
          <a:p>
            <a:pPr marL="321310" indent="-178435">
              <a:lnSpc>
                <a:spcPct val="100000"/>
              </a:lnSpc>
              <a:spcBef>
                <a:spcPts val="225"/>
              </a:spcBef>
              <a:buChar char="•"/>
              <a:tabLst>
                <a:tab pos="32194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overhead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</a:t>
            </a:r>
            <a:endParaRPr sz="1000" dirty="0">
              <a:latin typeface="Franklin Gothic Book"/>
              <a:cs typeface="Franklin Gothic Book"/>
            </a:endParaRPr>
          </a:p>
          <a:p>
            <a:pPr marL="321310" indent="-178435">
              <a:lnSpc>
                <a:spcPct val="100000"/>
              </a:lnSpc>
              <a:spcBef>
                <a:spcPts val="225"/>
              </a:spcBef>
              <a:buChar char="•"/>
              <a:tabLst>
                <a:tab pos="32194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Bridges.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52299" y="1321101"/>
            <a:ext cx="2684145" cy="3647440"/>
            <a:chOff x="1652299" y="1321101"/>
            <a:chExt cx="2684145" cy="3647440"/>
          </a:xfrm>
        </p:grpSpPr>
        <p:sp>
          <p:nvSpPr>
            <p:cNvPr id="13" name="object 13"/>
            <p:cNvSpPr/>
            <p:nvPr/>
          </p:nvSpPr>
          <p:spPr>
            <a:xfrm>
              <a:off x="1665000" y="1333801"/>
              <a:ext cx="2398395" cy="1197610"/>
            </a:xfrm>
            <a:custGeom>
              <a:avLst/>
              <a:gdLst/>
              <a:ahLst/>
              <a:cxnLst/>
              <a:rect l="l" t="t" r="r" b="b"/>
              <a:pathLst>
                <a:path w="2398395" h="1197610">
                  <a:moveTo>
                    <a:pt x="0" y="1197305"/>
                  </a:moveTo>
                  <a:lnTo>
                    <a:pt x="2398052" y="0"/>
                  </a:lnTo>
                </a:path>
              </a:pathLst>
            </a:custGeom>
            <a:ln w="25400">
              <a:solidFill>
                <a:srgbClr val="63646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52295" y="2664015"/>
              <a:ext cx="2684145" cy="2304415"/>
            </a:xfrm>
            <a:custGeom>
              <a:avLst/>
              <a:gdLst/>
              <a:ahLst/>
              <a:cxnLst/>
              <a:rect l="l" t="t" r="r" b="b"/>
              <a:pathLst>
                <a:path w="2684145" h="2304415">
                  <a:moveTo>
                    <a:pt x="2683853" y="787844"/>
                  </a:moveTo>
                  <a:lnTo>
                    <a:pt x="825931" y="787844"/>
                  </a:lnTo>
                  <a:lnTo>
                    <a:pt x="0" y="0"/>
                  </a:lnTo>
                  <a:lnTo>
                    <a:pt x="236448" y="787844"/>
                  </a:lnTo>
                  <a:lnTo>
                    <a:pt x="12700" y="787844"/>
                  </a:lnTo>
                  <a:lnTo>
                    <a:pt x="12700" y="2303996"/>
                  </a:lnTo>
                  <a:lnTo>
                    <a:pt x="2683853" y="2303996"/>
                  </a:lnTo>
                  <a:lnTo>
                    <a:pt x="2683853" y="787844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96299" y="3473486"/>
            <a:ext cx="1932939" cy="4121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Ground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level </a:t>
            </a: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(and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below)</a:t>
            </a:r>
            <a:endParaRPr sz="12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check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 to see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if: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96299" y="3860026"/>
            <a:ext cx="2397125" cy="38735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320"/>
              </a:spcBef>
              <a:buChar char="•"/>
              <a:tabLst>
                <a:tab pos="1905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debris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rubbish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225"/>
              </a:spcBef>
              <a:buChar char="•"/>
              <a:tabLst>
                <a:tab pos="1905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 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strong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enough to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support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96299" y="4185584"/>
            <a:ext cx="2271395" cy="7131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R="22860" algn="ctr">
              <a:lnSpc>
                <a:spcPct val="100000"/>
              </a:lnSpc>
              <a:spcBef>
                <a:spcPts val="32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 equipment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</a:t>
            </a:r>
            <a:endParaRPr sz="1000">
              <a:latin typeface="Franklin Gothic Book"/>
              <a:cs typeface="Franklin Gothic Book"/>
            </a:endParaRPr>
          </a:p>
          <a:p>
            <a:pPr marL="190500" indent="-190500">
              <a:lnSpc>
                <a:spcPts val="1170"/>
              </a:lnSpc>
              <a:spcBef>
                <a:spcPts val="225"/>
              </a:spcBef>
              <a:buChar char="•"/>
              <a:tabLst>
                <a:tab pos="190500" algn="l"/>
              </a:tabLst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 open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recently</a:t>
            </a:r>
            <a:endParaRPr sz="1000">
              <a:latin typeface="Franklin Gothic Book"/>
              <a:cs typeface="Franklin Gothic Book"/>
            </a:endParaRPr>
          </a:p>
          <a:p>
            <a:pPr marR="1173480" algn="ctr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filled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trenches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225"/>
              </a:spcBef>
              <a:buChar char="•"/>
              <a:tabLst>
                <a:tab pos="1905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64999" y="2685855"/>
            <a:ext cx="523875" cy="814705"/>
          </a:xfrm>
          <a:custGeom>
            <a:avLst/>
            <a:gdLst/>
            <a:ahLst/>
            <a:cxnLst/>
            <a:rect l="l" t="t" r="r" b="b"/>
            <a:pathLst>
              <a:path w="523875" h="814704">
                <a:moveTo>
                  <a:pt x="0" y="0"/>
                </a:moveTo>
                <a:lnTo>
                  <a:pt x="523798" y="814501"/>
                </a:lnTo>
              </a:path>
            </a:pathLst>
          </a:custGeom>
          <a:ln w="25399">
            <a:solidFill>
              <a:srgbClr val="6364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1.2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AF28DE-E453-4D1B-B3FA-9B9C0E83BD09}"/>
              </a:ext>
            </a:extLst>
          </p:cNvPr>
          <p:cNvSpPr/>
          <p:nvPr/>
        </p:nvSpPr>
        <p:spPr>
          <a:xfrm>
            <a:off x="471219" y="595846"/>
            <a:ext cx="3332881" cy="57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3EEF35-E1D7-4C5A-87AF-7D49F7605211}"/>
              </a:ext>
            </a:extLst>
          </p:cNvPr>
          <p:cNvSpPr/>
          <p:nvPr/>
        </p:nvSpPr>
        <p:spPr>
          <a:xfrm>
            <a:off x="336168" y="1381593"/>
            <a:ext cx="2398394" cy="199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10BF1B-17F5-4D30-BC6C-E86F358F60F8}"/>
              </a:ext>
            </a:extLst>
          </p:cNvPr>
          <p:cNvSpPr/>
          <p:nvPr/>
        </p:nvSpPr>
        <p:spPr>
          <a:xfrm>
            <a:off x="4039237" y="423143"/>
            <a:ext cx="2634676" cy="191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AB1280-A046-4509-9C2D-B07427AF3B91}"/>
              </a:ext>
            </a:extLst>
          </p:cNvPr>
          <p:cNvSpPr/>
          <p:nvPr/>
        </p:nvSpPr>
        <p:spPr>
          <a:xfrm>
            <a:off x="4600929" y="2365188"/>
            <a:ext cx="2517826" cy="1861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C67DFB-8552-4361-B5B3-C31046C85C97}"/>
              </a:ext>
            </a:extLst>
          </p:cNvPr>
          <p:cNvSpPr/>
          <p:nvPr/>
        </p:nvSpPr>
        <p:spPr>
          <a:xfrm>
            <a:off x="1632922" y="3438466"/>
            <a:ext cx="2850388" cy="161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54977" y="115933"/>
            <a:ext cx="7340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1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33424" y="432005"/>
            <a:ext cx="4890135" cy="4540885"/>
            <a:chOff x="2133424" y="432005"/>
            <a:chExt cx="4890135" cy="4540885"/>
          </a:xfrm>
        </p:grpSpPr>
        <p:sp>
          <p:nvSpPr>
            <p:cNvPr id="4" name="object 4"/>
            <p:cNvSpPr/>
            <p:nvPr/>
          </p:nvSpPr>
          <p:spPr>
            <a:xfrm>
              <a:off x="2136599" y="435180"/>
              <a:ext cx="2440305" cy="0"/>
            </a:xfrm>
            <a:custGeom>
              <a:avLst/>
              <a:gdLst/>
              <a:ahLst/>
              <a:cxnLst/>
              <a:rect l="l" t="t" r="r" b="b"/>
              <a:pathLst>
                <a:path w="2440304">
                  <a:moveTo>
                    <a:pt x="0" y="0"/>
                  </a:moveTo>
                  <a:lnTo>
                    <a:pt x="244011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6713" y="435180"/>
              <a:ext cx="2443480" cy="0"/>
            </a:xfrm>
            <a:custGeom>
              <a:avLst/>
              <a:gdLst/>
              <a:ahLst/>
              <a:cxnLst/>
              <a:rect l="l" t="t" r="r" b="b"/>
              <a:pathLst>
                <a:path w="2443479">
                  <a:moveTo>
                    <a:pt x="0" y="0"/>
                  </a:moveTo>
                  <a:lnTo>
                    <a:pt x="2443289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6713" y="438353"/>
              <a:ext cx="0" cy="2260600"/>
            </a:xfrm>
            <a:custGeom>
              <a:avLst/>
              <a:gdLst/>
              <a:ahLst/>
              <a:cxnLst/>
              <a:rect l="l" t="t" r="r" b="b"/>
              <a:pathLst>
                <a:path h="2260600">
                  <a:moveTo>
                    <a:pt x="0" y="225997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6825" y="438353"/>
              <a:ext cx="0" cy="2260600"/>
            </a:xfrm>
            <a:custGeom>
              <a:avLst/>
              <a:gdLst/>
              <a:ahLst/>
              <a:cxnLst/>
              <a:rect l="l" t="t" r="r" b="b"/>
              <a:pathLst>
                <a:path h="2260600">
                  <a:moveTo>
                    <a:pt x="0" y="225997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6599" y="2701506"/>
              <a:ext cx="2440305" cy="0"/>
            </a:xfrm>
            <a:custGeom>
              <a:avLst/>
              <a:gdLst/>
              <a:ahLst/>
              <a:cxnLst/>
              <a:rect l="l" t="t" r="r" b="b"/>
              <a:pathLst>
                <a:path w="2440304">
                  <a:moveTo>
                    <a:pt x="0" y="0"/>
                  </a:moveTo>
                  <a:lnTo>
                    <a:pt x="244011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6713" y="2701506"/>
              <a:ext cx="2443480" cy="0"/>
            </a:xfrm>
            <a:custGeom>
              <a:avLst/>
              <a:gdLst/>
              <a:ahLst/>
              <a:cxnLst/>
              <a:rect l="l" t="t" r="r" b="b"/>
              <a:pathLst>
                <a:path w="2443479">
                  <a:moveTo>
                    <a:pt x="0" y="0"/>
                  </a:moveTo>
                  <a:lnTo>
                    <a:pt x="2443289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6713" y="2704678"/>
              <a:ext cx="0" cy="2260600"/>
            </a:xfrm>
            <a:custGeom>
              <a:avLst/>
              <a:gdLst/>
              <a:ahLst/>
              <a:cxnLst/>
              <a:rect l="l" t="t" r="r" b="b"/>
              <a:pathLst>
                <a:path h="2260600">
                  <a:moveTo>
                    <a:pt x="0" y="225997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6825" y="2704678"/>
              <a:ext cx="0" cy="2091055"/>
            </a:xfrm>
            <a:custGeom>
              <a:avLst/>
              <a:gdLst/>
              <a:ahLst/>
              <a:cxnLst/>
              <a:rect l="l" t="t" r="r" b="b"/>
              <a:pathLst>
                <a:path h="2091054">
                  <a:moveTo>
                    <a:pt x="0" y="0"/>
                  </a:moveTo>
                  <a:lnTo>
                    <a:pt x="0" y="2090828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36599" y="4967831"/>
              <a:ext cx="2440305" cy="0"/>
            </a:xfrm>
            <a:custGeom>
              <a:avLst/>
              <a:gdLst/>
              <a:ahLst/>
              <a:cxnLst/>
              <a:rect l="l" t="t" r="r" b="b"/>
              <a:pathLst>
                <a:path w="2440304">
                  <a:moveTo>
                    <a:pt x="0" y="0"/>
                  </a:moveTo>
                  <a:lnTo>
                    <a:pt x="244011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6713" y="4967083"/>
              <a:ext cx="2443480" cy="3175"/>
            </a:xfrm>
            <a:custGeom>
              <a:avLst/>
              <a:gdLst/>
              <a:ahLst/>
              <a:cxnLst/>
              <a:rect l="l" t="t" r="r" b="b"/>
              <a:pathLst>
                <a:path w="2443479" h="3175">
                  <a:moveTo>
                    <a:pt x="0" y="0"/>
                  </a:moveTo>
                  <a:lnTo>
                    <a:pt x="2443289" y="0"/>
                  </a:lnTo>
                </a:path>
                <a:path w="2443479" h="3175">
                  <a:moveTo>
                    <a:pt x="0" y="3175"/>
                  </a:moveTo>
                  <a:lnTo>
                    <a:pt x="2443289" y="3175"/>
                  </a:lnTo>
                </a:path>
              </a:pathLst>
            </a:custGeom>
            <a:ln w="4853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33582" y="3187443"/>
              <a:ext cx="1555936" cy="16620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04479" y="950201"/>
              <a:ext cx="2333662" cy="15733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40004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11</a:t>
            </a:r>
            <a:endParaRPr sz="1100">
              <a:latin typeface="Franklin Gothic Demi"/>
              <a:cs typeface="Franklin Gothic Demi"/>
            </a:endParaRPr>
          </a:p>
          <a:p>
            <a:pPr marL="107950" marR="192405">
              <a:lnSpc>
                <a:spcPts val="1140"/>
              </a:lnSpc>
              <a:spcBef>
                <a:spcPts val="79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plan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path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crane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load.</a:t>
            </a:r>
            <a:endParaRPr sz="1000">
              <a:latin typeface="Franklin Gothic Book"/>
              <a:cs typeface="Franklin Gothic Book"/>
            </a:endParaRPr>
          </a:p>
          <a:p>
            <a:pPr marL="107950" marR="449580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think about?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96800" y="525230"/>
            <a:ext cx="18205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Keeping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 out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path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way.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41199" y="525230"/>
            <a:ext cx="11880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 you need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spotter?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96800" y="2794730"/>
            <a:ext cx="178181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communicate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the  crane operator?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41199" y="2794730"/>
            <a:ext cx="18173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there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 powerlines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overhead?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64010" y="4795507"/>
            <a:ext cx="2496185" cy="174625"/>
          </a:xfrm>
          <a:custGeom>
            <a:avLst/>
            <a:gdLst/>
            <a:ahLst/>
            <a:cxnLst/>
            <a:rect l="l" t="t" r="r" b="b"/>
            <a:pathLst>
              <a:path w="2496184" h="174625">
                <a:moveTo>
                  <a:pt x="2495994" y="0"/>
                </a:moveTo>
                <a:lnTo>
                  <a:pt x="0" y="0"/>
                </a:lnTo>
                <a:lnTo>
                  <a:pt x="0" y="174002"/>
                </a:lnTo>
                <a:lnTo>
                  <a:pt x="2495994" y="174002"/>
                </a:lnTo>
                <a:lnTo>
                  <a:pt x="2495994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22416" y="4806350"/>
            <a:ext cx="13100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...CONTINUES ON NEXT</a:t>
            </a:r>
            <a:r>
              <a:rPr sz="800" b="1" i="1" spc="-5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b="1" i="1" spc="-15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>
              <a:latin typeface="Franklin Gothic Demi"/>
              <a:cs typeface="Franklin Gothic Dem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145004" y="1086541"/>
            <a:ext cx="4821555" cy="3799204"/>
            <a:chOff x="2145004" y="1086541"/>
            <a:chExt cx="4821555" cy="3799204"/>
          </a:xfrm>
        </p:grpSpPr>
        <p:sp>
          <p:nvSpPr>
            <p:cNvPr id="24" name="object 24"/>
            <p:cNvSpPr/>
            <p:nvPr/>
          </p:nvSpPr>
          <p:spPr>
            <a:xfrm>
              <a:off x="2294394" y="3728631"/>
              <a:ext cx="482523" cy="11568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45004" y="3092405"/>
              <a:ext cx="943305" cy="7393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71898" y="2998656"/>
              <a:ext cx="2294102" cy="17445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82169" y="1086541"/>
              <a:ext cx="2237352" cy="12877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1.2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425E4A-4024-4A59-8C92-B90B975887D1}"/>
              </a:ext>
            </a:extLst>
          </p:cNvPr>
          <p:cNvSpPr/>
          <p:nvPr/>
        </p:nvSpPr>
        <p:spPr>
          <a:xfrm>
            <a:off x="2193891" y="510027"/>
            <a:ext cx="2344250" cy="212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46FB09-6506-4EB0-B6B0-44BC0E0498A0}"/>
              </a:ext>
            </a:extLst>
          </p:cNvPr>
          <p:cNvSpPr/>
          <p:nvPr/>
        </p:nvSpPr>
        <p:spPr>
          <a:xfrm>
            <a:off x="4635445" y="564995"/>
            <a:ext cx="2344250" cy="212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4DF572-50DC-4F70-B350-4969A88FB152}"/>
              </a:ext>
            </a:extLst>
          </p:cNvPr>
          <p:cNvSpPr/>
          <p:nvPr/>
        </p:nvSpPr>
        <p:spPr>
          <a:xfrm>
            <a:off x="2185774" y="2776351"/>
            <a:ext cx="2344250" cy="212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2D5CB2-EE58-4ABA-839A-2872FF965E79}"/>
              </a:ext>
            </a:extLst>
          </p:cNvPr>
          <p:cNvSpPr/>
          <p:nvPr/>
        </p:nvSpPr>
        <p:spPr>
          <a:xfrm>
            <a:off x="4646183" y="2759953"/>
            <a:ext cx="2344250" cy="2017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54977" y="115933"/>
            <a:ext cx="7340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1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26488"/>
            <a:ext cx="2834005" cy="14357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Overhead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hazards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Powerlines</a:t>
            </a:r>
            <a:endParaRPr sz="12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 the site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overhead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368300">
              <a:lnSpc>
                <a:spcPts val="1140"/>
              </a:lnSpc>
              <a:spcBef>
                <a:spcPts val="59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b="1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keep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crane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distance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 powerlines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times.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57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crane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become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electrically charged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working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near radio,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TV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microwave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transmitters.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4006" y="2858973"/>
            <a:ext cx="3815994" cy="2145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300" y="2769184"/>
            <a:ext cx="2533015" cy="92583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Overhead</a:t>
            </a:r>
            <a:r>
              <a:rPr sz="1200" spc="-8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services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55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check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pipes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gas,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water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electrical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cables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direct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crane operator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avoid making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contact with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 with the  crane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0" y="2750823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3284" y="444005"/>
            <a:ext cx="3296704" cy="2231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1.4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161C05-31AC-483C-9378-B03898B8BFD3}"/>
              </a:ext>
            </a:extLst>
          </p:cNvPr>
          <p:cNvSpPr/>
          <p:nvPr/>
        </p:nvSpPr>
        <p:spPr>
          <a:xfrm>
            <a:off x="501650" y="619310"/>
            <a:ext cx="2836735" cy="1794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A32867-B0B3-4C8B-A400-B4FA9D717697}"/>
              </a:ext>
            </a:extLst>
          </p:cNvPr>
          <p:cNvSpPr/>
          <p:nvPr/>
        </p:nvSpPr>
        <p:spPr>
          <a:xfrm>
            <a:off x="359840" y="2826024"/>
            <a:ext cx="6771210" cy="2275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54977" y="115933"/>
            <a:ext cx="7340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1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TASK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25324" y="432005"/>
            <a:ext cx="4890135" cy="4539615"/>
            <a:chOff x="2125324" y="432005"/>
            <a:chExt cx="4890135" cy="4539615"/>
          </a:xfrm>
        </p:grpSpPr>
        <p:sp>
          <p:nvSpPr>
            <p:cNvPr id="4" name="object 4"/>
            <p:cNvSpPr/>
            <p:nvPr/>
          </p:nvSpPr>
          <p:spPr>
            <a:xfrm>
              <a:off x="2128499" y="43518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08725" y="438350"/>
              <a:ext cx="0" cy="4526915"/>
            </a:xfrm>
            <a:custGeom>
              <a:avLst/>
              <a:gdLst/>
              <a:ahLst/>
              <a:cxnLst/>
              <a:rect l="l" t="t" r="r" b="b"/>
              <a:pathLst>
                <a:path h="4526915">
                  <a:moveTo>
                    <a:pt x="0" y="452630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28499" y="4967831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0004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16</a:t>
            </a:r>
            <a:endParaRPr sz="1100">
              <a:latin typeface="Franklin Gothic Demi"/>
              <a:cs typeface="Franklin Gothic Demi"/>
            </a:endParaRPr>
          </a:p>
          <a:p>
            <a:pPr marL="107950" marR="104139">
              <a:lnSpc>
                <a:spcPts val="1140"/>
              </a:lnSpc>
              <a:spcBef>
                <a:spcPts val="7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crane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load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windy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day.</a:t>
            </a:r>
            <a:endParaRPr sz="1000">
              <a:latin typeface="Franklin Gothic Book"/>
              <a:cs typeface="Franklin Gothic Book"/>
            </a:endParaRPr>
          </a:p>
          <a:p>
            <a:pPr marL="107950" marR="120014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hazards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the wind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cause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controls  can be put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minimise the risk?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6800" y="525230"/>
            <a:ext cx="4692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nt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ols: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6800" y="713630"/>
            <a:ext cx="3686175" cy="56832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320"/>
              </a:spcBef>
              <a:buChar char="•"/>
              <a:tabLst>
                <a:tab pos="1905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crane operator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slew brakes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(if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crane has</a:t>
            </a:r>
            <a:r>
              <a:rPr sz="1000" spc="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them)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225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guy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ropes 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braces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225"/>
              </a:spcBef>
              <a:buChar char="•"/>
              <a:tabLst>
                <a:tab pos="190500" algn="l"/>
              </a:tabLst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wind gets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strong,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stop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87104" y="1473720"/>
            <a:ext cx="4226719" cy="3374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45289" y="3604082"/>
            <a:ext cx="1186815" cy="38671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259715" marR="57785" indent="-194945">
              <a:lnSpc>
                <a:spcPts val="1140"/>
              </a:lnSpc>
              <a:spcBef>
                <a:spcPts val="3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could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slew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67966" y="3284880"/>
            <a:ext cx="956944" cy="38671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220345" marR="213360" indent="41275">
              <a:lnSpc>
                <a:spcPts val="1140"/>
              </a:lnSpc>
              <a:spcBef>
                <a:spcPts val="3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 could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spin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55266" y="1876069"/>
            <a:ext cx="969644" cy="365760"/>
          </a:xfrm>
          <a:custGeom>
            <a:avLst/>
            <a:gdLst/>
            <a:ahLst/>
            <a:cxnLst/>
            <a:rect l="l" t="t" r="r" b="b"/>
            <a:pathLst>
              <a:path w="969644" h="365760">
                <a:moveTo>
                  <a:pt x="969327" y="0"/>
                </a:moveTo>
                <a:lnTo>
                  <a:pt x="0" y="0"/>
                </a:lnTo>
                <a:lnTo>
                  <a:pt x="0" y="365302"/>
                </a:lnTo>
                <a:lnTo>
                  <a:pt x="969327" y="365302"/>
                </a:lnTo>
                <a:lnTo>
                  <a:pt x="9693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55266" y="1876069"/>
            <a:ext cx="969644" cy="36576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89865" marR="182245" indent="78740">
              <a:lnSpc>
                <a:spcPts val="1140"/>
              </a:lnSpc>
              <a:spcBef>
                <a:spcPts val="3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 could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swing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80666" y="4051681"/>
            <a:ext cx="1405890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166370" marR="77470" indent="-82550">
              <a:lnSpc>
                <a:spcPts val="1140"/>
              </a:lnSpc>
              <a:spcBef>
                <a:spcPts val="43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could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become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unstable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1.4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C678AC-93D7-4E55-A012-4DC9670B8CA8}"/>
              </a:ext>
            </a:extLst>
          </p:cNvPr>
          <p:cNvSpPr/>
          <p:nvPr/>
        </p:nvSpPr>
        <p:spPr>
          <a:xfrm>
            <a:off x="2158253" y="529089"/>
            <a:ext cx="3829788" cy="76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0EE900-351E-4608-9E15-B7D2AEFAC1DE}"/>
              </a:ext>
            </a:extLst>
          </p:cNvPr>
          <p:cNvSpPr/>
          <p:nvPr/>
        </p:nvSpPr>
        <p:spPr>
          <a:xfrm>
            <a:off x="2278565" y="1924037"/>
            <a:ext cx="879783" cy="269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EC2844-D138-4680-A4ED-D15A2285550A}"/>
              </a:ext>
            </a:extLst>
          </p:cNvPr>
          <p:cNvSpPr/>
          <p:nvPr/>
        </p:nvSpPr>
        <p:spPr>
          <a:xfrm>
            <a:off x="2313753" y="3355184"/>
            <a:ext cx="879783" cy="269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F4FE81-04F8-43CD-B665-AB9209C49942}"/>
              </a:ext>
            </a:extLst>
          </p:cNvPr>
          <p:cNvSpPr/>
          <p:nvPr/>
        </p:nvSpPr>
        <p:spPr>
          <a:xfrm>
            <a:off x="2345127" y="4102713"/>
            <a:ext cx="1322530" cy="269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167FEC-8214-467B-9496-7ED3E632374B}"/>
              </a:ext>
            </a:extLst>
          </p:cNvPr>
          <p:cNvSpPr/>
          <p:nvPr/>
        </p:nvSpPr>
        <p:spPr>
          <a:xfrm>
            <a:off x="5769984" y="3662527"/>
            <a:ext cx="1119053" cy="269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2929</Words>
  <Application>Microsoft Office PowerPoint</Application>
  <PresentationFormat>Custom</PresentationFormat>
  <Paragraphs>435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Franklin Gothic Book</vt:lpstr>
      <vt:lpstr>Franklin Gothic Demi</vt:lpstr>
      <vt:lpstr>Franklin Gothic Medium</vt:lpstr>
      <vt:lpstr>Times New Roman</vt:lpstr>
      <vt:lpstr>Office Theme</vt:lpstr>
      <vt:lpstr>DOGGING</vt:lpstr>
      <vt:lpstr>Contents</vt:lpstr>
      <vt:lpstr>Introduction to Dogging</vt:lpstr>
      <vt:lpstr>What is dogging?</vt:lpstr>
      <vt:lpstr>Types of cranes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 and inspect equipment</vt:lpstr>
      <vt:lpstr>Selecting lifting equipment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the centre of gravity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DOGGING</dc:title>
  <dc:creator>Teresa Skepper</dc:creator>
  <cp:lastModifiedBy>James Tennant</cp:lastModifiedBy>
  <cp:revision>52</cp:revision>
  <dcterms:created xsi:type="dcterms:W3CDTF">2020-12-18T03:39:09Z</dcterms:created>
  <dcterms:modified xsi:type="dcterms:W3CDTF">2024-09-25T00:04:09Z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2020-12-18T00:00:00Z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2020-12-18T00:00:00Z</vt:filetime>
  </property>
</Properties>
</file>