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</p:sldIdLst>
  <p:sldSz cx="8089900" cy="5867400"/>
  <p:notesSz cx="8089900" cy="5867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66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45005"/>
            <a:ext cx="7560005" cy="438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7560309" cy="1202690"/>
          </a:xfrm>
          <a:custGeom>
            <a:avLst/>
            <a:gdLst/>
            <a:ahLst/>
            <a:cxnLst/>
            <a:rect l="l" t="t" r="r" b="b"/>
            <a:pathLst>
              <a:path w="7560309" h="1202690">
                <a:moveTo>
                  <a:pt x="0" y="1202397"/>
                </a:moveTo>
                <a:lnTo>
                  <a:pt x="7559992" y="1202397"/>
                </a:lnTo>
                <a:lnTo>
                  <a:pt x="7559992" y="0"/>
                </a:lnTo>
                <a:lnTo>
                  <a:pt x="0" y="0"/>
                </a:lnTo>
                <a:lnTo>
                  <a:pt x="0" y="12023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3299" y="94620"/>
            <a:ext cx="4629650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4437" y="3285744"/>
            <a:ext cx="566737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2164080" cy="153035"/>
          </a:xfrm>
          <a:custGeom>
            <a:avLst/>
            <a:gdLst/>
            <a:ahLst/>
            <a:cxnLst/>
            <a:rect l="l" t="t" r="r" b="b"/>
            <a:pathLst>
              <a:path w="2164080" h="153035">
                <a:moveTo>
                  <a:pt x="0" y="152996"/>
                </a:moveTo>
                <a:lnTo>
                  <a:pt x="2163597" y="152996"/>
                </a:lnTo>
                <a:lnTo>
                  <a:pt x="2163597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4812" y="1349502"/>
            <a:ext cx="3521868" cy="3872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69568" y="1349502"/>
            <a:ext cx="3521868" cy="3872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94516" y="2227448"/>
            <a:ext cx="2063953" cy="2740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560309" cy="2044700"/>
          </a:xfrm>
          <a:custGeom>
            <a:avLst/>
            <a:gdLst/>
            <a:ahLst/>
            <a:cxnLst/>
            <a:rect l="l" t="t" r="r" b="b"/>
            <a:pathLst>
              <a:path w="7560309" h="2044700">
                <a:moveTo>
                  <a:pt x="0" y="2044661"/>
                </a:moveTo>
                <a:lnTo>
                  <a:pt x="7559992" y="2044661"/>
                </a:lnTo>
                <a:lnTo>
                  <a:pt x="7559992" y="0"/>
                </a:lnTo>
                <a:lnTo>
                  <a:pt x="0" y="0"/>
                </a:lnTo>
                <a:lnTo>
                  <a:pt x="0" y="2044661"/>
                </a:lnTo>
                <a:close/>
              </a:path>
            </a:pathLst>
          </a:custGeom>
          <a:solidFill>
            <a:srgbClr val="6C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40004"/>
            <a:ext cx="7243445" cy="1325245"/>
          </a:xfrm>
          <a:custGeom>
            <a:avLst/>
            <a:gdLst/>
            <a:ahLst/>
            <a:cxnLst/>
            <a:rect l="l" t="t" r="r" b="b"/>
            <a:pathLst>
              <a:path w="7243445" h="1325245">
                <a:moveTo>
                  <a:pt x="0" y="1324800"/>
                </a:moveTo>
                <a:lnTo>
                  <a:pt x="7243203" y="1324800"/>
                </a:lnTo>
                <a:lnTo>
                  <a:pt x="7243203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154" y="646780"/>
            <a:ext cx="7561940" cy="1087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299" y="1479557"/>
            <a:ext cx="6656705" cy="206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97" y="1465303"/>
            <a:ext cx="7776209" cy="4194175"/>
          </a:xfrm>
          <a:custGeom>
            <a:avLst/>
            <a:gdLst/>
            <a:ahLst/>
            <a:cxnLst/>
            <a:rect l="l" t="t" r="r" b="b"/>
            <a:pathLst>
              <a:path w="7776209" h="4194175">
                <a:moveTo>
                  <a:pt x="0" y="4194009"/>
                </a:moveTo>
                <a:lnTo>
                  <a:pt x="7775994" y="4194009"/>
                </a:lnTo>
                <a:lnTo>
                  <a:pt x="7775994" y="0"/>
                </a:lnTo>
                <a:lnTo>
                  <a:pt x="0" y="0"/>
                </a:lnTo>
                <a:lnTo>
                  <a:pt x="0" y="4194009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3999" y="5638775"/>
            <a:ext cx="2679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4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</a:t>
            </a:r>
            <a:endParaRPr sz="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696" y="167822"/>
            <a:ext cx="7776209" cy="1350010"/>
          </a:xfrm>
          <a:custGeom>
            <a:avLst/>
            <a:gdLst/>
            <a:ahLst/>
            <a:cxnLst/>
            <a:rect l="l" t="t" r="r" b="b"/>
            <a:pathLst>
              <a:path w="7776209" h="1350010">
                <a:moveTo>
                  <a:pt x="0" y="1349971"/>
                </a:moveTo>
                <a:lnTo>
                  <a:pt x="7775994" y="1349971"/>
                </a:lnTo>
                <a:lnTo>
                  <a:pt x="7775994" y="0"/>
                </a:lnTo>
                <a:lnTo>
                  <a:pt x="0" y="0"/>
                </a:lnTo>
                <a:lnTo>
                  <a:pt x="0" y="13499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699" y="158712"/>
            <a:ext cx="7776209" cy="1350010"/>
          </a:xfrm>
          <a:custGeom>
            <a:avLst/>
            <a:gdLst/>
            <a:ahLst/>
            <a:cxnLst/>
            <a:rect l="l" t="t" r="r" b="b"/>
            <a:pathLst>
              <a:path w="7776209" h="1350010">
                <a:moveTo>
                  <a:pt x="0" y="1349971"/>
                </a:moveTo>
                <a:lnTo>
                  <a:pt x="7775994" y="1349971"/>
                </a:lnTo>
                <a:lnTo>
                  <a:pt x="777599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338" y="1734678"/>
            <a:ext cx="3011292" cy="2983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67265" y="5030425"/>
            <a:ext cx="1734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Industry </a:t>
            </a:r>
            <a:r>
              <a:rPr sz="12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Training</a:t>
            </a:r>
            <a:r>
              <a:rPr sz="12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Resources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629" y="4985280"/>
            <a:ext cx="2352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231F20"/>
                </a:solidFill>
                <a:latin typeface="Open Sans"/>
                <a:cs typeface="Open Sans"/>
              </a:rPr>
              <a:t>Includes </a:t>
            </a:r>
            <a:r>
              <a:rPr sz="1600" b="1" spc="8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600" b="1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600" b="1" spc="85" dirty="0">
                <a:solidFill>
                  <a:srgbClr val="231F20"/>
                </a:solidFill>
                <a:latin typeface="Open Sans"/>
                <a:cs typeface="Open Sans"/>
              </a:rPr>
              <a:t>tasks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4810" y="653684"/>
            <a:ext cx="175260" cy="296545"/>
          </a:xfrm>
          <a:custGeom>
            <a:avLst/>
            <a:gdLst/>
            <a:ahLst/>
            <a:cxnLst/>
            <a:rect l="l" t="t" r="r" b="b"/>
            <a:pathLst>
              <a:path w="175259" h="296544">
                <a:moveTo>
                  <a:pt x="37985" y="263702"/>
                </a:moveTo>
                <a:lnTo>
                  <a:pt x="37985" y="0"/>
                </a:lnTo>
                <a:lnTo>
                  <a:pt x="0" y="0"/>
                </a:lnTo>
                <a:lnTo>
                  <a:pt x="0" y="296252"/>
                </a:lnTo>
                <a:lnTo>
                  <a:pt x="174942" y="296252"/>
                </a:lnTo>
                <a:lnTo>
                  <a:pt x="174942" y="263702"/>
                </a:lnTo>
                <a:lnTo>
                  <a:pt x="37985" y="26370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4736" y="653684"/>
            <a:ext cx="191770" cy="296545"/>
          </a:xfrm>
          <a:custGeom>
            <a:avLst/>
            <a:gdLst/>
            <a:ahLst/>
            <a:cxnLst/>
            <a:rect l="l" t="t" r="r" b="b"/>
            <a:pathLst>
              <a:path w="191769" h="296544">
                <a:moveTo>
                  <a:pt x="37109" y="263702"/>
                </a:moveTo>
                <a:lnTo>
                  <a:pt x="37109" y="156921"/>
                </a:lnTo>
                <a:lnTo>
                  <a:pt x="156476" y="156921"/>
                </a:lnTo>
                <a:lnTo>
                  <a:pt x="156476" y="126746"/>
                </a:lnTo>
                <a:lnTo>
                  <a:pt x="37109" y="126746"/>
                </a:lnTo>
                <a:lnTo>
                  <a:pt x="37109" y="32550"/>
                </a:lnTo>
                <a:lnTo>
                  <a:pt x="187515" y="32550"/>
                </a:lnTo>
                <a:lnTo>
                  <a:pt x="187515" y="0"/>
                </a:lnTo>
                <a:lnTo>
                  <a:pt x="0" y="0"/>
                </a:lnTo>
                <a:lnTo>
                  <a:pt x="0" y="296252"/>
                </a:lnTo>
                <a:lnTo>
                  <a:pt x="191642" y="296252"/>
                </a:lnTo>
                <a:lnTo>
                  <a:pt x="191642" y="263702"/>
                </a:lnTo>
                <a:lnTo>
                  <a:pt x="37109" y="26370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4829" y="653681"/>
            <a:ext cx="235585" cy="296545"/>
          </a:xfrm>
          <a:custGeom>
            <a:avLst/>
            <a:gdLst/>
            <a:ahLst/>
            <a:cxnLst/>
            <a:rect l="l" t="t" r="r" b="b"/>
            <a:pathLst>
              <a:path w="235584" h="296544">
                <a:moveTo>
                  <a:pt x="138252" y="0"/>
                </a:moveTo>
                <a:lnTo>
                  <a:pt x="96265" y="0"/>
                </a:lnTo>
                <a:lnTo>
                  <a:pt x="0" y="296265"/>
                </a:lnTo>
                <a:lnTo>
                  <a:pt x="31026" y="296265"/>
                </a:lnTo>
                <a:lnTo>
                  <a:pt x="57530" y="209664"/>
                </a:lnTo>
                <a:lnTo>
                  <a:pt x="167474" y="209664"/>
                </a:lnTo>
                <a:lnTo>
                  <a:pt x="197269" y="296265"/>
                </a:lnTo>
                <a:lnTo>
                  <a:pt x="235165" y="296265"/>
                </a:lnTo>
                <a:lnTo>
                  <a:pt x="138252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2673" y="693178"/>
            <a:ext cx="92075" cy="142875"/>
          </a:xfrm>
          <a:custGeom>
            <a:avLst/>
            <a:gdLst/>
            <a:ahLst/>
            <a:cxnLst/>
            <a:rect l="l" t="t" r="r" b="b"/>
            <a:pathLst>
              <a:path w="92075" h="142875">
                <a:moveTo>
                  <a:pt x="0" y="142379"/>
                </a:moveTo>
                <a:lnTo>
                  <a:pt x="45834" y="0"/>
                </a:lnTo>
                <a:lnTo>
                  <a:pt x="91732" y="142379"/>
                </a:lnTo>
                <a:lnTo>
                  <a:pt x="0" y="14237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796" y="653679"/>
            <a:ext cx="213360" cy="296545"/>
          </a:xfrm>
          <a:custGeom>
            <a:avLst/>
            <a:gdLst/>
            <a:ahLst/>
            <a:cxnLst/>
            <a:rect l="l" t="t" r="r" b="b"/>
            <a:pathLst>
              <a:path w="213360" h="296544">
                <a:moveTo>
                  <a:pt x="154965" y="159092"/>
                </a:moveTo>
                <a:lnTo>
                  <a:pt x="189841" y="138136"/>
                </a:lnTo>
                <a:lnTo>
                  <a:pt x="209295" y="94398"/>
                </a:lnTo>
                <a:lnTo>
                  <a:pt x="210096" y="82689"/>
                </a:lnTo>
                <a:lnTo>
                  <a:pt x="208664" y="67590"/>
                </a:lnTo>
                <a:lnTo>
                  <a:pt x="187197" y="25933"/>
                </a:lnTo>
                <a:lnTo>
                  <a:pt x="138990" y="1621"/>
                </a:lnTo>
                <a:lnTo>
                  <a:pt x="116763" y="0"/>
                </a:lnTo>
                <a:lnTo>
                  <a:pt x="0" y="0"/>
                </a:lnTo>
                <a:lnTo>
                  <a:pt x="0" y="296265"/>
                </a:lnTo>
                <a:lnTo>
                  <a:pt x="34721" y="296265"/>
                </a:lnTo>
                <a:lnTo>
                  <a:pt x="34721" y="167995"/>
                </a:lnTo>
                <a:lnTo>
                  <a:pt x="119608" y="167995"/>
                </a:lnTo>
                <a:lnTo>
                  <a:pt x="174231" y="296265"/>
                </a:lnTo>
                <a:lnTo>
                  <a:pt x="213131" y="296265"/>
                </a:lnTo>
                <a:lnTo>
                  <a:pt x="154965" y="15909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7516" y="668239"/>
            <a:ext cx="174256" cy="141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5410" y="653681"/>
            <a:ext cx="218440" cy="296545"/>
          </a:xfrm>
          <a:custGeom>
            <a:avLst/>
            <a:gdLst/>
            <a:ahLst/>
            <a:cxnLst/>
            <a:rect l="l" t="t" r="r" b="b"/>
            <a:pathLst>
              <a:path w="218439" h="296544">
                <a:moveTo>
                  <a:pt x="218122" y="0"/>
                </a:moveTo>
                <a:lnTo>
                  <a:pt x="188823" y="0"/>
                </a:lnTo>
                <a:lnTo>
                  <a:pt x="188823" y="199351"/>
                </a:lnTo>
                <a:lnTo>
                  <a:pt x="188823" y="205574"/>
                </a:lnTo>
                <a:lnTo>
                  <a:pt x="188963" y="212725"/>
                </a:lnTo>
                <a:lnTo>
                  <a:pt x="189255" y="220827"/>
                </a:lnTo>
                <a:lnTo>
                  <a:pt x="189687" y="241439"/>
                </a:lnTo>
                <a:lnTo>
                  <a:pt x="46443" y="0"/>
                </a:lnTo>
                <a:lnTo>
                  <a:pt x="0" y="0"/>
                </a:lnTo>
                <a:lnTo>
                  <a:pt x="0" y="296265"/>
                </a:lnTo>
                <a:lnTo>
                  <a:pt x="29946" y="296265"/>
                </a:lnTo>
                <a:lnTo>
                  <a:pt x="29946" y="76187"/>
                </a:lnTo>
                <a:lnTo>
                  <a:pt x="29946" y="71120"/>
                </a:lnTo>
                <a:lnTo>
                  <a:pt x="29730" y="64897"/>
                </a:lnTo>
                <a:lnTo>
                  <a:pt x="29298" y="57518"/>
                </a:lnTo>
                <a:lnTo>
                  <a:pt x="28867" y="37985"/>
                </a:lnTo>
                <a:lnTo>
                  <a:pt x="182092" y="296265"/>
                </a:lnTo>
                <a:lnTo>
                  <a:pt x="218122" y="296265"/>
                </a:lnTo>
                <a:lnTo>
                  <a:pt x="218122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773" y="653684"/>
            <a:ext cx="191770" cy="296545"/>
          </a:xfrm>
          <a:custGeom>
            <a:avLst/>
            <a:gdLst/>
            <a:ahLst/>
            <a:cxnLst/>
            <a:rect l="l" t="t" r="r" b="b"/>
            <a:pathLst>
              <a:path w="191769" h="296544">
                <a:moveTo>
                  <a:pt x="37109" y="263702"/>
                </a:moveTo>
                <a:lnTo>
                  <a:pt x="37109" y="156921"/>
                </a:lnTo>
                <a:lnTo>
                  <a:pt x="156476" y="156921"/>
                </a:lnTo>
                <a:lnTo>
                  <a:pt x="156476" y="126746"/>
                </a:lnTo>
                <a:lnTo>
                  <a:pt x="37109" y="126746"/>
                </a:lnTo>
                <a:lnTo>
                  <a:pt x="37109" y="32550"/>
                </a:lnTo>
                <a:lnTo>
                  <a:pt x="187515" y="32550"/>
                </a:lnTo>
                <a:lnTo>
                  <a:pt x="187515" y="0"/>
                </a:lnTo>
                <a:lnTo>
                  <a:pt x="0" y="0"/>
                </a:lnTo>
                <a:lnTo>
                  <a:pt x="0" y="296252"/>
                </a:lnTo>
                <a:lnTo>
                  <a:pt x="191642" y="296252"/>
                </a:lnTo>
                <a:lnTo>
                  <a:pt x="191642" y="263702"/>
                </a:lnTo>
                <a:lnTo>
                  <a:pt x="37109" y="26370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5515" y="653679"/>
            <a:ext cx="213360" cy="296545"/>
          </a:xfrm>
          <a:custGeom>
            <a:avLst/>
            <a:gdLst/>
            <a:ahLst/>
            <a:cxnLst/>
            <a:rect l="l" t="t" r="r" b="b"/>
            <a:pathLst>
              <a:path w="213360" h="296544">
                <a:moveTo>
                  <a:pt x="154965" y="159092"/>
                </a:moveTo>
                <a:lnTo>
                  <a:pt x="189841" y="138136"/>
                </a:lnTo>
                <a:lnTo>
                  <a:pt x="209295" y="94398"/>
                </a:lnTo>
                <a:lnTo>
                  <a:pt x="210096" y="82689"/>
                </a:lnTo>
                <a:lnTo>
                  <a:pt x="208664" y="67590"/>
                </a:lnTo>
                <a:lnTo>
                  <a:pt x="187197" y="25933"/>
                </a:lnTo>
                <a:lnTo>
                  <a:pt x="138990" y="1621"/>
                </a:lnTo>
                <a:lnTo>
                  <a:pt x="116763" y="0"/>
                </a:lnTo>
                <a:lnTo>
                  <a:pt x="0" y="0"/>
                </a:lnTo>
                <a:lnTo>
                  <a:pt x="0" y="296265"/>
                </a:lnTo>
                <a:lnTo>
                  <a:pt x="34721" y="296265"/>
                </a:lnTo>
                <a:lnTo>
                  <a:pt x="34721" y="167995"/>
                </a:lnTo>
                <a:lnTo>
                  <a:pt x="119608" y="167995"/>
                </a:lnTo>
                <a:lnTo>
                  <a:pt x="174231" y="296265"/>
                </a:lnTo>
                <a:lnTo>
                  <a:pt x="213131" y="296265"/>
                </a:lnTo>
                <a:lnTo>
                  <a:pt x="154965" y="15909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2235" y="668239"/>
            <a:ext cx="174256" cy="141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18867" y="542556"/>
            <a:ext cx="13398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sz="3500" spc="175" dirty="0">
                <a:solidFill>
                  <a:srgbClr val="FFC60A"/>
                </a:solidFill>
                <a:latin typeface="Franklin Gothic Book"/>
                <a:cs typeface="Franklin Gothic Book"/>
              </a:rPr>
              <a:t>I</a:t>
            </a:r>
            <a:endParaRPr sz="35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35918" y="647608"/>
            <a:ext cx="238125" cy="308610"/>
          </a:xfrm>
          <a:custGeom>
            <a:avLst/>
            <a:gdLst/>
            <a:ahLst/>
            <a:cxnLst/>
            <a:rect l="l" t="t" r="r" b="b"/>
            <a:pathLst>
              <a:path w="238125" h="308609">
                <a:moveTo>
                  <a:pt x="126530" y="153009"/>
                </a:moveTo>
                <a:lnTo>
                  <a:pt x="126530" y="184048"/>
                </a:lnTo>
                <a:lnTo>
                  <a:pt x="199885" y="184048"/>
                </a:lnTo>
                <a:lnTo>
                  <a:pt x="200177" y="190284"/>
                </a:lnTo>
                <a:lnTo>
                  <a:pt x="200329" y="195643"/>
                </a:lnTo>
                <a:lnTo>
                  <a:pt x="200329" y="200139"/>
                </a:lnTo>
                <a:lnTo>
                  <a:pt x="188542" y="246091"/>
                </a:lnTo>
                <a:lnTo>
                  <a:pt x="155857" y="273051"/>
                </a:lnTo>
                <a:lnTo>
                  <a:pt x="127177" y="278244"/>
                </a:lnTo>
                <a:lnTo>
                  <a:pt x="108151" y="276213"/>
                </a:lnTo>
                <a:lnTo>
                  <a:pt x="63690" y="245770"/>
                </a:lnTo>
                <a:lnTo>
                  <a:pt x="46196" y="207021"/>
                </a:lnTo>
                <a:lnTo>
                  <a:pt x="40360" y="155727"/>
                </a:lnTo>
                <a:lnTo>
                  <a:pt x="41663" y="130130"/>
                </a:lnTo>
                <a:lnTo>
                  <a:pt x="52083" y="85709"/>
                </a:lnTo>
                <a:lnTo>
                  <a:pt x="73057" y="51385"/>
                </a:lnTo>
                <a:lnTo>
                  <a:pt x="125882" y="31470"/>
                </a:lnTo>
                <a:lnTo>
                  <a:pt x="138010" y="32406"/>
                </a:lnTo>
                <a:lnTo>
                  <a:pt x="181047" y="55056"/>
                </a:lnTo>
                <a:lnTo>
                  <a:pt x="199885" y="94411"/>
                </a:lnTo>
                <a:lnTo>
                  <a:pt x="235051" y="85940"/>
                </a:lnTo>
                <a:lnTo>
                  <a:pt x="219018" y="48343"/>
                </a:lnTo>
                <a:lnTo>
                  <a:pt x="195876" y="21486"/>
                </a:lnTo>
                <a:lnTo>
                  <a:pt x="165626" y="5371"/>
                </a:lnTo>
                <a:lnTo>
                  <a:pt x="128269" y="0"/>
                </a:lnTo>
                <a:lnTo>
                  <a:pt x="100185" y="2809"/>
                </a:lnTo>
                <a:lnTo>
                  <a:pt x="53303" y="25288"/>
                </a:lnTo>
                <a:lnTo>
                  <a:pt x="19405" y="68834"/>
                </a:lnTo>
                <a:lnTo>
                  <a:pt x="2155" y="124980"/>
                </a:lnTo>
                <a:lnTo>
                  <a:pt x="0" y="157251"/>
                </a:lnTo>
                <a:lnTo>
                  <a:pt x="2033" y="187560"/>
                </a:lnTo>
                <a:lnTo>
                  <a:pt x="18313" y="241095"/>
                </a:lnTo>
                <a:lnTo>
                  <a:pt x="50479" y="283610"/>
                </a:lnTo>
                <a:lnTo>
                  <a:pt x="96085" y="305651"/>
                </a:lnTo>
                <a:lnTo>
                  <a:pt x="123774" y="308406"/>
                </a:lnTo>
                <a:lnTo>
                  <a:pt x="149138" y="305965"/>
                </a:lnTo>
                <a:lnTo>
                  <a:pt x="171167" y="298642"/>
                </a:lnTo>
                <a:lnTo>
                  <a:pt x="189857" y="286434"/>
                </a:lnTo>
                <a:lnTo>
                  <a:pt x="205206" y="269341"/>
                </a:lnTo>
                <a:lnTo>
                  <a:pt x="215404" y="306463"/>
                </a:lnTo>
                <a:lnTo>
                  <a:pt x="238086" y="306463"/>
                </a:lnTo>
                <a:lnTo>
                  <a:pt x="238086" y="153009"/>
                </a:lnTo>
                <a:lnTo>
                  <a:pt x="126530" y="153009"/>
                </a:lnTo>
                <a:close/>
              </a:path>
            </a:pathLst>
          </a:custGeom>
          <a:ln w="3600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59823" y="653685"/>
            <a:ext cx="204470" cy="302895"/>
          </a:xfrm>
          <a:custGeom>
            <a:avLst/>
            <a:gdLst/>
            <a:ahLst/>
            <a:cxnLst/>
            <a:rect l="l" t="t" r="r" b="b"/>
            <a:pathLst>
              <a:path w="204470" h="302894">
                <a:moveTo>
                  <a:pt x="173418" y="193535"/>
                </a:moveTo>
                <a:lnTo>
                  <a:pt x="163410" y="241350"/>
                </a:lnTo>
                <a:lnTo>
                  <a:pt x="133697" y="265268"/>
                </a:lnTo>
                <a:lnTo>
                  <a:pt x="103530" y="269773"/>
                </a:lnTo>
                <a:lnTo>
                  <a:pt x="94727" y="269353"/>
                </a:lnTo>
                <a:lnTo>
                  <a:pt x="55235" y="254468"/>
                </a:lnTo>
                <a:lnTo>
                  <a:pt x="37622" y="209527"/>
                </a:lnTo>
                <a:lnTo>
                  <a:pt x="37122" y="193535"/>
                </a:lnTo>
                <a:lnTo>
                  <a:pt x="37122" y="0"/>
                </a:lnTo>
                <a:lnTo>
                  <a:pt x="0" y="0"/>
                </a:lnTo>
                <a:lnTo>
                  <a:pt x="0" y="193522"/>
                </a:lnTo>
                <a:lnTo>
                  <a:pt x="1547" y="219947"/>
                </a:lnTo>
                <a:lnTo>
                  <a:pt x="13919" y="261323"/>
                </a:lnTo>
                <a:lnTo>
                  <a:pt x="56160" y="295821"/>
                </a:lnTo>
                <a:lnTo>
                  <a:pt x="100926" y="302336"/>
                </a:lnTo>
                <a:lnTo>
                  <a:pt x="122936" y="300755"/>
                </a:lnTo>
                <a:lnTo>
                  <a:pt x="160318" y="288105"/>
                </a:lnTo>
                <a:lnTo>
                  <a:pt x="197100" y="243500"/>
                </a:lnTo>
                <a:lnTo>
                  <a:pt x="204241" y="193522"/>
                </a:lnTo>
                <a:lnTo>
                  <a:pt x="204241" y="0"/>
                </a:lnTo>
                <a:lnTo>
                  <a:pt x="173418" y="0"/>
                </a:lnTo>
                <a:lnTo>
                  <a:pt x="173418" y="193535"/>
                </a:lnTo>
                <a:close/>
              </a:path>
            </a:pathLst>
          </a:custGeom>
          <a:ln w="3600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4516" y="635679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332270"/>
                </a:lnTo>
              </a:path>
            </a:pathLst>
          </a:custGeom>
          <a:ln w="73113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9309" y="653676"/>
            <a:ext cx="232410" cy="296545"/>
          </a:xfrm>
          <a:custGeom>
            <a:avLst/>
            <a:gdLst/>
            <a:ahLst/>
            <a:cxnLst/>
            <a:rect l="l" t="t" r="r" b="b"/>
            <a:pathLst>
              <a:path w="232410" h="296544">
                <a:moveTo>
                  <a:pt x="111556" y="296265"/>
                </a:moveTo>
                <a:lnTo>
                  <a:pt x="159307" y="285494"/>
                </a:lnTo>
                <a:lnTo>
                  <a:pt x="197942" y="253187"/>
                </a:lnTo>
                <a:lnTo>
                  <a:pt x="223494" y="205189"/>
                </a:lnTo>
                <a:lnTo>
                  <a:pt x="232016" y="147370"/>
                </a:lnTo>
                <a:lnTo>
                  <a:pt x="229832" y="117638"/>
                </a:lnTo>
                <a:lnTo>
                  <a:pt x="212358" y="65335"/>
                </a:lnTo>
                <a:lnTo>
                  <a:pt x="177859" y="24056"/>
                </a:lnTo>
                <a:lnTo>
                  <a:pt x="129025" y="2673"/>
                </a:lnTo>
                <a:lnTo>
                  <a:pt x="99402" y="0"/>
                </a:lnTo>
                <a:lnTo>
                  <a:pt x="0" y="0"/>
                </a:lnTo>
                <a:lnTo>
                  <a:pt x="0" y="296265"/>
                </a:lnTo>
                <a:lnTo>
                  <a:pt x="111556" y="296265"/>
                </a:lnTo>
                <a:close/>
              </a:path>
            </a:pathLst>
          </a:custGeom>
          <a:ln w="3600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6418" y="684715"/>
            <a:ext cx="157480" cy="234315"/>
          </a:xfrm>
          <a:custGeom>
            <a:avLst/>
            <a:gdLst/>
            <a:ahLst/>
            <a:cxnLst/>
            <a:rect l="l" t="t" r="r" b="b"/>
            <a:pathLst>
              <a:path w="157479" h="234315">
                <a:moveTo>
                  <a:pt x="0" y="0"/>
                </a:moveTo>
                <a:lnTo>
                  <a:pt x="60121" y="0"/>
                </a:lnTo>
                <a:lnTo>
                  <a:pt x="83529" y="2183"/>
                </a:lnTo>
                <a:lnTo>
                  <a:pt x="120372" y="19657"/>
                </a:lnTo>
                <a:lnTo>
                  <a:pt x="144108" y="52976"/>
                </a:lnTo>
                <a:lnTo>
                  <a:pt x="155881" y="92366"/>
                </a:lnTo>
                <a:lnTo>
                  <a:pt x="157353" y="113728"/>
                </a:lnTo>
                <a:lnTo>
                  <a:pt x="155807" y="139436"/>
                </a:lnTo>
                <a:lnTo>
                  <a:pt x="143438" y="182955"/>
                </a:lnTo>
                <a:lnTo>
                  <a:pt x="118802" y="215196"/>
                </a:lnTo>
                <a:lnTo>
                  <a:pt x="82555" y="231694"/>
                </a:lnTo>
                <a:lnTo>
                  <a:pt x="60121" y="233756"/>
                </a:lnTo>
                <a:lnTo>
                  <a:pt x="0" y="233756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44950" y="1454251"/>
            <a:ext cx="3657599" cy="2104166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 marR="5080">
              <a:lnSpc>
                <a:spcPct val="73300"/>
              </a:lnSpc>
              <a:spcBef>
                <a:spcPts val="1700"/>
              </a:spcBef>
            </a:pPr>
            <a:r>
              <a:rPr lang="en-US" sz="4000" b="1" spc="-300" dirty="0">
                <a:solidFill>
                  <a:srgbClr val="363333"/>
                </a:solidFill>
                <a:latin typeface="Lucida Sans"/>
                <a:cs typeface="Lucida Sans"/>
              </a:rPr>
              <a:t>Construction Induction</a:t>
            </a:r>
            <a:endParaRPr sz="4000" spc="-300" dirty="0">
              <a:latin typeface="Lucida Sans"/>
              <a:cs typeface="Lucida Sans"/>
            </a:endParaRPr>
          </a:p>
          <a:p>
            <a:pPr marL="29209">
              <a:lnSpc>
                <a:spcPts val="2630"/>
              </a:lnSpc>
            </a:pPr>
            <a:r>
              <a:rPr sz="3000" b="1" spc="-530" dirty="0">
                <a:solidFill>
                  <a:srgbClr val="FFFFFF"/>
                </a:solidFill>
                <a:latin typeface="Lucida Sans"/>
                <a:cs typeface="Lucida Sans"/>
              </a:rPr>
              <a:t>(</a:t>
            </a:r>
            <a:r>
              <a:rPr sz="3000" b="1" dirty="0">
                <a:solidFill>
                  <a:srgbClr val="FFFFFF"/>
                </a:solidFill>
                <a:latin typeface="Lucida Sans"/>
                <a:cs typeface="Lucida Sans"/>
              </a:rPr>
              <a:t>White card</a:t>
            </a:r>
            <a:r>
              <a:rPr sz="3000" b="1" spc="-430" dirty="0">
                <a:solidFill>
                  <a:srgbClr val="FFFFFF"/>
                </a:solidFill>
                <a:latin typeface="Lucida Sans"/>
                <a:cs typeface="Lucida Sans"/>
              </a:rPr>
              <a:t>)</a:t>
            </a:r>
            <a:endParaRPr sz="3000" dirty="0">
              <a:latin typeface="Lucida Sans"/>
              <a:cs typeface="Lucida Sans"/>
            </a:endParaRPr>
          </a:p>
          <a:p>
            <a:pPr marL="37465">
              <a:lnSpc>
                <a:spcPts val="1639"/>
              </a:lnSpc>
              <a:spcBef>
                <a:spcPts val="150"/>
              </a:spcBef>
            </a:pPr>
            <a:r>
              <a:rPr lang="en-AU" sz="1400" b="1" spc="-55" dirty="0">
                <a:solidFill>
                  <a:srgbClr val="414042"/>
                </a:solidFill>
                <a:latin typeface="Open Sans Semibold"/>
                <a:cs typeface="Open Sans Semibold"/>
              </a:rPr>
              <a:t>CPCWHS1001</a:t>
            </a:r>
            <a:endParaRPr sz="1400" dirty="0">
              <a:latin typeface="Open Sans Semibold"/>
              <a:cs typeface="Open Sans Semibold"/>
            </a:endParaRPr>
          </a:p>
          <a:p>
            <a:pPr marL="37465" marR="821055">
              <a:lnSpc>
                <a:spcPts val="1600"/>
              </a:lnSpc>
              <a:spcBef>
                <a:spcPts val="80"/>
              </a:spcBef>
            </a:pPr>
            <a:r>
              <a:rPr sz="1400" b="1" spc="-50" dirty="0">
                <a:solidFill>
                  <a:srgbClr val="414042"/>
                </a:solidFill>
                <a:latin typeface="Open Sans Semibold"/>
                <a:cs typeface="Open Sans Semibold"/>
              </a:rPr>
              <a:t>Prepare </a:t>
            </a:r>
            <a:r>
              <a:rPr sz="1400" b="1" spc="-45" dirty="0">
                <a:solidFill>
                  <a:srgbClr val="414042"/>
                </a:solidFill>
                <a:latin typeface="Open Sans Semibold"/>
                <a:cs typeface="Open Sans Semibold"/>
              </a:rPr>
              <a:t>to </a:t>
            </a:r>
            <a:r>
              <a:rPr sz="1400" b="1" spc="-50" dirty="0">
                <a:solidFill>
                  <a:srgbClr val="414042"/>
                </a:solidFill>
                <a:latin typeface="Open Sans Semibold"/>
                <a:cs typeface="Open Sans Semibold"/>
              </a:rPr>
              <a:t>work </a:t>
            </a:r>
            <a:r>
              <a:rPr sz="1400" b="1" spc="-45" dirty="0">
                <a:solidFill>
                  <a:srgbClr val="414042"/>
                </a:solidFill>
                <a:latin typeface="Open Sans Semibold"/>
                <a:cs typeface="Open Sans Semibold"/>
              </a:rPr>
              <a:t>safely in  the construction</a:t>
            </a:r>
            <a:r>
              <a:rPr sz="1400" b="1" spc="-75" dirty="0">
                <a:solidFill>
                  <a:srgbClr val="414042"/>
                </a:solidFill>
                <a:latin typeface="Open Sans Semibold"/>
                <a:cs typeface="Open Sans Semibold"/>
              </a:rPr>
              <a:t> </a:t>
            </a:r>
            <a:r>
              <a:rPr sz="1400" b="1" spc="-50" dirty="0">
                <a:solidFill>
                  <a:srgbClr val="414042"/>
                </a:solidFill>
                <a:latin typeface="Open Sans Semibold"/>
                <a:cs typeface="Open Sans Semibold"/>
              </a:rPr>
              <a:t>industry</a:t>
            </a:r>
            <a:endParaRPr sz="1400" dirty="0">
              <a:latin typeface="Open Sans Semibold"/>
              <a:cs typeface="Open Sans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63034" y="4185056"/>
            <a:ext cx="1822068" cy="848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0712" y="4677359"/>
            <a:ext cx="533987" cy="5276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66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2905" y="266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59471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02905" y="559471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700" y="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700" y="567091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26705" y="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6705" y="567091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66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02905" y="2667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59471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02905" y="559471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700" y="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6700" y="567091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6705" y="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6705" y="567091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FFF8DC26-68F7-495A-B747-9D375478FAEB}"/>
              </a:ext>
            </a:extLst>
          </p:cNvPr>
          <p:cNvSpPr/>
          <p:nvPr/>
        </p:nvSpPr>
        <p:spPr>
          <a:xfrm>
            <a:off x="3906587" y="647700"/>
            <a:ext cx="191770" cy="296545"/>
          </a:xfrm>
          <a:custGeom>
            <a:avLst/>
            <a:gdLst/>
            <a:ahLst/>
            <a:cxnLst/>
            <a:rect l="l" t="t" r="r" b="b"/>
            <a:pathLst>
              <a:path w="191769" h="296544">
                <a:moveTo>
                  <a:pt x="37109" y="263702"/>
                </a:moveTo>
                <a:lnTo>
                  <a:pt x="37109" y="156921"/>
                </a:lnTo>
                <a:lnTo>
                  <a:pt x="156476" y="156921"/>
                </a:lnTo>
                <a:lnTo>
                  <a:pt x="156476" y="126746"/>
                </a:lnTo>
                <a:lnTo>
                  <a:pt x="37109" y="126746"/>
                </a:lnTo>
                <a:lnTo>
                  <a:pt x="37109" y="32550"/>
                </a:lnTo>
                <a:lnTo>
                  <a:pt x="187515" y="32550"/>
                </a:lnTo>
                <a:lnTo>
                  <a:pt x="187515" y="0"/>
                </a:lnTo>
                <a:lnTo>
                  <a:pt x="0" y="0"/>
                </a:lnTo>
                <a:lnTo>
                  <a:pt x="0" y="296252"/>
                </a:lnTo>
                <a:lnTo>
                  <a:pt x="191642" y="296252"/>
                </a:lnTo>
                <a:lnTo>
                  <a:pt x="191642" y="263702"/>
                </a:lnTo>
                <a:lnTo>
                  <a:pt x="37109" y="263702"/>
                </a:lnTo>
                <a:close/>
              </a:path>
            </a:pathLst>
          </a:custGeom>
          <a:solidFill>
            <a:srgbClr val="FFFF00"/>
          </a:solidFill>
          <a:ln w="3600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747B1DF2-5CF2-410C-8A56-AE2CB7BA46EC}"/>
              </a:ext>
            </a:extLst>
          </p:cNvPr>
          <p:cNvSpPr/>
          <p:nvPr/>
        </p:nvSpPr>
        <p:spPr>
          <a:xfrm>
            <a:off x="6210866" y="266705"/>
            <a:ext cx="1140900" cy="1103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68788" y="750486"/>
            <a:ext cx="3065576" cy="1778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675566"/>
          <a:ext cx="6473190" cy="4286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5279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Construction 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tunnels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5767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Construction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telecommunications towers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279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where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risk of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drowning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 that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contaminated.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29">
                <a:tc gridSpan="2">
                  <a:txBody>
                    <a:bodyPr/>
                    <a:lstStyle/>
                    <a:p>
                      <a:pPr marL="104775" marR="183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method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statements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contain certain information but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be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 short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complex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 they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control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7300" y="395444"/>
            <a:ext cx="1757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Safe 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Method Statement</a:t>
            </a:r>
            <a:r>
              <a:rPr sz="8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8049" y="2853017"/>
            <a:ext cx="3107067" cy="157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057" y="2853017"/>
            <a:ext cx="3107080" cy="1579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057" y="949210"/>
            <a:ext cx="3107080" cy="1579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99E3D5-AE6F-4911-8A4B-635DC4886A04}"/>
              </a:ext>
            </a:extLst>
          </p:cNvPr>
          <p:cNvSpPr/>
          <p:nvPr/>
        </p:nvSpPr>
        <p:spPr>
          <a:xfrm>
            <a:off x="610057" y="728350"/>
            <a:ext cx="3107080" cy="180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2834A-AFB2-4A3F-9EF8-A30384BAC082}"/>
              </a:ext>
            </a:extLst>
          </p:cNvPr>
          <p:cNvSpPr/>
          <p:nvPr/>
        </p:nvSpPr>
        <p:spPr>
          <a:xfrm>
            <a:off x="3831650" y="751463"/>
            <a:ext cx="3107080" cy="180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1D3DB-E09C-47CB-B7F3-667BB4950431}"/>
              </a:ext>
            </a:extLst>
          </p:cNvPr>
          <p:cNvSpPr/>
          <p:nvPr/>
        </p:nvSpPr>
        <p:spPr>
          <a:xfrm>
            <a:off x="610057" y="2632144"/>
            <a:ext cx="3107080" cy="180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ECDDF-8A3B-4DE0-841B-2C6C5742123D}"/>
              </a:ext>
            </a:extLst>
          </p:cNvPr>
          <p:cNvSpPr/>
          <p:nvPr/>
        </p:nvSpPr>
        <p:spPr>
          <a:xfrm>
            <a:off x="3831650" y="2628049"/>
            <a:ext cx="3140766" cy="180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698B9-ACA7-4971-A358-961CED4F662B}"/>
              </a:ext>
            </a:extLst>
          </p:cNvPr>
          <p:cNvSpPr/>
          <p:nvPr/>
        </p:nvSpPr>
        <p:spPr>
          <a:xfrm>
            <a:off x="495544" y="4428738"/>
            <a:ext cx="6597406" cy="63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9999" y="3181129"/>
            <a:ext cx="3069000" cy="1684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300" y="3142836"/>
            <a:ext cx="333819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This element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covers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following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performance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criteria:</a:t>
            </a:r>
            <a:endParaRPr sz="1000">
              <a:latin typeface="Calibri"/>
              <a:cs typeface="Calibri"/>
            </a:endParaRPr>
          </a:p>
          <a:p>
            <a:pPr marL="304800" marR="5080" lvl="1" indent="-2921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3048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Basic roles,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responsibilities and rights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duty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holders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identified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explained according to jurisdictional 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legislative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requirements.</a:t>
            </a:r>
            <a:endParaRPr sz="1000">
              <a:latin typeface="Open Sans"/>
              <a:cs typeface="Open Sans"/>
            </a:endParaRPr>
          </a:p>
          <a:p>
            <a:pPr marL="304165" lvl="1" indent="-2921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3048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Duty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care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identified.</a:t>
            </a:r>
            <a:endParaRPr sz="1000">
              <a:latin typeface="Open Sans"/>
              <a:cs typeface="Open Sans"/>
            </a:endParaRPr>
          </a:p>
          <a:p>
            <a:pPr marL="304165" lvl="1" indent="-2921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3048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Construction 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practices are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identified</a:t>
            </a:r>
            <a:endParaRPr sz="100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explained.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7560309" cy="2555875"/>
          </a:xfrm>
          <a:custGeom>
            <a:avLst/>
            <a:gdLst/>
            <a:ahLst/>
            <a:cxnLst/>
            <a:rect l="l" t="t" r="r" b="b"/>
            <a:pathLst>
              <a:path w="7560309" h="2555875">
                <a:moveTo>
                  <a:pt x="0" y="2555824"/>
                </a:moveTo>
                <a:lnTo>
                  <a:pt x="7559992" y="2555824"/>
                </a:lnTo>
                <a:lnTo>
                  <a:pt x="7559992" y="0"/>
                </a:lnTo>
                <a:lnTo>
                  <a:pt x="0" y="0"/>
                </a:lnTo>
                <a:lnTo>
                  <a:pt x="0" y="2555824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0004"/>
            <a:ext cx="7243445" cy="1836420"/>
          </a:xfrm>
          <a:custGeom>
            <a:avLst/>
            <a:gdLst/>
            <a:ahLst/>
            <a:cxnLst/>
            <a:rect l="l" t="t" r="r" b="b"/>
            <a:pathLst>
              <a:path w="7243445" h="1836420">
                <a:moveTo>
                  <a:pt x="0" y="1836000"/>
                </a:moveTo>
                <a:lnTo>
                  <a:pt x="7243203" y="1836000"/>
                </a:lnTo>
                <a:lnTo>
                  <a:pt x="7243203" y="0"/>
                </a:lnTo>
                <a:lnTo>
                  <a:pt x="0" y="0"/>
                </a:lnTo>
                <a:lnTo>
                  <a:pt x="0" y="18360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350" y="661080"/>
            <a:ext cx="6652616" cy="15697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4756150" algn="l">
              <a:lnSpc>
                <a:spcPts val="3800"/>
              </a:lnSpc>
              <a:spcBef>
                <a:spcPts val="860"/>
              </a:spcBef>
            </a:pPr>
            <a:r>
              <a:rPr sz="3200" spc="-150" dirty="0"/>
              <a:t>Element 1 -  </a:t>
            </a:r>
            <a:r>
              <a:rPr lang="en-US" sz="3200" spc="-150" dirty="0"/>
              <a:t>I</a:t>
            </a:r>
            <a:r>
              <a:rPr sz="3200" spc="-150" dirty="0"/>
              <a:t>dentify</a:t>
            </a:r>
            <a:r>
              <a:rPr lang="en-US" sz="3200" spc="-150" dirty="0"/>
              <a:t> </a:t>
            </a:r>
            <a:r>
              <a:rPr sz="3200" spc="-150" dirty="0"/>
              <a:t>health and safety legislative  </a:t>
            </a:r>
            <a:r>
              <a:rPr sz="3200" dirty="0"/>
              <a:t>requirements of construction work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6B4E9-4496-4A98-8985-C4F9ED7D367C}"/>
              </a:ext>
            </a:extLst>
          </p:cNvPr>
          <p:cNvSpPr/>
          <p:nvPr/>
        </p:nvSpPr>
        <p:spPr>
          <a:xfrm>
            <a:off x="527300" y="2676963"/>
            <a:ext cx="6716145" cy="237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2044700"/>
          </a:xfrm>
          <a:custGeom>
            <a:avLst/>
            <a:gdLst/>
            <a:ahLst/>
            <a:cxnLst/>
            <a:rect l="l" t="t" r="r" b="b"/>
            <a:pathLst>
              <a:path w="7560309" h="2044700">
                <a:moveTo>
                  <a:pt x="0" y="2044661"/>
                </a:moveTo>
                <a:lnTo>
                  <a:pt x="7559992" y="2044661"/>
                </a:lnTo>
                <a:lnTo>
                  <a:pt x="7559992" y="0"/>
                </a:lnTo>
                <a:lnTo>
                  <a:pt x="0" y="0"/>
                </a:lnTo>
                <a:lnTo>
                  <a:pt x="0" y="2044661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1004" y="2386335"/>
            <a:ext cx="4122000" cy="262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43445" cy="1325245"/>
          </a:xfrm>
          <a:custGeom>
            <a:avLst/>
            <a:gdLst/>
            <a:ahLst/>
            <a:cxnLst/>
            <a:rect l="l" t="t" r="r" b="b"/>
            <a:pathLst>
              <a:path w="7243445" h="1325245">
                <a:moveTo>
                  <a:pt x="0" y="1324800"/>
                </a:moveTo>
                <a:lnTo>
                  <a:pt x="7243203" y="1324800"/>
                </a:lnTo>
                <a:lnTo>
                  <a:pt x="7243203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230504">
              <a:lnSpc>
                <a:spcPts val="3800"/>
              </a:lnSpc>
              <a:spcBef>
                <a:spcPts val="860"/>
              </a:spcBef>
            </a:pPr>
            <a:r>
              <a:rPr spc="35" dirty="0"/>
              <a:t>Element </a:t>
            </a:r>
            <a:r>
              <a:rPr spc="20" dirty="0"/>
              <a:t>2 </a:t>
            </a:r>
            <a:r>
              <a:rPr dirty="0"/>
              <a:t>- </a:t>
            </a:r>
            <a:r>
              <a:rPr spc="25" dirty="0"/>
              <a:t>Identify</a:t>
            </a:r>
            <a:r>
              <a:rPr spc="-295" dirty="0"/>
              <a:t> </a:t>
            </a:r>
            <a:r>
              <a:rPr spc="50" dirty="0"/>
              <a:t>construction  </a:t>
            </a:r>
            <a:r>
              <a:rPr spc="40" dirty="0"/>
              <a:t>hazards </a:t>
            </a:r>
            <a:r>
              <a:rPr spc="90" dirty="0"/>
              <a:t>and </a:t>
            </a:r>
            <a:r>
              <a:rPr dirty="0"/>
              <a:t>risk </a:t>
            </a:r>
            <a:r>
              <a:rPr spc="30" dirty="0"/>
              <a:t>control</a:t>
            </a:r>
            <a:r>
              <a:rPr spc="-380" dirty="0"/>
              <a:t> </a:t>
            </a:r>
            <a:r>
              <a:rPr spc="20" dirty="0"/>
              <a:t>measures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3089478"/>
            <a:ext cx="2277745" cy="190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18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This element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covers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following 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performance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criteria:</a:t>
            </a:r>
            <a:endParaRPr sz="1000" dirty="0">
              <a:latin typeface="Calibri"/>
              <a:cs typeface="Calibri"/>
            </a:endParaRPr>
          </a:p>
          <a:p>
            <a:pPr marL="304165" lvl="1" indent="-2921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3048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Basic principles of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identified.</a:t>
            </a:r>
            <a:endParaRPr sz="1000" dirty="0">
              <a:latin typeface="Open Sans"/>
              <a:cs typeface="Open Sans"/>
            </a:endParaRPr>
          </a:p>
          <a:p>
            <a:pPr marL="304165" lvl="1" indent="-292100">
              <a:lnSpc>
                <a:spcPct val="100000"/>
              </a:lnSpc>
              <a:spcBef>
                <a:spcPts val="710"/>
              </a:spcBef>
              <a:buAutoNum type="arabicPeriod" startAt="2"/>
              <a:tabLst>
                <a:tab pos="3048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Construction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identified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discussed.</a:t>
            </a:r>
            <a:endParaRPr sz="1000" dirty="0">
              <a:latin typeface="Open Sans"/>
              <a:cs typeface="Open Sans"/>
            </a:endParaRPr>
          </a:p>
          <a:p>
            <a:pPr marL="304165" lvl="1" indent="-292100">
              <a:lnSpc>
                <a:spcPct val="100000"/>
              </a:lnSpc>
              <a:spcBef>
                <a:spcPts val="710"/>
              </a:spcBef>
              <a:buAutoNum type="arabicPeriod" startAt="3"/>
              <a:tabLst>
                <a:tab pos="3048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Purpose and 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PPE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identified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demonstrated.</a:t>
            </a:r>
            <a:endParaRPr sz="1000" dirty="0">
              <a:latin typeface="Open Sans"/>
              <a:cs typeface="Open Sans"/>
            </a:endParaRPr>
          </a:p>
          <a:p>
            <a:pPr marL="304165" lvl="1" indent="-292100">
              <a:lnSpc>
                <a:spcPct val="100000"/>
              </a:lnSpc>
              <a:spcBef>
                <a:spcPts val="710"/>
              </a:spcBef>
              <a:buAutoNum type="arabicPeriod" startAt="4"/>
              <a:tabLst>
                <a:tab pos="3048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Measures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controlling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identified.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60E3C-7BCC-4A27-B634-AE18D66DBB82}"/>
              </a:ext>
            </a:extLst>
          </p:cNvPr>
          <p:cNvSpPr/>
          <p:nvPr/>
        </p:nvSpPr>
        <p:spPr>
          <a:xfrm>
            <a:off x="518583" y="2206884"/>
            <a:ext cx="6650567" cy="287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179" y="2249462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3179" y="2249462"/>
            <a:ext cx="3168015" cy="961802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80"/>
              </a:spcBef>
            </a:pPr>
            <a:r>
              <a:rPr sz="16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Hazard</a:t>
            </a:r>
            <a:endParaRPr sz="1600" dirty="0">
              <a:latin typeface="Franklin Gothic Demi"/>
              <a:cs typeface="Franklin Gothic Demi"/>
            </a:endParaRPr>
          </a:p>
          <a:p>
            <a:pPr marL="111125" marR="300355">
              <a:lnSpc>
                <a:spcPct val="100000"/>
              </a:lnSpc>
              <a:spcBef>
                <a:spcPts val="7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hazard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situation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could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injure 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 dirty="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hurt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8823" y="2249462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48823" y="2249462"/>
            <a:ext cx="3168015" cy="111569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80"/>
              </a:spcBef>
            </a:pPr>
            <a:r>
              <a:rPr sz="16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Risk</a:t>
            </a:r>
            <a:endParaRPr sz="1600" dirty="0">
              <a:latin typeface="Franklin Gothic Demi"/>
              <a:cs typeface="Franklin Gothic Demi"/>
            </a:endParaRPr>
          </a:p>
          <a:p>
            <a:pPr marL="111125" marR="532765">
              <a:lnSpc>
                <a:spcPct val="100000"/>
              </a:lnSpc>
              <a:spcBef>
                <a:spcPts val="7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causing injury 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harm.</a:t>
            </a:r>
            <a:endParaRPr sz="1000" dirty="0">
              <a:latin typeface="Open Sans"/>
              <a:cs typeface="Open Sans"/>
            </a:endParaRPr>
          </a:p>
          <a:p>
            <a:pPr marL="111125" marR="5302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likely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somebody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harmed by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430580"/>
            <a:ext cx="6480175" cy="349885"/>
          </a:xfrm>
          <a:custGeom>
            <a:avLst/>
            <a:gdLst/>
            <a:ahLst/>
            <a:cxnLst/>
            <a:rect l="l" t="t" r="r" b="b"/>
            <a:pathLst>
              <a:path w="6480175" h="349884">
                <a:moveTo>
                  <a:pt x="0" y="349389"/>
                </a:moveTo>
                <a:lnTo>
                  <a:pt x="6479997" y="349389"/>
                </a:lnTo>
                <a:lnTo>
                  <a:pt x="6479997" y="0"/>
                </a:lnTo>
                <a:lnTo>
                  <a:pt x="0" y="0"/>
                </a:lnTo>
                <a:lnTo>
                  <a:pt x="0" y="349389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477022"/>
            <a:ext cx="6492875" cy="1677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2F5E"/>
                </a:solidFill>
                <a:latin typeface="Franklin Gothic Demi"/>
                <a:cs typeface="Franklin Gothic Demi"/>
              </a:rPr>
              <a:t>2.1 </a:t>
            </a: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– Basic principles of risk </a:t>
            </a:r>
            <a:r>
              <a:rPr sz="1400"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management</a:t>
            </a:r>
            <a:endParaRPr sz="14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Hazard versus</a:t>
            </a:r>
            <a:r>
              <a:rPr sz="1400"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 risk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What is </a:t>
            </a:r>
            <a:r>
              <a:rPr sz="1200" b="1" spc="-5" dirty="0">
                <a:solidFill>
                  <a:srgbClr val="002F5E"/>
                </a:solidFill>
                <a:latin typeface="Open Sans Semibold"/>
                <a:cs typeface="Open Sans Semibold"/>
              </a:rPr>
              <a:t>the difference?</a:t>
            </a:r>
            <a:endParaRPr sz="1200" dirty="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constantly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changing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nature of construction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sets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apart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types of work. Different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spc="1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 constantly—sometimes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Co-ordinating risk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made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difficult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stop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 nature of a construction project,</a:t>
            </a:r>
            <a:r>
              <a:rPr sz="1000" spc="1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high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turnover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and temporary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workplaces.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features contribute to the high levels of risk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1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industry.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354" y="396011"/>
            <a:ext cx="440004" cy="440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1837" y="3445967"/>
            <a:ext cx="1353248" cy="140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1837" y="3445967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3830" y="3445967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9285" y="3550196"/>
            <a:ext cx="835385" cy="1201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3830" y="3445967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40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3E9EC1-7B77-4250-8ECA-08BA3F98FF64}"/>
              </a:ext>
            </a:extLst>
          </p:cNvPr>
          <p:cNvSpPr/>
          <p:nvPr/>
        </p:nvSpPr>
        <p:spPr>
          <a:xfrm>
            <a:off x="519895" y="904099"/>
            <a:ext cx="6513095" cy="129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9CD09C-05E1-4533-B48D-3B0B3387ABA8}"/>
              </a:ext>
            </a:extLst>
          </p:cNvPr>
          <p:cNvSpPr/>
          <p:nvPr/>
        </p:nvSpPr>
        <p:spPr>
          <a:xfrm>
            <a:off x="518583" y="2186836"/>
            <a:ext cx="3202073" cy="278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9662D5-5566-415A-B2FC-222043C5F16D}"/>
              </a:ext>
            </a:extLst>
          </p:cNvPr>
          <p:cNvSpPr/>
          <p:nvPr/>
        </p:nvSpPr>
        <p:spPr>
          <a:xfrm>
            <a:off x="3831793" y="2232785"/>
            <a:ext cx="3202073" cy="278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9981" y="2971647"/>
            <a:ext cx="3564614" cy="1990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0238" y="1101179"/>
            <a:ext cx="186690" cy="1685925"/>
          </a:xfrm>
          <a:custGeom>
            <a:avLst/>
            <a:gdLst/>
            <a:ahLst/>
            <a:cxnLst/>
            <a:rect l="l" t="t" r="r" b="b"/>
            <a:pathLst>
              <a:path w="186690" h="1685925">
                <a:moveTo>
                  <a:pt x="0" y="1685645"/>
                </a:moveTo>
                <a:lnTo>
                  <a:pt x="186588" y="1685645"/>
                </a:lnTo>
                <a:lnTo>
                  <a:pt x="186588" y="0"/>
                </a:lnTo>
                <a:lnTo>
                  <a:pt x="0" y="0"/>
                </a:lnTo>
                <a:lnTo>
                  <a:pt x="0" y="168564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3179" y="1101179"/>
            <a:ext cx="4055110" cy="1685925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92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made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the following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five</a:t>
            </a:r>
            <a:r>
              <a:rPr sz="10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steps.</a:t>
            </a:r>
            <a:endParaRPr sz="1000" dirty="0">
              <a:latin typeface="Open Sans"/>
              <a:cs typeface="Open Sans"/>
            </a:endParaRPr>
          </a:p>
          <a:p>
            <a:pPr marL="403225" indent="-29273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02590" algn="l"/>
                <a:tab pos="40386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Identifying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hazards.</a:t>
            </a:r>
            <a:endParaRPr sz="1000" dirty="0">
              <a:latin typeface="Calibri"/>
              <a:cs typeface="Calibri"/>
            </a:endParaRPr>
          </a:p>
          <a:p>
            <a:pPr marL="403225" indent="-29273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  <a:tab pos="40386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Assessing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risk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involved.</a:t>
            </a:r>
            <a:endParaRPr sz="1000" dirty="0">
              <a:latin typeface="Calibri"/>
              <a:cs typeface="Calibri"/>
            </a:endParaRPr>
          </a:p>
          <a:p>
            <a:pPr marL="403225" indent="-29273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  <a:tab pos="403860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Talking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and reporting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to other</a:t>
            </a:r>
            <a:r>
              <a:rPr sz="10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workers.</a:t>
            </a:r>
            <a:endParaRPr sz="1000" dirty="0">
              <a:latin typeface="Calibri"/>
              <a:cs typeface="Calibri"/>
            </a:endParaRPr>
          </a:p>
          <a:p>
            <a:pPr marL="403225" indent="-29273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02590" algn="l"/>
                <a:tab pos="40386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Controlling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the hazards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lower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risk.</a:t>
            </a:r>
            <a:endParaRPr sz="1000" dirty="0">
              <a:latin typeface="Calibri"/>
              <a:cs typeface="Calibri"/>
            </a:endParaRPr>
          </a:p>
          <a:p>
            <a:pPr marL="403225" indent="-29273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  <a:tab pos="40386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Reviewing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action you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0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taken.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1101179"/>
            <a:ext cx="6473825" cy="1685925"/>
          </a:xfrm>
          <a:custGeom>
            <a:avLst/>
            <a:gdLst/>
            <a:ahLst/>
            <a:cxnLst/>
            <a:rect l="l" t="t" r="r" b="b"/>
            <a:pathLst>
              <a:path w="6473825" h="1685925">
                <a:moveTo>
                  <a:pt x="0" y="1685645"/>
                </a:moveTo>
                <a:lnTo>
                  <a:pt x="6473647" y="1685645"/>
                </a:lnTo>
                <a:lnTo>
                  <a:pt x="6473647" y="0"/>
                </a:lnTo>
                <a:lnTo>
                  <a:pt x="0" y="0"/>
                </a:lnTo>
                <a:lnTo>
                  <a:pt x="0" y="1685645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7882" y="975030"/>
            <a:ext cx="2232660" cy="1942464"/>
          </a:xfrm>
          <a:custGeom>
            <a:avLst/>
            <a:gdLst/>
            <a:ahLst/>
            <a:cxnLst/>
            <a:rect l="l" t="t" r="r" b="b"/>
            <a:pathLst>
              <a:path w="2232659" h="1942464">
                <a:moveTo>
                  <a:pt x="0" y="1942426"/>
                </a:moveTo>
                <a:lnTo>
                  <a:pt x="2232355" y="1942426"/>
                </a:lnTo>
                <a:lnTo>
                  <a:pt x="2232355" y="0"/>
                </a:lnTo>
                <a:lnTo>
                  <a:pt x="0" y="0"/>
                </a:lnTo>
                <a:lnTo>
                  <a:pt x="0" y="1942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2354" y="1085367"/>
            <a:ext cx="2123412" cy="1717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7882" y="975030"/>
            <a:ext cx="2232660" cy="1942464"/>
          </a:xfrm>
          <a:custGeom>
            <a:avLst/>
            <a:gdLst/>
            <a:ahLst/>
            <a:cxnLst/>
            <a:rect l="l" t="t" r="r" b="b"/>
            <a:pathLst>
              <a:path w="2232659" h="1942464">
                <a:moveTo>
                  <a:pt x="0" y="1942426"/>
                </a:moveTo>
                <a:lnTo>
                  <a:pt x="2232355" y="1942426"/>
                </a:lnTo>
                <a:lnTo>
                  <a:pt x="2232355" y="0"/>
                </a:lnTo>
                <a:lnTo>
                  <a:pt x="0" y="0"/>
                </a:lnTo>
                <a:lnTo>
                  <a:pt x="0" y="1942426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290109"/>
            <a:ext cx="2997835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Risk</a:t>
            </a:r>
            <a:r>
              <a:rPr sz="1400"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 management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Risk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management 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taking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action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sure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safe.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3055820"/>
            <a:ext cx="27628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can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risks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caused by hazards by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 ‘hazard controls’.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isolation  of a trench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50A67-73D1-42C9-83B7-E3E6B54B2D79}"/>
              </a:ext>
            </a:extLst>
          </p:cNvPr>
          <p:cNvSpPr/>
          <p:nvPr/>
        </p:nvSpPr>
        <p:spPr>
          <a:xfrm>
            <a:off x="512701" y="385385"/>
            <a:ext cx="3202073" cy="52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4997A-95B4-4844-AD98-96DEFA3C71F0}"/>
              </a:ext>
            </a:extLst>
          </p:cNvPr>
          <p:cNvSpPr/>
          <p:nvPr/>
        </p:nvSpPr>
        <p:spPr>
          <a:xfrm>
            <a:off x="541383" y="975030"/>
            <a:ext cx="6627767" cy="201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F0A1D3-52FC-4027-8059-752B00863EBE}"/>
              </a:ext>
            </a:extLst>
          </p:cNvPr>
          <p:cNvSpPr/>
          <p:nvPr/>
        </p:nvSpPr>
        <p:spPr>
          <a:xfrm>
            <a:off x="541382" y="3083283"/>
            <a:ext cx="6627767" cy="19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878" y="1982161"/>
            <a:ext cx="1218371" cy="29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66000"/>
            <a:ext cx="2635885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Identifying workplace hazards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170815">
              <a:lnSpc>
                <a:spcPct val="100000"/>
              </a:lnSpc>
              <a:spcBef>
                <a:spcPts val="9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hazard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or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others while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working.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identify these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look 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workplace and decide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could possibly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injury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anyone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else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774008"/>
            <a:ext cx="1950085" cy="1638300"/>
          </a:xfrm>
          <a:custGeom>
            <a:avLst/>
            <a:gdLst/>
            <a:ahLst/>
            <a:cxnLst/>
            <a:rect l="l" t="t" r="r" b="b"/>
            <a:pathLst>
              <a:path w="1950085" h="1638300">
                <a:moveTo>
                  <a:pt x="1949996" y="0"/>
                </a:moveTo>
                <a:lnTo>
                  <a:pt x="0" y="1638007"/>
                </a:lnTo>
                <a:lnTo>
                  <a:pt x="1949996" y="378002"/>
                </a:lnTo>
                <a:lnTo>
                  <a:pt x="1949996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3000" y="2385008"/>
            <a:ext cx="1593215" cy="279400"/>
          </a:xfrm>
          <a:custGeom>
            <a:avLst/>
            <a:gdLst/>
            <a:ahLst/>
            <a:cxnLst/>
            <a:rect l="l" t="t" r="r" b="b"/>
            <a:pathLst>
              <a:path w="1593214" h="279400">
                <a:moveTo>
                  <a:pt x="1592999" y="0"/>
                </a:moveTo>
                <a:lnTo>
                  <a:pt x="0" y="121513"/>
                </a:lnTo>
                <a:lnTo>
                  <a:pt x="1592999" y="278993"/>
                </a:lnTo>
                <a:lnTo>
                  <a:pt x="1592999" y="0"/>
                </a:lnTo>
                <a:close/>
              </a:path>
            </a:pathLst>
          </a:custGeom>
          <a:solidFill>
            <a:srgbClr val="EAF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6999" y="2596513"/>
            <a:ext cx="1179195" cy="1435735"/>
          </a:xfrm>
          <a:custGeom>
            <a:avLst/>
            <a:gdLst/>
            <a:ahLst/>
            <a:cxnLst/>
            <a:rect l="l" t="t" r="r" b="b"/>
            <a:pathLst>
              <a:path w="1179195" h="1435735">
                <a:moveTo>
                  <a:pt x="0" y="0"/>
                </a:moveTo>
                <a:lnTo>
                  <a:pt x="1179004" y="1435493"/>
                </a:lnTo>
                <a:lnTo>
                  <a:pt x="1143000" y="985494"/>
                </a:lnTo>
                <a:lnTo>
                  <a:pt x="0" y="0"/>
                </a:lnTo>
                <a:close/>
              </a:path>
            </a:pathLst>
          </a:custGeom>
          <a:solidFill>
            <a:srgbClr val="F8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73448" y="432003"/>
            <a:ext cx="2846705" cy="1068241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 head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above eye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39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Powerlines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Buildings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Trees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obstructions.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80002" y="1719148"/>
            <a:ext cx="3240405" cy="1370888"/>
          </a:xfrm>
          <a:prstGeom prst="rect">
            <a:avLst/>
          </a:prstGeom>
          <a:solidFill>
            <a:srgbClr val="EAF4E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eye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around eye height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39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Machinery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path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travel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obstructions.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1052" y="3388906"/>
            <a:ext cx="3629025" cy="1488869"/>
          </a:xfrm>
          <a:prstGeom prst="rect">
            <a:avLst/>
          </a:prstGeom>
          <a:solidFill>
            <a:srgbClr val="F8E5DC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 (and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below)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check the ground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see: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39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surface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stable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spills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wet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surfaces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debris/rubbish</a:t>
            </a:r>
            <a:endParaRPr sz="900" dirty="0">
              <a:latin typeface="Open Sans"/>
              <a:cs typeface="Open Sans"/>
            </a:endParaRPr>
          </a:p>
          <a:p>
            <a:pPr marL="321310" marR="761365" indent="-177800">
              <a:lnSpc>
                <a:spcPts val="900"/>
              </a:lnSpc>
              <a:spcBef>
                <a:spcPts val="284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surface strong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support the weight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equipment 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there trenches or recently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backfilled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trenches</a:t>
            </a:r>
            <a:endParaRPr sz="900" dirty="0">
              <a:latin typeface="Open Sans"/>
              <a:cs typeface="Open Sans"/>
            </a:endParaRPr>
          </a:p>
          <a:p>
            <a:pPr marL="321310" indent="-178435">
              <a:lnSpc>
                <a:spcPct val="100000"/>
              </a:lnSpc>
              <a:spcBef>
                <a:spcPts val="105"/>
              </a:spcBef>
              <a:buChar char="•"/>
              <a:tabLst>
                <a:tab pos="321310" algn="l"/>
                <a:tab pos="321945" algn="l"/>
              </a:tabLst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ground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unstable.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756711-A769-4565-BA6D-B80A6A89DA37}"/>
              </a:ext>
            </a:extLst>
          </p:cNvPr>
          <p:cNvSpPr/>
          <p:nvPr/>
        </p:nvSpPr>
        <p:spPr>
          <a:xfrm>
            <a:off x="541384" y="366000"/>
            <a:ext cx="2818748" cy="460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A056A6-F091-49BE-BDC6-889CA99CB7D7}"/>
              </a:ext>
            </a:extLst>
          </p:cNvPr>
          <p:cNvSpPr/>
          <p:nvPr/>
        </p:nvSpPr>
        <p:spPr>
          <a:xfrm>
            <a:off x="3360132" y="381603"/>
            <a:ext cx="3879533" cy="127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2193F-E7C8-4441-B585-3BF387416E9A}"/>
              </a:ext>
            </a:extLst>
          </p:cNvPr>
          <p:cNvSpPr/>
          <p:nvPr/>
        </p:nvSpPr>
        <p:spPr>
          <a:xfrm>
            <a:off x="3360133" y="1715910"/>
            <a:ext cx="3984080" cy="137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FDAFD3-54B4-48E2-AB85-0AF0063E0CA1}"/>
              </a:ext>
            </a:extLst>
          </p:cNvPr>
          <p:cNvSpPr/>
          <p:nvPr/>
        </p:nvSpPr>
        <p:spPr>
          <a:xfrm>
            <a:off x="3366889" y="3376203"/>
            <a:ext cx="3879533" cy="1591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10890" y="436768"/>
          <a:ext cx="4598030" cy="461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924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CONSEQUENCES: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severely it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hurts someone 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(if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happens)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92">
                <a:tc grid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Likelihood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3975" marR="573405">
                        <a:lnSpc>
                          <a:spcPct val="104200"/>
                        </a:lnSpc>
                        <a:spcBef>
                          <a:spcPts val="185"/>
                        </a:spcBef>
                      </a:pPr>
                      <a:r>
                        <a:rPr sz="8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 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likely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  to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happen?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Insignificant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(no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injuries)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0" marB="0">
                    <a:lnR w="9525">
                      <a:solidFill>
                        <a:srgbClr val="00305E"/>
                      </a:solidFill>
                      <a:prstDash val="solid"/>
                    </a:lnR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Minor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6515" marR="48260" indent="-635" algn="ctr">
                        <a:lnSpc>
                          <a:spcPct val="1071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(first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aid  treatment 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only;</a:t>
                      </a:r>
                      <a:r>
                        <a:rPr sz="700" b="1" spc="-10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spillage 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contained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at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site)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9842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4610" marR="46990" indent="-635" algn="ctr">
                        <a:lnSpc>
                          <a:spcPct val="1071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(medical 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treatment; 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spillage 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contained  but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with  outside</a:t>
                      </a:r>
                      <a:r>
                        <a:rPr sz="700" b="1" spc="-10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help)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Major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3185" marR="75565" algn="ctr">
                        <a:lnSpc>
                          <a:spcPct val="107100"/>
                        </a:lnSpc>
                        <a:spcBef>
                          <a:spcPts val="209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(extensive  injuries;  loss of  production)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Catastrophic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7945" marR="60325" algn="ctr">
                        <a:lnSpc>
                          <a:spcPct val="107100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(death;</a:t>
                      </a:r>
                      <a:r>
                        <a:rPr sz="700" b="1" spc="-9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toxic  release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of 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chemicals)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0">
                <a:tc gridSpan="2">
                  <a:txBody>
                    <a:bodyPr/>
                    <a:lstStyle/>
                    <a:p>
                      <a:pPr marL="53975" marR="450850">
                        <a:lnSpc>
                          <a:spcPct val="105700"/>
                        </a:lnSpc>
                        <a:spcBef>
                          <a:spcPts val="240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Almost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certain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expected in most 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circumstances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39">
                <a:tc grid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Likely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3975" marR="394970">
                        <a:lnSpc>
                          <a:spcPts val="900"/>
                        </a:lnSpc>
                        <a:spcBef>
                          <a:spcPts val="20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will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probably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occur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 most 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circumstances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0">
                <a:tc grid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might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occur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72BF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0">
                <a:tc grid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Unlikely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could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occur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72BF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72B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98">
                <a:tc gridSpan="2">
                  <a:txBody>
                    <a:bodyPr/>
                    <a:lstStyle/>
                    <a:p>
                      <a:pPr marL="53975">
                        <a:lnSpc>
                          <a:spcPts val="955"/>
                        </a:lnSpc>
                        <a:spcBef>
                          <a:spcPts val="13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Rare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3975" marR="28257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65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may 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occur, </a:t>
                      </a:r>
                      <a:r>
                        <a:rPr sz="65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only in  </a:t>
                      </a:r>
                      <a:r>
                        <a:rPr sz="65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exceptional</a:t>
                      </a:r>
                      <a:r>
                        <a:rPr sz="65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circumstances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6350">
                      <a:solidFill>
                        <a:srgbClr val="00305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solidFill>
                      <a:srgbClr val="72BF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solidFill>
                      <a:srgbClr val="72B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solidFill>
                      <a:srgbClr val="FFF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solidFill>
                      <a:srgbClr val="F79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83">
                <a:tc gridSpan="9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 Score 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Statement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00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904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305E"/>
                      </a:solidFill>
                      <a:prstDash val="solid"/>
                    </a:lnL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284480" algn="ctr">
                        <a:lnSpc>
                          <a:spcPts val="1285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ts val="1285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2BF44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85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R w="9525">
                      <a:solidFill>
                        <a:srgbClr val="00305E"/>
                      </a:solidFill>
                      <a:prstDash val="solid"/>
                    </a:lnR>
                    <a:solidFill>
                      <a:srgbClr val="72B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532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305E"/>
                      </a:solidFill>
                      <a:prstDash val="solid"/>
                    </a:lnL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284480" algn="ctr">
                        <a:lnSpc>
                          <a:spcPts val="1275"/>
                        </a:lnSpc>
                      </a:pP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ts val="1275"/>
                        </a:lnSpc>
                      </a:pP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2BF4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75"/>
                        </a:lnSpc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00305E"/>
                      </a:solidFill>
                      <a:prstDash val="solid"/>
                    </a:lnR>
                    <a:solidFill>
                      <a:srgbClr val="72B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045">
                <a:tc rowSpan="2">
                  <a:txBody>
                    <a:bodyPr/>
                    <a:lstStyle/>
                    <a:p>
                      <a:pPr marL="151765">
                        <a:lnSpc>
                          <a:spcPts val="850"/>
                        </a:lnSpc>
                        <a:spcBef>
                          <a:spcPts val="120"/>
                        </a:spcBef>
                      </a:pPr>
                      <a:r>
                        <a:rPr sz="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now </a:t>
                      </a:r>
                      <a:r>
                        <a:rPr sz="8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8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URGENT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305E"/>
                      </a:solidFill>
                      <a:prstDash val="solid"/>
                    </a:lnL>
                    <a:solidFill>
                      <a:srgbClr val="D2232A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48260">
                        <a:lnSpc>
                          <a:spcPts val="850"/>
                        </a:lnSpc>
                        <a:spcBef>
                          <a:spcPts val="12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Highest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management</a:t>
                      </a:r>
                      <a:endParaRPr sz="800">
                        <a:latin typeface="Open Sans Semibold"/>
                        <a:cs typeface="Open Sans Semibold"/>
                      </a:endParaRPr>
                    </a:p>
                  </a:txBody>
                  <a:tcPr marL="0" marR="0" marT="15240" marB="0">
                    <a:solidFill>
                      <a:srgbClr val="F7941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 marL="76200">
                        <a:lnSpc>
                          <a:spcPts val="844"/>
                        </a:lnSpc>
                        <a:spcBef>
                          <a:spcPts val="120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Follow</a:t>
                      </a:r>
                      <a:r>
                        <a:rPr sz="8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management</a:t>
                      </a:r>
                      <a:endParaRPr sz="800">
                        <a:latin typeface="Open Sans Semibold"/>
                        <a:cs typeface="Open Sans Semibold"/>
                      </a:endParaRPr>
                    </a:p>
                  </a:txBody>
                  <a:tcPr marL="0" marR="0" marT="15240" marB="0">
                    <a:solidFill>
                      <a:srgbClr val="FFF2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800"/>
                        </a:lnSpc>
                        <a:spcBef>
                          <a:spcPts val="14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OK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for now.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Record</a:t>
                      </a:r>
                      <a:r>
                        <a:rPr sz="700" b="1" spc="-5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and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18415" marB="0">
                    <a:lnR w="9525">
                      <a:solidFill>
                        <a:srgbClr val="00305E"/>
                      </a:solidFill>
                      <a:prstDash val="solid"/>
                    </a:lnR>
                    <a:solidFill>
                      <a:srgbClr val="72B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9525">
                      <a:solidFill>
                        <a:srgbClr val="00305E"/>
                      </a:solidFill>
                      <a:prstDash val="solid"/>
                    </a:lnL>
                    <a:solidFill>
                      <a:srgbClr val="D2232A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solidFill>
                      <a:srgbClr val="F7941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solidFill>
                      <a:srgbClr val="FFF2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7620" algn="ctr">
                        <a:lnSpc>
                          <a:spcPts val="84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review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if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any</a:t>
                      </a:r>
                      <a:r>
                        <a:rPr sz="700" b="1" spc="-8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equipment/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  <a:p>
                      <a:pPr marL="192405" marR="176530" algn="ctr">
                        <a:lnSpc>
                          <a:spcPct val="1071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people/materials/  work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process</a:t>
                      </a:r>
                      <a:r>
                        <a:rPr sz="700" b="1" spc="-5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or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0" marB="0">
                    <a:lnR w="9525">
                      <a:solidFill>
                        <a:srgbClr val="00305E"/>
                      </a:solidFill>
                      <a:prstDash val="solid"/>
                    </a:lnR>
                    <a:solidFill>
                      <a:srgbClr val="72BF4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005">
                <a:tc>
                  <a:txBody>
                    <a:bodyPr/>
                    <a:lstStyle/>
                    <a:p>
                      <a:pPr marL="100330" marR="92710" algn="ctr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Do something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about  the risks</a:t>
                      </a:r>
                      <a:r>
                        <a:rPr sz="700" b="1" spc="-8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immediately. 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Requires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immediate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305E"/>
                      </a:solidFill>
                      <a:prstDash val="solid"/>
                    </a:lnL>
                    <a:solidFill>
                      <a:srgbClr val="D2232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1445" marR="123825" indent="189865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decision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is 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required</a:t>
                      </a:r>
                      <a:r>
                        <a:rPr sz="800" b="1" spc="-8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urgently.</a:t>
                      </a:r>
                      <a:endParaRPr sz="800">
                        <a:latin typeface="Open Sans Semibold"/>
                        <a:cs typeface="Open Sans Semibold"/>
                      </a:endParaRPr>
                    </a:p>
                  </a:txBody>
                  <a:tcPr marL="0" marR="0" marT="3810" marB="0"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9240">
                        <a:lnSpc>
                          <a:spcPts val="915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instructions.</a:t>
                      </a:r>
                      <a:endParaRPr sz="800">
                        <a:latin typeface="Open Sans Semibold"/>
                        <a:cs typeface="Open Sans Semibold"/>
                      </a:endParaRPr>
                    </a:p>
                  </a:txBody>
                  <a:tcPr marL="0" marR="0" marT="0" marB="0">
                    <a:solidFill>
                      <a:srgbClr val="FFF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305E"/>
                      </a:solidFill>
                      <a:prstDash val="solid"/>
                    </a:lnR>
                    <a:solidFill>
                      <a:srgbClr val="72BF4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attention.</a:t>
                      </a:r>
                      <a:endParaRPr sz="700">
                        <a:latin typeface="Open Sans Semibold"/>
                        <a:cs typeface="Open Sans Semibold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305E"/>
                      </a:solidFill>
                      <a:prstDash val="solid"/>
                    </a:lnL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D2232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3670">
                        <a:lnSpc>
                          <a:spcPts val="81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procedure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changes.</a:t>
                      </a:r>
                      <a:endParaRPr sz="7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0" marB="0">
                    <a:lnR w="9525">
                      <a:solidFill>
                        <a:srgbClr val="00305E"/>
                      </a:solidFill>
                      <a:prstDash val="solid"/>
                    </a:lnR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72B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66000"/>
            <a:ext cx="1675130" cy="4352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90525">
              <a:lnSpc>
                <a:spcPts val="1400"/>
              </a:lnSpc>
              <a:spcBef>
                <a:spcPts val="380"/>
              </a:spcBef>
            </a:pP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Assessing the  risk </a:t>
            </a:r>
            <a:r>
              <a:rPr sz="1400"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involved </a:t>
            </a: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—  risk</a:t>
            </a:r>
            <a:r>
              <a:rPr sz="1400" spc="-55" dirty="0">
                <a:solidFill>
                  <a:srgbClr val="002F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assessment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184150" algn="just">
              <a:lnSpc>
                <a:spcPct val="100000"/>
              </a:lnSpc>
              <a:spcBef>
                <a:spcPts val="77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After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identified a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 you 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assess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level of risk associated  with the hazard.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talk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  workers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 consultants to get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enough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information to assess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lower 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Open Sans"/>
              <a:cs typeface="Open Sans"/>
            </a:endParaRPr>
          </a:p>
          <a:p>
            <a:pPr marL="12700" marR="64769">
              <a:lnSpc>
                <a:spcPts val="1200"/>
              </a:lnSpc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Risk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assessment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is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made 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up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three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elements</a:t>
            </a:r>
            <a:endParaRPr sz="1200" dirty="0">
              <a:latin typeface="Franklin Gothic Demi"/>
              <a:cs typeface="Franklin Gothic Demi"/>
            </a:endParaRPr>
          </a:p>
          <a:p>
            <a:pPr marL="241300" indent="-2292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240665" algn="l"/>
                <a:tab pos="2419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Probability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endParaRPr sz="1000" dirty="0">
              <a:latin typeface="Open Sans"/>
              <a:cs typeface="Open Sans"/>
            </a:endParaRPr>
          </a:p>
          <a:p>
            <a:pPr marL="241300" marR="93345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likely is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  hazard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cause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harm?</a:t>
            </a:r>
            <a:endParaRPr sz="1000" dirty="0">
              <a:latin typeface="Open Sans"/>
              <a:cs typeface="Open Sans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AutoNum type="arabicPeriod" startAt="2"/>
              <a:tabLst>
                <a:tab pos="240665" algn="l"/>
                <a:tab pos="2419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Consequence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endParaRPr sz="1000" dirty="0">
              <a:latin typeface="Open Sans"/>
              <a:cs typeface="Open Sans"/>
            </a:endParaRPr>
          </a:p>
          <a:p>
            <a:pPr marL="241300" marR="158115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much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could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do?</a:t>
            </a:r>
            <a:endParaRPr sz="1000" dirty="0">
              <a:latin typeface="Open Sans"/>
              <a:cs typeface="Open Sans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AutoNum type="arabicPeriod" startAt="3"/>
              <a:tabLst>
                <a:tab pos="240665" algn="l"/>
                <a:tab pos="2419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Frequency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endParaRPr sz="1000" dirty="0">
              <a:latin typeface="Open Sans"/>
              <a:cs typeface="Open Sans"/>
            </a:endParaRPr>
          </a:p>
          <a:p>
            <a:pPr marL="241300" marR="9525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often could</a:t>
            </a:r>
            <a:r>
              <a:rPr sz="10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 be harmed by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it?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CFEF3-CD87-4689-9B69-603EC67ADF6E}"/>
              </a:ext>
            </a:extLst>
          </p:cNvPr>
          <p:cNvSpPr/>
          <p:nvPr/>
        </p:nvSpPr>
        <p:spPr>
          <a:xfrm>
            <a:off x="402553" y="402351"/>
            <a:ext cx="1965998" cy="2150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06DF1-0000-47D8-8174-01D4C7631998}"/>
              </a:ext>
            </a:extLst>
          </p:cNvPr>
          <p:cNvSpPr/>
          <p:nvPr/>
        </p:nvSpPr>
        <p:spPr>
          <a:xfrm>
            <a:off x="381866" y="2636901"/>
            <a:ext cx="1965998" cy="2150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F8E212-649C-4F5C-883F-7158BBBD8C0F}"/>
              </a:ext>
            </a:extLst>
          </p:cNvPr>
          <p:cNvSpPr/>
          <p:nvPr/>
        </p:nvSpPr>
        <p:spPr>
          <a:xfrm>
            <a:off x="2298358" y="391796"/>
            <a:ext cx="4946992" cy="4691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635444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Safe </a:t>
            </a:r>
            <a:r>
              <a:rPr sz="1400" spc="-15" dirty="0">
                <a:solidFill>
                  <a:srgbClr val="002F5E"/>
                </a:solidFill>
                <a:latin typeface="Franklin Gothic Demi"/>
                <a:cs typeface="Franklin Gothic Demi"/>
              </a:rPr>
              <a:t>Work </a:t>
            </a:r>
            <a:r>
              <a:rPr sz="1400" spc="-5" dirty="0">
                <a:solidFill>
                  <a:srgbClr val="002F5E"/>
                </a:solidFill>
                <a:latin typeface="Franklin Gothic Demi"/>
                <a:cs typeface="Franklin Gothic Demi"/>
              </a:rPr>
              <a:t>Method Statement</a:t>
            </a:r>
            <a:r>
              <a:rPr sz="1400" spc="10" dirty="0">
                <a:solidFill>
                  <a:srgbClr val="002F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(SWMS)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One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identify construction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 hazards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method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statement</a:t>
            </a:r>
            <a:r>
              <a:rPr sz="1000" spc="1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(SWMS).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method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statements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required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completed by employers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high risk construction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such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as:</a:t>
            </a:r>
            <a:endParaRPr sz="1000" dirty="0">
              <a:latin typeface="Open Sans"/>
              <a:cs typeface="Open San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1170005"/>
          <a:ext cx="6473190" cy="3791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58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heights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4413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Construction involving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tilt-up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precast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panels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Trenching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8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involving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explosives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466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areas of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extreme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heat or cold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35202" y="1457033"/>
            <a:ext cx="1577085" cy="1537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6476" y="1632940"/>
            <a:ext cx="1311202" cy="1352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5006" y="1599196"/>
            <a:ext cx="2078993" cy="1395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288" y="3380007"/>
            <a:ext cx="2051710" cy="15378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3579" y="3412170"/>
            <a:ext cx="1053057" cy="1469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5000" y="3632061"/>
            <a:ext cx="1976745" cy="1234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44DD0-EC10-45BF-A494-2AFAF8FCB575}"/>
              </a:ext>
            </a:extLst>
          </p:cNvPr>
          <p:cNvSpPr/>
          <p:nvPr/>
        </p:nvSpPr>
        <p:spPr>
          <a:xfrm>
            <a:off x="527299" y="379538"/>
            <a:ext cx="6410989" cy="74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022D47-5473-4A0F-9506-0324A52E9868}"/>
              </a:ext>
            </a:extLst>
          </p:cNvPr>
          <p:cNvSpPr/>
          <p:nvPr/>
        </p:nvSpPr>
        <p:spPr>
          <a:xfrm>
            <a:off x="612371" y="1221860"/>
            <a:ext cx="1965998" cy="177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96309A-5BB0-47AA-BA1E-B01318330C14}"/>
              </a:ext>
            </a:extLst>
          </p:cNvPr>
          <p:cNvSpPr/>
          <p:nvPr/>
        </p:nvSpPr>
        <p:spPr>
          <a:xfrm>
            <a:off x="2729078" y="1247616"/>
            <a:ext cx="1965998" cy="177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85D9D-1668-4288-9DD0-0BF9DC4AE1CB}"/>
              </a:ext>
            </a:extLst>
          </p:cNvPr>
          <p:cNvSpPr/>
          <p:nvPr/>
        </p:nvSpPr>
        <p:spPr>
          <a:xfrm>
            <a:off x="4883346" y="1221860"/>
            <a:ext cx="2078992" cy="177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C1DFF-66AC-449C-B9AA-9A140520199B}"/>
              </a:ext>
            </a:extLst>
          </p:cNvPr>
          <p:cNvSpPr/>
          <p:nvPr/>
        </p:nvSpPr>
        <p:spPr>
          <a:xfrm>
            <a:off x="600022" y="3144830"/>
            <a:ext cx="2054975" cy="177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5D019E-D04E-4F6D-AE3F-C1D331A96E67}"/>
              </a:ext>
            </a:extLst>
          </p:cNvPr>
          <p:cNvSpPr/>
          <p:nvPr/>
        </p:nvSpPr>
        <p:spPr>
          <a:xfrm>
            <a:off x="2793596" y="3104635"/>
            <a:ext cx="1965998" cy="1813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F55EB3-9F92-4D0B-8843-962A8ACECD80}"/>
              </a:ext>
            </a:extLst>
          </p:cNvPr>
          <p:cNvSpPr/>
          <p:nvPr/>
        </p:nvSpPr>
        <p:spPr>
          <a:xfrm>
            <a:off x="4886579" y="3126661"/>
            <a:ext cx="2051710" cy="1813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597" y="144005"/>
            <a:ext cx="5396865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205740" algn="ct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 HAZARDS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71642"/>
          <a:ext cx="6473190" cy="4290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7506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Construction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involving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diving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adjacent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roadways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railways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506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involving excavation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deeper than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1.5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metres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near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chemical, fuel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refrigerant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lines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95444"/>
            <a:ext cx="1757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Safe 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Method Statement</a:t>
            </a:r>
            <a:r>
              <a:rPr sz="8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786" y="3123019"/>
            <a:ext cx="2655633" cy="180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9599" y="957300"/>
            <a:ext cx="1907996" cy="184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3000" y="3234127"/>
            <a:ext cx="3104999" cy="1697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2999" y="1188522"/>
            <a:ext cx="3105005" cy="1374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144005"/>
            <a:ext cx="2164080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D80186-FBB0-4E8F-B38B-35EDB58BE84E}"/>
              </a:ext>
            </a:extLst>
          </p:cNvPr>
          <p:cNvSpPr/>
          <p:nvPr/>
        </p:nvSpPr>
        <p:spPr>
          <a:xfrm>
            <a:off x="612370" y="762976"/>
            <a:ext cx="2594379" cy="203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03B419-8F82-42EA-852D-D69D0B0BA9EF}"/>
              </a:ext>
            </a:extLst>
          </p:cNvPr>
          <p:cNvSpPr/>
          <p:nvPr/>
        </p:nvSpPr>
        <p:spPr>
          <a:xfrm>
            <a:off x="3803978" y="762603"/>
            <a:ext cx="3144021" cy="203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29FF7-84BD-405E-83CA-8B26FA57B4D7}"/>
              </a:ext>
            </a:extLst>
          </p:cNvPr>
          <p:cNvSpPr/>
          <p:nvPr/>
        </p:nvSpPr>
        <p:spPr>
          <a:xfrm>
            <a:off x="606568" y="2893701"/>
            <a:ext cx="2981182" cy="203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7AB6B7-77A9-44C5-B71E-AC25CFE67B69}"/>
              </a:ext>
            </a:extLst>
          </p:cNvPr>
          <p:cNvSpPr/>
          <p:nvPr/>
        </p:nvSpPr>
        <p:spPr>
          <a:xfrm>
            <a:off x="3842002" y="2892613"/>
            <a:ext cx="3144020" cy="203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6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1162</Words>
  <Application>Microsoft Office PowerPoint</Application>
  <PresentationFormat>Custom</PresentationFormat>
  <Paragraphs>243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Franklin Gothic Book</vt:lpstr>
      <vt:lpstr>Franklin Gothic Demi</vt:lpstr>
      <vt:lpstr>Franklin Gothic Medium</vt:lpstr>
      <vt:lpstr>Lucida Sans</vt:lpstr>
      <vt:lpstr>Open Sans</vt:lpstr>
      <vt:lpstr>Open Sans Semibold</vt:lpstr>
      <vt:lpstr>Times New Roman</vt:lpstr>
      <vt:lpstr>Office Theme</vt:lpstr>
      <vt:lpstr>PowerPoint Presentation</vt:lpstr>
      <vt:lpstr>Element 1 -  Identify health and safety legislative  requirements of construction work</vt:lpstr>
      <vt:lpstr>Element 2 - Identify construction  hazards and risk control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Tennant</cp:lastModifiedBy>
  <cp:revision>48</cp:revision>
  <dcterms:created xsi:type="dcterms:W3CDTF">2020-06-07T01:08:12Z</dcterms:created>
  <dcterms:modified xsi:type="dcterms:W3CDTF">2022-07-02T01:34:26Z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2020-06-07T00:00:00Z</vt:filetime>
  </property>
  <property fmtid="{D5CDD505-2E9C-101B-9397-08002B2CF9AE}" pid="5" name="ArticulateGUID">
    <vt:lpwstr>46B523F3-0121-4B12-877E-52F289678AA0</vt:lpwstr>
  </property>
  <property fmtid="{D5CDD505-2E9C-101B-9397-08002B2CF9AE}" pid="6" name="ArticulatePath">
    <vt:lpwstr>Construction Induction_PowerPoint_Edition 5-2022</vt:lpwstr>
  </property>
</Properties>
</file>