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>
      <p:cViewPr varScale="1">
        <p:scale>
          <a:sx n="145" d="100"/>
          <a:sy n="145" d="100"/>
        </p:scale>
        <p:origin x="113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 u="dash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60309" cy="1977389"/>
          </a:xfrm>
          <a:custGeom>
            <a:avLst/>
            <a:gdLst/>
            <a:ahLst/>
            <a:cxnLst/>
            <a:rect l="l" t="t" r="r" b="b"/>
            <a:pathLst>
              <a:path w="7560309" h="1977389">
                <a:moveTo>
                  <a:pt x="0" y="1976793"/>
                </a:moveTo>
                <a:lnTo>
                  <a:pt x="7559992" y="1976793"/>
                </a:lnTo>
                <a:lnTo>
                  <a:pt x="7559992" y="0"/>
                </a:lnTo>
                <a:lnTo>
                  <a:pt x="0" y="0"/>
                </a:lnTo>
                <a:lnTo>
                  <a:pt x="0" y="1976793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795" y="748331"/>
            <a:ext cx="6503258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75299" y="1546108"/>
            <a:ext cx="3157220" cy="2553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 u="dash">
                <a:solidFill>
                  <a:srgbClr val="231F20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33144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45" y="5093441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7657" y="5083075"/>
            <a:ext cx="234314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309" cy="1476375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  <a:solidFill>
            <a:srgbClr val="72B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94635" y="391988"/>
            <a:ext cx="861364" cy="870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8008" y="3686416"/>
            <a:ext cx="1979991" cy="831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300" y="241442"/>
            <a:ext cx="4063365" cy="1235075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2700" marR="5080">
              <a:lnSpc>
                <a:spcPct val="72500"/>
              </a:lnSpc>
              <a:spcBef>
                <a:spcPts val="1614"/>
              </a:spcBef>
            </a:pPr>
            <a:r>
              <a:rPr sz="4600" spc="80" dirty="0">
                <a:solidFill>
                  <a:srgbClr val="00305E"/>
                </a:solidFill>
              </a:rPr>
              <a:t>Confined</a:t>
            </a:r>
            <a:r>
              <a:rPr sz="4600" spc="-120" dirty="0">
                <a:solidFill>
                  <a:srgbClr val="00305E"/>
                </a:solidFill>
              </a:rPr>
              <a:t> </a:t>
            </a:r>
            <a:r>
              <a:rPr sz="4600" spc="80" dirty="0">
                <a:solidFill>
                  <a:srgbClr val="00305E"/>
                </a:solidFill>
              </a:rPr>
              <a:t>Spaces  </a:t>
            </a:r>
            <a:r>
              <a:rPr sz="4600" spc="20" dirty="0"/>
              <a:t>Learner</a:t>
            </a:r>
            <a:r>
              <a:rPr sz="4600" spc="-80" dirty="0"/>
              <a:t> </a:t>
            </a:r>
            <a:r>
              <a:rPr sz="4600" spc="80" dirty="0"/>
              <a:t>Guide</a:t>
            </a:r>
            <a:endParaRPr sz="4600"/>
          </a:p>
        </p:txBody>
      </p:sp>
      <p:sp>
        <p:nvSpPr>
          <p:cNvPr id="6" name="object 6"/>
          <p:cNvSpPr txBox="1"/>
          <p:nvPr/>
        </p:nvSpPr>
        <p:spPr>
          <a:xfrm>
            <a:off x="6253452" y="3555705"/>
            <a:ext cx="7785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40" dirty="0">
                <a:solidFill>
                  <a:srgbClr val="231F20"/>
                </a:solidFill>
                <a:latin typeface="Open Sans Semibold"/>
                <a:cs typeface="Open Sans Semibold"/>
              </a:rPr>
              <a:t>Produced</a:t>
            </a:r>
            <a:r>
              <a:rPr sz="1000" b="1" spc="-75" dirty="0">
                <a:solidFill>
                  <a:srgbClr val="231F20"/>
                </a:solidFill>
                <a:latin typeface="Open Sans Semibold"/>
                <a:cs typeface="Open Sans Semibold"/>
              </a:rPr>
              <a:t>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by:</a:t>
            </a:r>
            <a:endParaRPr sz="1000">
              <a:latin typeface="Open Sans Semibold"/>
              <a:cs typeface="Open Sans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7870" y="1504436"/>
            <a:ext cx="2949380" cy="786306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8255">
              <a:lnSpc>
                <a:spcPct val="100000"/>
              </a:lnSpc>
              <a:spcBef>
                <a:spcPts val="675"/>
              </a:spcBef>
            </a:pP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Training </a:t>
            </a:r>
            <a:r>
              <a:rPr sz="1000" spc="5" dirty="0">
                <a:solidFill>
                  <a:srgbClr val="231F20"/>
                </a:solidFill>
                <a:latin typeface="Calibri"/>
                <a:cs typeface="Calibri"/>
              </a:rPr>
              <a:t>support </a:t>
            </a:r>
            <a:r>
              <a:rPr sz="1000" spc="-15" dirty="0">
                <a:solidFill>
                  <a:srgbClr val="231F20"/>
                </a:solidFill>
                <a:latin typeface="Calibri"/>
                <a:cs typeface="Calibri"/>
              </a:rPr>
              <a:t>material</a:t>
            </a:r>
            <a:r>
              <a:rPr sz="10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Calibri"/>
                <a:cs typeface="Calibri"/>
              </a:rPr>
              <a:t>for:</a:t>
            </a:r>
            <a:endParaRPr lang="en-US" sz="1000" dirty="0">
              <a:latin typeface="Calibri"/>
              <a:cs typeface="Calibri"/>
            </a:endParaRPr>
          </a:p>
          <a:p>
            <a:pPr marL="1278255">
              <a:lnSpc>
                <a:spcPct val="100000"/>
              </a:lnSpc>
              <a:spcBef>
                <a:spcPts val="675"/>
              </a:spcBef>
            </a:pPr>
            <a:r>
              <a:rPr sz="1600" b="1" spc="-60" dirty="0">
                <a:solidFill>
                  <a:srgbClr val="00305E"/>
                </a:solidFill>
                <a:latin typeface="Open Sans Semibold"/>
                <a:cs typeface="Open Sans Semibold"/>
              </a:rPr>
              <a:t>RIIWHS202D</a:t>
            </a:r>
            <a:endParaRPr sz="1600" dirty="0">
              <a:latin typeface="Open Sans Semibold"/>
              <a:cs typeface="Open Sans Semibold"/>
            </a:endParaRPr>
          </a:p>
          <a:p>
            <a:pPr marL="12700">
              <a:lnSpc>
                <a:spcPts val="1670"/>
              </a:lnSpc>
            </a:pPr>
            <a:r>
              <a:rPr sz="1400" b="1" spc="-45" dirty="0">
                <a:solidFill>
                  <a:srgbClr val="00305E"/>
                </a:solidFill>
                <a:latin typeface="Open Sans Semibold"/>
                <a:cs typeface="Open Sans Semibold"/>
              </a:rPr>
              <a:t>Enter </a:t>
            </a:r>
            <a:r>
              <a:rPr sz="1400" b="1" spc="-50" dirty="0">
                <a:solidFill>
                  <a:srgbClr val="00305E"/>
                </a:solidFill>
                <a:latin typeface="Open Sans Semibold"/>
                <a:cs typeface="Open Sans Semibold"/>
              </a:rPr>
              <a:t>and work </a:t>
            </a:r>
            <a:r>
              <a:rPr sz="1400" b="1" spc="-40" dirty="0">
                <a:solidFill>
                  <a:srgbClr val="00305E"/>
                </a:solidFill>
                <a:latin typeface="Open Sans Semibold"/>
                <a:cs typeface="Open Sans Semibold"/>
              </a:rPr>
              <a:t>in </a:t>
            </a:r>
            <a:r>
              <a:rPr sz="1400" b="1" spc="-50" dirty="0">
                <a:solidFill>
                  <a:srgbClr val="00305E"/>
                </a:solidFill>
                <a:latin typeface="Open Sans Semibold"/>
                <a:cs typeface="Open Sans Semibold"/>
              </a:rPr>
              <a:t>confined</a:t>
            </a:r>
            <a:r>
              <a:rPr sz="1400" b="1" spc="-35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400" b="1" spc="-50" dirty="0">
                <a:solidFill>
                  <a:srgbClr val="00305E"/>
                </a:solidFill>
                <a:latin typeface="Open Sans Semibold"/>
                <a:cs typeface="Open Sans Semibold"/>
              </a:rPr>
              <a:t>spaces</a:t>
            </a:r>
            <a:endParaRPr sz="1400" dirty="0">
              <a:latin typeface="Open Sans Semibold"/>
              <a:cs typeface="Open Sans Semi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477" y="1604543"/>
            <a:ext cx="3108960" cy="3470275"/>
          </a:xfrm>
          <a:custGeom>
            <a:avLst/>
            <a:gdLst/>
            <a:ahLst/>
            <a:cxnLst/>
            <a:rect l="l" t="t" r="r" b="b"/>
            <a:pathLst>
              <a:path w="3108960" h="3470275">
                <a:moveTo>
                  <a:pt x="0" y="0"/>
                </a:moveTo>
                <a:lnTo>
                  <a:pt x="3108960" y="0"/>
                </a:lnTo>
                <a:lnTo>
                  <a:pt x="3108960" y="3470148"/>
                </a:lnTo>
                <a:lnTo>
                  <a:pt x="0" y="3470148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4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203" y="1639989"/>
            <a:ext cx="2978137" cy="33245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203" y="1625269"/>
            <a:ext cx="2978150" cy="3340735"/>
          </a:xfrm>
          <a:custGeom>
            <a:avLst/>
            <a:gdLst/>
            <a:ahLst/>
            <a:cxnLst/>
            <a:rect l="l" t="t" r="r" b="b"/>
            <a:pathLst>
              <a:path w="2978150" h="3340735">
                <a:moveTo>
                  <a:pt x="0" y="3340620"/>
                </a:moveTo>
                <a:lnTo>
                  <a:pt x="2978137" y="3340620"/>
                </a:lnTo>
                <a:lnTo>
                  <a:pt x="2978137" y="0"/>
                </a:lnTo>
                <a:lnTo>
                  <a:pt x="0" y="0"/>
                </a:lnTo>
                <a:lnTo>
                  <a:pt x="0" y="3340620"/>
                </a:lnTo>
                <a:close/>
              </a:path>
            </a:pathLst>
          </a:custGeom>
          <a:ln w="10528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83300" y="4447075"/>
            <a:ext cx="3056890" cy="55943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334770">
              <a:lnSpc>
                <a:spcPct val="100000"/>
              </a:lnSpc>
              <a:spcBef>
                <a:spcPts val="760"/>
              </a:spcBef>
            </a:pPr>
            <a:r>
              <a:rPr sz="1200" spc="-3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Industry </a:t>
            </a:r>
            <a:r>
              <a:rPr sz="12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Training</a:t>
            </a:r>
            <a:r>
              <a:rPr sz="1200" spc="-5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200" spc="-3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Resources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200" spc="10" dirty="0">
                <a:solidFill>
                  <a:srgbClr val="F7941D"/>
                </a:solidFill>
                <a:latin typeface="Calibri"/>
                <a:cs typeface="Calibri"/>
              </a:rPr>
              <a:t>Picture </a:t>
            </a:r>
            <a:r>
              <a:rPr sz="1200" spc="15" dirty="0">
                <a:solidFill>
                  <a:srgbClr val="F7941D"/>
                </a:solidFill>
                <a:latin typeface="Calibri"/>
                <a:cs typeface="Calibri"/>
              </a:rPr>
              <a:t>based. </a:t>
            </a:r>
            <a:r>
              <a:rPr sz="1200" spc="20" dirty="0">
                <a:solidFill>
                  <a:srgbClr val="F7941D"/>
                </a:solidFill>
                <a:latin typeface="Calibri"/>
                <a:cs typeface="Calibri"/>
              </a:rPr>
              <a:t>Plain </a:t>
            </a:r>
            <a:r>
              <a:rPr sz="1200" spc="25" dirty="0">
                <a:solidFill>
                  <a:srgbClr val="F7941D"/>
                </a:solidFill>
                <a:latin typeface="Calibri"/>
                <a:cs typeface="Calibri"/>
              </a:rPr>
              <a:t>English. </a:t>
            </a:r>
            <a:r>
              <a:rPr sz="1200" spc="35" dirty="0">
                <a:solidFill>
                  <a:srgbClr val="F7941D"/>
                </a:solidFill>
                <a:latin typeface="Calibri"/>
                <a:cs typeface="Calibri"/>
              </a:rPr>
              <a:t>Learning</a:t>
            </a:r>
            <a:r>
              <a:rPr sz="1200" spc="-55" dirty="0">
                <a:solidFill>
                  <a:srgbClr val="F7941D"/>
                </a:solidFill>
                <a:latin typeface="Calibri"/>
                <a:cs typeface="Calibri"/>
              </a:rPr>
              <a:t> </a:t>
            </a:r>
            <a:r>
              <a:rPr sz="1200" spc="30" dirty="0">
                <a:solidFill>
                  <a:srgbClr val="F7941D"/>
                </a:solidFill>
                <a:latin typeface="Calibri"/>
                <a:cs typeface="Calibri"/>
              </a:rPr>
              <a:t>made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FCDFC62-CFC3-404B-BD4D-EB1EED7A2D04}"/>
              </a:ext>
            </a:extLst>
          </p:cNvPr>
          <p:cNvSpPr/>
          <p:nvPr/>
        </p:nvSpPr>
        <p:spPr>
          <a:xfrm>
            <a:off x="3756916" y="2559470"/>
            <a:ext cx="1360417" cy="1315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2601" y="117014"/>
            <a:ext cx="1605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CONFINED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774756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777926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01058" y="774756"/>
            <a:ext cx="2158365" cy="0"/>
          </a:xfrm>
          <a:custGeom>
            <a:avLst/>
            <a:gdLst/>
            <a:ahLst/>
            <a:cxnLst/>
            <a:rect l="l" t="t" r="r" b="b"/>
            <a:pathLst>
              <a:path w="2158365">
                <a:moveTo>
                  <a:pt x="0" y="0"/>
                </a:moveTo>
                <a:lnTo>
                  <a:pt x="215788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1058" y="777926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8941" y="774756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58941" y="777926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6825" y="777926"/>
            <a:ext cx="0" cy="2092325"/>
          </a:xfrm>
          <a:custGeom>
            <a:avLst/>
            <a:gdLst/>
            <a:ahLst/>
            <a:cxnLst/>
            <a:rect l="l" t="t" r="r" b="b"/>
            <a:pathLst>
              <a:path h="2092325">
                <a:moveTo>
                  <a:pt x="0" y="209186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6825" y="2869788"/>
            <a:ext cx="0" cy="2092325"/>
          </a:xfrm>
          <a:custGeom>
            <a:avLst/>
            <a:gdLst/>
            <a:ahLst/>
            <a:cxnLst/>
            <a:rect l="l" t="t" r="r" b="b"/>
            <a:pathLst>
              <a:path h="2092325">
                <a:moveTo>
                  <a:pt x="0" y="2091867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8941" y="4964831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000" y="2869793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3175" y="2872963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1058" y="2869793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1058" y="2872963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58941" y="2872963"/>
            <a:ext cx="0" cy="2089150"/>
          </a:xfrm>
          <a:custGeom>
            <a:avLst/>
            <a:gdLst/>
            <a:ahLst/>
            <a:cxnLst/>
            <a:rect l="l" t="t" r="r" b="b"/>
            <a:pathLst>
              <a:path h="2089150">
                <a:moveTo>
                  <a:pt x="0" y="2088692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000" y="4964831"/>
            <a:ext cx="2161540" cy="0"/>
          </a:xfrm>
          <a:custGeom>
            <a:avLst/>
            <a:gdLst/>
            <a:ahLst/>
            <a:cxnLst/>
            <a:rect l="l" t="t" r="r" b="b"/>
            <a:pathLst>
              <a:path w="2161540">
                <a:moveTo>
                  <a:pt x="0" y="0"/>
                </a:moveTo>
                <a:lnTo>
                  <a:pt x="216105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1058" y="4964831"/>
            <a:ext cx="2158365" cy="0"/>
          </a:xfrm>
          <a:custGeom>
            <a:avLst/>
            <a:gdLst/>
            <a:ahLst/>
            <a:cxnLst/>
            <a:rect l="l" t="t" r="r" b="b"/>
            <a:pathLst>
              <a:path w="2158365">
                <a:moveTo>
                  <a:pt x="0" y="0"/>
                </a:moveTo>
                <a:lnTo>
                  <a:pt x="215788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300" y="366000"/>
            <a:ext cx="3527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What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are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some examples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confined</a:t>
            </a:r>
            <a:r>
              <a:rPr sz="1400" spc="-6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spaces?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5675" y="1200772"/>
            <a:ext cx="1936318" cy="1475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78418" y="1253208"/>
            <a:ext cx="1744869" cy="3545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707" y="3227806"/>
            <a:ext cx="1899390" cy="1313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7450" y="3172468"/>
            <a:ext cx="1619800" cy="15710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08299" y="837053"/>
            <a:ext cx="1294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Water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storage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tanks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8299" y="2942073"/>
            <a:ext cx="11283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Shipping</a:t>
            </a:r>
            <a:r>
              <a:rPr sz="1000" spc="-9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containers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63438" y="837053"/>
            <a:ext cx="3422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Ducts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13999" y="839477"/>
            <a:ext cx="280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Silos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16250" y="1302702"/>
            <a:ext cx="1922195" cy="12601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63438" y="2942073"/>
            <a:ext cx="10769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Roof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floor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cavity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10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2.1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F9550E0-E36D-4F83-8C3F-3CADA9331DD6}"/>
              </a:ext>
            </a:extLst>
          </p:cNvPr>
          <p:cNvSpPr/>
          <p:nvPr/>
        </p:nvSpPr>
        <p:spPr>
          <a:xfrm>
            <a:off x="586413" y="805632"/>
            <a:ext cx="2059586" cy="187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B7C3E1E-786F-4B86-8B90-B93F52DB4F97}"/>
              </a:ext>
            </a:extLst>
          </p:cNvPr>
          <p:cNvSpPr/>
          <p:nvPr/>
        </p:nvSpPr>
        <p:spPr>
          <a:xfrm>
            <a:off x="2743814" y="857603"/>
            <a:ext cx="2059586" cy="187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6E039B-000E-4444-8E08-1E72975DD47A}"/>
              </a:ext>
            </a:extLst>
          </p:cNvPr>
          <p:cNvSpPr/>
          <p:nvPr/>
        </p:nvSpPr>
        <p:spPr>
          <a:xfrm>
            <a:off x="586413" y="2935302"/>
            <a:ext cx="2059586" cy="187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3311E3D-0593-45E7-AC83-6FF0A93F6521}"/>
              </a:ext>
            </a:extLst>
          </p:cNvPr>
          <p:cNvSpPr/>
          <p:nvPr/>
        </p:nvSpPr>
        <p:spPr>
          <a:xfrm>
            <a:off x="2763438" y="2942073"/>
            <a:ext cx="2059586" cy="187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A180CA-DBA0-460B-808E-06B0C3280B7B}"/>
              </a:ext>
            </a:extLst>
          </p:cNvPr>
          <p:cNvSpPr/>
          <p:nvPr/>
        </p:nvSpPr>
        <p:spPr>
          <a:xfrm>
            <a:off x="4896139" y="797394"/>
            <a:ext cx="1992352" cy="4038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2601" y="117014"/>
            <a:ext cx="1605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CONFINED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67874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681912"/>
            <a:ext cx="0" cy="2136775"/>
          </a:xfrm>
          <a:custGeom>
            <a:avLst/>
            <a:gdLst/>
            <a:ahLst/>
            <a:cxnLst/>
            <a:rect l="l" t="t" r="r" b="b"/>
            <a:pathLst>
              <a:path h="2136775">
                <a:moveTo>
                  <a:pt x="0" y="21366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67874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99" y="681912"/>
            <a:ext cx="0" cy="2136775"/>
          </a:xfrm>
          <a:custGeom>
            <a:avLst/>
            <a:gdLst/>
            <a:ahLst/>
            <a:cxnLst/>
            <a:rect l="l" t="t" r="r" b="b"/>
            <a:pathLst>
              <a:path h="2136775">
                <a:moveTo>
                  <a:pt x="0" y="21366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825" y="681912"/>
            <a:ext cx="0" cy="2139950"/>
          </a:xfrm>
          <a:custGeom>
            <a:avLst/>
            <a:gdLst/>
            <a:ahLst/>
            <a:cxnLst/>
            <a:rect l="l" t="t" r="r" b="b"/>
            <a:pathLst>
              <a:path h="2139950">
                <a:moveTo>
                  <a:pt x="0" y="2139873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6825" y="2821782"/>
            <a:ext cx="0" cy="2139950"/>
          </a:xfrm>
          <a:custGeom>
            <a:avLst/>
            <a:gdLst/>
            <a:ahLst/>
            <a:cxnLst/>
            <a:rect l="l" t="t" r="r" b="b"/>
            <a:pathLst>
              <a:path h="2139950">
                <a:moveTo>
                  <a:pt x="0" y="2139873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999" y="49648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000" y="2821786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3175" y="2824957"/>
            <a:ext cx="0" cy="2136775"/>
          </a:xfrm>
          <a:custGeom>
            <a:avLst/>
            <a:gdLst/>
            <a:ahLst/>
            <a:cxnLst/>
            <a:rect l="l" t="t" r="r" b="b"/>
            <a:pathLst>
              <a:path h="2136775">
                <a:moveTo>
                  <a:pt x="0" y="21366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9999" y="2824957"/>
            <a:ext cx="0" cy="2136775"/>
          </a:xfrm>
          <a:custGeom>
            <a:avLst/>
            <a:gdLst/>
            <a:ahLst/>
            <a:cxnLst/>
            <a:rect l="l" t="t" r="r" b="b"/>
            <a:pathLst>
              <a:path h="2136775">
                <a:moveTo>
                  <a:pt x="0" y="21366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000" y="49648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7300" y="392460"/>
            <a:ext cx="18491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Examples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confined spaces</a:t>
            </a:r>
            <a:r>
              <a:rPr sz="900" spc="-1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300" y="741038"/>
            <a:ext cx="11455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Underground</a:t>
            </a:r>
            <a:r>
              <a:rPr sz="1000" spc="-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sewer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9300" y="2887258"/>
            <a:ext cx="8305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Shafts or</a:t>
            </a:r>
            <a:r>
              <a:rPr sz="1000" spc="-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wells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9300" y="741038"/>
            <a:ext cx="1494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Trenches,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tunnels or</a:t>
            </a:r>
            <a:r>
              <a:rPr sz="1000" spc="-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pipes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28153" y="3143481"/>
            <a:ext cx="2331897" cy="1751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28153" y="992849"/>
            <a:ext cx="2331910" cy="173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64597" y="1696876"/>
            <a:ext cx="3071137" cy="21238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2.1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11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9656EC-7474-4B58-8FFE-1F4238B2B179}"/>
              </a:ext>
            </a:extLst>
          </p:cNvPr>
          <p:cNvSpPr/>
          <p:nvPr/>
        </p:nvSpPr>
        <p:spPr>
          <a:xfrm>
            <a:off x="599299" y="715422"/>
            <a:ext cx="3026527" cy="203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7D66BD-1F3F-431E-9063-C5C05DC92D53}"/>
              </a:ext>
            </a:extLst>
          </p:cNvPr>
          <p:cNvSpPr/>
          <p:nvPr/>
        </p:nvSpPr>
        <p:spPr>
          <a:xfrm>
            <a:off x="584110" y="2885187"/>
            <a:ext cx="3109611" cy="2056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D57D9-DD1B-4647-A837-97045D967538}"/>
              </a:ext>
            </a:extLst>
          </p:cNvPr>
          <p:cNvSpPr/>
          <p:nvPr/>
        </p:nvSpPr>
        <p:spPr>
          <a:xfrm>
            <a:off x="3810418" y="741038"/>
            <a:ext cx="3119711" cy="398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2601" y="117014"/>
            <a:ext cx="1605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CONFINED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175" y="3231953"/>
            <a:ext cx="6473825" cy="1732914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77470" marR="3098165">
              <a:lnSpc>
                <a:spcPct val="100000"/>
              </a:lnSpc>
              <a:spcBef>
                <a:spcPts val="63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take care of their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own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safety. 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 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also take care of the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of</a:t>
            </a:r>
            <a:r>
              <a:rPr sz="1000" spc="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others.</a:t>
            </a:r>
            <a:endParaRPr sz="1000" dirty="0">
              <a:latin typeface="Open Sans"/>
              <a:cs typeface="Open Sans"/>
            </a:endParaRPr>
          </a:p>
          <a:p>
            <a:pPr marL="77470">
              <a:lnSpc>
                <a:spcPct val="100000"/>
              </a:lnSpc>
              <a:spcBef>
                <a:spcPts val="57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work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you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must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:</a:t>
            </a:r>
            <a:endParaRPr sz="1000" dirty="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30504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practices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instructions</a:t>
            </a:r>
            <a:endParaRPr sz="1000" dirty="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570"/>
              </a:spcBef>
              <a:buChar char="•"/>
              <a:tabLst>
                <a:tab pos="230504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the instructions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entry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permit</a:t>
            </a:r>
            <a:endParaRPr sz="1000" dirty="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30504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the risk control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emergency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plan</a:t>
            </a:r>
            <a:endParaRPr sz="1000" dirty="0">
              <a:latin typeface="Open Sans"/>
              <a:cs typeface="Open Sans"/>
            </a:endParaRPr>
          </a:p>
          <a:p>
            <a:pPr marL="229870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30504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9996" y="3292208"/>
            <a:ext cx="2780995" cy="1603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293860"/>
            <a:ext cx="6371590" cy="89154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How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can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you tell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if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is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‘confined</a:t>
            </a:r>
            <a:r>
              <a:rPr sz="1400" spc="1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space’?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40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To 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out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you should 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b="1" spc="-30" dirty="0">
                <a:solidFill>
                  <a:srgbClr val="231F20"/>
                </a:solidFill>
                <a:latin typeface="Open Sans Semibold"/>
                <a:cs typeface="Open Sans Semibold"/>
              </a:rPr>
              <a:t>Confined space </a:t>
            </a:r>
            <a:r>
              <a:rPr sz="1000" b="1" spc="-25" dirty="0">
                <a:solidFill>
                  <a:srgbClr val="231F20"/>
                </a:solidFill>
                <a:latin typeface="Open Sans Semibold"/>
                <a:cs typeface="Open Sans Semibold"/>
              </a:rPr>
              <a:t>identification </a:t>
            </a:r>
            <a:r>
              <a:rPr sz="1000" b="1" spc="-20" dirty="0">
                <a:solidFill>
                  <a:srgbClr val="231F20"/>
                </a:solidFill>
                <a:latin typeface="Open Sans Semibold"/>
                <a:cs typeface="Open Sans Semibold"/>
              </a:rPr>
              <a:t>checklist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This form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will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help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out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space.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example: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801" y="2621053"/>
            <a:ext cx="70866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80"/>
              </a:lnSpc>
            </a:pPr>
            <a:r>
              <a:rPr sz="700" spc="15" dirty="0">
                <a:solidFill>
                  <a:srgbClr val="231F20"/>
                </a:solidFill>
                <a:latin typeface="Calibri"/>
                <a:cs typeface="Calibri"/>
              </a:rPr>
              <a:t>Inspecting a</a:t>
            </a:r>
            <a:r>
              <a:rPr sz="700" spc="-7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700" spc="15" dirty="0">
                <a:solidFill>
                  <a:srgbClr val="231F20"/>
                </a:solidFill>
                <a:latin typeface="Calibri"/>
                <a:cs typeface="Calibri"/>
              </a:rPr>
              <a:t>sewer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7004" y="2613596"/>
            <a:ext cx="1017269" cy="324485"/>
          </a:xfrm>
          <a:custGeom>
            <a:avLst/>
            <a:gdLst/>
            <a:ahLst/>
            <a:cxnLst/>
            <a:rect l="l" t="t" r="r" b="b"/>
            <a:pathLst>
              <a:path w="1017269" h="324485">
                <a:moveTo>
                  <a:pt x="0" y="324002"/>
                </a:moveTo>
                <a:lnTo>
                  <a:pt x="1017003" y="324002"/>
                </a:lnTo>
                <a:lnTo>
                  <a:pt x="1017003" y="0"/>
                </a:lnTo>
                <a:lnTo>
                  <a:pt x="0" y="0"/>
                </a:lnTo>
                <a:lnTo>
                  <a:pt x="0" y="324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4749" y="1288727"/>
          <a:ext cx="6465568" cy="1778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4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solidFill>
                      <a:srgbClr val="DCDDD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45720">
                        <a:lnSpc>
                          <a:spcPts val="1215"/>
                        </a:lnSpc>
                      </a:pPr>
                      <a:r>
                        <a:rPr sz="105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Confined </a:t>
                      </a:r>
                      <a:r>
                        <a:rPr sz="1050" b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</a:t>
                      </a:r>
                      <a:r>
                        <a:rPr sz="1050" b="1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69850">
                        <a:lnSpc>
                          <a:spcPts val="1215"/>
                        </a:lnSpc>
                      </a:pPr>
                      <a:r>
                        <a:rPr sz="1050" b="1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Confined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050" b="1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space?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17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3495" algn="ctr">
                        <a:lnSpc>
                          <a:spcPts val="1060"/>
                        </a:lnSpc>
                      </a:pP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 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 be 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considered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‘confined</a:t>
                      </a:r>
                      <a:r>
                        <a:rPr sz="9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space’,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6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5890">
                        <a:lnSpc>
                          <a:spcPts val="1060"/>
                        </a:lnSpc>
                      </a:pP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you must answer ‘YES’ to 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9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 following,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and,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72415">
                        <a:lnSpc>
                          <a:spcPts val="1060"/>
                        </a:lnSpc>
                      </a:pP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any one of the</a:t>
                      </a:r>
                      <a:r>
                        <a:rPr sz="9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following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231F2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53975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DCD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45">
                <a:tc rowSpan="3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Description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spc="-2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F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If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you answer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A,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B,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 and</a:t>
                      </a:r>
                      <a:r>
                        <a:rPr sz="700" spc="-6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at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69850" marR="69850">
                        <a:lnSpc>
                          <a:spcPct val="119800"/>
                        </a:lnSpc>
                        <a:spcBef>
                          <a:spcPts val="5"/>
                        </a:spcBef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least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one of D,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then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 space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 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 confined</a:t>
                      </a:r>
                      <a:r>
                        <a:rPr sz="700" spc="-8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space.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1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720" marR="168910">
                        <a:lnSpc>
                          <a:spcPct val="120100"/>
                        </a:lnSpc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enclosed</a:t>
                      </a:r>
                      <a:r>
                        <a:rPr sz="7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 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partically 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enclosed?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 space</a:t>
                      </a:r>
                      <a:r>
                        <a:rPr sz="7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720" marR="169545">
                        <a:lnSpc>
                          <a:spcPct val="120000"/>
                        </a:lnSpc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designed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or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intended to</a:t>
                      </a:r>
                      <a:r>
                        <a:rPr sz="700" spc="-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be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occupied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by a  person?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085">
                        <a:lnSpc>
                          <a:spcPts val="835"/>
                        </a:lnSpc>
                      </a:pP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 space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designed or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intended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085" marR="163830">
                        <a:lnSpc>
                          <a:spcPct val="120100"/>
                        </a:lnSpc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to be, at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normal atmospheric  pressure while any person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700" spc="-7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in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space?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">
                        <a:lnSpc>
                          <a:spcPts val="835"/>
                        </a:lnSpc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Does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space represent a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risk</a:t>
                      </a:r>
                      <a:r>
                        <a:rPr sz="700" spc="-4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from: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F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1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Harmful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720" marR="88265">
                        <a:lnSpc>
                          <a:spcPct val="119900"/>
                        </a:lnSpc>
                      </a:pP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airborne  </a:t>
                      </a:r>
                      <a:r>
                        <a:rPr sz="7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contaminants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spc="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An</a:t>
                      </a:r>
                      <a:r>
                        <a:rPr sz="700" spc="-2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unsafe</a:t>
                      </a:r>
                      <a:endParaRPr sz="700">
                        <a:latin typeface="Calibri"/>
                        <a:cs typeface="Calibri"/>
                      </a:endParaRPr>
                    </a:p>
                    <a:p>
                      <a:pPr marL="45720" marR="157480">
                        <a:lnSpc>
                          <a:spcPct val="119900"/>
                        </a:lnSpc>
                      </a:pPr>
                      <a:r>
                        <a:rPr sz="7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oxygen 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Engulfment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F1F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2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2969">
                <a:tc>
                  <a:txBody>
                    <a:bodyPr/>
                    <a:lstStyle/>
                    <a:p>
                      <a:pPr marL="45720">
                        <a:lnSpc>
                          <a:spcPts val="790"/>
                        </a:lnSpc>
                      </a:pP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Entering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700" spc="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silo to clear</a:t>
                      </a:r>
                      <a:r>
                        <a:rPr sz="700" spc="-3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231F20"/>
                      </a:solidFill>
                      <a:prstDash val="solid"/>
                    </a:lnL>
                    <a:lnR w="190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31F20"/>
                      </a:solidFill>
                      <a:prstDash val="solid"/>
                    </a:lnL>
                    <a:lnR w="6350">
                      <a:solidFill>
                        <a:srgbClr val="231F20"/>
                      </a:solidFill>
                      <a:prstDash val="soli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2.1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AF3720-8752-49EF-A35E-FB0AF099E210}"/>
              </a:ext>
            </a:extLst>
          </p:cNvPr>
          <p:cNvSpPr/>
          <p:nvPr/>
        </p:nvSpPr>
        <p:spPr>
          <a:xfrm>
            <a:off x="527300" y="598519"/>
            <a:ext cx="6442787" cy="392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4B5E71-03ED-43C2-9A38-AC4730F78531}"/>
              </a:ext>
            </a:extLst>
          </p:cNvPr>
          <p:cNvSpPr/>
          <p:nvPr/>
        </p:nvSpPr>
        <p:spPr>
          <a:xfrm>
            <a:off x="484563" y="1004594"/>
            <a:ext cx="6544637" cy="2158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858556-8FF3-466D-84A5-224F78D927F3}"/>
              </a:ext>
            </a:extLst>
          </p:cNvPr>
          <p:cNvSpPr/>
          <p:nvPr/>
        </p:nvSpPr>
        <p:spPr>
          <a:xfrm>
            <a:off x="492141" y="3140579"/>
            <a:ext cx="6579795" cy="187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2601" y="117014"/>
            <a:ext cx="1605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CONFINED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88729"/>
              </p:ext>
            </p:extLst>
          </p:nvPr>
        </p:nvGraphicFramePr>
        <p:xfrm>
          <a:off x="540000" y="1245113"/>
          <a:ext cx="6473190" cy="37165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577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Spray booths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blasting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booths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Mines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33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Cool stores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have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large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doors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access)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Trenches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1755" marR="21583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long as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 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do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have any  dangerous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gasses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fumes.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425">
                <a:tc gridSpan="2">
                  <a:txBody>
                    <a:bodyPr/>
                    <a:lstStyle/>
                    <a:p>
                      <a:pPr marL="67310" marR="32575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Sometimes you </a:t>
                      </a:r>
                      <a:r>
                        <a:rPr sz="1000" b="0" spc="-4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may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not be sure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if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space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is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confined space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or not.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If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you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are 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not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sure, </a:t>
                      </a:r>
                      <a:r>
                        <a:rPr sz="1000" b="0" spc="-2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it </a:t>
                      </a:r>
                      <a:r>
                        <a:rPr sz="1000" b="0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is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safer to treat 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the space </a:t>
                      </a:r>
                      <a:r>
                        <a:rPr sz="1000" b="0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as a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confined</a:t>
                      </a:r>
                      <a:r>
                        <a:rPr sz="1000" b="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0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space.</a:t>
                      </a:r>
                      <a:endParaRPr sz="1000" b="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8128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27300" y="282016"/>
            <a:ext cx="6464935" cy="8985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Some spaces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are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NOT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considered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confined spaces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spcBef>
                <a:spcPts val="43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supposed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have people go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into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it, 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always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under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WHS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act.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must  have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 entrances,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exits,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good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lighting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airflow.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examples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are: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9574" y="2944152"/>
            <a:ext cx="1873313" cy="15047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574" y="1328547"/>
            <a:ext cx="1843201" cy="151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0074" y="1328547"/>
            <a:ext cx="2429467" cy="1510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7548" y="2934005"/>
            <a:ext cx="1922005" cy="1514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2.1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8F4671-B533-46E0-B9F8-AE14F6A129ED}"/>
              </a:ext>
            </a:extLst>
          </p:cNvPr>
          <p:cNvSpPr/>
          <p:nvPr/>
        </p:nvSpPr>
        <p:spPr>
          <a:xfrm>
            <a:off x="400456" y="552533"/>
            <a:ext cx="6544637" cy="642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D953C6-D44F-4708-98F2-2F0F2CA842A5}"/>
              </a:ext>
            </a:extLst>
          </p:cNvPr>
          <p:cNvSpPr/>
          <p:nvPr/>
        </p:nvSpPr>
        <p:spPr>
          <a:xfrm>
            <a:off x="584589" y="1281367"/>
            <a:ext cx="3153260" cy="158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B71B7-45EA-4119-95BB-6A787193496D}"/>
              </a:ext>
            </a:extLst>
          </p:cNvPr>
          <p:cNvSpPr/>
          <p:nvPr/>
        </p:nvSpPr>
        <p:spPr>
          <a:xfrm>
            <a:off x="3857505" y="1306157"/>
            <a:ext cx="3153260" cy="158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D1046E-21D9-4E07-AAEB-DDE7AAA32D65}"/>
              </a:ext>
            </a:extLst>
          </p:cNvPr>
          <p:cNvSpPr/>
          <p:nvPr/>
        </p:nvSpPr>
        <p:spPr>
          <a:xfrm>
            <a:off x="584589" y="2922646"/>
            <a:ext cx="3153260" cy="1582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DF3043-23F5-4639-A464-634F796774BA}"/>
              </a:ext>
            </a:extLst>
          </p:cNvPr>
          <p:cNvSpPr/>
          <p:nvPr/>
        </p:nvSpPr>
        <p:spPr>
          <a:xfrm>
            <a:off x="3825755" y="2928818"/>
            <a:ext cx="3153260" cy="1520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ACE9D8-0E94-4269-8D7A-439C4E0DECFA}"/>
              </a:ext>
            </a:extLst>
          </p:cNvPr>
          <p:cNvSpPr/>
          <p:nvPr/>
        </p:nvSpPr>
        <p:spPr>
          <a:xfrm>
            <a:off x="584589" y="4545308"/>
            <a:ext cx="6394061" cy="37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2601" y="117014"/>
            <a:ext cx="1605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ABOUT CONFINED</a:t>
            </a:r>
            <a:r>
              <a:rPr sz="1100" spc="-5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3179" y="3642004"/>
            <a:ext cx="6473825" cy="1323340"/>
          </a:xfrm>
          <a:custGeom>
            <a:avLst/>
            <a:gdLst/>
            <a:ahLst/>
            <a:cxnLst/>
            <a:rect l="l" t="t" r="r" b="b"/>
            <a:pathLst>
              <a:path w="6473825" h="1323339">
                <a:moveTo>
                  <a:pt x="0" y="0"/>
                </a:moveTo>
                <a:lnTo>
                  <a:pt x="6473647" y="0"/>
                </a:lnTo>
                <a:lnTo>
                  <a:pt x="6473647" y="1322819"/>
                </a:lnTo>
                <a:lnTo>
                  <a:pt x="0" y="1322819"/>
                </a:lnTo>
                <a:lnTo>
                  <a:pt x="0" y="0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290109"/>
            <a:ext cx="4298315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If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you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decide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is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confined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decide that 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there are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rules you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must</a:t>
            </a:r>
            <a:r>
              <a:rPr sz="1000" spc="13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0403" y="999007"/>
            <a:ext cx="1109294" cy="1193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0465" y="2370739"/>
            <a:ext cx="1337222" cy="1193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7483" y="1020327"/>
            <a:ext cx="962803" cy="1172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3016" y="2334673"/>
            <a:ext cx="1360982" cy="1229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40000" y="922623"/>
          <a:ext cx="6473190" cy="4039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020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put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signs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barricades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warning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the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danger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need 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entry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permit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system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000">
                <a:tc>
                  <a:txBody>
                    <a:bodyPr/>
                    <a:lstStyle/>
                    <a:p>
                      <a:pPr marL="68580" marR="157480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sure  people 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right 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training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40906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company might have  Standard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operating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procedures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(SOPs).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1755" marR="14382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SOPs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will 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what you  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decide a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confined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824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400" spc="-5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Who </a:t>
                      </a:r>
                      <a:r>
                        <a:rPr sz="1400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can </a:t>
                      </a:r>
                      <a:r>
                        <a:rPr sz="1400" spc="-10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enter </a:t>
                      </a:r>
                      <a:r>
                        <a:rPr sz="1400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a </a:t>
                      </a:r>
                      <a:r>
                        <a:rPr sz="1400" spc="-5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confined</a:t>
                      </a:r>
                      <a:r>
                        <a:rPr sz="1400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5" dirty="0">
                          <a:solidFill>
                            <a:srgbClr val="00305E"/>
                          </a:solidFill>
                          <a:latin typeface="Franklin Gothic Medium"/>
                          <a:cs typeface="Franklin Gothic Medium"/>
                        </a:rPr>
                        <a:t>space?</a:t>
                      </a:r>
                      <a:endParaRPr sz="1400" dirty="0">
                        <a:latin typeface="Franklin Gothic Medium"/>
                        <a:cs typeface="Franklin Gothic Medium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can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only enter a confined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name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entry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permit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Before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someone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entry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permit 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</a:t>
                      </a:r>
                      <a:r>
                        <a:rPr sz="1000" spc="8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Calibri"/>
                          <a:cs typeface="Calibri"/>
                        </a:rPr>
                        <a:t>competent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(experienced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trained).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967998" y="3708019"/>
            <a:ext cx="1943989" cy="12084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29361"/>
            <a:ext cx="7886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1.1,</a:t>
            </a:r>
            <a:r>
              <a:rPr sz="1000" i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1.2,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6EA7EF-B04A-475A-8B42-88446EFBA20A}"/>
              </a:ext>
            </a:extLst>
          </p:cNvPr>
          <p:cNvSpPr/>
          <p:nvPr/>
        </p:nvSpPr>
        <p:spPr>
          <a:xfrm>
            <a:off x="602502" y="947434"/>
            <a:ext cx="3153260" cy="128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D2AFC0-0560-416D-AAE7-439598A7BABC}"/>
              </a:ext>
            </a:extLst>
          </p:cNvPr>
          <p:cNvSpPr/>
          <p:nvPr/>
        </p:nvSpPr>
        <p:spPr>
          <a:xfrm>
            <a:off x="3847845" y="972769"/>
            <a:ext cx="3040671" cy="128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44EBDD-CB1B-4B66-96E5-09709D2C0A66}"/>
              </a:ext>
            </a:extLst>
          </p:cNvPr>
          <p:cNvSpPr/>
          <p:nvPr/>
        </p:nvSpPr>
        <p:spPr>
          <a:xfrm>
            <a:off x="590417" y="2320391"/>
            <a:ext cx="3147578" cy="125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D416A-FFDA-4818-992A-1D2D86A46E3E}"/>
              </a:ext>
            </a:extLst>
          </p:cNvPr>
          <p:cNvSpPr/>
          <p:nvPr/>
        </p:nvSpPr>
        <p:spPr>
          <a:xfrm>
            <a:off x="3788412" y="2320104"/>
            <a:ext cx="3163810" cy="125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DC8BB2A-BE51-45B5-95F3-F527C889D4F8}"/>
              </a:ext>
            </a:extLst>
          </p:cNvPr>
          <p:cNvSpPr/>
          <p:nvPr/>
        </p:nvSpPr>
        <p:spPr>
          <a:xfrm>
            <a:off x="590416" y="3674748"/>
            <a:ext cx="6361805" cy="125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2016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787"/>
                </a:moveTo>
                <a:lnTo>
                  <a:pt x="7199998" y="1324787"/>
                </a:lnTo>
                <a:lnTo>
                  <a:pt x="7199998" y="0"/>
                </a:lnTo>
                <a:lnTo>
                  <a:pt x="0" y="0"/>
                </a:lnTo>
                <a:lnTo>
                  <a:pt x="0" y="132478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3805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Confined </a:t>
            </a:r>
            <a:r>
              <a:rPr spc="60" dirty="0"/>
              <a:t>space</a:t>
            </a:r>
            <a:r>
              <a:rPr spc="-254" dirty="0"/>
              <a:t> </a:t>
            </a:r>
            <a:r>
              <a:rPr spc="45" dirty="0"/>
              <a:t>hazards</a:t>
            </a:r>
          </a:p>
        </p:txBody>
      </p:sp>
      <p:sp>
        <p:nvSpPr>
          <p:cNvPr id="5" name="object 5"/>
          <p:cNvSpPr/>
          <p:nvPr/>
        </p:nvSpPr>
        <p:spPr>
          <a:xfrm>
            <a:off x="1697405" y="2368956"/>
            <a:ext cx="4165193" cy="2599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10" y="117014"/>
            <a:ext cx="1710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66000"/>
            <a:ext cx="2999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Hazards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working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in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confined</a:t>
            </a:r>
            <a:r>
              <a:rPr sz="1400" spc="-4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space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4997" y="973201"/>
            <a:ext cx="1791779" cy="179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2474" y="3320644"/>
            <a:ext cx="2388103" cy="15387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40000" y="765006"/>
          <a:ext cx="6473190" cy="4190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037">
                <a:tc>
                  <a:txBody>
                    <a:bodyPr/>
                    <a:lstStyle/>
                    <a:p>
                      <a:pPr marL="68580" marR="167068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Fumes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gasses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unconscious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(put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sleep) or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kill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Fire or explosion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gasses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03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 enough oxygen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air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breathe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properly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68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413384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Noise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levels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can be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higher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confined space.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damage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hearing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do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wear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hearing protection.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68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395599" y="1076553"/>
            <a:ext cx="1970998" cy="1713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9527" y="3465004"/>
            <a:ext cx="2847270" cy="1430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FDEE65-17B1-4D69-A002-7CD0D533157E}"/>
              </a:ext>
            </a:extLst>
          </p:cNvPr>
          <p:cNvSpPr/>
          <p:nvPr/>
        </p:nvSpPr>
        <p:spPr>
          <a:xfrm>
            <a:off x="602502" y="827221"/>
            <a:ext cx="3153260" cy="196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4B52-0022-4CE9-A8F2-C7940E371787}"/>
              </a:ext>
            </a:extLst>
          </p:cNvPr>
          <p:cNvSpPr/>
          <p:nvPr/>
        </p:nvSpPr>
        <p:spPr>
          <a:xfrm>
            <a:off x="3823349" y="827221"/>
            <a:ext cx="3153260" cy="1963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B8DF98-BABB-44DA-BD65-999A4D3E6E7A}"/>
              </a:ext>
            </a:extLst>
          </p:cNvPr>
          <p:cNvSpPr/>
          <p:nvPr/>
        </p:nvSpPr>
        <p:spPr>
          <a:xfrm>
            <a:off x="584959" y="2888399"/>
            <a:ext cx="3153260" cy="2007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547942-F0CD-4D9E-A0F8-F8D643B0A67D}"/>
              </a:ext>
            </a:extLst>
          </p:cNvPr>
          <p:cNvSpPr/>
          <p:nvPr/>
        </p:nvSpPr>
        <p:spPr>
          <a:xfrm>
            <a:off x="3804468" y="2961023"/>
            <a:ext cx="3153260" cy="1934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10" y="117014"/>
            <a:ext cx="1710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68118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684360"/>
            <a:ext cx="0" cy="4277360"/>
          </a:xfrm>
          <a:custGeom>
            <a:avLst/>
            <a:gdLst/>
            <a:ahLst/>
            <a:cxnLst/>
            <a:rect l="l" t="t" r="r" b="b"/>
            <a:pathLst>
              <a:path h="4277360">
                <a:moveTo>
                  <a:pt x="0" y="42772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68118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99" y="684360"/>
            <a:ext cx="0" cy="4277360"/>
          </a:xfrm>
          <a:custGeom>
            <a:avLst/>
            <a:gdLst/>
            <a:ahLst/>
            <a:cxnLst/>
            <a:rect l="l" t="t" r="r" b="b"/>
            <a:pathLst>
              <a:path h="4277360">
                <a:moveTo>
                  <a:pt x="0" y="42772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825" y="684360"/>
            <a:ext cx="0" cy="4277360"/>
          </a:xfrm>
          <a:custGeom>
            <a:avLst/>
            <a:gdLst/>
            <a:ahLst/>
            <a:cxnLst/>
            <a:rect l="l" t="t" r="r" b="b"/>
            <a:pathLst>
              <a:path h="4277360">
                <a:moveTo>
                  <a:pt x="0" y="42772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49648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999" y="49648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7300" y="392460"/>
            <a:ext cx="2310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Hazards of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working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confined space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1842" y="2274257"/>
            <a:ext cx="2968247" cy="22678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4210" y="2296363"/>
            <a:ext cx="3024208" cy="2015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9300" y="747758"/>
            <a:ext cx="2915920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wear PPE such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 a harness,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which 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lift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carry tools or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could strain a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muscle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drop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300" y="675759"/>
            <a:ext cx="2974340" cy="12280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Loose materials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could engulf (smother)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you.</a:t>
            </a:r>
            <a:endParaRPr sz="1000" dirty="0">
              <a:latin typeface="Open Sans"/>
              <a:cs typeface="Open Sans"/>
            </a:endParaRPr>
          </a:p>
          <a:p>
            <a:pPr marL="12700" marR="139065">
              <a:lnSpc>
                <a:spcPct val="100000"/>
              </a:lnSpc>
              <a:spcBef>
                <a:spcPts val="565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example,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working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wheat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silo,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  wheat 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standing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loose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material.</a:t>
            </a:r>
            <a:endParaRPr sz="1000" dirty="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570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easily displaced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(moved)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allowing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sink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 be trapped under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wheat.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able to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breathe.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28685" y="2055609"/>
            <a:ext cx="482409" cy="481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08C213-1969-4683-BA11-EF91696784B3}"/>
              </a:ext>
            </a:extLst>
          </p:cNvPr>
          <p:cNvSpPr/>
          <p:nvPr/>
        </p:nvSpPr>
        <p:spPr>
          <a:xfrm>
            <a:off x="602502" y="747759"/>
            <a:ext cx="3153260" cy="3979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DDFE02-EFC2-425A-B871-B796EE5A0568}"/>
              </a:ext>
            </a:extLst>
          </p:cNvPr>
          <p:cNvSpPr/>
          <p:nvPr/>
        </p:nvSpPr>
        <p:spPr>
          <a:xfrm>
            <a:off x="3828702" y="778776"/>
            <a:ext cx="3153260" cy="4067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10" y="117014"/>
            <a:ext cx="1710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92460"/>
            <a:ext cx="2310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Hazards of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working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confined space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8983" y="1095208"/>
            <a:ext cx="2779632" cy="1651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6777" y="3354247"/>
            <a:ext cx="2532049" cy="1504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03648" y="1152004"/>
            <a:ext cx="2087590" cy="1580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678006"/>
          <a:ext cx="6473190" cy="428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18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might be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too cold or too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hot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4559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could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slip, trip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fall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because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like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rough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ground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wet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floor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825">
                <a:tc>
                  <a:txBody>
                    <a:bodyPr/>
                    <a:lstStyle/>
                    <a:p>
                      <a:pPr marL="68580" marR="49212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hazards you cannot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because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poor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lighting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Cables or pipes could electrocute 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burn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556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3955059" y="3298992"/>
            <a:ext cx="2815208" cy="1559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593218-FFB2-4D4B-84F7-42ED5CB41C00}"/>
              </a:ext>
            </a:extLst>
          </p:cNvPr>
          <p:cNvSpPr/>
          <p:nvPr/>
        </p:nvSpPr>
        <p:spPr>
          <a:xfrm>
            <a:off x="602502" y="724362"/>
            <a:ext cx="3153260" cy="205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894AD5-4112-47A3-A315-AB7EF694B83F}"/>
              </a:ext>
            </a:extLst>
          </p:cNvPr>
          <p:cNvSpPr/>
          <p:nvPr/>
        </p:nvSpPr>
        <p:spPr>
          <a:xfrm>
            <a:off x="3816984" y="704599"/>
            <a:ext cx="3153260" cy="2041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AD8C6A-BF54-421F-90C6-2A5EDE4EB7F6}"/>
              </a:ext>
            </a:extLst>
          </p:cNvPr>
          <p:cNvSpPr/>
          <p:nvPr/>
        </p:nvSpPr>
        <p:spPr>
          <a:xfrm>
            <a:off x="602502" y="2885712"/>
            <a:ext cx="3096642" cy="2055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211908-223F-428A-80F6-219960B220FF}"/>
              </a:ext>
            </a:extLst>
          </p:cNvPr>
          <p:cNvSpPr/>
          <p:nvPr/>
        </p:nvSpPr>
        <p:spPr>
          <a:xfrm>
            <a:off x="3825545" y="2872519"/>
            <a:ext cx="3153260" cy="206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10" y="117014"/>
            <a:ext cx="1710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92460"/>
            <a:ext cx="2310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Hazards of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working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confined space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5213" y="1171057"/>
            <a:ext cx="2066720" cy="1609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678006"/>
          <a:ext cx="6473190" cy="428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1824">
                <a:tc rowSpan="2">
                  <a:txBody>
                    <a:bodyPr/>
                    <a:lstStyle/>
                    <a:p>
                      <a:pPr marL="68580" marR="13462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machine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could entangle or crush you.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should  always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isolate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danger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when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doing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maintenance on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machinery.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26797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skin could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touch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dangerous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chemical. This  could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cause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skin allergy,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irritation,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burns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r>
                        <a:rPr sz="1000" spc="4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worse.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Biohazards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Moulds, germs,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animals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(such as insects, rats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snakes)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live 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77760" y="1410728"/>
            <a:ext cx="2994238" cy="3253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6799" y="3485700"/>
            <a:ext cx="2507200" cy="14103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19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EE02E6-3D76-4C7A-B7B5-EC34C8C1E556}"/>
              </a:ext>
            </a:extLst>
          </p:cNvPr>
          <p:cNvSpPr/>
          <p:nvPr/>
        </p:nvSpPr>
        <p:spPr>
          <a:xfrm>
            <a:off x="602502" y="761999"/>
            <a:ext cx="3153260" cy="413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3302EF-ADFB-4889-AED0-FD8F664EC2FA}"/>
              </a:ext>
            </a:extLst>
          </p:cNvPr>
          <p:cNvSpPr/>
          <p:nvPr/>
        </p:nvSpPr>
        <p:spPr>
          <a:xfrm>
            <a:off x="3831020" y="761998"/>
            <a:ext cx="3153260" cy="2019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49B1A-2C92-4959-A693-7FEEF00F2165}"/>
              </a:ext>
            </a:extLst>
          </p:cNvPr>
          <p:cNvSpPr/>
          <p:nvPr/>
        </p:nvSpPr>
        <p:spPr>
          <a:xfrm>
            <a:off x="3831020" y="2865010"/>
            <a:ext cx="3153260" cy="2030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2930"/>
            <a:ext cx="7364730" cy="1477010"/>
          </a:xfrm>
          <a:custGeom>
            <a:avLst/>
            <a:gdLst/>
            <a:ahLst/>
            <a:cxnLst/>
            <a:rect l="l" t="t" r="r" b="b"/>
            <a:pathLst>
              <a:path w="7364730" h="1477010">
                <a:moveTo>
                  <a:pt x="7364424" y="0"/>
                </a:moveTo>
                <a:lnTo>
                  <a:pt x="7364424" y="1476755"/>
                </a:lnTo>
                <a:lnTo>
                  <a:pt x="0" y="1476755"/>
                </a:lnTo>
                <a:lnTo>
                  <a:pt x="0" y="0"/>
                </a:lnTo>
                <a:lnTo>
                  <a:pt x="7364424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08000"/>
            <a:ext cx="7236459" cy="1325245"/>
          </a:xfrm>
          <a:custGeom>
            <a:avLst/>
            <a:gdLst/>
            <a:ahLst/>
            <a:cxnLst/>
            <a:rect l="l" t="t" r="r" b="b"/>
            <a:pathLst>
              <a:path w="7236459" h="1325245">
                <a:moveTo>
                  <a:pt x="0" y="1324800"/>
                </a:moveTo>
                <a:lnTo>
                  <a:pt x="7236002" y="1324800"/>
                </a:lnTo>
                <a:lnTo>
                  <a:pt x="7236002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4146" y="434331"/>
            <a:ext cx="5594985" cy="117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4520"/>
              </a:lnSpc>
              <a:spcBef>
                <a:spcPts val="100"/>
              </a:spcBef>
              <a:tabLst>
                <a:tab pos="3021965" algn="l"/>
              </a:tabLst>
            </a:pPr>
            <a:r>
              <a:rPr spc="55" dirty="0"/>
              <a:t>Introduction	</a:t>
            </a:r>
            <a:r>
              <a:rPr spc="20" dirty="0"/>
              <a:t>to</a:t>
            </a:r>
            <a:r>
              <a:rPr spc="-135" dirty="0"/>
              <a:t> </a:t>
            </a:r>
            <a:r>
              <a:rPr spc="65" dirty="0"/>
              <a:t>confined</a:t>
            </a:r>
          </a:p>
          <a:p>
            <a:pPr marR="5080" algn="r">
              <a:lnSpc>
                <a:spcPts val="4520"/>
              </a:lnSpc>
            </a:pPr>
            <a:r>
              <a:rPr spc="80" dirty="0"/>
              <a:t>spa</a:t>
            </a:r>
            <a:r>
              <a:rPr spc="40" dirty="0"/>
              <a:t>c</a:t>
            </a:r>
            <a:r>
              <a:rPr spc="15" dirty="0"/>
              <a:t>es</a:t>
            </a:r>
          </a:p>
        </p:txBody>
      </p:sp>
      <p:sp>
        <p:nvSpPr>
          <p:cNvPr id="5" name="object 5"/>
          <p:cNvSpPr/>
          <p:nvPr/>
        </p:nvSpPr>
        <p:spPr>
          <a:xfrm>
            <a:off x="1664995" y="2430005"/>
            <a:ext cx="4168254" cy="2535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78510" y="117014"/>
            <a:ext cx="17100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HAZARDS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92460"/>
            <a:ext cx="2310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Hazards of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working </a:t>
            </a:r>
            <a:r>
              <a:rPr sz="9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confined space</a:t>
            </a:r>
            <a:r>
              <a:rPr sz="900" spc="-13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2995" y="1278001"/>
            <a:ext cx="3124796" cy="1426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40000" y="678006"/>
          <a:ext cx="6473190" cy="4283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1824">
                <a:tc>
                  <a:txBody>
                    <a:bodyPr/>
                    <a:lstStyle/>
                    <a:p>
                      <a:pPr marL="68580" marR="297815" algn="just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Something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entering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did not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plan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for.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example, steam, water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gasses flow into a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working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from another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pipe.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marR="6731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Rescuing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injured 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unconscious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very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difficult 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confined space.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be dangerous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 enter the confined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1825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entry to a confined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road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footpath, a car could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hit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501311" y="1294219"/>
            <a:ext cx="1815376" cy="1445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7999" y="3146996"/>
            <a:ext cx="2539809" cy="17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3349" y="3146996"/>
            <a:ext cx="2545075" cy="172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20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481834-B860-4E03-A803-92AFF60C6E61}"/>
              </a:ext>
            </a:extLst>
          </p:cNvPr>
          <p:cNvSpPr/>
          <p:nvPr/>
        </p:nvSpPr>
        <p:spPr>
          <a:xfrm>
            <a:off x="602502" y="749667"/>
            <a:ext cx="3153260" cy="198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E3B172-BF32-4E68-8DD5-7B17813FB112}"/>
              </a:ext>
            </a:extLst>
          </p:cNvPr>
          <p:cNvSpPr/>
          <p:nvPr/>
        </p:nvSpPr>
        <p:spPr>
          <a:xfrm>
            <a:off x="3818264" y="707344"/>
            <a:ext cx="3153260" cy="207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B8AA2-193B-4123-808A-E458289E891A}"/>
              </a:ext>
            </a:extLst>
          </p:cNvPr>
          <p:cNvSpPr/>
          <p:nvPr/>
        </p:nvSpPr>
        <p:spPr>
          <a:xfrm>
            <a:off x="588763" y="2879008"/>
            <a:ext cx="6299802" cy="2062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6350" y="11165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525" y="1119710"/>
            <a:ext cx="0" cy="3851275"/>
          </a:xfrm>
          <a:custGeom>
            <a:avLst/>
            <a:gdLst/>
            <a:ahLst/>
            <a:cxnLst/>
            <a:rect l="l" t="t" r="r" b="b"/>
            <a:pathLst>
              <a:path h="3851275">
                <a:moveTo>
                  <a:pt x="0" y="385094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6349" y="11165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6349" y="1119710"/>
            <a:ext cx="0" cy="3851275"/>
          </a:xfrm>
          <a:custGeom>
            <a:avLst/>
            <a:gdLst/>
            <a:ahLst/>
            <a:cxnLst/>
            <a:rect l="l" t="t" r="r" b="b"/>
            <a:pathLst>
              <a:path h="3851275">
                <a:moveTo>
                  <a:pt x="0" y="385094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3175" y="1119710"/>
            <a:ext cx="0" cy="3851275"/>
          </a:xfrm>
          <a:custGeom>
            <a:avLst/>
            <a:gdLst/>
            <a:ahLst/>
            <a:cxnLst/>
            <a:rect l="l" t="t" r="r" b="b"/>
            <a:pathLst>
              <a:path h="3851275">
                <a:moveTo>
                  <a:pt x="0" y="385094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6350" y="49738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6349" y="49738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3787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What ‘enter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and 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work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in a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confined space’</a:t>
            </a:r>
            <a:r>
              <a:rPr sz="1400" spc="-5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means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633567"/>
            <a:ext cx="6285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which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enclosed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designed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into.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hard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get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out 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because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a small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blocked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entry/exit.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3691" y="1178828"/>
            <a:ext cx="2884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has one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 these</a:t>
            </a:r>
            <a:r>
              <a:rPr sz="1000" spc="3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dangers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3691" y="1331228"/>
            <a:ext cx="2880995" cy="12280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65100" indent="-152400">
              <a:lnSpc>
                <a:spcPct val="100000"/>
              </a:lnSpc>
              <a:spcBef>
                <a:spcPts val="66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 dangerous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level of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oxygen</a:t>
            </a:r>
            <a:endParaRPr sz="1000" dirty="0">
              <a:latin typeface="Open Sans"/>
              <a:cs typeface="Open Sans"/>
            </a:endParaRPr>
          </a:p>
          <a:p>
            <a:pPr marL="165100" marR="508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(like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gas) that could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cause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fire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explode</a:t>
            </a:r>
            <a:endParaRPr sz="10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7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Contaminants such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 gasses,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vapours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dust</a:t>
            </a:r>
            <a:endParaRPr sz="10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that could engulf (surround)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endParaRPr sz="1000" dirty="0">
              <a:latin typeface="Open Sans"/>
              <a:cs typeface="Open Sans"/>
            </a:endParaRPr>
          </a:p>
          <a:p>
            <a:pPr marL="16510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breathe.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9300" y="1178828"/>
            <a:ext cx="2980055" cy="554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Entering 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means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your head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upper  body go </a:t>
            </a:r>
            <a:r>
              <a:rPr sz="1000" spc="-5" dirty="0">
                <a:solidFill>
                  <a:srgbClr val="231F20"/>
                </a:solidFill>
                <a:latin typeface="Calibri"/>
                <a:cs typeface="Calibri"/>
              </a:rPr>
              <a:t>into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</a:t>
            </a:r>
            <a:r>
              <a:rPr sz="1000" spc="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space.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Confined spaces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may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include: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39300" y="1780028"/>
            <a:ext cx="3098165" cy="161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215900" indent="-152400">
              <a:lnSpc>
                <a:spcPct val="100000"/>
              </a:lnSpc>
              <a:spcBef>
                <a:spcPts val="100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Storage tanks, tank cars,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process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vessels, boilers,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pressure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vessels,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silos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other tank-like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compartments</a:t>
            </a:r>
            <a:endParaRPr sz="10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Open-topped spaces such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pits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</a:t>
            </a:r>
            <a:r>
              <a:rPr sz="1000" spc="1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degreasers</a:t>
            </a:r>
            <a:endParaRPr sz="1000" dirty="0">
              <a:latin typeface="Open Sans"/>
              <a:cs typeface="Open Sans"/>
            </a:endParaRPr>
          </a:p>
          <a:p>
            <a:pPr marL="16510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Pipes, sewers, shafts, ducts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similar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structures</a:t>
            </a:r>
            <a:endParaRPr sz="1000" dirty="0">
              <a:latin typeface="Open Sans"/>
              <a:cs typeface="Open Sans"/>
            </a:endParaRPr>
          </a:p>
          <a:p>
            <a:pPr marL="165100" marR="5080" indent="-152400">
              <a:lnSpc>
                <a:spcPct val="100000"/>
              </a:lnSpc>
              <a:spcBef>
                <a:spcPts val="57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Shipboard spaces entered through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small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hatchway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access point, cargo tanks, cellular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double bottom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tanks, duct keels, ballast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oil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tanks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void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(but not including dry cargo</a:t>
            </a:r>
            <a:r>
              <a:rPr sz="100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holds).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24998" y="3492005"/>
            <a:ext cx="3158998" cy="1421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139" y="2779217"/>
            <a:ext cx="3110077" cy="2134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3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EAB94B-9E90-4431-BD8F-914271C7A422}"/>
              </a:ext>
            </a:extLst>
          </p:cNvPr>
          <p:cNvSpPr/>
          <p:nvPr/>
        </p:nvSpPr>
        <p:spPr>
          <a:xfrm>
            <a:off x="523722" y="617773"/>
            <a:ext cx="6365685" cy="355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6218C4-E5AA-4602-AC23-924341DB47D2}"/>
              </a:ext>
            </a:extLst>
          </p:cNvPr>
          <p:cNvSpPr/>
          <p:nvPr/>
        </p:nvSpPr>
        <p:spPr>
          <a:xfrm>
            <a:off x="588174" y="1160238"/>
            <a:ext cx="3187338" cy="3792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E32736-B542-4941-AF40-35C96C12CE61}"/>
              </a:ext>
            </a:extLst>
          </p:cNvPr>
          <p:cNvSpPr/>
          <p:nvPr/>
        </p:nvSpPr>
        <p:spPr>
          <a:xfrm>
            <a:off x="3802045" y="1129544"/>
            <a:ext cx="3187338" cy="3792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0956" y="1574427"/>
            <a:ext cx="970387" cy="1565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00" y="317541"/>
            <a:ext cx="4068445" cy="9645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Confined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spaces </a:t>
            </a:r>
            <a:r>
              <a:rPr sz="900" spc="-1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the law</a:t>
            </a:r>
            <a:r>
              <a:rPr sz="900" spc="-1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1200" b="1" spc="-10" dirty="0">
                <a:solidFill>
                  <a:srgbClr val="00305E"/>
                </a:solidFill>
                <a:latin typeface="Open Sans Semibold"/>
                <a:cs typeface="Open Sans Semibold"/>
              </a:rPr>
              <a:t>Health and Safety</a:t>
            </a:r>
            <a:r>
              <a:rPr sz="1200" b="1" spc="-30" dirty="0">
                <a:solidFill>
                  <a:srgbClr val="00305E"/>
                </a:solidFill>
                <a:latin typeface="Open Sans Semibold"/>
                <a:cs typeface="Open Sans Semibold"/>
              </a:rPr>
              <a:t> </a:t>
            </a:r>
            <a:r>
              <a:rPr sz="1200" b="1" spc="-10" dirty="0">
                <a:solidFill>
                  <a:srgbClr val="00305E"/>
                </a:solidFill>
                <a:latin typeface="Open Sans Semibold"/>
                <a:cs typeface="Open Sans Semibold"/>
              </a:rPr>
              <a:t>regulations</a:t>
            </a:r>
            <a:endParaRPr sz="1200" dirty="0">
              <a:latin typeface="Open Sans Semibold"/>
              <a:cs typeface="Open Sans Semibold"/>
            </a:endParaRPr>
          </a:p>
          <a:p>
            <a:pPr marL="12700" marR="5080">
              <a:lnSpc>
                <a:spcPts val="1770"/>
              </a:lnSpc>
              <a:spcBef>
                <a:spcPts val="110"/>
              </a:spcBef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regulations have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special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rules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confined spaces.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different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rules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for: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39452" y="3321315"/>
            <a:ext cx="751897" cy="15748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8763" y="1549042"/>
            <a:ext cx="1477232" cy="1590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3916" y="3352201"/>
            <a:ext cx="946519" cy="1528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0000" y="1400305"/>
          <a:ext cx="6473190" cy="3561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06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Employers/PCBUs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Person conducting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sz="1000" spc="-1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business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undertaking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Workers/employees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7620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6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b="1" spc="-2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Officers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–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People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like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company</a:t>
                      </a:r>
                      <a:r>
                        <a:rPr sz="1000" spc="-1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directors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 marR="166497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Designers,</a:t>
                      </a:r>
                      <a:r>
                        <a:rPr sz="1000" b="1" spc="-9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</a:t>
                      </a:r>
                      <a:r>
                        <a:rPr sz="1000" b="1" spc="-35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manufacturers  and</a:t>
                      </a:r>
                      <a:r>
                        <a:rPr sz="1000" b="1" spc="-30" dirty="0">
                          <a:solidFill>
                            <a:srgbClr val="231F20"/>
                          </a:solidFill>
                          <a:latin typeface="Open Sans Semibold"/>
                          <a:cs typeface="Open Sans Semibold"/>
                        </a:rPr>
                        <a:t> suppliers</a:t>
                      </a:r>
                      <a:endParaRPr sz="1000" dirty="0">
                        <a:latin typeface="Open Sans Semibold"/>
                        <a:cs typeface="Open Sans Semibold"/>
                      </a:endParaRPr>
                    </a:p>
                  </a:txBody>
                  <a:tcPr marL="0" marR="0" marT="8255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4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F006AF-EFF1-4705-9CB8-AA71057A0AFA}"/>
              </a:ext>
            </a:extLst>
          </p:cNvPr>
          <p:cNvSpPr/>
          <p:nvPr/>
        </p:nvSpPr>
        <p:spPr>
          <a:xfrm>
            <a:off x="571165" y="1425967"/>
            <a:ext cx="3122558" cy="171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7CE217-0E05-44C0-B27A-0C80D93A370C}"/>
              </a:ext>
            </a:extLst>
          </p:cNvPr>
          <p:cNvSpPr/>
          <p:nvPr/>
        </p:nvSpPr>
        <p:spPr>
          <a:xfrm>
            <a:off x="3784845" y="1425967"/>
            <a:ext cx="3122558" cy="171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CDB716-53B5-4038-AD35-D1740E1289F9}"/>
              </a:ext>
            </a:extLst>
          </p:cNvPr>
          <p:cNvSpPr/>
          <p:nvPr/>
        </p:nvSpPr>
        <p:spPr>
          <a:xfrm>
            <a:off x="558886" y="3199988"/>
            <a:ext cx="3122558" cy="171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154DA-639B-4560-94FA-5C65064D5CA7}"/>
              </a:ext>
            </a:extLst>
          </p:cNvPr>
          <p:cNvSpPr/>
          <p:nvPr/>
        </p:nvSpPr>
        <p:spPr>
          <a:xfrm>
            <a:off x="3837484" y="3199988"/>
            <a:ext cx="3122558" cy="1713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3158" y="3309803"/>
            <a:ext cx="1175483" cy="161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8329" y="3553468"/>
            <a:ext cx="1614760" cy="1397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8027" y="3553471"/>
            <a:ext cx="1645285" cy="1397635"/>
          </a:xfrm>
          <a:custGeom>
            <a:avLst/>
            <a:gdLst/>
            <a:ahLst/>
            <a:cxnLst/>
            <a:rect l="l" t="t" r="r" b="b"/>
            <a:pathLst>
              <a:path w="1645284" h="1397635">
                <a:moveTo>
                  <a:pt x="0" y="69291"/>
                </a:moveTo>
                <a:lnTo>
                  <a:pt x="57975" y="1397101"/>
                </a:lnTo>
                <a:lnTo>
                  <a:pt x="1645069" y="1327810"/>
                </a:lnTo>
                <a:lnTo>
                  <a:pt x="1587093" y="0"/>
                </a:lnTo>
                <a:lnTo>
                  <a:pt x="0" y="69291"/>
                </a:lnTo>
                <a:close/>
              </a:path>
            </a:pathLst>
          </a:custGeom>
          <a:ln w="6197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1799" y="3607711"/>
            <a:ext cx="609600" cy="111125"/>
          </a:xfrm>
          <a:custGeom>
            <a:avLst/>
            <a:gdLst/>
            <a:ahLst/>
            <a:cxnLst/>
            <a:rect l="l" t="t" r="r" b="b"/>
            <a:pathLst>
              <a:path w="609600" h="111125">
                <a:moveTo>
                  <a:pt x="601294" y="0"/>
                </a:moveTo>
                <a:lnTo>
                  <a:pt x="0" y="33400"/>
                </a:lnTo>
                <a:lnTo>
                  <a:pt x="1485" y="110680"/>
                </a:lnTo>
                <a:lnTo>
                  <a:pt x="609523" y="87985"/>
                </a:lnTo>
                <a:lnTo>
                  <a:pt x="6012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6031" y="3654499"/>
            <a:ext cx="1104242" cy="1220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7162" y="1410017"/>
            <a:ext cx="2507652" cy="1467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6107" y="1473834"/>
            <a:ext cx="1948561" cy="14039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40000" y="919805"/>
          <a:ext cx="6473190" cy="4041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0925">
                <a:tc>
                  <a:txBody>
                    <a:bodyPr/>
                    <a:lstStyle/>
                    <a:p>
                      <a:pPr marL="68580" marR="6858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Find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risks with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confined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spaces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your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workplace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1746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Try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get rid of the risks.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cannot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get rid 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find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lower the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0925">
                <a:tc>
                  <a:txBody>
                    <a:bodyPr/>
                    <a:lstStyle/>
                    <a:p>
                      <a:pPr marL="62230" marR="2362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sure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people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who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enter a confined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follow  the safety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rules.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14629" indent="-153035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1526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must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use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equipment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14629" indent="-153035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21526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must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safely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14629" marR="1439545" indent="-152400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21526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must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follow  the entry permit.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679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Have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first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aid plan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rescue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plan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case 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  emergency. Your workers should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practice the plan. This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quicker to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rescue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someone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</a:t>
                      </a:r>
                      <a:r>
                        <a:rPr sz="1000" spc="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emergency.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5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7300" y="290109"/>
            <a:ext cx="4681220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Employers/PCBUs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As an employer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person conducting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business 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undertaking (PCBU) you</a:t>
            </a:r>
            <a:r>
              <a:rPr sz="1000" spc="18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must: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129361"/>
            <a:ext cx="742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1.1,</a:t>
            </a:r>
            <a:r>
              <a:rPr sz="1000" i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5BD842-FB5C-413C-A3D5-6F480AC00139}"/>
              </a:ext>
            </a:extLst>
          </p:cNvPr>
          <p:cNvSpPr/>
          <p:nvPr/>
        </p:nvSpPr>
        <p:spPr>
          <a:xfrm>
            <a:off x="598409" y="996375"/>
            <a:ext cx="3122558" cy="188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CB5161-B205-4016-9A8D-D7289CDF14C3}"/>
              </a:ext>
            </a:extLst>
          </p:cNvPr>
          <p:cNvSpPr/>
          <p:nvPr/>
        </p:nvSpPr>
        <p:spPr>
          <a:xfrm>
            <a:off x="3853067" y="964817"/>
            <a:ext cx="3122558" cy="1912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D23B5F-22BE-4DF1-BE7E-F3EC01F091F0}"/>
              </a:ext>
            </a:extLst>
          </p:cNvPr>
          <p:cNvSpPr/>
          <p:nvPr/>
        </p:nvSpPr>
        <p:spPr>
          <a:xfrm>
            <a:off x="609108" y="2992376"/>
            <a:ext cx="3122558" cy="188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987CE9-A579-407F-9A85-A859680DBAB5}"/>
              </a:ext>
            </a:extLst>
          </p:cNvPr>
          <p:cNvSpPr/>
          <p:nvPr/>
        </p:nvSpPr>
        <p:spPr>
          <a:xfrm>
            <a:off x="3812982" y="2972180"/>
            <a:ext cx="3122558" cy="1978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4128" y="3209379"/>
            <a:ext cx="1166310" cy="166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3060" y="3161589"/>
            <a:ext cx="1119136" cy="1676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3060" y="3152927"/>
            <a:ext cx="1119505" cy="1688464"/>
          </a:xfrm>
          <a:custGeom>
            <a:avLst/>
            <a:gdLst/>
            <a:ahLst/>
            <a:cxnLst/>
            <a:rect l="l" t="t" r="r" b="b"/>
            <a:pathLst>
              <a:path w="1119504" h="1688464">
                <a:moveTo>
                  <a:pt x="0" y="1688452"/>
                </a:moveTo>
                <a:lnTo>
                  <a:pt x="1119136" y="1688452"/>
                </a:lnTo>
                <a:lnTo>
                  <a:pt x="1119136" y="0"/>
                </a:lnTo>
                <a:lnTo>
                  <a:pt x="0" y="0"/>
                </a:lnTo>
                <a:lnTo>
                  <a:pt x="0" y="1688452"/>
                </a:lnTo>
                <a:close/>
              </a:path>
            </a:pathLst>
          </a:custGeom>
          <a:ln w="3175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5901" y="3891267"/>
            <a:ext cx="1177912" cy="869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669005"/>
          <a:ext cx="6473190" cy="429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325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Train your workers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instruct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them on 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do.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them about any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hazards, risks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control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measures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must know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procedure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(what to do)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</a:t>
                      </a:r>
                      <a:r>
                        <a:rPr sz="1000" spc="5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emergency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must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them about any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special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rules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</a:t>
                      </a:r>
                      <a:r>
                        <a:rPr sz="1000" spc="6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know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need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these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rules 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confined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entry</a:t>
                      </a:r>
                      <a:r>
                        <a:rPr sz="1000" spc="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permit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63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Review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way 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control risks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find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hazards.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220979" indent="-153035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See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can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find a better or safer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way</a:t>
                      </a:r>
                      <a:endParaRPr sz="1000">
                        <a:latin typeface="Open Sans"/>
                        <a:cs typeface="Open Sans"/>
                      </a:endParaRPr>
                    </a:p>
                    <a:p>
                      <a:pPr marL="220979" marR="205740" indent="-152400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•"/>
                        <a:tabLst>
                          <a:tab pos="221615" algn="l"/>
                        </a:tabLst>
                      </a:pPr>
                      <a:r>
                        <a:rPr sz="1000" spc="-2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find a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way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make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safer,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you must  update your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risk control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measures.</a:t>
                      </a:r>
                      <a:endParaRPr sz="100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Keep records about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work you do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confined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Open Sans"/>
                          <a:cs typeface="Open Sans"/>
                        </a:rPr>
                        <a:t>spaces.</a:t>
                      </a:r>
                      <a:endParaRPr sz="1000" dirty="0">
                        <a:latin typeface="Open Sans"/>
                        <a:cs typeface="Open Sans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27300" y="392460"/>
            <a:ext cx="13627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231F20"/>
                </a:solidFill>
                <a:latin typeface="Calibri"/>
                <a:cs typeface="Calibri"/>
              </a:rPr>
              <a:t>Employers/PCBUs</a:t>
            </a:r>
            <a:r>
              <a:rPr sz="900" spc="-9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74590" y="819320"/>
            <a:ext cx="2201425" cy="19416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1999" y="3723359"/>
            <a:ext cx="2071890" cy="12193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29361"/>
            <a:ext cx="742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1.1,</a:t>
            </a:r>
            <a:r>
              <a:rPr sz="1000" i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6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661FEC-B8DA-4344-A2AD-B767508550F8}"/>
              </a:ext>
            </a:extLst>
          </p:cNvPr>
          <p:cNvSpPr/>
          <p:nvPr/>
        </p:nvSpPr>
        <p:spPr>
          <a:xfrm>
            <a:off x="571164" y="694425"/>
            <a:ext cx="6407485" cy="2066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A2F24B-5F53-4798-ABFA-7472E1ED16F7}"/>
              </a:ext>
            </a:extLst>
          </p:cNvPr>
          <p:cNvSpPr/>
          <p:nvPr/>
        </p:nvSpPr>
        <p:spPr>
          <a:xfrm>
            <a:off x="576285" y="2847440"/>
            <a:ext cx="2902285" cy="209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6F9DD1-3029-4D29-A2F1-89DCA9B60152}"/>
              </a:ext>
            </a:extLst>
          </p:cNvPr>
          <p:cNvSpPr/>
          <p:nvPr/>
        </p:nvSpPr>
        <p:spPr>
          <a:xfrm>
            <a:off x="3766851" y="2833305"/>
            <a:ext cx="3122558" cy="2094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152718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1530356"/>
            <a:ext cx="0" cy="3431540"/>
          </a:xfrm>
          <a:custGeom>
            <a:avLst/>
            <a:gdLst/>
            <a:ahLst/>
            <a:cxnLst/>
            <a:rect l="l" t="t" r="r" b="b"/>
            <a:pathLst>
              <a:path h="3431540">
                <a:moveTo>
                  <a:pt x="0" y="34312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6825" y="1530356"/>
            <a:ext cx="0" cy="3431540"/>
          </a:xfrm>
          <a:custGeom>
            <a:avLst/>
            <a:gdLst/>
            <a:ahLst/>
            <a:cxnLst/>
            <a:rect l="l" t="t" r="r" b="b"/>
            <a:pathLst>
              <a:path h="3431540">
                <a:moveTo>
                  <a:pt x="0" y="3431298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496483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290109"/>
            <a:ext cx="6383020" cy="397129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Designers,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manufacturers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and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suppliers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rules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design,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manufacture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(build) or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sell</a:t>
            </a:r>
            <a:r>
              <a:rPr sz="1000" spc="6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something.</a:t>
            </a:r>
            <a:endParaRPr sz="1000" dirty="0">
              <a:latin typeface="Open Sans"/>
              <a:cs typeface="Open Sans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try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so that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</a:t>
            </a:r>
            <a:r>
              <a:rPr sz="1000" spc="15" dirty="0">
                <a:solidFill>
                  <a:srgbClr val="231F20"/>
                </a:solidFill>
                <a:latin typeface="Calibri"/>
                <a:cs typeface="Calibri"/>
              </a:rPr>
              <a:t>do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need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into a confined space. 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example,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silo’s will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 device that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how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much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grain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in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stops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needing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into the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silo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</a:t>
            </a:r>
            <a:r>
              <a:rPr sz="1000" spc="1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check.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dirty="0">
                <a:solidFill>
                  <a:srgbClr val="231F20"/>
                </a:solidFill>
                <a:latin typeface="Calibri"/>
                <a:cs typeface="Calibri"/>
              </a:rPr>
              <a:t>must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into a 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sure: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50" dirty="0">
              <a:latin typeface="Open Sans"/>
              <a:cs typeface="Open Sans"/>
            </a:endParaRPr>
          </a:p>
          <a:p>
            <a:pPr marL="236854" indent="-153035">
              <a:lnSpc>
                <a:spcPct val="100000"/>
              </a:lnSpc>
              <a:buChar char="•"/>
              <a:tabLst>
                <a:tab pos="23749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Nobody can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accidently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into the space. Place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warning</a:t>
            </a:r>
            <a:r>
              <a:rPr sz="10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signs.</a:t>
            </a:r>
            <a:endParaRPr sz="1000" dirty="0">
              <a:latin typeface="Open Sans"/>
              <a:cs typeface="Open Sans"/>
            </a:endParaRPr>
          </a:p>
          <a:p>
            <a:pPr marL="236854" marR="267208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23749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get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out of the confined space.  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example, you might need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handrails,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walkways,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ladders</a:t>
            </a:r>
            <a:r>
              <a:rPr sz="1000" spc="7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etc.</a:t>
            </a:r>
            <a:endParaRPr sz="1000" dirty="0">
              <a:latin typeface="Open Sans"/>
              <a:cs typeface="Open Sans"/>
            </a:endParaRPr>
          </a:p>
          <a:p>
            <a:pPr marL="236854" marR="2846070" indent="-152400">
              <a:lnSpc>
                <a:spcPct val="100000"/>
              </a:lnSpc>
              <a:spcBef>
                <a:spcPts val="570"/>
              </a:spcBef>
              <a:buChar char="•"/>
              <a:tabLst>
                <a:tab pos="23749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reduce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risks with 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can. 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example, you might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put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extra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ventilation.</a:t>
            </a:r>
            <a:endParaRPr sz="1000" dirty="0">
              <a:latin typeface="Open Sans"/>
              <a:cs typeface="Open Sans"/>
            </a:endParaRPr>
          </a:p>
          <a:p>
            <a:pPr marL="236854" marR="2905125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237490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entrances 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exits are large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enough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so 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easy for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get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out.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think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about equipment  people might need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wear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carry into the space.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  entrances 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exits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be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large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enough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allow for a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rescue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case 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emergency.</a:t>
            </a:r>
            <a:endParaRPr sz="1000" dirty="0">
              <a:latin typeface="Open Sans"/>
              <a:cs typeface="Open Sans"/>
            </a:endParaRPr>
          </a:p>
          <a:p>
            <a:pPr marL="236854" marR="2934970" indent="-152400">
              <a:lnSpc>
                <a:spcPct val="100000"/>
              </a:lnSpc>
              <a:spcBef>
                <a:spcPts val="565"/>
              </a:spcBef>
              <a:buChar char="•"/>
              <a:tabLst>
                <a:tab pos="237490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Fittings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not block 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entrance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exit.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This can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it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hard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rescue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someone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emergency.</a:t>
            </a:r>
            <a:endParaRPr sz="1000" dirty="0">
              <a:latin typeface="Open Sans"/>
              <a:cs typeface="Open Sans"/>
            </a:endParaRPr>
          </a:p>
          <a:p>
            <a:pPr marL="236854" marR="2750185" indent="-152400">
              <a:lnSpc>
                <a:spcPct val="100000"/>
              </a:lnSpc>
              <a:spcBef>
                <a:spcPts val="570"/>
              </a:spcBef>
              <a:buChar char="•"/>
              <a:tabLst>
                <a:tab pos="23749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are plenty of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entrances and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exits.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examples,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gas 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sewer might need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access points.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helps for 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rescues, 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allows better</a:t>
            </a:r>
            <a:r>
              <a:rPr sz="1000" spc="-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airflow.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36998" y="1632000"/>
            <a:ext cx="2492997" cy="3282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742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1.1,</a:t>
            </a:r>
            <a:r>
              <a:rPr sz="1000" i="1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7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0AC671-43A5-448B-869B-F54D068D3819}"/>
              </a:ext>
            </a:extLst>
          </p:cNvPr>
          <p:cNvSpPr/>
          <p:nvPr/>
        </p:nvSpPr>
        <p:spPr>
          <a:xfrm>
            <a:off x="345908" y="604488"/>
            <a:ext cx="6864683" cy="81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DFB335-F9D8-4E22-BE78-08F2AE366936}"/>
              </a:ext>
            </a:extLst>
          </p:cNvPr>
          <p:cNvSpPr/>
          <p:nvPr/>
        </p:nvSpPr>
        <p:spPr>
          <a:xfrm>
            <a:off x="596251" y="1607417"/>
            <a:ext cx="6400897" cy="3354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6899" y="117014"/>
            <a:ext cx="23025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CONFINED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SPACES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290109"/>
            <a:ext cx="4834890" cy="521334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00305E"/>
                </a:solidFill>
                <a:latin typeface="Franklin Gothic Medium"/>
                <a:cs typeface="Franklin Gothic Medium"/>
              </a:rPr>
              <a:t>Officers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Officers </a:t>
            </a:r>
            <a:r>
              <a:rPr sz="1000" spc="-45" dirty="0">
                <a:solidFill>
                  <a:srgbClr val="231F20"/>
                </a:solidFill>
                <a:latin typeface="Open Sans"/>
                <a:cs typeface="Open Sans"/>
              </a:rPr>
              <a:t>mean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people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run companies,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example company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directors.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must: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175" y="925798"/>
            <a:ext cx="6473825" cy="1396365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25425" indent="-153035">
              <a:lnSpc>
                <a:spcPct val="100000"/>
              </a:lnSpc>
              <a:spcBef>
                <a:spcPts val="590"/>
              </a:spcBef>
              <a:buChar char="•"/>
              <a:tabLst>
                <a:tab pos="226060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sure their business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meets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4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laws</a:t>
            </a:r>
            <a:endParaRPr sz="1000" dirty="0">
              <a:latin typeface="Open Sans"/>
              <a:cs typeface="Open Sans"/>
            </a:endParaRPr>
          </a:p>
          <a:p>
            <a:pPr marL="225425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2606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Try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reduce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risks with confined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spaces</a:t>
            </a:r>
            <a:endParaRPr sz="1000" dirty="0">
              <a:latin typeface="Open Sans"/>
              <a:cs typeface="Open Sans"/>
            </a:endParaRPr>
          </a:p>
          <a:p>
            <a:pPr marL="225425" indent="-153035">
              <a:lnSpc>
                <a:spcPct val="100000"/>
              </a:lnSpc>
              <a:spcBef>
                <a:spcPts val="570"/>
              </a:spcBef>
              <a:buChar char="•"/>
              <a:tabLst>
                <a:tab pos="226060" algn="l"/>
              </a:tabLst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Use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process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(a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way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do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work)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equipment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to help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reduce</a:t>
            </a:r>
            <a:r>
              <a:rPr sz="1000" spc="7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risks</a:t>
            </a:r>
            <a:endParaRPr sz="1000" dirty="0">
              <a:latin typeface="Open Sans"/>
              <a:cs typeface="Open Sans"/>
            </a:endParaRPr>
          </a:p>
          <a:p>
            <a:pPr marL="225425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26060" algn="l"/>
              </a:tabLst>
            </a:pP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sure their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the</a:t>
            </a:r>
            <a:r>
              <a:rPr sz="1000" spc="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process.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300" y="2360112"/>
            <a:ext cx="6395085" cy="74612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Workers</a:t>
            </a:r>
            <a:endParaRPr sz="14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770"/>
              </a:lnSpc>
              <a:spcBef>
                <a:spcPts val="1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Workers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take care of their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own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safety.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They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must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also take care of the 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 of others. 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work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 confined space,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must</a:t>
            </a:r>
            <a:r>
              <a:rPr sz="1000" spc="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also: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175" y="3234180"/>
            <a:ext cx="6473825" cy="1731010"/>
          </a:xfrm>
          <a:prstGeom prst="rect">
            <a:avLst/>
          </a:prstGeom>
          <a:ln w="6350">
            <a:solidFill>
              <a:srgbClr val="687A9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20979" indent="-153035">
              <a:lnSpc>
                <a:spcPct val="100000"/>
              </a:lnSpc>
              <a:spcBef>
                <a:spcPts val="590"/>
              </a:spcBef>
              <a:buChar char="•"/>
              <a:tabLst>
                <a:tab pos="22161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practices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r>
              <a:rPr sz="1000" spc="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instructions</a:t>
            </a:r>
            <a:endParaRPr sz="1000" dirty="0">
              <a:latin typeface="Open Sans"/>
              <a:cs typeface="Open Sans"/>
            </a:endParaRPr>
          </a:p>
          <a:p>
            <a:pPr marL="220979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2161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the instructions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on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entry</a:t>
            </a:r>
            <a:r>
              <a:rPr sz="1000" spc="-2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permit</a:t>
            </a:r>
            <a:endParaRPr sz="1000" dirty="0">
              <a:latin typeface="Open Sans"/>
              <a:cs typeface="Open Sans"/>
            </a:endParaRPr>
          </a:p>
          <a:p>
            <a:pPr marL="220979" indent="-153035">
              <a:lnSpc>
                <a:spcPct val="100000"/>
              </a:lnSpc>
              <a:spcBef>
                <a:spcPts val="570"/>
              </a:spcBef>
              <a:buChar char="•"/>
              <a:tabLst>
                <a:tab pos="22161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the risk control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 emergency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plan</a:t>
            </a:r>
            <a:endParaRPr sz="1000" dirty="0">
              <a:latin typeface="Open Sans"/>
              <a:cs typeface="Open Sans"/>
            </a:endParaRPr>
          </a:p>
          <a:p>
            <a:pPr marL="220979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221615" algn="l"/>
              </a:tabLst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Follow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confined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space</a:t>
            </a:r>
            <a:r>
              <a:rPr sz="1000" spc="-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training.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5895" y="1026007"/>
            <a:ext cx="1043828" cy="1250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81424" y="3336204"/>
            <a:ext cx="2288487" cy="1547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29361"/>
            <a:ext cx="443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solidFill>
                  <a:srgbClr val="FFFFFF"/>
                </a:solidFill>
                <a:latin typeface="Verdana"/>
                <a:cs typeface="Verdana"/>
              </a:rPr>
              <a:t>PC</a:t>
            </a:r>
            <a:r>
              <a:rPr sz="1000" i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FFFFFF"/>
                </a:solidFill>
                <a:latin typeface="Verdana"/>
                <a:cs typeface="Verdana"/>
              </a:rPr>
              <a:t>1.1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8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F61E11-8E8E-4B12-A0ED-FECF17FDE789}"/>
              </a:ext>
            </a:extLst>
          </p:cNvPr>
          <p:cNvSpPr/>
          <p:nvPr/>
        </p:nvSpPr>
        <p:spPr>
          <a:xfrm>
            <a:off x="571166" y="963748"/>
            <a:ext cx="6351220" cy="1338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58D8DB-BABB-4FAC-BF66-D1F4DF584F5A}"/>
              </a:ext>
            </a:extLst>
          </p:cNvPr>
          <p:cNvSpPr/>
          <p:nvPr/>
        </p:nvSpPr>
        <p:spPr>
          <a:xfrm>
            <a:off x="466802" y="2470333"/>
            <a:ext cx="6636085" cy="673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0481EC-AC1E-4BD4-9F3C-1346BC043738}"/>
              </a:ext>
            </a:extLst>
          </p:cNvPr>
          <p:cNvSpPr/>
          <p:nvPr/>
        </p:nvSpPr>
        <p:spPr>
          <a:xfrm>
            <a:off x="608242" y="3292356"/>
            <a:ext cx="6314143" cy="1591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933"/>
            <a:ext cx="7326630" cy="1477010"/>
          </a:xfrm>
          <a:custGeom>
            <a:avLst/>
            <a:gdLst/>
            <a:ahLst/>
            <a:cxnLst/>
            <a:rect l="l" t="t" r="r" b="b"/>
            <a:pathLst>
              <a:path w="7326630" h="1477010">
                <a:moveTo>
                  <a:pt x="0" y="0"/>
                </a:moveTo>
                <a:lnTo>
                  <a:pt x="7326401" y="0"/>
                </a:lnTo>
                <a:lnTo>
                  <a:pt x="7326401" y="1476755"/>
                </a:lnTo>
                <a:lnTo>
                  <a:pt x="0" y="1476755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38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32016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787"/>
                </a:moveTo>
                <a:lnTo>
                  <a:pt x="7199998" y="1324787"/>
                </a:lnTo>
                <a:lnTo>
                  <a:pt x="7199998" y="0"/>
                </a:lnTo>
                <a:lnTo>
                  <a:pt x="0" y="0"/>
                </a:lnTo>
                <a:lnTo>
                  <a:pt x="0" y="1324787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859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About </a:t>
            </a:r>
            <a:r>
              <a:rPr spc="65" dirty="0"/>
              <a:t>confined</a:t>
            </a:r>
            <a:r>
              <a:rPr spc="-250" dirty="0"/>
              <a:t> </a:t>
            </a:r>
            <a:r>
              <a:rPr spc="50" dirty="0"/>
              <a:t>spaces</a:t>
            </a:r>
          </a:p>
        </p:txBody>
      </p:sp>
      <p:sp>
        <p:nvSpPr>
          <p:cNvPr id="5" name="object 5"/>
          <p:cNvSpPr/>
          <p:nvPr/>
        </p:nvSpPr>
        <p:spPr>
          <a:xfrm>
            <a:off x="1664995" y="2432774"/>
            <a:ext cx="4168254" cy="2535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7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9</a:t>
            </a:fld>
            <a:endParaRPr sz="7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Pty</a:t>
            </a:r>
            <a:r>
              <a:rPr spc="-65" dirty="0"/>
              <a:t> </a:t>
            </a:r>
            <a:r>
              <a:rPr dirty="0"/>
              <a:t>Ltd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</TotalTime>
  <Words>2121</Words>
  <Application>Microsoft Office PowerPoint</Application>
  <PresentationFormat>Custom</PresentationFormat>
  <Paragraphs>264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Franklin Gothic Book</vt:lpstr>
      <vt:lpstr>Franklin Gothic Medium</vt:lpstr>
      <vt:lpstr>Open Sans</vt:lpstr>
      <vt:lpstr>Open Sans Semibold</vt:lpstr>
      <vt:lpstr>Times New Roman</vt:lpstr>
      <vt:lpstr>Verdana</vt:lpstr>
      <vt:lpstr>Office Theme</vt:lpstr>
      <vt:lpstr>Confined Spaces  Learner Guide</vt:lpstr>
      <vt:lpstr>Introduction to confined spaces</vt:lpstr>
      <vt:lpstr>What ‘enter and work in a confined space’ means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confined spaces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Confined space hazards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Confined Spaces  Learner Guide</dc:title>
  <dc:creator>Teresa Skepper</dc:creator>
  <cp:lastModifiedBy>qk663</cp:lastModifiedBy>
  <cp:revision>52</cp:revision>
  <dcterms:created xsi:type="dcterms:W3CDTF">2020-06-25T04:56:11Z</dcterms:created>
  <dcterms:modified xsi:type="dcterms:W3CDTF">2020-09-23T01:06:13Z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2020-06-25T00:00:00Z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2020-06-25T00:00:00Z</vt:filetime>
  </property>
</Properties>
</file>