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7556500" cy="5334000"/>
  <p:notesSz cx="7556500" cy="533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152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43381" y="747001"/>
            <a:ext cx="5876086" cy="1325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2987040"/>
            <a:ext cx="5293995" cy="133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19325D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19325D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9992" cy="197679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406933"/>
            <a:ext cx="7328534" cy="1477010"/>
          </a:xfrm>
          <a:custGeom>
            <a:avLst/>
            <a:gdLst/>
            <a:ahLst/>
            <a:cxnLst/>
            <a:rect l="l" t="t" r="r" b="b"/>
            <a:pathLst>
              <a:path w="7328534" h="1477010">
                <a:moveTo>
                  <a:pt x="0" y="0"/>
                </a:moveTo>
                <a:lnTo>
                  <a:pt x="7328433" y="0"/>
                </a:lnTo>
                <a:lnTo>
                  <a:pt x="7328433" y="1476755"/>
                </a:lnTo>
                <a:lnTo>
                  <a:pt x="0" y="1476755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3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19325D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44005"/>
            <a:ext cx="7020559" cy="153035"/>
          </a:xfrm>
          <a:custGeom>
            <a:avLst/>
            <a:gdLst/>
            <a:ahLst/>
            <a:cxnLst/>
            <a:rect l="l" t="t" r="r" b="b"/>
            <a:pathLst>
              <a:path w="7020559" h="153035">
                <a:moveTo>
                  <a:pt x="7020001" y="0"/>
                </a:moveTo>
                <a:lnTo>
                  <a:pt x="0" y="0"/>
                </a:lnTo>
                <a:lnTo>
                  <a:pt x="0" y="152996"/>
                </a:lnTo>
                <a:lnTo>
                  <a:pt x="7020001" y="152996"/>
                </a:lnTo>
                <a:lnTo>
                  <a:pt x="7020001" y="0"/>
                </a:lnTo>
                <a:close/>
              </a:path>
            </a:pathLst>
          </a:custGeom>
          <a:solidFill>
            <a:srgbClr val="1932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300" y="366000"/>
            <a:ext cx="2029460" cy="2387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19325D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9930" y="1323662"/>
            <a:ext cx="6490970" cy="3637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27300" y="5101059"/>
            <a:ext cx="1068070" cy="112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266531" y="5093439"/>
            <a:ext cx="766445" cy="112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94265" y="5083075"/>
            <a:ext cx="193675" cy="1263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8.jpg"/><Relationship Id="rId4" Type="http://schemas.openxmlformats.org/officeDocument/2006/relationships/image" Target="../media/image3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g"/><Relationship Id="rId3" Type="http://schemas.openxmlformats.org/officeDocument/2006/relationships/image" Target="../media/image21.jpg"/><Relationship Id="rId7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3.png"/><Relationship Id="rId5" Type="http://schemas.openxmlformats.org/officeDocument/2006/relationships/image" Target="../media/image19.png"/><Relationship Id="rId4" Type="http://schemas.openxmlformats.org/officeDocument/2006/relationships/image" Target="../media/image22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g"/><Relationship Id="rId3" Type="http://schemas.openxmlformats.org/officeDocument/2006/relationships/image" Target="../media/image27.jpg"/><Relationship Id="rId7" Type="http://schemas.openxmlformats.org/officeDocument/2006/relationships/image" Target="../media/image31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0.jp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jpg"/><Relationship Id="rId9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8807" y="1953464"/>
            <a:ext cx="3408832" cy="259968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559992" cy="145799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62319" y="232305"/>
            <a:ext cx="6548755" cy="1179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540"/>
              </a:lnSpc>
              <a:spcBef>
                <a:spcPts val="100"/>
              </a:spcBef>
            </a:pPr>
            <a:r>
              <a:rPr sz="4000" spc="25" dirty="0">
                <a:solidFill>
                  <a:srgbClr val="00305E"/>
                </a:solidFill>
                <a:latin typeface="Trebuchet MS"/>
                <a:cs typeface="Trebuchet MS"/>
              </a:rPr>
              <a:t>RIGGING</a:t>
            </a:r>
            <a:r>
              <a:rPr sz="4000" spc="-145" dirty="0">
                <a:solidFill>
                  <a:srgbClr val="00305E"/>
                </a:solidFill>
                <a:latin typeface="Trebuchet MS"/>
                <a:cs typeface="Trebuchet MS"/>
              </a:rPr>
              <a:t> </a:t>
            </a:r>
            <a:r>
              <a:rPr sz="4000" spc="530" dirty="0">
                <a:solidFill>
                  <a:srgbClr val="00305E"/>
                </a:solidFill>
                <a:latin typeface="Trebuchet MS"/>
                <a:cs typeface="Trebuchet MS"/>
              </a:rPr>
              <a:t>–</a:t>
            </a:r>
            <a:r>
              <a:rPr sz="4000" spc="-145" dirty="0">
                <a:solidFill>
                  <a:srgbClr val="00305E"/>
                </a:solidFill>
                <a:latin typeface="Trebuchet MS"/>
                <a:cs typeface="Trebuchet MS"/>
              </a:rPr>
              <a:t> </a:t>
            </a:r>
            <a:r>
              <a:rPr sz="4000" spc="120" dirty="0">
                <a:solidFill>
                  <a:srgbClr val="00305E"/>
                </a:solidFill>
                <a:latin typeface="Trebuchet MS"/>
                <a:cs typeface="Trebuchet MS"/>
              </a:rPr>
              <a:t>BASIC</a:t>
            </a:r>
            <a:endParaRPr sz="4000">
              <a:latin typeface="Trebuchet MS"/>
              <a:cs typeface="Trebuchet MS"/>
            </a:endParaRPr>
          </a:p>
          <a:p>
            <a:pPr marL="12700">
              <a:lnSpc>
                <a:spcPts val="4540"/>
              </a:lnSpc>
            </a:pPr>
            <a:r>
              <a:rPr sz="4000" spc="50" dirty="0">
                <a:solidFill>
                  <a:srgbClr val="FFFFFF"/>
                </a:solidFill>
                <a:latin typeface="Trebuchet MS"/>
                <a:cs typeface="Trebuchet MS"/>
              </a:rPr>
              <a:t>SAFETY</a:t>
            </a:r>
            <a:r>
              <a:rPr sz="4000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000" spc="229" dirty="0">
                <a:solidFill>
                  <a:srgbClr val="FFFFFF"/>
                </a:solidFill>
                <a:latin typeface="Trebuchet MS"/>
                <a:cs typeface="Trebuchet MS"/>
              </a:rPr>
              <a:t>AND</a:t>
            </a:r>
            <a:r>
              <a:rPr sz="4000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000" spc="35" dirty="0">
                <a:solidFill>
                  <a:srgbClr val="FFFFFF"/>
                </a:solidFill>
                <a:latin typeface="Trebuchet MS"/>
                <a:cs typeface="Trebuchet MS"/>
              </a:rPr>
              <a:t>LICENCE</a:t>
            </a:r>
            <a:r>
              <a:rPr sz="4000" spc="-1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000" spc="110" dirty="0">
                <a:solidFill>
                  <a:srgbClr val="FFFFFF"/>
                </a:solidFill>
                <a:latin typeface="Trebuchet MS"/>
                <a:cs typeface="Trebuchet MS"/>
              </a:rPr>
              <a:t>GUIDE</a:t>
            </a:r>
            <a:endParaRPr sz="4000">
              <a:latin typeface="Trebuchet MS"/>
              <a:cs typeface="Trebuchet MS"/>
            </a:endParaRP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130000" y="4196893"/>
            <a:ext cx="1979993" cy="807123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120971" y="1575344"/>
            <a:ext cx="1911985" cy="123888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91135">
              <a:lnSpc>
                <a:spcPct val="100000"/>
              </a:lnSpc>
              <a:spcBef>
                <a:spcPts val="480"/>
              </a:spcBef>
            </a:pPr>
            <a:r>
              <a:rPr sz="1000" b="1" spc="-30" dirty="0">
                <a:latin typeface="Open Sans Semibold"/>
                <a:cs typeface="Open Sans Semibold"/>
              </a:rPr>
              <a:t>Training</a:t>
            </a:r>
            <a:r>
              <a:rPr sz="1000" b="1" spc="-25" dirty="0">
                <a:latin typeface="Open Sans Semibold"/>
                <a:cs typeface="Open Sans Semibold"/>
              </a:rPr>
              <a:t> </a:t>
            </a:r>
            <a:r>
              <a:rPr sz="1000" b="1" spc="-35" dirty="0">
                <a:latin typeface="Open Sans Semibold"/>
                <a:cs typeface="Open Sans Semibold"/>
              </a:rPr>
              <a:t>suppor</a:t>
            </a:r>
            <a:r>
              <a:rPr sz="1000" b="1" spc="-20" dirty="0">
                <a:latin typeface="Open Sans Semibold"/>
                <a:cs typeface="Open Sans Semibold"/>
              </a:rPr>
              <a:t>t</a:t>
            </a:r>
            <a:r>
              <a:rPr sz="1000" b="1" spc="-25" dirty="0">
                <a:latin typeface="Open Sans Semibold"/>
                <a:cs typeface="Open Sans Semibold"/>
              </a:rPr>
              <a:t> </a:t>
            </a:r>
            <a:r>
              <a:rPr sz="1000" b="1" spc="-35" dirty="0">
                <a:latin typeface="Open Sans Semibold"/>
                <a:cs typeface="Open Sans Semibold"/>
              </a:rPr>
              <a:t>materia</a:t>
            </a:r>
            <a:r>
              <a:rPr sz="1000" b="1" spc="-15" dirty="0">
                <a:latin typeface="Open Sans Semibold"/>
                <a:cs typeface="Open Sans Semibold"/>
              </a:rPr>
              <a:t>l</a:t>
            </a:r>
            <a:r>
              <a:rPr sz="1000" b="1" spc="-25" dirty="0">
                <a:latin typeface="Open Sans Semibold"/>
                <a:cs typeface="Open Sans Semibold"/>
              </a:rPr>
              <a:t> </a:t>
            </a:r>
            <a:r>
              <a:rPr sz="1000" b="1" spc="-30" dirty="0">
                <a:latin typeface="Open Sans Semibold"/>
                <a:cs typeface="Open Sans Semibold"/>
              </a:rPr>
              <a:t>for:</a:t>
            </a:r>
            <a:endParaRPr sz="1000">
              <a:latin typeface="Open Sans Semibold"/>
              <a:cs typeface="Open Sans Semibold"/>
            </a:endParaRPr>
          </a:p>
          <a:p>
            <a:pPr marL="381000">
              <a:lnSpc>
                <a:spcPct val="100000"/>
              </a:lnSpc>
              <a:spcBef>
                <a:spcPts val="770"/>
              </a:spcBef>
            </a:pPr>
            <a:r>
              <a:rPr sz="2000" spc="-80" dirty="0">
                <a:solidFill>
                  <a:srgbClr val="00305E"/>
                </a:solidFill>
                <a:latin typeface="Franklin Gothic Book"/>
                <a:cs typeface="Franklin Gothic Book"/>
              </a:rPr>
              <a:t>CPCCLRG3001</a:t>
            </a:r>
            <a:endParaRPr sz="2000">
              <a:latin typeface="Franklin Gothic Book"/>
              <a:cs typeface="Franklin Gothic Book"/>
            </a:endParaRPr>
          </a:p>
          <a:p>
            <a:pPr marR="5715" algn="r">
              <a:lnSpc>
                <a:spcPct val="100000"/>
              </a:lnSpc>
            </a:pPr>
            <a:r>
              <a:rPr sz="2000" spc="-60" dirty="0">
                <a:solidFill>
                  <a:srgbClr val="00305E"/>
                </a:solidFill>
                <a:latin typeface="Franklin Gothic Book"/>
                <a:cs typeface="Franklin Gothic Book"/>
              </a:rPr>
              <a:t>Licenc</a:t>
            </a:r>
            <a:r>
              <a:rPr sz="2000" spc="-55" dirty="0">
                <a:solidFill>
                  <a:srgbClr val="00305E"/>
                </a:solidFill>
                <a:latin typeface="Franklin Gothic Book"/>
                <a:cs typeface="Franklin Gothic Book"/>
              </a:rPr>
              <a:t>e</a:t>
            </a:r>
            <a:r>
              <a:rPr sz="2000" spc="-45" dirty="0">
                <a:solidFill>
                  <a:srgbClr val="00305E"/>
                </a:solidFill>
                <a:latin typeface="Franklin Gothic Book"/>
                <a:cs typeface="Franklin Gothic Book"/>
              </a:rPr>
              <a:t> </a:t>
            </a:r>
            <a:r>
              <a:rPr sz="2000" spc="-75" dirty="0">
                <a:solidFill>
                  <a:srgbClr val="00305E"/>
                </a:solidFill>
                <a:latin typeface="Franklin Gothic Book"/>
                <a:cs typeface="Franklin Gothic Book"/>
              </a:rPr>
              <a:t>t</a:t>
            </a:r>
            <a:r>
              <a:rPr sz="2000" spc="-55" dirty="0">
                <a:solidFill>
                  <a:srgbClr val="00305E"/>
                </a:solidFill>
                <a:latin typeface="Franklin Gothic Book"/>
                <a:cs typeface="Franklin Gothic Book"/>
              </a:rPr>
              <a:t>o</a:t>
            </a:r>
            <a:r>
              <a:rPr sz="2000" spc="-45" dirty="0">
                <a:solidFill>
                  <a:srgbClr val="00305E"/>
                </a:solidFill>
                <a:latin typeface="Franklin Gothic Book"/>
                <a:cs typeface="Franklin Gothic Book"/>
              </a:rPr>
              <a:t> </a:t>
            </a:r>
            <a:r>
              <a:rPr sz="2000" spc="-65" dirty="0">
                <a:solidFill>
                  <a:srgbClr val="00305E"/>
                </a:solidFill>
                <a:latin typeface="Franklin Gothic Book"/>
                <a:cs typeface="Franklin Gothic Book"/>
              </a:rPr>
              <a:t>pe</a:t>
            </a:r>
            <a:r>
              <a:rPr sz="2000" spc="15" dirty="0">
                <a:solidFill>
                  <a:srgbClr val="00305E"/>
                </a:solidFill>
                <a:latin typeface="Franklin Gothic Book"/>
                <a:cs typeface="Franklin Gothic Book"/>
              </a:rPr>
              <a:t>r</a:t>
            </a:r>
            <a:r>
              <a:rPr sz="2000" spc="-85" dirty="0">
                <a:solidFill>
                  <a:srgbClr val="00305E"/>
                </a:solidFill>
                <a:latin typeface="Franklin Gothic Book"/>
                <a:cs typeface="Franklin Gothic Book"/>
              </a:rPr>
              <a:t>f</a:t>
            </a:r>
            <a:r>
              <a:rPr sz="2000" spc="-70" dirty="0">
                <a:solidFill>
                  <a:srgbClr val="00305E"/>
                </a:solidFill>
                <a:latin typeface="Franklin Gothic Book"/>
                <a:cs typeface="Franklin Gothic Book"/>
              </a:rPr>
              <a:t>orm</a:t>
            </a:r>
            <a:endParaRPr sz="2000">
              <a:latin typeface="Franklin Gothic Book"/>
              <a:cs typeface="Franklin Gothic Book"/>
            </a:endParaRPr>
          </a:p>
          <a:p>
            <a:pPr marR="5715" algn="r">
              <a:lnSpc>
                <a:spcPct val="100000"/>
              </a:lnSpc>
            </a:pPr>
            <a:r>
              <a:rPr sz="2000" spc="-55" dirty="0">
                <a:solidFill>
                  <a:srgbClr val="00305E"/>
                </a:solidFill>
                <a:latin typeface="Franklin Gothic Book"/>
                <a:cs typeface="Franklin Gothic Book"/>
              </a:rPr>
              <a:t>basi</a:t>
            </a:r>
            <a:r>
              <a:rPr sz="2000" spc="-50" dirty="0">
                <a:solidFill>
                  <a:srgbClr val="00305E"/>
                </a:solidFill>
                <a:latin typeface="Franklin Gothic Book"/>
                <a:cs typeface="Franklin Gothic Book"/>
              </a:rPr>
              <a:t>c</a:t>
            </a:r>
            <a:r>
              <a:rPr sz="2000" spc="-45" dirty="0">
                <a:solidFill>
                  <a:srgbClr val="00305E"/>
                </a:solidFill>
                <a:latin typeface="Franklin Gothic Book"/>
                <a:cs typeface="Franklin Gothic Book"/>
              </a:rPr>
              <a:t> </a:t>
            </a:r>
            <a:r>
              <a:rPr sz="2000" spc="-55" dirty="0">
                <a:solidFill>
                  <a:srgbClr val="00305E"/>
                </a:solidFill>
                <a:latin typeface="Franklin Gothic Book"/>
                <a:cs typeface="Franklin Gothic Book"/>
              </a:rPr>
              <a:t>rigging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7" name="object 10">
            <a:extLst>
              <a:ext uri="{FF2B5EF4-FFF2-40B4-BE49-F238E27FC236}">
                <a16:creationId xmlns:a16="http://schemas.microsoft.com/office/drawing/2014/main" id="{44FF6CA5-1E00-46AB-8C65-87D33198D17B}"/>
              </a:ext>
            </a:extLst>
          </p:cNvPr>
          <p:cNvSpPr/>
          <p:nvPr/>
        </p:nvSpPr>
        <p:spPr>
          <a:xfrm>
            <a:off x="4235450" y="2694709"/>
            <a:ext cx="1360417" cy="13155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702" y="115933"/>
            <a:ext cx="69913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PLA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6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ASK</a:t>
            </a:r>
            <a:endParaRPr sz="1100">
              <a:latin typeface="Franklin Gothic Medium"/>
              <a:cs typeface="Franklin Gothic Medium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95791" y="762304"/>
            <a:ext cx="2053907" cy="188734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75700" y="767067"/>
            <a:ext cx="1720298" cy="1863953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653900" y="3403943"/>
            <a:ext cx="2291450" cy="142006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964223" y="3077385"/>
            <a:ext cx="815208" cy="183222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40004" y="432003"/>
            <a:ext cx="1597660" cy="4539615"/>
          </a:xfrm>
          <a:prstGeom prst="rect">
            <a:avLst/>
          </a:prstGeom>
          <a:solidFill>
            <a:srgbClr val="D5D8E4"/>
          </a:solidFill>
        </p:spPr>
        <p:txBody>
          <a:bodyPr vert="horz" wrap="square" lIns="0" tIns="10223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805"/>
              </a:spcBef>
            </a:pPr>
            <a:r>
              <a:rPr sz="1100" b="1" spc="-45" dirty="0">
                <a:latin typeface="Franklin Gothic Demi"/>
                <a:cs typeface="Franklin Gothic Demi"/>
              </a:rPr>
              <a:t>QUE</a:t>
            </a:r>
            <a:r>
              <a:rPr sz="1100" b="1" spc="-40" dirty="0">
                <a:latin typeface="Franklin Gothic Demi"/>
                <a:cs typeface="Franklin Gothic Demi"/>
              </a:rPr>
              <a:t>STION</a:t>
            </a:r>
            <a:r>
              <a:rPr sz="1100" b="1" spc="-30" dirty="0">
                <a:latin typeface="Franklin Gothic Demi"/>
                <a:cs typeface="Franklin Gothic Demi"/>
              </a:rPr>
              <a:t> </a:t>
            </a:r>
            <a:r>
              <a:rPr sz="1100" b="1" spc="-35" dirty="0">
                <a:latin typeface="Franklin Gothic Demi"/>
                <a:cs typeface="Franklin Gothic Demi"/>
              </a:rPr>
              <a:t>3</a:t>
            </a:r>
            <a:endParaRPr sz="1100">
              <a:latin typeface="Franklin Gothic Demi"/>
              <a:cs typeface="Franklin Gothic Demi"/>
            </a:endParaRPr>
          </a:p>
          <a:p>
            <a:pPr marL="107950" marR="403225">
              <a:lnSpc>
                <a:spcPts val="1140"/>
              </a:lnSpc>
              <a:spcBef>
                <a:spcPts val="790"/>
              </a:spcBef>
            </a:pPr>
            <a:r>
              <a:rPr sz="1000" spc="-95" dirty="0">
                <a:latin typeface="Franklin Gothic Book"/>
                <a:cs typeface="Franklin Gothic Book"/>
              </a:rPr>
              <a:t>Y</a:t>
            </a:r>
            <a:r>
              <a:rPr sz="1000" spc="-35" dirty="0">
                <a:latin typeface="Franklin Gothic Book"/>
                <a:cs typeface="Franklin Gothic Book"/>
              </a:rPr>
              <a:t>o</a:t>
            </a:r>
            <a:r>
              <a:rPr sz="1000" spc="-30" dirty="0">
                <a:latin typeface="Franklin Gothic Book"/>
                <a:cs typeface="Franklin Gothic Book"/>
              </a:rPr>
              <a:t>u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are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usin</a:t>
            </a:r>
            <a:r>
              <a:rPr sz="1000" spc="-25" dirty="0">
                <a:latin typeface="Franklin Gothic Book"/>
                <a:cs typeface="Franklin Gothic Book"/>
              </a:rPr>
              <a:t>g </a:t>
            </a:r>
            <a:r>
              <a:rPr sz="1000" spc="-30" dirty="0">
                <a:latin typeface="Franklin Gothic Book"/>
                <a:cs typeface="Franklin Gothic Book"/>
              </a:rPr>
              <a:t>a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20" dirty="0">
                <a:latin typeface="Franklin Gothic Book"/>
                <a:cs typeface="Franklin Gothic Book"/>
              </a:rPr>
              <a:t>li</a:t>
            </a:r>
            <a:r>
              <a:rPr sz="1000" spc="5" dirty="0">
                <a:latin typeface="Franklin Gothic Book"/>
                <a:cs typeface="Franklin Gothic Book"/>
              </a:rPr>
              <a:t>f</a:t>
            </a:r>
            <a:r>
              <a:rPr sz="1000" spc="-25" dirty="0">
                <a:latin typeface="Franklin Gothic Book"/>
                <a:cs typeface="Franklin Gothic Book"/>
              </a:rPr>
              <a:t>ting  </a:t>
            </a:r>
            <a:r>
              <a:rPr sz="1000" spc="-35" dirty="0">
                <a:latin typeface="Franklin Gothic Book"/>
                <a:cs typeface="Franklin Gothic Book"/>
              </a:rPr>
              <a:t>inse</a:t>
            </a:r>
            <a:r>
              <a:rPr sz="1000" spc="5" dirty="0">
                <a:latin typeface="Franklin Gothic Book"/>
                <a:cs typeface="Franklin Gothic Book"/>
              </a:rPr>
              <a:t>r</a:t>
            </a:r>
            <a:r>
              <a:rPr sz="1000" spc="-20" dirty="0">
                <a:latin typeface="Franklin Gothic Book"/>
                <a:cs typeface="Franklin Gothic Book"/>
              </a:rPr>
              <a:t>t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</a:t>
            </a:r>
            <a:r>
              <a:rPr sz="1000" spc="-30" dirty="0">
                <a:latin typeface="Franklin Gothic Book"/>
                <a:cs typeface="Franklin Gothic Book"/>
              </a:rPr>
              <a:t>d</a:t>
            </a:r>
            <a:r>
              <a:rPr sz="1000" spc="-25" dirty="0">
                <a:latin typeface="Franklin Gothic Book"/>
                <a:cs typeface="Franklin Gothic Book"/>
              </a:rPr>
              <a:t> i</a:t>
            </a:r>
            <a:r>
              <a:rPr sz="1000" spc="-20" dirty="0">
                <a:latin typeface="Franklin Gothic Book"/>
                <a:cs typeface="Franklin Gothic Book"/>
              </a:rPr>
              <a:t>t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br</a:t>
            </a:r>
            <a:r>
              <a:rPr sz="1000" spc="-40" dirty="0">
                <a:latin typeface="Franklin Gothic Book"/>
                <a:cs typeface="Franklin Gothic Book"/>
              </a:rPr>
              <a:t>e</a:t>
            </a:r>
            <a:r>
              <a:rPr sz="1000" spc="-30" dirty="0">
                <a:latin typeface="Franklin Gothic Book"/>
                <a:cs typeface="Franklin Gothic Book"/>
              </a:rPr>
              <a:t>aks.</a:t>
            </a:r>
            <a:endParaRPr sz="1000">
              <a:latin typeface="Franklin Gothic Book"/>
              <a:cs typeface="Franklin Gothic Book"/>
            </a:endParaRPr>
          </a:p>
          <a:p>
            <a:pPr marL="107950">
              <a:lnSpc>
                <a:spcPct val="100000"/>
              </a:lnSpc>
              <a:spcBef>
                <a:spcPts val="480"/>
              </a:spcBef>
            </a:pPr>
            <a:r>
              <a:rPr sz="1000" spc="-45" dirty="0">
                <a:latin typeface="Franklin Gothic Book"/>
                <a:cs typeface="Franklin Gothic Book"/>
              </a:rPr>
              <a:t>Wha</a:t>
            </a:r>
            <a:r>
              <a:rPr sz="1000" spc="-20" dirty="0">
                <a:latin typeface="Franklin Gothic Book"/>
                <a:cs typeface="Franklin Gothic Book"/>
              </a:rPr>
              <a:t>t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d</a:t>
            </a:r>
            <a:r>
              <a:rPr sz="1000" spc="-30" dirty="0">
                <a:latin typeface="Franklin Gothic Book"/>
                <a:cs typeface="Franklin Gothic Book"/>
              </a:rPr>
              <a:t>o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y</a:t>
            </a:r>
            <a:r>
              <a:rPr sz="1000" spc="-35" dirty="0">
                <a:latin typeface="Franklin Gothic Book"/>
                <a:cs typeface="Franklin Gothic Book"/>
              </a:rPr>
              <a:t>o</a:t>
            </a:r>
            <a:r>
              <a:rPr sz="1000" spc="-30" dirty="0">
                <a:latin typeface="Franklin Gothic Book"/>
                <a:cs typeface="Franklin Gothic Book"/>
              </a:rPr>
              <a:t>u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do</a:t>
            </a:r>
            <a:r>
              <a:rPr sz="1000" spc="-30" dirty="0">
                <a:latin typeface="Franklin Gothic Book"/>
                <a:cs typeface="Franklin Gothic Book"/>
              </a:rPr>
              <a:t>?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19665" y="5083075"/>
            <a:ext cx="130175" cy="12636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700" spc="-5" dirty="0">
                <a:latin typeface="Franklin Gothic Medium"/>
                <a:cs typeface="Franklin Gothic Medium"/>
              </a:rPr>
              <a:t>52</a:t>
            </a:r>
            <a:endParaRPr sz="700">
              <a:latin typeface="Franklin Gothic Medium"/>
              <a:cs typeface="Franklin Gothic Medium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133424" y="432005"/>
          <a:ext cx="4890135" cy="4532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0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0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6315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p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w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king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102235" marB="0"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Safely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lower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or support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 the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load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if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possible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10223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6315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000" spc="-70" dirty="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g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th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1000" spc="-15" dirty="0">
                          <a:latin typeface="Franklin Gothic Book"/>
                          <a:cs typeface="Franklin Gothic Book"/>
                        </a:rPr>
                        <a:t>q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u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ipme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ou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f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se</a:t>
                      </a:r>
                      <a:r>
                        <a:rPr sz="1000" spc="15" dirty="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vice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105410" marB="0"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 marR="346710">
                        <a:lnSpc>
                          <a:spcPts val="1140"/>
                        </a:lnSpc>
                        <a:spcBef>
                          <a:spcPts val="919"/>
                        </a:spcBef>
                      </a:pP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Do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 not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use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lifting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insert.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Report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the 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de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f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ec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th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man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u</a:t>
                      </a:r>
                      <a:r>
                        <a:rPr sz="1000" spc="-15" dirty="0">
                          <a:latin typeface="Franklin Gothic Book"/>
                          <a:cs typeface="Franklin Gothic Book"/>
                        </a:rPr>
                        <a:t>f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acture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f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th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pan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l.  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Th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y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migh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fi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x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replac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it.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116839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527300" y="117014"/>
            <a:ext cx="4254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.5</a:t>
            </a:r>
            <a:endParaRPr sz="11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300" y="117014"/>
            <a:ext cx="636333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76900" algn="l"/>
              </a:tabLst>
            </a:pP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.7	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PLA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6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ASK</a:t>
            </a:r>
            <a:endParaRPr sz="1100">
              <a:latin typeface="Franklin Gothic Medium"/>
              <a:cs typeface="Franklin Gothic Medium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40000" y="929473"/>
          <a:ext cx="6485255" cy="4028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7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9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9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28440">
                <a:tc>
                  <a:txBody>
                    <a:bodyPr/>
                    <a:lstStyle/>
                    <a:p>
                      <a:pPr marL="68580" algn="just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200" b="1" spc="-10" dirty="0">
                          <a:solidFill>
                            <a:srgbClr val="19325D"/>
                          </a:solidFill>
                          <a:latin typeface="Open Sans Semibold"/>
                          <a:cs typeface="Open Sans Semibold"/>
                        </a:rPr>
                        <a:t>Mast</a:t>
                      </a:r>
                      <a:r>
                        <a:rPr sz="1200" b="1" spc="-55" dirty="0">
                          <a:solidFill>
                            <a:srgbClr val="19325D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19325D"/>
                          </a:solidFill>
                          <a:latin typeface="Open Sans Semibold"/>
                          <a:cs typeface="Open Sans Semibold"/>
                        </a:rPr>
                        <a:t>climbers</a:t>
                      </a:r>
                      <a:endParaRPr sz="1200">
                        <a:latin typeface="Open Sans Semibold"/>
                        <a:cs typeface="Open Sans Semibold"/>
                      </a:endParaRPr>
                    </a:p>
                    <a:p>
                      <a:pPr marL="68580" marR="66040" algn="just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000" dirty="0">
                          <a:latin typeface="Open Sans"/>
                          <a:cs typeface="Open Sans"/>
                        </a:rPr>
                        <a:t>A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10" dirty="0">
                          <a:latin typeface="Open Sans"/>
                          <a:cs typeface="Open Sans"/>
                        </a:rPr>
                        <a:t>mas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t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climbe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r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i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s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a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platfor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m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raised  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for </a:t>
                      </a:r>
                      <a:r>
                        <a:rPr sz="1000" spc="-35" dirty="0">
                          <a:latin typeface="Open Sans"/>
                          <a:cs typeface="Open Sans"/>
                        </a:rPr>
                        <a:t>temporary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 access to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heights.</a:t>
                      </a:r>
                      <a:endParaRPr sz="1000">
                        <a:latin typeface="Open Sans"/>
                        <a:cs typeface="Open Sans"/>
                      </a:endParaRPr>
                    </a:p>
                    <a:p>
                      <a:pPr marL="68580" marR="356235" algn="just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dirty="0">
                          <a:latin typeface="Open Sans"/>
                          <a:cs typeface="Open Sans"/>
                        </a:rPr>
                        <a:t>A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dea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loa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i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s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a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10" dirty="0">
                          <a:latin typeface="Open Sans"/>
                          <a:cs typeface="Open Sans"/>
                        </a:rPr>
                        <a:t>mas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t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climber  weigh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t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o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n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th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groun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wit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h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no  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elevation</a:t>
                      </a:r>
                      <a:r>
                        <a:rPr sz="1000" spc="-3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or </a:t>
                      </a:r>
                      <a:r>
                        <a:rPr sz="1000" spc="-35" dirty="0">
                          <a:latin typeface="Open Sans"/>
                          <a:cs typeface="Open Sans"/>
                        </a:rPr>
                        <a:t>movement.</a:t>
                      </a:r>
                      <a:endParaRPr sz="1000">
                        <a:latin typeface="Open Sans"/>
                        <a:cs typeface="Open Sans"/>
                      </a:endParaRPr>
                    </a:p>
                    <a:p>
                      <a:pPr marL="68580" marR="10477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000" dirty="0">
                          <a:latin typeface="Open Sans"/>
                          <a:cs typeface="Open Sans"/>
                        </a:rPr>
                        <a:t>A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dynami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c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loa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i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s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a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10" dirty="0">
                          <a:latin typeface="Open Sans"/>
                          <a:cs typeface="Open Sans"/>
                        </a:rPr>
                        <a:t>mas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t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climber  bein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g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elevate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wit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h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workers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,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tools  </a:t>
                      </a:r>
                      <a:r>
                        <a:rPr sz="1000" spc="-35" dirty="0">
                          <a:latin typeface="Open Sans"/>
                          <a:cs typeface="Open Sans"/>
                        </a:rPr>
                        <a:t>and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35" dirty="0">
                          <a:latin typeface="Open Sans"/>
                          <a:cs typeface="Open Sans"/>
                        </a:rPr>
                        <a:t>materials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35" dirty="0">
                          <a:latin typeface="Open Sans"/>
                          <a:cs typeface="Open Sans"/>
                        </a:rPr>
                        <a:t>on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20" dirty="0">
                          <a:latin typeface="Open Sans"/>
                          <a:cs typeface="Open Sans"/>
                        </a:rPr>
                        <a:t>it.</a:t>
                      </a:r>
                      <a:endParaRPr sz="1000">
                        <a:latin typeface="Open Sans"/>
                        <a:cs typeface="Open Sans"/>
                      </a:endParaRPr>
                    </a:p>
                  </a:txBody>
                  <a:tcPr marL="0" marR="0" marT="78105" marB="0">
                    <a:lnL w="6350">
                      <a:solidFill>
                        <a:srgbClr val="7A7B97"/>
                      </a:solidFill>
                      <a:prstDash val="solid"/>
                    </a:lnL>
                    <a:lnR w="6350">
                      <a:solidFill>
                        <a:srgbClr val="7A7B97"/>
                      </a:solidFill>
                      <a:prstDash val="solid"/>
                    </a:lnR>
                    <a:lnT w="6350">
                      <a:solidFill>
                        <a:srgbClr val="7A7B97"/>
                      </a:solidFill>
                      <a:prstDash val="solid"/>
                    </a:lnT>
                    <a:lnB w="6350">
                      <a:solidFill>
                        <a:srgbClr val="7A7B9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576580">
                        <a:lnSpc>
                          <a:spcPts val="1400"/>
                        </a:lnSpc>
                        <a:spcBef>
                          <a:spcPts val="695"/>
                        </a:spcBef>
                      </a:pPr>
                      <a:r>
                        <a:rPr sz="1200" b="1" spc="-10" dirty="0">
                          <a:solidFill>
                            <a:srgbClr val="19325D"/>
                          </a:solidFill>
                          <a:latin typeface="Open Sans Semibold"/>
                          <a:cs typeface="Open Sans Semibold"/>
                        </a:rPr>
                        <a:t>Cantilevere</a:t>
                      </a:r>
                      <a:r>
                        <a:rPr sz="1200" b="1" dirty="0">
                          <a:solidFill>
                            <a:srgbClr val="19325D"/>
                          </a:solidFill>
                          <a:latin typeface="Open Sans Semibold"/>
                          <a:cs typeface="Open Sans Semibold"/>
                        </a:rPr>
                        <a:t>d</a:t>
                      </a:r>
                      <a:r>
                        <a:rPr sz="1200" b="1" spc="-15" dirty="0">
                          <a:solidFill>
                            <a:srgbClr val="19325D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19325D"/>
                          </a:solidFill>
                          <a:latin typeface="Open Sans Semibold"/>
                          <a:cs typeface="Open Sans Semibold"/>
                        </a:rPr>
                        <a:t>crane  loading</a:t>
                      </a:r>
                      <a:r>
                        <a:rPr sz="1200" b="1" spc="-35" dirty="0">
                          <a:solidFill>
                            <a:srgbClr val="19325D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19325D"/>
                          </a:solidFill>
                          <a:latin typeface="Open Sans Semibold"/>
                          <a:cs typeface="Open Sans Semibold"/>
                        </a:rPr>
                        <a:t>platform</a:t>
                      </a:r>
                      <a:endParaRPr sz="1200">
                        <a:latin typeface="Open Sans Semibold"/>
                        <a:cs typeface="Open Sans Semibold"/>
                      </a:endParaRPr>
                    </a:p>
                    <a:p>
                      <a:pPr marL="71120" marR="23876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00" spc="-35" dirty="0">
                          <a:latin typeface="Open Sans"/>
                          <a:cs typeface="Open Sans"/>
                        </a:rPr>
                        <a:t>A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35" dirty="0">
                          <a:latin typeface="Open Sans"/>
                          <a:cs typeface="Open Sans"/>
                        </a:rPr>
                        <a:t>temporary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 loading </a:t>
                      </a:r>
                      <a:r>
                        <a:rPr sz="1000" spc="-35" dirty="0">
                          <a:latin typeface="Open Sans"/>
                          <a:cs typeface="Open Sans"/>
                        </a:rPr>
                        <a:t>bay 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cantilevere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fro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m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th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fac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o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f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a  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building or structure to land </a:t>
                      </a:r>
                      <a:r>
                        <a:rPr sz="1000" spc="-35" dirty="0">
                          <a:latin typeface="Open Sans"/>
                          <a:cs typeface="Open Sans"/>
                        </a:rPr>
                        <a:t>or </a:t>
                      </a:r>
                      <a:r>
                        <a:rPr sz="1000" spc="-24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20" dirty="0">
                          <a:latin typeface="Open Sans"/>
                          <a:cs typeface="Open Sans"/>
                        </a:rPr>
                        <a:t>lift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35" dirty="0">
                          <a:latin typeface="Open Sans"/>
                          <a:cs typeface="Open Sans"/>
                        </a:rPr>
                        <a:t>crane-handled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loads.</a:t>
                      </a:r>
                      <a:endParaRPr sz="1000">
                        <a:latin typeface="Open Sans"/>
                        <a:cs typeface="Open Sans"/>
                      </a:endParaRPr>
                    </a:p>
                  </a:txBody>
                  <a:tcPr marL="0" marR="0" marT="88265" marB="0">
                    <a:lnL w="6350">
                      <a:solidFill>
                        <a:srgbClr val="7A7B97"/>
                      </a:solidFill>
                      <a:prstDash val="solid"/>
                    </a:lnL>
                    <a:lnR w="6350">
                      <a:solidFill>
                        <a:srgbClr val="7A7B97"/>
                      </a:solidFill>
                      <a:prstDash val="solid"/>
                    </a:lnR>
                    <a:lnT w="6350">
                      <a:solidFill>
                        <a:srgbClr val="7A7B97"/>
                      </a:solidFill>
                      <a:prstDash val="solid"/>
                    </a:lnT>
                    <a:lnB w="6350">
                      <a:solidFill>
                        <a:srgbClr val="7A7B9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200" b="1" spc="-10" dirty="0">
                          <a:solidFill>
                            <a:srgbClr val="19325D"/>
                          </a:solidFill>
                          <a:latin typeface="Open Sans Semibold"/>
                          <a:cs typeface="Open Sans Semibold"/>
                        </a:rPr>
                        <a:t>Materials</a:t>
                      </a:r>
                      <a:r>
                        <a:rPr sz="1200" b="1" spc="-55" dirty="0">
                          <a:solidFill>
                            <a:srgbClr val="19325D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19325D"/>
                          </a:solidFill>
                          <a:latin typeface="Open Sans Semibold"/>
                          <a:cs typeface="Open Sans Semibold"/>
                        </a:rPr>
                        <a:t>hoist</a:t>
                      </a:r>
                      <a:endParaRPr sz="1200">
                        <a:latin typeface="Open Sans Semibold"/>
                        <a:cs typeface="Open Sans Semibold"/>
                      </a:endParaRPr>
                    </a:p>
                    <a:p>
                      <a:pPr marL="71755" marR="5461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000" spc="-35" dirty="0">
                          <a:latin typeface="Open Sans"/>
                          <a:cs typeface="Open Sans"/>
                        </a:rPr>
                        <a:t>A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35" dirty="0">
                          <a:latin typeface="Open Sans"/>
                          <a:cs typeface="Open Sans"/>
                        </a:rPr>
                        <a:t>materials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 hoist 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is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 a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35" dirty="0">
                          <a:latin typeface="Open Sans"/>
                          <a:cs typeface="Open Sans"/>
                        </a:rPr>
                        <a:t>powered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 elevator 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yo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u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us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t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o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10" dirty="0">
                          <a:latin typeface="Open Sans"/>
                          <a:cs typeface="Open Sans"/>
                        </a:rPr>
                        <a:t>mov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10" dirty="0">
                          <a:latin typeface="Open Sans"/>
                          <a:cs typeface="Open Sans"/>
                        </a:rPr>
                        <a:t>material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s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u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p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an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down  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a building.</a:t>
                      </a:r>
                      <a:endParaRPr sz="1000">
                        <a:latin typeface="Open Sans"/>
                        <a:cs typeface="Open Sans"/>
                      </a:endParaRPr>
                    </a:p>
                    <a:p>
                      <a:pPr marL="71755" marR="1308100" algn="just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dirty="0">
                          <a:latin typeface="Open Sans"/>
                          <a:cs typeface="Open Sans"/>
                        </a:rPr>
                        <a:t>A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win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loa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i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s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the  win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forc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o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n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the  </a:t>
                      </a:r>
                      <a:r>
                        <a:rPr sz="1000" spc="-10" dirty="0">
                          <a:latin typeface="Open Sans"/>
                          <a:cs typeface="Open Sans"/>
                        </a:rPr>
                        <a:t>material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s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hoist.</a:t>
                      </a:r>
                      <a:endParaRPr sz="1000">
                        <a:latin typeface="Open Sans"/>
                        <a:cs typeface="Open Sans"/>
                      </a:endParaRPr>
                    </a:p>
                    <a:p>
                      <a:pPr marL="71755" marR="107886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000" dirty="0">
                          <a:latin typeface="Open Sans"/>
                          <a:cs typeface="Open Sans"/>
                        </a:rPr>
                        <a:t>A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dynami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c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loa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i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s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a 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barro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w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hois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t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wit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h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a 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wheelbarro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w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o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f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sand.</a:t>
                      </a:r>
                      <a:endParaRPr sz="1000">
                        <a:latin typeface="Open Sans"/>
                        <a:cs typeface="Open Sans"/>
                      </a:endParaRPr>
                    </a:p>
                  </a:txBody>
                  <a:tcPr marL="0" marR="0" marT="78105" marB="0">
                    <a:lnL w="6350">
                      <a:solidFill>
                        <a:srgbClr val="7A7B97"/>
                      </a:solidFill>
                      <a:prstDash val="solid"/>
                    </a:lnL>
                    <a:lnR w="6350">
                      <a:solidFill>
                        <a:srgbClr val="7A7B97"/>
                      </a:solidFill>
                      <a:prstDash val="solid"/>
                    </a:lnR>
                    <a:lnT w="6350">
                      <a:solidFill>
                        <a:srgbClr val="7A7B97"/>
                      </a:solidFill>
                      <a:prstDash val="solid"/>
                    </a:lnT>
                    <a:lnB w="6350">
                      <a:solidFill>
                        <a:srgbClr val="7A7B9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1450" y="2760010"/>
            <a:ext cx="1592875" cy="208886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74023" y="2111413"/>
            <a:ext cx="1901240" cy="2810637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016145" y="1860548"/>
            <a:ext cx="890744" cy="3026408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27300" y="366001"/>
            <a:ext cx="12877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Associated</a:t>
            </a:r>
            <a:r>
              <a:rPr spc="-65" dirty="0"/>
              <a:t> </a:t>
            </a:r>
            <a:r>
              <a:rPr dirty="0"/>
              <a:t>plant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r>
              <a:rPr dirty="0"/>
              <a:t>64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27300" y="641200"/>
            <a:ext cx="57696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5" dirty="0">
                <a:latin typeface="Open Sans"/>
                <a:cs typeface="Open Sans"/>
              </a:rPr>
              <a:t>You</a:t>
            </a:r>
            <a:r>
              <a:rPr sz="1000" spc="-25" dirty="0">
                <a:latin typeface="Open Sans"/>
                <a:cs typeface="Open Sans"/>
              </a:rPr>
              <a:t> will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also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need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to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think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about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any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associated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plant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and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the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forces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applied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to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them.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This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40" dirty="0">
                <a:latin typeface="Open Sans"/>
                <a:cs typeface="Open Sans"/>
              </a:rPr>
              <a:t>may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include:</a:t>
            </a:r>
            <a:endParaRPr sz="100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300" y="117014"/>
            <a:ext cx="636333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76900" algn="l"/>
              </a:tabLst>
            </a:pP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.6	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PLA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6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ASK</a:t>
            </a:r>
            <a:endParaRPr sz="1100">
              <a:latin typeface="Franklin Gothic Medium"/>
              <a:cs typeface="Franklin Gothic Medium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36825" y="1179005"/>
            <a:ext cx="6492875" cy="3789045"/>
            <a:chOff x="536825" y="1179005"/>
            <a:chExt cx="6492875" cy="3789045"/>
          </a:xfrm>
        </p:grpSpPr>
        <p:sp>
          <p:nvSpPr>
            <p:cNvPr id="4" name="object 4"/>
            <p:cNvSpPr/>
            <p:nvPr/>
          </p:nvSpPr>
          <p:spPr>
            <a:xfrm>
              <a:off x="540000" y="1182180"/>
              <a:ext cx="6486525" cy="0"/>
            </a:xfrm>
            <a:custGeom>
              <a:avLst/>
              <a:gdLst/>
              <a:ahLst/>
              <a:cxnLst/>
              <a:rect l="l" t="t" r="r" b="b"/>
              <a:pathLst>
                <a:path w="6486525">
                  <a:moveTo>
                    <a:pt x="0" y="0"/>
                  </a:moveTo>
                  <a:lnTo>
                    <a:pt x="6486347" y="0"/>
                  </a:lnTo>
                </a:path>
              </a:pathLst>
            </a:custGeom>
            <a:ln w="6350">
              <a:solidFill>
                <a:srgbClr val="7A7B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3175" y="1185358"/>
              <a:ext cx="0" cy="1885314"/>
            </a:xfrm>
            <a:custGeom>
              <a:avLst/>
              <a:gdLst/>
              <a:ahLst/>
              <a:cxnLst/>
              <a:rect l="l" t="t" r="r" b="b"/>
              <a:pathLst>
                <a:path h="1885314">
                  <a:moveTo>
                    <a:pt x="0" y="1884972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7A7B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023174" y="1185358"/>
              <a:ext cx="0" cy="1885314"/>
            </a:xfrm>
            <a:custGeom>
              <a:avLst/>
              <a:gdLst/>
              <a:ahLst/>
              <a:cxnLst/>
              <a:rect l="l" t="t" r="r" b="b"/>
              <a:pathLst>
                <a:path h="1885314">
                  <a:moveTo>
                    <a:pt x="0" y="1884972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7A7B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40000" y="3073505"/>
              <a:ext cx="6486525" cy="0"/>
            </a:xfrm>
            <a:custGeom>
              <a:avLst/>
              <a:gdLst/>
              <a:ahLst/>
              <a:cxnLst/>
              <a:rect l="l" t="t" r="r" b="b"/>
              <a:pathLst>
                <a:path w="6486525">
                  <a:moveTo>
                    <a:pt x="0" y="0"/>
                  </a:moveTo>
                  <a:lnTo>
                    <a:pt x="6486347" y="0"/>
                  </a:lnTo>
                </a:path>
              </a:pathLst>
            </a:custGeom>
            <a:ln w="6350">
              <a:solidFill>
                <a:srgbClr val="7A7B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43175" y="3076683"/>
              <a:ext cx="0" cy="1885314"/>
            </a:xfrm>
            <a:custGeom>
              <a:avLst/>
              <a:gdLst/>
              <a:ahLst/>
              <a:cxnLst/>
              <a:rect l="l" t="t" r="r" b="b"/>
              <a:pathLst>
                <a:path h="1885314">
                  <a:moveTo>
                    <a:pt x="0" y="1884972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7A7B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023174" y="3076683"/>
              <a:ext cx="0" cy="1885314"/>
            </a:xfrm>
            <a:custGeom>
              <a:avLst/>
              <a:gdLst/>
              <a:ahLst/>
              <a:cxnLst/>
              <a:rect l="l" t="t" r="r" b="b"/>
              <a:pathLst>
                <a:path h="1885314">
                  <a:moveTo>
                    <a:pt x="0" y="1884972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7A7B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40000" y="4964830"/>
              <a:ext cx="6486525" cy="0"/>
            </a:xfrm>
            <a:custGeom>
              <a:avLst/>
              <a:gdLst/>
              <a:ahLst/>
              <a:cxnLst/>
              <a:rect l="l" t="t" r="r" b="b"/>
              <a:pathLst>
                <a:path w="6486525">
                  <a:moveTo>
                    <a:pt x="0" y="0"/>
                  </a:moveTo>
                  <a:lnTo>
                    <a:pt x="6486347" y="0"/>
                  </a:lnTo>
                </a:path>
              </a:pathLst>
            </a:custGeom>
            <a:ln w="6350">
              <a:solidFill>
                <a:srgbClr val="7A7B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99300" y="3065469"/>
            <a:ext cx="3696335" cy="626745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1000" b="1" spc="-30" dirty="0">
                <a:latin typeface="Open Sans"/>
                <a:cs typeface="Open Sans"/>
              </a:rPr>
              <a:t>Static</a:t>
            </a:r>
            <a:r>
              <a:rPr sz="1000" b="1" spc="-25" dirty="0">
                <a:latin typeface="Open Sans"/>
                <a:cs typeface="Open Sans"/>
              </a:rPr>
              <a:t> </a:t>
            </a:r>
            <a:r>
              <a:rPr sz="1000" b="1" spc="-30" dirty="0">
                <a:latin typeface="Open Sans"/>
                <a:cs typeface="Open Sans"/>
              </a:rPr>
              <a:t>line</a:t>
            </a:r>
            <a:endParaRPr sz="10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000" spc="-35" dirty="0">
                <a:latin typeface="Open Sans"/>
                <a:cs typeface="Open Sans"/>
              </a:rPr>
              <a:t>A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wire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25" dirty="0">
                <a:latin typeface="Open Sans"/>
                <a:cs typeface="Open Sans"/>
              </a:rPr>
              <a:t>line </a:t>
            </a:r>
            <a:r>
              <a:rPr sz="1000" spc="-35" dirty="0">
                <a:latin typeface="Open Sans"/>
                <a:cs typeface="Open Sans"/>
              </a:rPr>
              <a:t>used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to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anchor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you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to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the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building,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but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20" dirty="0">
                <a:latin typeface="Open Sans"/>
                <a:cs typeface="Open Sans"/>
              </a:rPr>
              <a:t>still </a:t>
            </a:r>
            <a:r>
              <a:rPr sz="1000" spc="-30" dirty="0">
                <a:latin typeface="Open Sans"/>
                <a:cs typeface="Open Sans"/>
              </a:rPr>
              <a:t>offering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the</a:t>
            </a:r>
            <a:endParaRPr sz="10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</a:pPr>
            <a:r>
              <a:rPr sz="1000" spc="-35" dirty="0">
                <a:latin typeface="Open Sans"/>
                <a:cs typeface="Open Sans"/>
              </a:rPr>
              <a:t>freedom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to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walk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around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and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work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freely.</a:t>
            </a:r>
            <a:endParaRPr sz="1000">
              <a:latin typeface="Open Sans"/>
              <a:cs typeface="Open Sans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Identify</a:t>
            </a:r>
            <a:r>
              <a:rPr spc="-45" dirty="0"/>
              <a:t> </a:t>
            </a:r>
            <a:r>
              <a:rPr dirty="0"/>
              <a:t>rigging</a:t>
            </a:r>
            <a:r>
              <a:rPr spc="-40" dirty="0"/>
              <a:t> </a:t>
            </a:r>
            <a:r>
              <a:rPr spc="-5" dirty="0"/>
              <a:t>equipment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27300" y="582514"/>
            <a:ext cx="5810885" cy="160020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1000" spc="-35" dirty="0">
                <a:latin typeface="Open Sans"/>
                <a:cs typeface="Open Sans"/>
              </a:rPr>
              <a:t>You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need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to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40" dirty="0">
                <a:latin typeface="Open Sans"/>
                <a:cs typeface="Open Sans"/>
              </a:rPr>
              <a:t>know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a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wide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range</a:t>
            </a:r>
            <a:r>
              <a:rPr sz="1000" spc="-1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of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rigging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and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associated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plant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and</a:t>
            </a:r>
            <a:r>
              <a:rPr sz="1000" spc="-1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equipment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to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carry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out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rigging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work.</a:t>
            </a:r>
            <a:endParaRPr sz="10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400" spc="-5" dirty="0">
                <a:solidFill>
                  <a:srgbClr val="19325D"/>
                </a:solidFill>
                <a:latin typeface="Franklin Gothic Medium"/>
                <a:cs typeface="Franklin Gothic Medium"/>
              </a:rPr>
              <a:t>Associated</a:t>
            </a:r>
            <a:r>
              <a:rPr sz="1400" spc="-20" dirty="0">
                <a:solidFill>
                  <a:srgbClr val="19325D"/>
                </a:solidFill>
                <a:latin typeface="Franklin Gothic Medium"/>
                <a:cs typeface="Franklin Gothic Medium"/>
              </a:rPr>
              <a:t> </a:t>
            </a:r>
            <a:r>
              <a:rPr sz="1400" spc="-5" dirty="0">
                <a:solidFill>
                  <a:srgbClr val="19325D"/>
                </a:solidFill>
                <a:latin typeface="Franklin Gothic Medium"/>
                <a:cs typeface="Franklin Gothic Medium"/>
              </a:rPr>
              <a:t>equipment</a:t>
            </a:r>
            <a:r>
              <a:rPr sz="1400" spc="-15" dirty="0">
                <a:solidFill>
                  <a:srgbClr val="19325D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19325D"/>
                </a:solidFill>
                <a:latin typeface="Franklin Gothic Medium"/>
                <a:cs typeface="Franklin Gothic Medium"/>
              </a:rPr>
              <a:t>–</a:t>
            </a:r>
            <a:r>
              <a:rPr sz="1400" spc="-20" dirty="0">
                <a:solidFill>
                  <a:srgbClr val="19325D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19325D"/>
                </a:solidFill>
                <a:latin typeface="Franklin Gothic Medium"/>
                <a:cs typeface="Franklin Gothic Medium"/>
              </a:rPr>
              <a:t>Part</a:t>
            </a:r>
            <a:r>
              <a:rPr sz="1400" spc="-15" dirty="0">
                <a:solidFill>
                  <a:srgbClr val="19325D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19325D"/>
                </a:solidFill>
                <a:latin typeface="Franklin Gothic Medium"/>
                <a:cs typeface="Franklin Gothic Medium"/>
              </a:rPr>
              <a:t>1</a:t>
            </a:r>
            <a:endParaRPr sz="1400">
              <a:latin typeface="Franklin Gothic Medium"/>
              <a:cs typeface="Franklin Gothic Medium"/>
            </a:endParaRPr>
          </a:p>
          <a:p>
            <a:pPr marL="84455">
              <a:lnSpc>
                <a:spcPct val="100000"/>
              </a:lnSpc>
              <a:spcBef>
                <a:spcPts val="1275"/>
              </a:spcBef>
            </a:pPr>
            <a:r>
              <a:rPr sz="1000" b="1" spc="-30" dirty="0">
                <a:latin typeface="Open Sans"/>
                <a:cs typeface="Open Sans"/>
              </a:rPr>
              <a:t>Scaffolds</a:t>
            </a:r>
            <a:endParaRPr sz="1000">
              <a:latin typeface="Open Sans"/>
              <a:cs typeface="Open Sans"/>
            </a:endParaRPr>
          </a:p>
          <a:p>
            <a:pPr marL="84455">
              <a:lnSpc>
                <a:spcPct val="100000"/>
              </a:lnSpc>
              <a:spcBef>
                <a:spcPts val="565"/>
              </a:spcBef>
            </a:pPr>
            <a:r>
              <a:rPr sz="1000" spc="-30" dirty="0">
                <a:latin typeface="Open Sans"/>
                <a:cs typeface="Open Sans"/>
              </a:rPr>
              <a:t>Scaffolds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are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temporary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frames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used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to</a:t>
            </a:r>
            <a:r>
              <a:rPr sz="1000" spc="-1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support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people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and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materials</a:t>
            </a:r>
            <a:endParaRPr sz="1000">
              <a:latin typeface="Open Sans"/>
              <a:cs typeface="Open Sans"/>
            </a:endParaRPr>
          </a:p>
          <a:p>
            <a:pPr marL="84455">
              <a:lnSpc>
                <a:spcPct val="100000"/>
              </a:lnSpc>
            </a:pPr>
            <a:r>
              <a:rPr sz="1000" spc="-25" dirty="0">
                <a:latin typeface="Open Sans"/>
                <a:cs typeface="Open Sans"/>
              </a:rPr>
              <a:t>in </a:t>
            </a:r>
            <a:r>
              <a:rPr sz="1000" spc="-30" dirty="0">
                <a:latin typeface="Open Sans"/>
                <a:cs typeface="Open Sans"/>
              </a:rPr>
              <a:t>the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construction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or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repair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of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buildings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and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other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large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structures.</a:t>
            </a:r>
            <a:endParaRPr sz="1000">
              <a:latin typeface="Open Sans"/>
              <a:cs typeface="Open Sans"/>
            </a:endParaRPr>
          </a:p>
          <a:p>
            <a:pPr marL="84455" marR="1833880">
              <a:lnSpc>
                <a:spcPct val="100000"/>
              </a:lnSpc>
              <a:spcBef>
                <a:spcPts val="565"/>
              </a:spcBef>
            </a:pPr>
            <a:r>
              <a:rPr sz="1000" spc="-35" dirty="0">
                <a:latin typeface="Open Sans"/>
                <a:cs typeface="Open Sans"/>
              </a:rPr>
              <a:t>Any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scaffold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higher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than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4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40" dirty="0">
                <a:latin typeface="Open Sans"/>
                <a:cs typeface="Open Sans"/>
              </a:rPr>
              <a:t>metres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needs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to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be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designed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and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25" dirty="0">
                <a:latin typeface="Open Sans"/>
                <a:cs typeface="Open Sans"/>
              </a:rPr>
              <a:t>built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by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a </a:t>
            </a:r>
            <a:r>
              <a:rPr sz="1000" spc="-24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licensed scaffolder.</a:t>
            </a:r>
            <a:endParaRPr sz="1000">
              <a:latin typeface="Open Sans"/>
              <a:cs typeface="Open Sans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4626291" y="1237978"/>
            <a:ext cx="2308860" cy="3689985"/>
            <a:chOff x="4626291" y="1237978"/>
            <a:chExt cx="2308860" cy="3689985"/>
          </a:xfrm>
        </p:grpSpPr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26291" y="1237978"/>
              <a:ext cx="2308708" cy="1775223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83797" y="3119043"/>
              <a:ext cx="1826678" cy="1808708"/>
            </a:xfrm>
            <a:prstGeom prst="rect">
              <a:avLst/>
            </a:prstGeom>
          </p:spPr>
        </p:pic>
      </p:grp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r>
              <a:rPr dirty="0"/>
              <a:t>65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702" y="115933"/>
            <a:ext cx="69913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PLA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6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ASK</a:t>
            </a:r>
            <a:endParaRPr sz="1100">
              <a:latin typeface="Franklin Gothic Medium"/>
              <a:cs typeface="Franklin Gothic Medium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73286" y="1181516"/>
            <a:ext cx="4598930" cy="315234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936248" y="1066190"/>
            <a:ext cx="791845" cy="213360"/>
          </a:xfrm>
          <a:prstGeom prst="rect">
            <a:avLst/>
          </a:prstGeom>
          <a:ln w="12700">
            <a:solidFill>
              <a:srgbClr val="687A9E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185"/>
              </a:spcBef>
            </a:pPr>
            <a:r>
              <a:rPr sz="1000" spc="-35" dirty="0">
                <a:latin typeface="Franklin Gothic Book"/>
                <a:cs typeface="Franklin Gothic Book"/>
              </a:rPr>
              <a:t>Needle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0004" y="432003"/>
            <a:ext cx="1597660" cy="4539615"/>
          </a:xfrm>
          <a:prstGeom prst="rect">
            <a:avLst/>
          </a:prstGeom>
          <a:solidFill>
            <a:srgbClr val="D5D8E4"/>
          </a:solidFill>
        </p:spPr>
        <p:txBody>
          <a:bodyPr vert="horz" wrap="square" lIns="0" tIns="10223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805"/>
              </a:spcBef>
            </a:pPr>
            <a:r>
              <a:rPr sz="1100" b="1" spc="-45" dirty="0">
                <a:latin typeface="Franklin Gothic Demi"/>
                <a:cs typeface="Franklin Gothic Demi"/>
              </a:rPr>
              <a:t>QUE</a:t>
            </a:r>
            <a:r>
              <a:rPr sz="1100" b="1" spc="-40" dirty="0">
                <a:latin typeface="Franklin Gothic Demi"/>
                <a:cs typeface="Franklin Gothic Demi"/>
              </a:rPr>
              <a:t>STION</a:t>
            </a:r>
            <a:r>
              <a:rPr sz="1100" b="1" spc="-30" dirty="0">
                <a:latin typeface="Franklin Gothic Demi"/>
                <a:cs typeface="Franklin Gothic Demi"/>
              </a:rPr>
              <a:t> </a:t>
            </a:r>
            <a:r>
              <a:rPr sz="1100" b="1" spc="-35" dirty="0">
                <a:latin typeface="Franklin Gothic Demi"/>
                <a:cs typeface="Franklin Gothic Demi"/>
              </a:rPr>
              <a:t>4</a:t>
            </a:r>
            <a:endParaRPr sz="1100">
              <a:latin typeface="Franklin Gothic Demi"/>
              <a:cs typeface="Franklin Gothic Demi"/>
            </a:endParaRPr>
          </a:p>
          <a:p>
            <a:pPr marL="107950">
              <a:lnSpc>
                <a:spcPts val="1170"/>
              </a:lnSpc>
              <a:spcBef>
                <a:spcPts val="705"/>
              </a:spcBef>
            </a:pPr>
            <a:r>
              <a:rPr sz="1000" spc="-60" dirty="0">
                <a:latin typeface="Franklin Gothic Book"/>
                <a:cs typeface="Franklin Gothic Book"/>
              </a:rPr>
              <a:t>Loo</a:t>
            </a:r>
            <a:r>
              <a:rPr sz="1000" spc="-25" dirty="0">
                <a:latin typeface="Franklin Gothic Book"/>
                <a:cs typeface="Franklin Gothic Book"/>
              </a:rPr>
              <a:t>k</a:t>
            </a:r>
            <a:r>
              <a:rPr sz="1000" spc="-70" dirty="0">
                <a:latin typeface="Franklin Gothic Book"/>
                <a:cs typeface="Franklin Gothic Book"/>
              </a:rPr>
              <a:t> </a:t>
            </a:r>
            <a:r>
              <a:rPr sz="1000" spc="-60" dirty="0">
                <a:latin typeface="Franklin Gothic Book"/>
                <a:cs typeface="Franklin Gothic Book"/>
              </a:rPr>
              <a:t>a</a:t>
            </a:r>
            <a:r>
              <a:rPr sz="1000" spc="-20" dirty="0">
                <a:latin typeface="Franklin Gothic Book"/>
                <a:cs typeface="Franklin Gothic Book"/>
              </a:rPr>
              <a:t>t</a:t>
            </a:r>
            <a:r>
              <a:rPr sz="1000" spc="-70" dirty="0">
                <a:latin typeface="Franklin Gothic Book"/>
                <a:cs typeface="Franklin Gothic Book"/>
              </a:rPr>
              <a:t> </a:t>
            </a:r>
            <a:r>
              <a:rPr sz="1000" spc="-55" dirty="0">
                <a:latin typeface="Franklin Gothic Book"/>
                <a:cs typeface="Franklin Gothic Book"/>
              </a:rPr>
              <a:t>th</a:t>
            </a:r>
            <a:r>
              <a:rPr sz="1000" spc="-30" dirty="0">
                <a:latin typeface="Franklin Gothic Book"/>
                <a:cs typeface="Franklin Gothic Book"/>
              </a:rPr>
              <a:t>e</a:t>
            </a:r>
            <a:r>
              <a:rPr sz="1000" spc="-70" dirty="0">
                <a:latin typeface="Franklin Gothic Book"/>
                <a:cs typeface="Franklin Gothic Book"/>
              </a:rPr>
              <a:t> </a:t>
            </a:r>
            <a:r>
              <a:rPr sz="1000" spc="-55" dirty="0">
                <a:latin typeface="Franklin Gothic Book"/>
                <a:cs typeface="Franklin Gothic Book"/>
              </a:rPr>
              <a:t>picture</a:t>
            </a:r>
            <a:r>
              <a:rPr sz="1000" spc="-15" dirty="0">
                <a:latin typeface="Franklin Gothic Book"/>
                <a:cs typeface="Franklin Gothic Book"/>
              </a:rPr>
              <a:t>.</a:t>
            </a:r>
            <a:endParaRPr sz="1000">
              <a:latin typeface="Franklin Gothic Book"/>
              <a:cs typeface="Franklin Gothic Book"/>
            </a:endParaRPr>
          </a:p>
          <a:p>
            <a:pPr marL="107950" marR="343535">
              <a:lnSpc>
                <a:spcPts val="1140"/>
              </a:lnSpc>
              <a:spcBef>
                <a:spcPts val="55"/>
              </a:spcBef>
            </a:pPr>
            <a:r>
              <a:rPr sz="1000" spc="-60" dirty="0">
                <a:latin typeface="Franklin Gothic Book"/>
                <a:cs typeface="Franklin Gothic Book"/>
              </a:rPr>
              <a:t>Th</a:t>
            </a:r>
            <a:r>
              <a:rPr sz="1000" spc="-30" dirty="0">
                <a:latin typeface="Franklin Gothic Book"/>
                <a:cs typeface="Franklin Gothic Book"/>
              </a:rPr>
              <a:t>e</a:t>
            </a:r>
            <a:r>
              <a:rPr sz="1000" spc="-75" dirty="0">
                <a:latin typeface="Franklin Gothic Book"/>
                <a:cs typeface="Franklin Gothic Book"/>
              </a:rPr>
              <a:t> </a:t>
            </a:r>
            <a:r>
              <a:rPr sz="1000" spc="-55" dirty="0">
                <a:latin typeface="Franklin Gothic Book"/>
                <a:cs typeface="Franklin Gothic Book"/>
              </a:rPr>
              <a:t>winc</a:t>
            </a:r>
            <a:r>
              <a:rPr sz="1000" spc="-30" dirty="0">
                <a:latin typeface="Franklin Gothic Book"/>
                <a:cs typeface="Franklin Gothic Book"/>
              </a:rPr>
              <a:t>h</a:t>
            </a:r>
            <a:r>
              <a:rPr sz="1000" spc="-70" dirty="0">
                <a:latin typeface="Franklin Gothic Book"/>
                <a:cs typeface="Franklin Gothic Book"/>
              </a:rPr>
              <a:t> </a:t>
            </a:r>
            <a:r>
              <a:rPr sz="1000" spc="-60" dirty="0">
                <a:latin typeface="Franklin Gothic Book"/>
                <a:cs typeface="Franklin Gothic Book"/>
              </a:rPr>
              <a:t>an</a:t>
            </a:r>
            <a:r>
              <a:rPr sz="1000" spc="-30" dirty="0">
                <a:latin typeface="Franklin Gothic Book"/>
                <a:cs typeface="Franklin Gothic Book"/>
              </a:rPr>
              <a:t>d</a:t>
            </a:r>
            <a:r>
              <a:rPr sz="1000" spc="-70" dirty="0">
                <a:latin typeface="Franklin Gothic Book"/>
                <a:cs typeface="Franklin Gothic Book"/>
              </a:rPr>
              <a:t> </a:t>
            </a:r>
            <a:r>
              <a:rPr sz="1000" spc="-55" dirty="0">
                <a:latin typeface="Franklin Gothic Book"/>
                <a:cs typeface="Franklin Gothic Book"/>
              </a:rPr>
              <a:t>th</a:t>
            </a:r>
            <a:r>
              <a:rPr sz="1000" spc="-30" dirty="0">
                <a:latin typeface="Franklin Gothic Book"/>
                <a:cs typeface="Franklin Gothic Book"/>
              </a:rPr>
              <a:t>e</a:t>
            </a:r>
            <a:r>
              <a:rPr sz="1000" spc="-70" dirty="0">
                <a:latin typeface="Franklin Gothic Book"/>
                <a:cs typeface="Franklin Gothic Book"/>
              </a:rPr>
              <a:t> </a:t>
            </a:r>
            <a:r>
              <a:rPr sz="1000" spc="-55" dirty="0">
                <a:latin typeface="Franklin Gothic Book"/>
                <a:cs typeface="Franklin Gothic Book"/>
              </a:rPr>
              <a:t>head  slin</a:t>
            </a:r>
            <a:r>
              <a:rPr sz="1000" spc="-25" dirty="0">
                <a:latin typeface="Franklin Gothic Book"/>
                <a:cs typeface="Franklin Gothic Book"/>
              </a:rPr>
              <a:t>g</a:t>
            </a:r>
            <a:r>
              <a:rPr sz="1000" spc="-70" dirty="0">
                <a:latin typeface="Franklin Gothic Book"/>
                <a:cs typeface="Franklin Gothic Book"/>
              </a:rPr>
              <a:t> </a:t>
            </a:r>
            <a:r>
              <a:rPr sz="1000" spc="-55" dirty="0">
                <a:latin typeface="Franklin Gothic Book"/>
                <a:cs typeface="Franklin Gothic Book"/>
              </a:rPr>
              <a:t>ar</a:t>
            </a:r>
            <a:r>
              <a:rPr sz="1000" spc="-30" dirty="0">
                <a:latin typeface="Franklin Gothic Book"/>
                <a:cs typeface="Franklin Gothic Book"/>
              </a:rPr>
              <a:t>e</a:t>
            </a:r>
            <a:r>
              <a:rPr sz="1000" spc="-70" dirty="0">
                <a:latin typeface="Franklin Gothic Book"/>
                <a:cs typeface="Franklin Gothic Book"/>
              </a:rPr>
              <a:t> </a:t>
            </a:r>
            <a:r>
              <a:rPr sz="1000" spc="-60" dirty="0">
                <a:latin typeface="Franklin Gothic Book"/>
                <a:cs typeface="Franklin Gothic Book"/>
              </a:rPr>
              <a:t>sh</a:t>
            </a:r>
            <a:r>
              <a:rPr sz="1000" spc="-75" dirty="0">
                <a:latin typeface="Franklin Gothic Book"/>
                <a:cs typeface="Franklin Gothic Book"/>
              </a:rPr>
              <a:t>o</a:t>
            </a:r>
            <a:r>
              <a:rPr sz="1000" spc="-65" dirty="0">
                <a:latin typeface="Franklin Gothic Book"/>
                <a:cs typeface="Franklin Gothic Book"/>
              </a:rPr>
              <a:t>w</a:t>
            </a:r>
            <a:r>
              <a:rPr sz="1000" spc="-30" dirty="0">
                <a:latin typeface="Franklin Gothic Book"/>
                <a:cs typeface="Franklin Gothic Book"/>
              </a:rPr>
              <a:t>n</a:t>
            </a:r>
            <a:r>
              <a:rPr sz="1000" spc="-70" dirty="0">
                <a:latin typeface="Franklin Gothic Book"/>
                <a:cs typeface="Franklin Gothic Book"/>
              </a:rPr>
              <a:t> </a:t>
            </a:r>
            <a:r>
              <a:rPr sz="1000" spc="-55" dirty="0">
                <a:latin typeface="Franklin Gothic Book"/>
                <a:cs typeface="Franklin Gothic Book"/>
              </a:rPr>
              <a:t>alread</a:t>
            </a:r>
            <a:r>
              <a:rPr sz="1000" spc="-95" dirty="0">
                <a:latin typeface="Franklin Gothic Book"/>
                <a:cs typeface="Franklin Gothic Book"/>
              </a:rPr>
              <a:t>y</a:t>
            </a:r>
            <a:r>
              <a:rPr sz="1000" spc="-15" dirty="0">
                <a:latin typeface="Franklin Gothic Book"/>
                <a:cs typeface="Franklin Gothic Book"/>
              </a:rPr>
              <a:t>.</a:t>
            </a:r>
            <a:endParaRPr sz="1000">
              <a:latin typeface="Franklin Gothic Book"/>
              <a:cs typeface="Franklin Gothic Book"/>
            </a:endParaRPr>
          </a:p>
          <a:p>
            <a:pPr marL="107950">
              <a:lnSpc>
                <a:spcPct val="100000"/>
              </a:lnSpc>
              <a:spcBef>
                <a:spcPts val="480"/>
              </a:spcBef>
            </a:pPr>
            <a:r>
              <a:rPr sz="1000" spc="-65" dirty="0">
                <a:latin typeface="Franklin Gothic Book"/>
                <a:cs typeface="Franklin Gothic Book"/>
              </a:rPr>
              <a:t>Wha</a:t>
            </a:r>
            <a:r>
              <a:rPr sz="1000" spc="-20" dirty="0">
                <a:latin typeface="Franklin Gothic Book"/>
                <a:cs typeface="Franklin Gothic Book"/>
              </a:rPr>
              <a:t>t</a:t>
            </a:r>
            <a:r>
              <a:rPr sz="1000" spc="-75" dirty="0">
                <a:latin typeface="Franklin Gothic Book"/>
                <a:cs typeface="Franklin Gothic Book"/>
              </a:rPr>
              <a:t> </a:t>
            </a:r>
            <a:r>
              <a:rPr sz="1000" spc="-55" dirty="0">
                <a:latin typeface="Franklin Gothic Book"/>
                <a:cs typeface="Franklin Gothic Book"/>
              </a:rPr>
              <a:t>ar</a:t>
            </a:r>
            <a:r>
              <a:rPr sz="1000" spc="-30" dirty="0">
                <a:latin typeface="Franklin Gothic Book"/>
                <a:cs typeface="Franklin Gothic Book"/>
              </a:rPr>
              <a:t>e</a:t>
            </a:r>
            <a:r>
              <a:rPr sz="1000" spc="-70" dirty="0">
                <a:latin typeface="Franklin Gothic Book"/>
                <a:cs typeface="Franklin Gothic Book"/>
              </a:rPr>
              <a:t> </a:t>
            </a:r>
            <a:r>
              <a:rPr sz="1000" spc="-55" dirty="0">
                <a:latin typeface="Franklin Gothic Book"/>
                <a:cs typeface="Franklin Gothic Book"/>
              </a:rPr>
              <a:t>th</a:t>
            </a:r>
            <a:r>
              <a:rPr sz="1000" spc="-30" dirty="0">
                <a:latin typeface="Franklin Gothic Book"/>
                <a:cs typeface="Franklin Gothic Book"/>
              </a:rPr>
              <a:t>e</a:t>
            </a:r>
            <a:r>
              <a:rPr sz="1000" spc="-70" dirty="0">
                <a:latin typeface="Franklin Gothic Book"/>
                <a:cs typeface="Franklin Gothic Book"/>
              </a:rPr>
              <a:t> o</a:t>
            </a:r>
            <a:r>
              <a:rPr sz="1000" spc="-55" dirty="0">
                <a:latin typeface="Franklin Gothic Book"/>
                <a:cs typeface="Franklin Gothic Book"/>
              </a:rPr>
              <a:t>the</a:t>
            </a:r>
            <a:r>
              <a:rPr sz="1000" spc="-20" dirty="0">
                <a:latin typeface="Franklin Gothic Book"/>
                <a:cs typeface="Franklin Gothic Book"/>
              </a:rPr>
              <a:t>r</a:t>
            </a:r>
            <a:r>
              <a:rPr sz="1000" spc="-70" dirty="0">
                <a:latin typeface="Franklin Gothic Book"/>
                <a:cs typeface="Franklin Gothic Book"/>
              </a:rPr>
              <a:t> </a:t>
            </a:r>
            <a:r>
              <a:rPr sz="1000" spc="-60" dirty="0">
                <a:latin typeface="Franklin Gothic Book"/>
                <a:cs typeface="Franklin Gothic Book"/>
              </a:rPr>
              <a:t>pa</a:t>
            </a:r>
            <a:r>
              <a:rPr sz="1000" spc="-20" dirty="0">
                <a:latin typeface="Franklin Gothic Book"/>
                <a:cs typeface="Franklin Gothic Book"/>
              </a:rPr>
              <a:t>r</a:t>
            </a:r>
            <a:r>
              <a:rPr sz="1000" spc="-55" dirty="0">
                <a:latin typeface="Franklin Gothic Book"/>
                <a:cs typeface="Franklin Gothic Book"/>
              </a:rPr>
              <a:t>ts?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96751" y="525178"/>
            <a:ext cx="13493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35" dirty="0">
                <a:latin typeface="Franklin Gothic Demi"/>
                <a:cs typeface="Franklin Gothic Demi"/>
              </a:rPr>
              <a:t>Se</a:t>
            </a:r>
            <a:r>
              <a:rPr sz="1000" b="1" spc="-30" dirty="0">
                <a:latin typeface="Franklin Gothic Demi"/>
                <a:cs typeface="Franklin Gothic Demi"/>
              </a:rPr>
              <a:t>e</a:t>
            </a:r>
            <a:r>
              <a:rPr sz="1000" b="1" spc="-25" dirty="0">
                <a:latin typeface="Franklin Gothic Demi"/>
                <a:cs typeface="Franklin Gothic Demi"/>
              </a:rPr>
              <a:t> </a:t>
            </a:r>
            <a:r>
              <a:rPr sz="1000" b="1" spc="-35" dirty="0">
                <a:latin typeface="Franklin Gothic Demi"/>
                <a:cs typeface="Franklin Gothic Demi"/>
              </a:rPr>
              <a:t>n</a:t>
            </a:r>
            <a:r>
              <a:rPr sz="1000" b="1" spc="-50" dirty="0">
                <a:latin typeface="Franklin Gothic Demi"/>
                <a:cs typeface="Franklin Gothic Demi"/>
              </a:rPr>
              <a:t>e</a:t>
            </a:r>
            <a:r>
              <a:rPr sz="1000" b="1" spc="-35" dirty="0">
                <a:latin typeface="Franklin Gothic Demi"/>
                <a:cs typeface="Franklin Gothic Demi"/>
              </a:rPr>
              <a:t>x</a:t>
            </a:r>
            <a:r>
              <a:rPr sz="1000" b="1" spc="-20" dirty="0">
                <a:latin typeface="Franklin Gothic Demi"/>
                <a:cs typeface="Franklin Gothic Demi"/>
              </a:rPr>
              <a:t>t</a:t>
            </a:r>
            <a:r>
              <a:rPr sz="1000" b="1" spc="-25" dirty="0">
                <a:latin typeface="Franklin Gothic Demi"/>
                <a:cs typeface="Franklin Gothic Demi"/>
              </a:rPr>
              <a:t> </a:t>
            </a:r>
            <a:r>
              <a:rPr sz="1000" b="1" spc="-35" dirty="0">
                <a:latin typeface="Franklin Gothic Demi"/>
                <a:cs typeface="Franklin Gothic Demi"/>
              </a:rPr>
              <a:t>pa</a:t>
            </a:r>
            <a:r>
              <a:rPr sz="1000" b="1" spc="-40" dirty="0">
                <a:latin typeface="Franklin Gothic Demi"/>
                <a:cs typeface="Franklin Gothic Demi"/>
              </a:rPr>
              <a:t>g</a:t>
            </a:r>
            <a:r>
              <a:rPr sz="1000" b="1" spc="-30" dirty="0">
                <a:latin typeface="Franklin Gothic Demi"/>
                <a:cs typeface="Franklin Gothic Demi"/>
              </a:rPr>
              <a:t>e</a:t>
            </a:r>
            <a:r>
              <a:rPr sz="1000" b="1" spc="-25" dirty="0">
                <a:latin typeface="Franklin Gothic Demi"/>
                <a:cs typeface="Franklin Gothic Demi"/>
              </a:rPr>
              <a:t> </a:t>
            </a:r>
            <a:r>
              <a:rPr sz="1000" b="1" spc="-35" dirty="0">
                <a:latin typeface="Franklin Gothic Demi"/>
                <a:cs typeface="Franklin Gothic Demi"/>
              </a:rPr>
              <a:t>fo</a:t>
            </a:r>
            <a:r>
              <a:rPr sz="1000" b="1" spc="-20" dirty="0">
                <a:latin typeface="Franklin Gothic Demi"/>
                <a:cs typeface="Franklin Gothic Demi"/>
              </a:rPr>
              <a:t>r</a:t>
            </a:r>
            <a:r>
              <a:rPr sz="1000" b="1" spc="-25" dirty="0">
                <a:latin typeface="Franklin Gothic Demi"/>
                <a:cs typeface="Franklin Gothic Demi"/>
              </a:rPr>
              <a:t> </a:t>
            </a:r>
            <a:r>
              <a:rPr sz="1000" b="1" spc="-35" dirty="0">
                <a:latin typeface="Franklin Gothic Demi"/>
                <a:cs typeface="Franklin Gothic Demi"/>
              </a:rPr>
              <a:t>ans</a:t>
            </a:r>
            <a:r>
              <a:rPr sz="1000" b="1" spc="-55" dirty="0">
                <a:latin typeface="Franklin Gothic Demi"/>
                <a:cs typeface="Franklin Gothic Demi"/>
              </a:rPr>
              <a:t>w</a:t>
            </a:r>
            <a:r>
              <a:rPr sz="1000" b="1" spc="-30" dirty="0">
                <a:latin typeface="Franklin Gothic Demi"/>
                <a:cs typeface="Franklin Gothic Demi"/>
              </a:rPr>
              <a:t>er</a:t>
            </a:r>
            <a:endParaRPr sz="1000">
              <a:latin typeface="Franklin Gothic Demi"/>
              <a:cs typeface="Franklin Gothic Dem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64010" y="4797006"/>
            <a:ext cx="2496185" cy="174625"/>
          </a:xfrm>
          <a:custGeom>
            <a:avLst/>
            <a:gdLst/>
            <a:ahLst/>
            <a:cxnLst/>
            <a:rect l="l" t="t" r="r" b="b"/>
            <a:pathLst>
              <a:path w="2496184" h="174625">
                <a:moveTo>
                  <a:pt x="2495994" y="0"/>
                </a:moveTo>
                <a:lnTo>
                  <a:pt x="0" y="0"/>
                </a:lnTo>
                <a:lnTo>
                  <a:pt x="0" y="174002"/>
                </a:lnTo>
                <a:lnTo>
                  <a:pt x="2495994" y="174002"/>
                </a:lnTo>
                <a:lnTo>
                  <a:pt x="2495994" y="0"/>
                </a:lnTo>
                <a:close/>
              </a:path>
            </a:pathLst>
          </a:custGeom>
          <a:solidFill>
            <a:srgbClr val="0030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722416" y="4807851"/>
            <a:ext cx="131000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i="1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...CONTINUES</a:t>
            </a:r>
            <a:r>
              <a:rPr sz="800" b="1" i="1" spc="-25" dirty="0">
                <a:solidFill>
                  <a:srgbClr val="FFFFFF"/>
                </a:solidFill>
                <a:latin typeface="Franklin Gothic Demi"/>
                <a:cs typeface="Franklin Gothic Demi"/>
              </a:rPr>
              <a:t> </a:t>
            </a:r>
            <a:r>
              <a:rPr sz="800" b="1" i="1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ON</a:t>
            </a:r>
            <a:r>
              <a:rPr sz="800" b="1" i="1" spc="-20" dirty="0">
                <a:solidFill>
                  <a:srgbClr val="FFFFFF"/>
                </a:solidFill>
                <a:latin typeface="Franklin Gothic Demi"/>
                <a:cs typeface="Franklin Gothic Demi"/>
              </a:rPr>
              <a:t> </a:t>
            </a:r>
            <a:r>
              <a:rPr sz="800" b="1" i="1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NEXT</a:t>
            </a:r>
            <a:r>
              <a:rPr sz="800" b="1" i="1" spc="-20" dirty="0">
                <a:solidFill>
                  <a:srgbClr val="FFFFFF"/>
                </a:solidFill>
                <a:latin typeface="Franklin Gothic Demi"/>
                <a:cs typeface="Franklin Gothic Demi"/>
              </a:rPr>
              <a:t> </a:t>
            </a:r>
            <a:r>
              <a:rPr sz="800" b="1" i="1" spc="-15" dirty="0">
                <a:solidFill>
                  <a:srgbClr val="FFFFFF"/>
                </a:solidFill>
                <a:latin typeface="Franklin Gothic Demi"/>
                <a:cs typeface="Franklin Gothic Demi"/>
              </a:rPr>
              <a:t>PAGE</a:t>
            </a:r>
            <a:endParaRPr sz="800">
              <a:latin typeface="Franklin Gothic Demi"/>
              <a:cs typeface="Franklin Gothic Demi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515851" y="1242495"/>
            <a:ext cx="149015" cy="239831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6150686" y="1066190"/>
            <a:ext cx="768985" cy="213360"/>
          </a:xfrm>
          <a:prstGeom prst="rect">
            <a:avLst/>
          </a:prstGeom>
          <a:ln w="12700">
            <a:solidFill>
              <a:srgbClr val="687A9E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119380">
              <a:lnSpc>
                <a:spcPct val="100000"/>
              </a:lnSpc>
              <a:spcBef>
                <a:spcPts val="185"/>
              </a:spcBef>
            </a:pPr>
            <a:r>
              <a:rPr sz="1000" spc="-35" dirty="0">
                <a:latin typeface="Franklin Gothic Book"/>
                <a:cs typeface="Franklin Gothic Book"/>
              </a:rPr>
              <a:t>Hea</a:t>
            </a:r>
            <a:r>
              <a:rPr sz="1000" spc="-30" dirty="0">
                <a:latin typeface="Franklin Gothic Book"/>
                <a:cs typeface="Franklin Gothic Book"/>
              </a:rPr>
              <a:t>d</a:t>
            </a:r>
            <a:r>
              <a:rPr sz="1000" spc="-25" dirty="0">
                <a:latin typeface="Franklin Gothic Book"/>
                <a:cs typeface="Franklin Gothic Book"/>
              </a:rPr>
              <a:t> sling</a:t>
            </a:r>
            <a:endParaRPr sz="1000">
              <a:latin typeface="Franklin Gothic Book"/>
              <a:cs typeface="Franklin Gothic Book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105330" y="3649413"/>
            <a:ext cx="241300" cy="63500"/>
            <a:chOff x="3105330" y="3649413"/>
            <a:chExt cx="241300" cy="63500"/>
          </a:xfrm>
        </p:grpSpPr>
        <p:sp>
          <p:nvSpPr>
            <p:cNvPr id="12" name="object 12"/>
            <p:cNvSpPr/>
            <p:nvPr/>
          </p:nvSpPr>
          <p:spPr>
            <a:xfrm>
              <a:off x="3162477" y="3681163"/>
              <a:ext cx="177800" cy="0"/>
            </a:xfrm>
            <a:custGeom>
              <a:avLst/>
              <a:gdLst/>
              <a:ahLst/>
              <a:cxnLst/>
              <a:rect l="l" t="t" r="r" b="b"/>
              <a:pathLst>
                <a:path w="177800">
                  <a:moveTo>
                    <a:pt x="0" y="0"/>
                  </a:moveTo>
                  <a:lnTo>
                    <a:pt x="177241" y="0"/>
                  </a:lnTo>
                </a:path>
              </a:pathLst>
            </a:custGeom>
            <a:ln w="12700">
              <a:solidFill>
                <a:srgbClr val="7F97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111680" y="365576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400" y="50799"/>
                  </a:moveTo>
                  <a:lnTo>
                    <a:pt x="35289" y="48804"/>
                  </a:lnTo>
                  <a:lnTo>
                    <a:pt x="43362" y="43362"/>
                  </a:lnTo>
                  <a:lnTo>
                    <a:pt x="48804" y="35289"/>
                  </a:lnTo>
                  <a:lnTo>
                    <a:pt x="50800" y="25399"/>
                  </a:lnTo>
                  <a:lnTo>
                    <a:pt x="48804" y="15510"/>
                  </a:lnTo>
                  <a:lnTo>
                    <a:pt x="43362" y="7437"/>
                  </a:lnTo>
                  <a:lnTo>
                    <a:pt x="35289" y="1995"/>
                  </a:lnTo>
                  <a:lnTo>
                    <a:pt x="25400" y="0"/>
                  </a:lnTo>
                  <a:lnTo>
                    <a:pt x="15510" y="1995"/>
                  </a:lnTo>
                  <a:lnTo>
                    <a:pt x="7437" y="7437"/>
                  </a:lnTo>
                  <a:lnTo>
                    <a:pt x="1995" y="15510"/>
                  </a:lnTo>
                  <a:lnTo>
                    <a:pt x="0" y="25399"/>
                  </a:lnTo>
                  <a:lnTo>
                    <a:pt x="1995" y="35289"/>
                  </a:lnTo>
                  <a:lnTo>
                    <a:pt x="7437" y="43362"/>
                  </a:lnTo>
                  <a:lnTo>
                    <a:pt x="15510" y="48804"/>
                  </a:lnTo>
                  <a:lnTo>
                    <a:pt x="25400" y="50799"/>
                  </a:lnTo>
                  <a:close/>
                </a:path>
              </a:pathLst>
            </a:custGeom>
            <a:ln w="12699">
              <a:solidFill>
                <a:srgbClr val="7F97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339719" y="3580663"/>
            <a:ext cx="450850" cy="201295"/>
          </a:xfrm>
          <a:prstGeom prst="rect">
            <a:avLst/>
          </a:prstGeom>
          <a:ln w="12700">
            <a:solidFill>
              <a:srgbClr val="7F97AF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69215">
              <a:lnSpc>
                <a:spcPct val="100000"/>
              </a:lnSpc>
              <a:spcBef>
                <a:spcPts val="140"/>
              </a:spcBef>
            </a:pPr>
            <a:r>
              <a:rPr sz="1000" spc="-40" dirty="0">
                <a:latin typeface="Franklin Gothic Book"/>
                <a:cs typeface="Franklin Gothic Book"/>
              </a:rPr>
              <a:t>Winch</a:t>
            </a:r>
            <a:endParaRPr sz="1000">
              <a:latin typeface="Franklin Gothic Book"/>
              <a:cs typeface="Franklin Gothic Book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502363" y="3863134"/>
            <a:ext cx="241300" cy="63500"/>
            <a:chOff x="5502363" y="3863134"/>
            <a:chExt cx="241300" cy="63500"/>
          </a:xfrm>
        </p:grpSpPr>
        <p:sp>
          <p:nvSpPr>
            <p:cNvPr id="16" name="object 16"/>
            <p:cNvSpPr/>
            <p:nvPr/>
          </p:nvSpPr>
          <p:spPr>
            <a:xfrm>
              <a:off x="5559511" y="3894884"/>
              <a:ext cx="177800" cy="0"/>
            </a:xfrm>
            <a:custGeom>
              <a:avLst/>
              <a:gdLst/>
              <a:ahLst/>
              <a:cxnLst/>
              <a:rect l="l" t="t" r="r" b="b"/>
              <a:pathLst>
                <a:path w="177800">
                  <a:moveTo>
                    <a:pt x="0" y="0"/>
                  </a:moveTo>
                  <a:lnTo>
                    <a:pt x="177243" y="0"/>
                  </a:lnTo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508713" y="3869484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400" y="50800"/>
                  </a:moveTo>
                  <a:lnTo>
                    <a:pt x="35289" y="48804"/>
                  </a:lnTo>
                  <a:lnTo>
                    <a:pt x="43362" y="43362"/>
                  </a:lnTo>
                  <a:lnTo>
                    <a:pt x="48804" y="35289"/>
                  </a:lnTo>
                  <a:lnTo>
                    <a:pt x="50800" y="25400"/>
                  </a:lnTo>
                  <a:lnTo>
                    <a:pt x="48804" y="15510"/>
                  </a:lnTo>
                  <a:lnTo>
                    <a:pt x="43362" y="7437"/>
                  </a:lnTo>
                  <a:lnTo>
                    <a:pt x="35289" y="1995"/>
                  </a:lnTo>
                  <a:lnTo>
                    <a:pt x="25400" y="0"/>
                  </a:lnTo>
                  <a:lnTo>
                    <a:pt x="15510" y="1995"/>
                  </a:lnTo>
                  <a:lnTo>
                    <a:pt x="7437" y="7437"/>
                  </a:lnTo>
                  <a:lnTo>
                    <a:pt x="1995" y="15510"/>
                  </a:lnTo>
                  <a:lnTo>
                    <a:pt x="0" y="25400"/>
                  </a:lnTo>
                  <a:lnTo>
                    <a:pt x="1995" y="35289"/>
                  </a:lnTo>
                  <a:lnTo>
                    <a:pt x="7437" y="43362"/>
                  </a:lnTo>
                  <a:lnTo>
                    <a:pt x="15510" y="48804"/>
                  </a:lnTo>
                  <a:lnTo>
                    <a:pt x="25400" y="50800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5736755" y="3794379"/>
            <a:ext cx="791845" cy="201295"/>
          </a:xfrm>
          <a:prstGeom prst="rect">
            <a:avLst/>
          </a:prstGeom>
          <a:ln w="12700">
            <a:solidFill>
              <a:srgbClr val="687A9E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121920">
              <a:lnSpc>
                <a:spcPct val="100000"/>
              </a:lnSpc>
              <a:spcBef>
                <a:spcPts val="140"/>
              </a:spcBef>
            </a:pPr>
            <a:r>
              <a:rPr sz="1000" spc="-35" dirty="0">
                <a:latin typeface="Franklin Gothic Book"/>
                <a:cs typeface="Franklin Gothic Book"/>
              </a:rPr>
              <a:t>Lea</a:t>
            </a:r>
            <a:r>
              <a:rPr sz="1000" spc="-30" dirty="0">
                <a:latin typeface="Franklin Gothic Book"/>
                <a:cs typeface="Franklin Gothic Book"/>
              </a:rPr>
              <a:t>d</a:t>
            </a:r>
            <a:r>
              <a:rPr sz="1000" spc="-25" dirty="0">
                <a:latin typeface="Franklin Gothic Book"/>
                <a:cs typeface="Franklin Gothic Book"/>
              </a:rPr>
              <a:t> bl</a:t>
            </a:r>
            <a:r>
              <a:rPr sz="1000" spc="-40" dirty="0">
                <a:latin typeface="Franklin Gothic Book"/>
                <a:cs typeface="Franklin Gothic Book"/>
              </a:rPr>
              <a:t>o</a:t>
            </a:r>
            <a:r>
              <a:rPr sz="1000" spc="-30" dirty="0">
                <a:latin typeface="Franklin Gothic Book"/>
                <a:cs typeface="Franklin Gothic Book"/>
              </a:rPr>
              <a:t>ck</a:t>
            </a:r>
            <a:endParaRPr sz="1000">
              <a:latin typeface="Franklin Gothic Book"/>
              <a:cs typeface="Franklin Gothic Book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880418" y="3373115"/>
            <a:ext cx="292100" cy="557530"/>
            <a:chOff x="4880418" y="3373115"/>
            <a:chExt cx="292100" cy="557530"/>
          </a:xfrm>
        </p:grpSpPr>
        <p:sp>
          <p:nvSpPr>
            <p:cNvPr id="20" name="object 20"/>
            <p:cNvSpPr/>
            <p:nvPr/>
          </p:nvSpPr>
          <p:spPr>
            <a:xfrm>
              <a:off x="4923312" y="3379465"/>
              <a:ext cx="242570" cy="496570"/>
            </a:xfrm>
            <a:custGeom>
              <a:avLst/>
              <a:gdLst/>
              <a:ahLst/>
              <a:cxnLst/>
              <a:rect l="l" t="t" r="r" b="b"/>
              <a:pathLst>
                <a:path w="242570" h="496570">
                  <a:moveTo>
                    <a:pt x="242252" y="0"/>
                  </a:moveTo>
                  <a:lnTo>
                    <a:pt x="0" y="495985"/>
                  </a:lnTo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886768" y="3872871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400" y="50799"/>
                  </a:moveTo>
                  <a:lnTo>
                    <a:pt x="35289" y="48804"/>
                  </a:lnTo>
                  <a:lnTo>
                    <a:pt x="43362" y="43362"/>
                  </a:lnTo>
                  <a:lnTo>
                    <a:pt x="48804" y="35289"/>
                  </a:lnTo>
                  <a:lnTo>
                    <a:pt x="50800" y="25399"/>
                  </a:lnTo>
                  <a:lnTo>
                    <a:pt x="48804" y="15510"/>
                  </a:lnTo>
                  <a:lnTo>
                    <a:pt x="43362" y="7437"/>
                  </a:lnTo>
                  <a:lnTo>
                    <a:pt x="35289" y="1995"/>
                  </a:lnTo>
                  <a:lnTo>
                    <a:pt x="25400" y="0"/>
                  </a:lnTo>
                  <a:lnTo>
                    <a:pt x="15510" y="1995"/>
                  </a:lnTo>
                  <a:lnTo>
                    <a:pt x="7437" y="7437"/>
                  </a:lnTo>
                  <a:lnTo>
                    <a:pt x="1995" y="15510"/>
                  </a:lnTo>
                  <a:lnTo>
                    <a:pt x="0" y="25399"/>
                  </a:lnTo>
                  <a:lnTo>
                    <a:pt x="1995" y="35289"/>
                  </a:lnTo>
                  <a:lnTo>
                    <a:pt x="7437" y="43362"/>
                  </a:lnTo>
                  <a:lnTo>
                    <a:pt x="15510" y="48804"/>
                  </a:lnTo>
                  <a:lnTo>
                    <a:pt x="25400" y="50799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858715" y="3246844"/>
            <a:ext cx="474345" cy="384175"/>
          </a:xfrm>
          <a:prstGeom prst="rect">
            <a:avLst/>
          </a:prstGeom>
          <a:solidFill>
            <a:srgbClr val="FFFFFF"/>
          </a:solidFill>
          <a:ln w="12700">
            <a:solidFill>
              <a:srgbClr val="687A9E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23825" marR="105410" indent="-12065">
              <a:lnSpc>
                <a:spcPts val="1140"/>
              </a:lnSpc>
              <a:spcBef>
                <a:spcPts val="380"/>
              </a:spcBef>
            </a:pPr>
            <a:r>
              <a:rPr sz="1000" spc="-30" dirty="0">
                <a:latin typeface="Franklin Gothic Book"/>
                <a:cs typeface="Franklin Gothic Book"/>
              </a:rPr>
              <a:t>Lead  </a:t>
            </a:r>
            <a:r>
              <a:rPr sz="1000" spc="-45" dirty="0">
                <a:latin typeface="Franklin Gothic Book"/>
                <a:cs typeface="Franklin Gothic Book"/>
              </a:rPr>
              <a:t>r</a:t>
            </a:r>
            <a:r>
              <a:rPr sz="1000" spc="-35" dirty="0">
                <a:latin typeface="Franklin Gothic Book"/>
                <a:cs typeface="Franklin Gothic Book"/>
              </a:rPr>
              <a:t>ope</a:t>
            </a:r>
            <a:endParaRPr sz="1000">
              <a:latin typeface="Franklin Gothic Book"/>
              <a:cs typeface="Franklin Gothic Book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3898582" y="1257255"/>
            <a:ext cx="2672715" cy="768985"/>
            <a:chOff x="3898582" y="1257255"/>
            <a:chExt cx="2672715" cy="768985"/>
          </a:xfrm>
        </p:grpSpPr>
        <p:sp>
          <p:nvSpPr>
            <p:cNvPr id="24" name="object 24"/>
            <p:cNvSpPr/>
            <p:nvPr/>
          </p:nvSpPr>
          <p:spPr>
            <a:xfrm>
              <a:off x="6275057" y="1994235"/>
              <a:ext cx="238760" cy="0"/>
            </a:xfrm>
            <a:custGeom>
              <a:avLst/>
              <a:gdLst/>
              <a:ahLst/>
              <a:cxnLst/>
              <a:rect l="l" t="t" r="r" b="b"/>
              <a:pathLst>
                <a:path w="238759">
                  <a:moveTo>
                    <a:pt x="0" y="0"/>
                  </a:moveTo>
                  <a:lnTo>
                    <a:pt x="238696" y="0"/>
                  </a:lnTo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513752" y="1968835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400" y="50800"/>
                  </a:moveTo>
                  <a:lnTo>
                    <a:pt x="35289" y="48804"/>
                  </a:lnTo>
                  <a:lnTo>
                    <a:pt x="43362" y="43362"/>
                  </a:lnTo>
                  <a:lnTo>
                    <a:pt x="48804" y="35289"/>
                  </a:lnTo>
                  <a:lnTo>
                    <a:pt x="50800" y="25400"/>
                  </a:lnTo>
                  <a:lnTo>
                    <a:pt x="48804" y="15510"/>
                  </a:lnTo>
                  <a:lnTo>
                    <a:pt x="43362" y="7437"/>
                  </a:lnTo>
                  <a:lnTo>
                    <a:pt x="35289" y="1995"/>
                  </a:lnTo>
                  <a:lnTo>
                    <a:pt x="25400" y="0"/>
                  </a:lnTo>
                  <a:lnTo>
                    <a:pt x="15510" y="1995"/>
                  </a:lnTo>
                  <a:lnTo>
                    <a:pt x="7437" y="7437"/>
                  </a:lnTo>
                  <a:lnTo>
                    <a:pt x="1995" y="15510"/>
                  </a:lnTo>
                  <a:lnTo>
                    <a:pt x="0" y="25400"/>
                  </a:lnTo>
                  <a:lnTo>
                    <a:pt x="1995" y="35289"/>
                  </a:lnTo>
                  <a:lnTo>
                    <a:pt x="7437" y="43362"/>
                  </a:lnTo>
                  <a:lnTo>
                    <a:pt x="15510" y="48804"/>
                  </a:lnTo>
                  <a:lnTo>
                    <a:pt x="25400" y="50800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904932" y="1331066"/>
              <a:ext cx="349250" cy="0"/>
            </a:xfrm>
            <a:custGeom>
              <a:avLst/>
              <a:gdLst/>
              <a:ahLst/>
              <a:cxnLst/>
              <a:rect l="l" t="t" r="r" b="b"/>
              <a:pathLst>
                <a:path w="349250">
                  <a:moveTo>
                    <a:pt x="0" y="0"/>
                  </a:moveTo>
                  <a:lnTo>
                    <a:pt x="348917" y="0"/>
                  </a:lnTo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253849" y="1305666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400" y="50800"/>
                  </a:moveTo>
                  <a:lnTo>
                    <a:pt x="35289" y="48804"/>
                  </a:lnTo>
                  <a:lnTo>
                    <a:pt x="43362" y="43362"/>
                  </a:lnTo>
                  <a:lnTo>
                    <a:pt x="48804" y="35289"/>
                  </a:lnTo>
                  <a:lnTo>
                    <a:pt x="50800" y="25400"/>
                  </a:lnTo>
                  <a:lnTo>
                    <a:pt x="48804" y="15510"/>
                  </a:lnTo>
                  <a:lnTo>
                    <a:pt x="43362" y="7437"/>
                  </a:lnTo>
                  <a:lnTo>
                    <a:pt x="35289" y="1995"/>
                  </a:lnTo>
                  <a:lnTo>
                    <a:pt x="25400" y="0"/>
                  </a:lnTo>
                  <a:lnTo>
                    <a:pt x="15510" y="1995"/>
                  </a:lnTo>
                  <a:lnTo>
                    <a:pt x="7437" y="7437"/>
                  </a:lnTo>
                  <a:lnTo>
                    <a:pt x="1995" y="15510"/>
                  </a:lnTo>
                  <a:lnTo>
                    <a:pt x="0" y="25400"/>
                  </a:lnTo>
                  <a:lnTo>
                    <a:pt x="1995" y="35289"/>
                  </a:lnTo>
                  <a:lnTo>
                    <a:pt x="7437" y="43362"/>
                  </a:lnTo>
                  <a:lnTo>
                    <a:pt x="15510" y="48804"/>
                  </a:lnTo>
                  <a:lnTo>
                    <a:pt x="25400" y="50800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326602" y="1263605"/>
              <a:ext cx="0" cy="252095"/>
            </a:xfrm>
            <a:custGeom>
              <a:avLst/>
              <a:gdLst/>
              <a:ahLst/>
              <a:cxnLst/>
              <a:rect l="l" t="t" r="r" b="b"/>
              <a:pathLst>
                <a:path h="252094">
                  <a:moveTo>
                    <a:pt x="0" y="0"/>
                  </a:moveTo>
                  <a:lnTo>
                    <a:pt x="0" y="251574"/>
                  </a:lnTo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301202" y="1515177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400" y="50800"/>
                  </a:moveTo>
                  <a:lnTo>
                    <a:pt x="35289" y="48804"/>
                  </a:lnTo>
                  <a:lnTo>
                    <a:pt x="43362" y="43362"/>
                  </a:lnTo>
                  <a:lnTo>
                    <a:pt x="48804" y="35289"/>
                  </a:lnTo>
                  <a:lnTo>
                    <a:pt x="50800" y="25400"/>
                  </a:lnTo>
                  <a:lnTo>
                    <a:pt x="48804" y="15510"/>
                  </a:lnTo>
                  <a:lnTo>
                    <a:pt x="43362" y="7437"/>
                  </a:lnTo>
                  <a:lnTo>
                    <a:pt x="35289" y="1995"/>
                  </a:lnTo>
                  <a:lnTo>
                    <a:pt x="25400" y="0"/>
                  </a:lnTo>
                  <a:lnTo>
                    <a:pt x="15510" y="1995"/>
                  </a:lnTo>
                  <a:lnTo>
                    <a:pt x="7437" y="7437"/>
                  </a:lnTo>
                  <a:lnTo>
                    <a:pt x="1995" y="15510"/>
                  </a:lnTo>
                  <a:lnTo>
                    <a:pt x="0" y="25400"/>
                  </a:lnTo>
                  <a:lnTo>
                    <a:pt x="1995" y="35289"/>
                  </a:lnTo>
                  <a:lnTo>
                    <a:pt x="7437" y="43362"/>
                  </a:lnTo>
                  <a:lnTo>
                    <a:pt x="15510" y="48804"/>
                  </a:lnTo>
                  <a:lnTo>
                    <a:pt x="25400" y="50800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5483250" y="1875688"/>
            <a:ext cx="791845" cy="213360"/>
          </a:xfrm>
          <a:prstGeom prst="rect">
            <a:avLst/>
          </a:prstGeom>
          <a:ln w="12700">
            <a:solidFill>
              <a:srgbClr val="687A9E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158115">
              <a:lnSpc>
                <a:spcPct val="100000"/>
              </a:lnSpc>
              <a:spcBef>
                <a:spcPts val="185"/>
              </a:spcBef>
            </a:pPr>
            <a:r>
              <a:rPr sz="1000" spc="-95" dirty="0">
                <a:latin typeface="Franklin Gothic Book"/>
                <a:cs typeface="Franklin Gothic Book"/>
              </a:rPr>
              <a:t>T</a:t>
            </a:r>
            <a:r>
              <a:rPr sz="1000" spc="-35" dirty="0">
                <a:latin typeface="Franklin Gothic Book"/>
                <a:cs typeface="Franklin Gothic Book"/>
              </a:rPr>
              <a:t>o</a:t>
            </a:r>
            <a:r>
              <a:rPr sz="1000" spc="-30" dirty="0">
                <a:latin typeface="Franklin Gothic Book"/>
                <a:cs typeface="Franklin Gothic Book"/>
              </a:rPr>
              <a:t>p</a:t>
            </a:r>
            <a:r>
              <a:rPr sz="1000" spc="-25" dirty="0">
                <a:latin typeface="Franklin Gothic Book"/>
                <a:cs typeface="Franklin Gothic Book"/>
              </a:rPr>
              <a:t> bl</a:t>
            </a:r>
            <a:r>
              <a:rPr sz="1000" spc="-40" dirty="0">
                <a:latin typeface="Franklin Gothic Book"/>
                <a:cs typeface="Franklin Gothic Book"/>
              </a:rPr>
              <a:t>o</a:t>
            </a:r>
            <a:r>
              <a:rPr sz="1000" spc="-30" dirty="0">
                <a:latin typeface="Franklin Gothic Book"/>
                <a:cs typeface="Franklin Gothic Book"/>
              </a:rPr>
              <a:t>ck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872955" y="1145375"/>
            <a:ext cx="1032510" cy="280035"/>
          </a:xfrm>
          <a:prstGeom prst="rect">
            <a:avLst/>
          </a:prstGeom>
          <a:ln w="12700">
            <a:solidFill>
              <a:srgbClr val="687A9E"/>
            </a:solidFill>
          </a:ln>
        </p:spPr>
        <p:txBody>
          <a:bodyPr vert="horz" wrap="square" lIns="0" tIns="57150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450"/>
              </a:spcBef>
            </a:pPr>
            <a:r>
              <a:rPr sz="1000" spc="-35" dirty="0">
                <a:latin typeface="Franklin Gothic Book"/>
                <a:cs typeface="Franklin Gothic Book"/>
              </a:rPr>
              <a:t>Counterbalance</a:t>
            </a:r>
            <a:endParaRPr sz="1000">
              <a:latin typeface="Franklin Gothic Book"/>
              <a:cs typeface="Franklin Gothic Book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6299250" y="2600095"/>
            <a:ext cx="245110" cy="63500"/>
            <a:chOff x="6299250" y="2600095"/>
            <a:chExt cx="245110" cy="63500"/>
          </a:xfrm>
        </p:grpSpPr>
        <p:sp>
          <p:nvSpPr>
            <p:cNvPr id="33" name="object 33"/>
            <p:cNvSpPr/>
            <p:nvPr/>
          </p:nvSpPr>
          <p:spPr>
            <a:xfrm>
              <a:off x="6305600" y="2631845"/>
              <a:ext cx="181610" cy="0"/>
            </a:xfrm>
            <a:custGeom>
              <a:avLst/>
              <a:gdLst/>
              <a:ahLst/>
              <a:cxnLst/>
              <a:rect l="l" t="t" r="r" b="b"/>
              <a:pathLst>
                <a:path w="181610">
                  <a:moveTo>
                    <a:pt x="0" y="0"/>
                  </a:moveTo>
                  <a:lnTo>
                    <a:pt x="181155" y="0"/>
                  </a:lnTo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486752" y="2606445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400" y="50800"/>
                  </a:moveTo>
                  <a:lnTo>
                    <a:pt x="35289" y="48804"/>
                  </a:lnTo>
                  <a:lnTo>
                    <a:pt x="43362" y="43362"/>
                  </a:lnTo>
                  <a:lnTo>
                    <a:pt x="48804" y="35289"/>
                  </a:lnTo>
                  <a:lnTo>
                    <a:pt x="50800" y="25400"/>
                  </a:lnTo>
                  <a:lnTo>
                    <a:pt x="48804" y="15510"/>
                  </a:lnTo>
                  <a:lnTo>
                    <a:pt x="43362" y="7437"/>
                  </a:lnTo>
                  <a:lnTo>
                    <a:pt x="35289" y="1995"/>
                  </a:lnTo>
                  <a:lnTo>
                    <a:pt x="25400" y="0"/>
                  </a:lnTo>
                  <a:lnTo>
                    <a:pt x="15510" y="1995"/>
                  </a:lnTo>
                  <a:lnTo>
                    <a:pt x="7437" y="7437"/>
                  </a:lnTo>
                  <a:lnTo>
                    <a:pt x="1995" y="15510"/>
                  </a:lnTo>
                  <a:lnTo>
                    <a:pt x="0" y="25400"/>
                  </a:lnTo>
                  <a:lnTo>
                    <a:pt x="1995" y="35289"/>
                  </a:lnTo>
                  <a:lnTo>
                    <a:pt x="7437" y="43362"/>
                  </a:lnTo>
                  <a:lnTo>
                    <a:pt x="15510" y="48804"/>
                  </a:lnTo>
                  <a:lnTo>
                    <a:pt x="25400" y="50800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5593397" y="2533955"/>
            <a:ext cx="712470" cy="201930"/>
          </a:xfrm>
          <a:prstGeom prst="rect">
            <a:avLst/>
          </a:prstGeom>
          <a:solidFill>
            <a:srgbClr val="FFFFFF"/>
          </a:solidFill>
          <a:ln w="12700">
            <a:solidFill>
              <a:srgbClr val="687A9E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57150">
              <a:lnSpc>
                <a:spcPct val="100000"/>
              </a:lnSpc>
              <a:spcBef>
                <a:spcPts val="145"/>
              </a:spcBef>
            </a:pPr>
            <a:r>
              <a:rPr sz="1000" spc="-30" dirty="0">
                <a:latin typeface="Franklin Gothic Book"/>
                <a:cs typeface="Franklin Gothic Book"/>
              </a:rPr>
              <a:t>L</a:t>
            </a:r>
            <a:r>
              <a:rPr sz="1000" spc="-50" dirty="0">
                <a:latin typeface="Franklin Gothic Book"/>
                <a:cs typeface="Franklin Gothic Book"/>
              </a:rPr>
              <a:t>ow</a:t>
            </a:r>
            <a:r>
              <a:rPr sz="1000" spc="-35" dirty="0">
                <a:latin typeface="Franklin Gothic Book"/>
                <a:cs typeface="Franklin Gothic Book"/>
              </a:rPr>
              <a:t>e</a:t>
            </a:r>
            <a:r>
              <a:rPr sz="1000" spc="-20" dirty="0">
                <a:latin typeface="Franklin Gothic Book"/>
                <a:cs typeface="Franklin Gothic Book"/>
              </a:rPr>
              <a:t>r</a:t>
            </a:r>
            <a:r>
              <a:rPr sz="1000" spc="-25" dirty="0">
                <a:latin typeface="Franklin Gothic Book"/>
                <a:cs typeface="Franklin Gothic Book"/>
              </a:rPr>
              <a:t> bl</a:t>
            </a:r>
            <a:r>
              <a:rPr sz="1000" spc="-40" dirty="0">
                <a:latin typeface="Franklin Gothic Book"/>
                <a:cs typeface="Franklin Gothic Book"/>
              </a:rPr>
              <a:t>o</a:t>
            </a:r>
            <a:r>
              <a:rPr sz="1000" spc="-30" dirty="0">
                <a:latin typeface="Franklin Gothic Book"/>
                <a:cs typeface="Franklin Gothic Book"/>
              </a:rPr>
              <a:t>ck</a:t>
            </a:r>
            <a:endParaRPr sz="1000">
              <a:latin typeface="Franklin Gothic Book"/>
              <a:cs typeface="Franklin Gothic Book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5855360" y="2292985"/>
            <a:ext cx="278765" cy="63500"/>
            <a:chOff x="5855360" y="2292985"/>
            <a:chExt cx="278765" cy="63500"/>
          </a:xfrm>
        </p:grpSpPr>
        <p:sp>
          <p:nvSpPr>
            <p:cNvPr id="37" name="object 37"/>
            <p:cNvSpPr/>
            <p:nvPr/>
          </p:nvSpPr>
          <p:spPr>
            <a:xfrm>
              <a:off x="5855360" y="2324735"/>
              <a:ext cx="221615" cy="0"/>
            </a:xfrm>
            <a:custGeom>
              <a:avLst/>
              <a:gdLst/>
              <a:ahLst/>
              <a:cxnLst/>
              <a:rect l="l" t="t" r="r" b="b"/>
              <a:pathLst>
                <a:path w="221614">
                  <a:moveTo>
                    <a:pt x="0" y="0"/>
                  </a:moveTo>
                  <a:lnTo>
                    <a:pt x="221392" y="0"/>
                  </a:lnTo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076750" y="2299335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400" y="50800"/>
                  </a:moveTo>
                  <a:lnTo>
                    <a:pt x="35289" y="48804"/>
                  </a:lnTo>
                  <a:lnTo>
                    <a:pt x="43362" y="43362"/>
                  </a:lnTo>
                  <a:lnTo>
                    <a:pt x="48804" y="35289"/>
                  </a:lnTo>
                  <a:lnTo>
                    <a:pt x="50800" y="25400"/>
                  </a:lnTo>
                  <a:lnTo>
                    <a:pt x="48804" y="15510"/>
                  </a:lnTo>
                  <a:lnTo>
                    <a:pt x="43362" y="7437"/>
                  </a:lnTo>
                  <a:lnTo>
                    <a:pt x="35289" y="1995"/>
                  </a:lnTo>
                  <a:lnTo>
                    <a:pt x="25400" y="0"/>
                  </a:lnTo>
                  <a:lnTo>
                    <a:pt x="15510" y="1995"/>
                  </a:lnTo>
                  <a:lnTo>
                    <a:pt x="7437" y="7437"/>
                  </a:lnTo>
                  <a:lnTo>
                    <a:pt x="1995" y="15510"/>
                  </a:lnTo>
                  <a:lnTo>
                    <a:pt x="0" y="25400"/>
                  </a:lnTo>
                  <a:lnTo>
                    <a:pt x="1995" y="35289"/>
                  </a:lnTo>
                  <a:lnTo>
                    <a:pt x="7437" y="43362"/>
                  </a:lnTo>
                  <a:lnTo>
                    <a:pt x="15510" y="48804"/>
                  </a:lnTo>
                  <a:lnTo>
                    <a:pt x="25400" y="50800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5068125" y="2225332"/>
            <a:ext cx="787400" cy="199390"/>
          </a:xfrm>
          <a:prstGeom prst="rect">
            <a:avLst/>
          </a:prstGeom>
          <a:ln w="12700">
            <a:solidFill>
              <a:srgbClr val="687A9E"/>
            </a:solidFill>
          </a:ln>
        </p:spPr>
        <p:txBody>
          <a:bodyPr vert="horz" wrap="square" lIns="0" tIns="16510" rIns="0" bIns="0" rtlCol="0">
            <a:spAutoFit/>
          </a:bodyPr>
          <a:lstStyle/>
          <a:p>
            <a:pPr marL="141605">
              <a:lnSpc>
                <a:spcPct val="100000"/>
              </a:lnSpc>
              <a:spcBef>
                <a:spcPts val="130"/>
              </a:spcBef>
            </a:pPr>
            <a:r>
              <a:rPr sz="1000" spc="-35" dirty="0">
                <a:latin typeface="Franklin Gothic Book"/>
                <a:cs typeface="Franklin Gothic Book"/>
              </a:rPr>
              <a:t>Lea</a:t>
            </a:r>
            <a:r>
              <a:rPr sz="1000" spc="-30" dirty="0">
                <a:latin typeface="Franklin Gothic Book"/>
                <a:cs typeface="Franklin Gothic Book"/>
              </a:rPr>
              <a:t>d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r</a:t>
            </a:r>
            <a:r>
              <a:rPr sz="1000" spc="-35" dirty="0">
                <a:latin typeface="Franklin Gothic Book"/>
                <a:cs typeface="Franklin Gothic Book"/>
              </a:rPr>
              <a:t>ope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720339" y="5083075"/>
            <a:ext cx="127000" cy="12636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700" spc="-15" dirty="0">
                <a:latin typeface="Franklin Gothic Medium"/>
                <a:cs typeface="Franklin Gothic Medium"/>
              </a:rPr>
              <a:t>77</a:t>
            </a:r>
            <a:endParaRPr sz="700">
              <a:latin typeface="Franklin Gothic Medium"/>
              <a:cs typeface="Franklin Gothic Medium"/>
            </a:endParaRPr>
          </a:p>
        </p:txBody>
      </p:sp>
      <p:sp>
        <p:nvSpPr>
          <p:cNvPr id="42" name="object 4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43" name="object 4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527300" y="117014"/>
            <a:ext cx="4254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.6</a:t>
            </a:r>
            <a:endParaRPr sz="11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432016"/>
            <a:ext cx="7200265" cy="1325245"/>
          </a:xfrm>
          <a:prstGeom prst="rect">
            <a:avLst/>
          </a:prstGeom>
          <a:solidFill>
            <a:srgbClr val="19325D"/>
          </a:solidFill>
        </p:spPr>
        <p:txBody>
          <a:bodyPr vert="horz" wrap="square" lIns="0" tIns="292735" rIns="0" bIns="0" rtlCol="0">
            <a:spAutoFit/>
          </a:bodyPr>
          <a:lstStyle/>
          <a:p>
            <a:pPr marL="269240">
              <a:lnSpc>
                <a:spcPct val="100000"/>
              </a:lnSpc>
              <a:spcBef>
                <a:spcPts val="2305"/>
              </a:spcBef>
            </a:pPr>
            <a:r>
              <a:rPr sz="4200" spc="-13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4200" spc="1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4200" spc="-27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4200" spc="-31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4200" spc="-25" dirty="0">
                <a:solidFill>
                  <a:srgbClr val="FFFFFF"/>
                </a:solidFill>
                <a:latin typeface="Trebuchet MS"/>
                <a:cs typeface="Trebuchet MS"/>
              </a:rPr>
              <a:t>odu</a:t>
            </a:r>
            <a:r>
              <a:rPr sz="4200" spc="25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4200" spc="-105" dirty="0">
                <a:solidFill>
                  <a:srgbClr val="FFFFFF"/>
                </a:solidFill>
                <a:latin typeface="Trebuchet MS"/>
                <a:cs typeface="Trebuchet MS"/>
              </a:rPr>
              <a:t>tion</a:t>
            </a:r>
            <a:r>
              <a:rPr sz="4200" spc="-3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200" spc="-30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4200" spc="5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4200" spc="-3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200" spc="-145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4200" spc="80" dirty="0">
                <a:solidFill>
                  <a:srgbClr val="FFFFFF"/>
                </a:solidFill>
                <a:latin typeface="Trebuchet MS"/>
                <a:cs typeface="Trebuchet MS"/>
              </a:rPr>
              <a:t>ig</a:t>
            </a:r>
            <a:r>
              <a:rPr sz="4200" spc="70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4200" spc="20" dirty="0">
                <a:solidFill>
                  <a:srgbClr val="FFFFFF"/>
                </a:solidFill>
                <a:latin typeface="Trebuchet MS"/>
                <a:cs typeface="Trebuchet MS"/>
              </a:rPr>
              <a:t>ing</a:t>
            </a:r>
            <a:r>
              <a:rPr sz="4200" spc="-48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200" spc="555" dirty="0">
                <a:solidFill>
                  <a:srgbClr val="FFFFFF"/>
                </a:solidFill>
                <a:latin typeface="Trebuchet MS"/>
                <a:cs typeface="Trebuchet MS"/>
              </a:rPr>
              <a:t>–</a:t>
            </a:r>
            <a:r>
              <a:rPr sz="4200" spc="-6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200" spc="-150" dirty="0">
                <a:solidFill>
                  <a:srgbClr val="FFFFFF"/>
                </a:solidFill>
                <a:latin typeface="Trebuchet MS"/>
                <a:cs typeface="Trebuchet MS"/>
              </a:rPr>
              <a:t>Basic</a:t>
            </a:r>
            <a:endParaRPr sz="42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51260" y="2309493"/>
            <a:ext cx="3502970" cy="266750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720332" y="5083075"/>
            <a:ext cx="141605" cy="12636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r>
              <a:rPr sz="700" dirty="0">
                <a:latin typeface="Franklin Gothic Medium"/>
                <a:cs typeface="Franklin Gothic Medium"/>
              </a:rPr>
              <a:t>5</a:t>
            </a:r>
            <a:endParaRPr sz="700">
              <a:latin typeface="Franklin Gothic Medium"/>
              <a:cs typeface="Franklin Gothic Medium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81877" y="115034"/>
            <a:ext cx="221043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INTRODUCTION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TO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RIGGING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–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BASIC</a:t>
            </a:r>
            <a:endParaRPr sz="1100">
              <a:latin typeface="Franklin Gothic Medium"/>
              <a:cs typeface="Franklin Gothic Medium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41549" y="1566005"/>
            <a:ext cx="6478905" cy="3402329"/>
            <a:chOff x="541549" y="1566005"/>
            <a:chExt cx="6478905" cy="3402329"/>
          </a:xfrm>
        </p:grpSpPr>
        <p:sp>
          <p:nvSpPr>
            <p:cNvPr id="4" name="object 4"/>
            <p:cNvSpPr/>
            <p:nvPr/>
          </p:nvSpPr>
          <p:spPr>
            <a:xfrm>
              <a:off x="541549" y="1569180"/>
              <a:ext cx="6478905" cy="0"/>
            </a:xfrm>
            <a:custGeom>
              <a:avLst/>
              <a:gdLst/>
              <a:ahLst/>
              <a:cxnLst/>
              <a:rect l="l" t="t" r="r" b="b"/>
              <a:pathLst>
                <a:path w="6478905">
                  <a:moveTo>
                    <a:pt x="0" y="0"/>
                  </a:moveTo>
                  <a:lnTo>
                    <a:pt x="6478447" y="0"/>
                  </a:lnTo>
                </a:path>
              </a:pathLst>
            </a:custGeom>
            <a:ln w="6350">
              <a:solidFill>
                <a:srgbClr val="7A7B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4724" y="1572356"/>
              <a:ext cx="0" cy="3389629"/>
            </a:xfrm>
            <a:custGeom>
              <a:avLst/>
              <a:gdLst/>
              <a:ahLst/>
              <a:cxnLst/>
              <a:rect l="l" t="t" r="r" b="b"/>
              <a:pathLst>
                <a:path h="3389629">
                  <a:moveTo>
                    <a:pt x="0" y="3389299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7A7B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016824" y="1572356"/>
              <a:ext cx="0" cy="3389629"/>
            </a:xfrm>
            <a:custGeom>
              <a:avLst/>
              <a:gdLst/>
              <a:ahLst/>
              <a:cxnLst/>
              <a:rect l="l" t="t" r="r" b="b"/>
              <a:pathLst>
                <a:path h="3389629">
                  <a:moveTo>
                    <a:pt x="0" y="3389299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7A7B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41549" y="4964831"/>
              <a:ext cx="6478905" cy="0"/>
            </a:xfrm>
            <a:custGeom>
              <a:avLst/>
              <a:gdLst/>
              <a:ahLst/>
              <a:cxnLst/>
              <a:rect l="l" t="t" r="r" b="b"/>
              <a:pathLst>
                <a:path w="6478905">
                  <a:moveTo>
                    <a:pt x="0" y="0"/>
                  </a:moveTo>
                  <a:lnTo>
                    <a:pt x="6478447" y="0"/>
                  </a:lnTo>
                </a:path>
              </a:pathLst>
            </a:custGeom>
            <a:ln w="6350">
              <a:solidFill>
                <a:srgbClr val="7A7B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1197" y="1789205"/>
              <a:ext cx="3465512" cy="2655197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94009" y="1638669"/>
              <a:ext cx="2583789" cy="3143147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27300" y="362705"/>
            <a:ext cx="12541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What</a:t>
            </a:r>
            <a:r>
              <a:rPr spc="-45" dirty="0"/>
              <a:t> </a:t>
            </a:r>
            <a:r>
              <a:rPr dirty="0"/>
              <a:t>is</a:t>
            </a:r>
            <a:r>
              <a:rPr spc="-45" dirty="0"/>
              <a:t> </a:t>
            </a:r>
            <a:r>
              <a:rPr dirty="0"/>
              <a:t>rigging?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720332" y="5083075"/>
            <a:ext cx="141605" cy="12636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r>
              <a:rPr sz="700" dirty="0">
                <a:latin typeface="Franklin Gothic Medium"/>
                <a:cs typeface="Franklin Gothic Medium"/>
              </a:rPr>
              <a:t>6</a:t>
            </a:r>
            <a:endParaRPr sz="700">
              <a:latin typeface="Franklin Gothic Medium"/>
              <a:cs typeface="Franklin Gothic Medium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27300" y="565897"/>
            <a:ext cx="6503670" cy="851535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1000" spc="-35" dirty="0">
                <a:latin typeface="Open Sans"/>
                <a:cs typeface="Open Sans"/>
              </a:rPr>
              <a:t>Rigging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work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40" dirty="0">
                <a:latin typeface="Open Sans"/>
                <a:cs typeface="Open Sans"/>
              </a:rPr>
              <a:t>means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the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use</a:t>
            </a:r>
            <a:r>
              <a:rPr sz="1000" spc="-1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of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40" dirty="0">
                <a:latin typeface="Open Sans"/>
                <a:cs typeface="Open Sans"/>
              </a:rPr>
              <a:t>mechanical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load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shifting</a:t>
            </a:r>
            <a:r>
              <a:rPr sz="1000" spc="-1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equipment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(and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associated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gear)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to:</a:t>
            </a:r>
            <a:endParaRPr sz="1000">
              <a:latin typeface="Open Sans"/>
              <a:cs typeface="Open Sans"/>
            </a:endParaRPr>
          </a:p>
          <a:p>
            <a:pPr marL="164465" marR="5080" indent="-152400">
              <a:lnSpc>
                <a:spcPct val="100000"/>
              </a:lnSpc>
              <a:spcBef>
                <a:spcPts val="565"/>
              </a:spcBef>
              <a:buChar char="•"/>
              <a:tabLst>
                <a:tab pos="165100" algn="l"/>
              </a:tabLst>
            </a:pPr>
            <a:r>
              <a:rPr sz="1000" spc="-35" dirty="0">
                <a:latin typeface="Open Sans"/>
                <a:cs typeface="Open Sans"/>
              </a:rPr>
              <a:t>Move,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place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or</a:t>
            </a:r>
            <a:r>
              <a:rPr sz="1000" spc="-1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secure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a</a:t>
            </a:r>
            <a:r>
              <a:rPr sz="1000" spc="-1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load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using</a:t>
            </a:r>
            <a:r>
              <a:rPr sz="1000" spc="-1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plant,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equipment</a:t>
            </a:r>
            <a:r>
              <a:rPr sz="1000" spc="-1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or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45" dirty="0">
                <a:latin typeface="Open Sans"/>
                <a:cs typeface="Open Sans"/>
              </a:rPr>
              <a:t>members</a:t>
            </a:r>
            <a:r>
              <a:rPr sz="1000" spc="-1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of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a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building</a:t>
            </a:r>
            <a:r>
              <a:rPr sz="1000" spc="-1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or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structures</a:t>
            </a:r>
            <a:r>
              <a:rPr sz="1000" spc="-1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to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ensure</a:t>
            </a:r>
            <a:r>
              <a:rPr sz="1000" spc="-1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the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stability </a:t>
            </a:r>
            <a:r>
              <a:rPr sz="1000" spc="-24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of </a:t>
            </a:r>
            <a:r>
              <a:rPr sz="1000" spc="-35" dirty="0">
                <a:latin typeface="Open Sans"/>
                <a:cs typeface="Open Sans"/>
              </a:rPr>
              <a:t>those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40" dirty="0">
                <a:latin typeface="Open Sans"/>
                <a:cs typeface="Open Sans"/>
              </a:rPr>
              <a:t>members</a:t>
            </a:r>
            <a:endParaRPr sz="1000">
              <a:latin typeface="Open Sans"/>
              <a:cs typeface="Open Sans"/>
            </a:endParaRPr>
          </a:p>
          <a:p>
            <a:pPr marL="164465" indent="-152400">
              <a:lnSpc>
                <a:spcPct val="100000"/>
              </a:lnSpc>
              <a:spcBef>
                <a:spcPts val="570"/>
              </a:spcBef>
              <a:buChar char="•"/>
              <a:tabLst>
                <a:tab pos="165100" algn="l"/>
              </a:tabLst>
            </a:pPr>
            <a:r>
              <a:rPr sz="1000" spc="-40" dirty="0">
                <a:latin typeface="Open Sans"/>
                <a:cs typeface="Open Sans"/>
              </a:rPr>
              <a:t>Th</a:t>
            </a:r>
            <a:r>
              <a:rPr sz="1000" spc="-30" dirty="0">
                <a:latin typeface="Open Sans"/>
                <a:cs typeface="Open Sans"/>
              </a:rPr>
              <a:t>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setting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40" dirty="0">
                <a:latin typeface="Open Sans"/>
                <a:cs typeface="Open Sans"/>
              </a:rPr>
              <a:t>u</a:t>
            </a:r>
            <a:r>
              <a:rPr sz="1000" spc="-35" dirty="0">
                <a:latin typeface="Open Sans"/>
                <a:cs typeface="Open Sans"/>
              </a:rPr>
              <a:t>p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40" dirty="0">
                <a:latin typeface="Open Sans"/>
                <a:cs typeface="Open Sans"/>
              </a:rPr>
              <a:t>o</a:t>
            </a:r>
            <a:r>
              <a:rPr sz="1000" spc="-25" dirty="0">
                <a:latin typeface="Open Sans"/>
                <a:cs typeface="Open Sans"/>
              </a:rPr>
              <a:t>r </a:t>
            </a:r>
            <a:r>
              <a:rPr sz="1000" spc="-30" dirty="0">
                <a:latin typeface="Open Sans"/>
                <a:cs typeface="Open Sans"/>
              </a:rPr>
              <a:t>dismantling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40" dirty="0">
                <a:latin typeface="Open Sans"/>
                <a:cs typeface="Open Sans"/>
              </a:rPr>
              <a:t>o</a:t>
            </a:r>
            <a:r>
              <a:rPr sz="1000" spc="-20" dirty="0">
                <a:latin typeface="Open Sans"/>
                <a:cs typeface="Open Sans"/>
              </a:rPr>
              <a:t>f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crane</a:t>
            </a:r>
            <a:r>
              <a:rPr sz="1000" spc="-25" dirty="0">
                <a:latin typeface="Open Sans"/>
                <a:cs typeface="Open Sans"/>
              </a:rPr>
              <a:t>s </a:t>
            </a:r>
            <a:r>
              <a:rPr sz="1000" spc="-40" dirty="0">
                <a:latin typeface="Open Sans"/>
                <a:cs typeface="Open Sans"/>
              </a:rPr>
              <a:t>o</a:t>
            </a:r>
            <a:r>
              <a:rPr sz="1000" spc="-25" dirty="0">
                <a:latin typeface="Open Sans"/>
                <a:cs typeface="Open Sans"/>
              </a:rPr>
              <a:t>r </a:t>
            </a:r>
            <a:r>
              <a:rPr sz="1000" spc="-30" dirty="0">
                <a:latin typeface="Open Sans"/>
                <a:cs typeface="Open Sans"/>
              </a:rPr>
              <a:t>hoists.</a:t>
            </a:r>
            <a:endParaRPr sz="100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702" y="115933"/>
            <a:ext cx="69913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PLA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6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ASK</a:t>
            </a:r>
            <a:endParaRPr sz="1100">
              <a:latin typeface="Franklin Gothic Medium"/>
              <a:cs typeface="Franklin Gothic Medium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9003" y="512927"/>
            <a:ext cx="6561455" cy="1773555"/>
            <a:chOff x="459003" y="512927"/>
            <a:chExt cx="6561455" cy="177355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9003" y="512927"/>
              <a:ext cx="6560998" cy="177303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902004" y="721931"/>
              <a:ext cx="5948680" cy="1477010"/>
            </a:xfrm>
            <a:custGeom>
              <a:avLst/>
              <a:gdLst/>
              <a:ahLst/>
              <a:cxnLst/>
              <a:rect l="l" t="t" r="r" b="b"/>
              <a:pathLst>
                <a:path w="5948680" h="1477010">
                  <a:moveTo>
                    <a:pt x="5948172" y="0"/>
                  </a:moveTo>
                  <a:lnTo>
                    <a:pt x="0" y="0"/>
                  </a:lnTo>
                  <a:lnTo>
                    <a:pt x="0" y="1476756"/>
                  </a:lnTo>
                  <a:lnTo>
                    <a:pt x="5948172" y="1476756"/>
                  </a:lnTo>
                  <a:lnTo>
                    <a:pt x="5948172" y="0"/>
                  </a:lnTo>
                  <a:close/>
                </a:path>
              </a:pathLst>
            </a:custGeom>
            <a:solidFill>
              <a:srgbClr val="000000">
                <a:alpha val="38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26998" y="747001"/>
            <a:ext cx="5792470" cy="1325245"/>
          </a:xfrm>
          <a:prstGeom prst="rect">
            <a:avLst/>
          </a:prstGeom>
          <a:solidFill>
            <a:srgbClr val="19325D"/>
          </a:solidFill>
        </p:spPr>
        <p:txBody>
          <a:bodyPr vert="horz" wrap="square" lIns="0" tIns="328930" rIns="0" bIns="0" rtlCol="0">
            <a:spAutoFit/>
          </a:bodyPr>
          <a:lstStyle/>
          <a:p>
            <a:pPr marL="379095">
              <a:lnSpc>
                <a:spcPct val="100000"/>
              </a:lnSpc>
              <a:spcBef>
                <a:spcPts val="2590"/>
              </a:spcBef>
            </a:pPr>
            <a:r>
              <a:rPr sz="4200" spc="-55" dirty="0">
                <a:solidFill>
                  <a:srgbClr val="FFFFFF"/>
                </a:solidFill>
                <a:latin typeface="Trebuchet MS"/>
                <a:cs typeface="Trebuchet MS"/>
              </a:rPr>
              <a:t>Plan</a:t>
            </a:r>
            <a:r>
              <a:rPr sz="4200" spc="-2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200" spc="-60" dirty="0">
                <a:solidFill>
                  <a:srgbClr val="FFFFFF"/>
                </a:solidFill>
                <a:latin typeface="Trebuchet MS"/>
                <a:cs typeface="Trebuchet MS"/>
              </a:rPr>
              <a:t>task</a:t>
            </a:r>
            <a:endParaRPr sz="4200">
              <a:latin typeface="Trebuchet MS"/>
              <a:cs typeface="Trebuchet MS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58059" y="2410206"/>
            <a:ext cx="2852864" cy="2557800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5924310" y="2344200"/>
            <a:ext cx="8089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9325D"/>
                </a:solidFill>
                <a:latin typeface="Franklin Gothic Medium"/>
                <a:cs typeface="Franklin Gothic Medium"/>
              </a:rPr>
              <a:t>Element</a:t>
            </a:r>
            <a:r>
              <a:rPr sz="1400" spc="-80" dirty="0">
                <a:solidFill>
                  <a:srgbClr val="19325D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19325D"/>
                </a:solidFill>
                <a:latin typeface="Franklin Gothic Medium"/>
                <a:cs typeface="Franklin Gothic Medium"/>
              </a:rPr>
              <a:t>1</a:t>
            </a:r>
            <a:endParaRPr sz="1400">
              <a:latin typeface="Franklin Gothic Medium"/>
              <a:cs typeface="Franklin Gothic Medi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19665" y="5083075"/>
            <a:ext cx="130175" cy="12636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700" spc="-5" dirty="0">
                <a:latin typeface="Franklin Gothic Medium"/>
                <a:cs typeface="Franklin Gothic Medium"/>
              </a:rPr>
              <a:t>19</a:t>
            </a:r>
            <a:endParaRPr sz="700">
              <a:latin typeface="Franklin Gothic Medium"/>
              <a:cs typeface="Franklin Gothic Medium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300" y="117014"/>
            <a:ext cx="636333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76900" algn="l"/>
              </a:tabLst>
            </a:pP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.4	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PLA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6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ASK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7300" y="366000"/>
            <a:ext cx="267144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Talk</a:t>
            </a:r>
            <a:r>
              <a:rPr spc="-15" dirty="0"/>
              <a:t> </a:t>
            </a:r>
            <a:r>
              <a:rPr dirty="0"/>
              <a:t>with</a:t>
            </a:r>
            <a:r>
              <a:rPr spc="-15" dirty="0"/>
              <a:t> </a:t>
            </a:r>
            <a:r>
              <a:rPr spc="-5" dirty="0"/>
              <a:t>others</a:t>
            </a:r>
            <a:r>
              <a:rPr spc="-20" dirty="0"/>
              <a:t> </a:t>
            </a:r>
            <a:r>
              <a:rPr dirty="0"/>
              <a:t>about</a:t>
            </a:r>
            <a:r>
              <a:rPr spc="-15" dirty="0"/>
              <a:t> </a:t>
            </a:r>
            <a:r>
              <a:rPr spc="-10" dirty="0"/>
              <a:t>site</a:t>
            </a:r>
            <a:r>
              <a:rPr spc="-15" dirty="0"/>
              <a:t> </a:t>
            </a:r>
            <a:r>
              <a:rPr dirty="0"/>
              <a:t>hazards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27300" y="641200"/>
            <a:ext cx="6516370" cy="554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-35" dirty="0">
                <a:latin typeface="Open Sans"/>
                <a:cs typeface="Open Sans"/>
              </a:rPr>
              <a:t>Before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starting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any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job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on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a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worksite</a:t>
            </a:r>
            <a:r>
              <a:rPr sz="1000" spc="-20" dirty="0">
                <a:latin typeface="Open Sans"/>
                <a:cs typeface="Open Sans"/>
              </a:rPr>
              <a:t> it </a:t>
            </a:r>
            <a:r>
              <a:rPr sz="1000" spc="-25" dirty="0">
                <a:latin typeface="Open Sans"/>
                <a:cs typeface="Open Sans"/>
              </a:rPr>
              <a:t>is </a:t>
            </a:r>
            <a:r>
              <a:rPr sz="1000" spc="-35" dirty="0">
                <a:latin typeface="Open Sans"/>
                <a:cs typeface="Open Sans"/>
              </a:rPr>
              <a:t>important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you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25" dirty="0">
                <a:latin typeface="Open Sans"/>
                <a:cs typeface="Open Sans"/>
              </a:rPr>
              <a:t>talk </a:t>
            </a:r>
            <a:r>
              <a:rPr sz="1000" spc="-30" dirty="0">
                <a:latin typeface="Open Sans"/>
                <a:cs typeface="Open Sans"/>
              </a:rPr>
              <a:t>to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the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25" dirty="0">
                <a:latin typeface="Open Sans"/>
                <a:cs typeface="Open Sans"/>
              </a:rPr>
              <a:t>site </a:t>
            </a:r>
            <a:r>
              <a:rPr sz="1000" spc="-30" dirty="0">
                <a:latin typeface="Open Sans"/>
                <a:cs typeface="Open Sans"/>
              </a:rPr>
              <a:t>supervisor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or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40" dirty="0">
                <a:latin typeface="Open Sans"/>
                <a:cs typeface="Open Sans"/>
              </a:rPr>
              <a:t>WHS/OHS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officer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or </a:t>
            </a:r>
            <a:r>
              <a:rPr sz="1000" spc="-3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representative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to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find</a:t>
            </a:r>
            <a:r>
              <a:rPr sz="1000" spc="-1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out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about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any</a:t>
            </a:r>
            <a:r>
              <a:rPr sz="1000" spc="-15" dirty="0">
                <a:latin typeface="Open Sans"/>
                <a:cs typeface="Open Sans"/>
              </a:rPr>
              <a:t> </a:t>
            </a:r>
            <a:r>
              <a:rPr sz="1000" spc="-25" dirty="0">
                <a:latin typeface="Open Sans"/>
                <a:cs typeface="Open Sans"/>
              </a:rPr>
              <a:t>site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rules,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procedures</a:t>
            </a:r>
            <a:r>
              <a:rPr sz="1000" spc="-1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or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policies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that</a:t>
            </a:r>
            <a:r>
              <a:rPr sz="1000" spc="-15" dirty="0">
                <a:latin typeface="Open Sans"/>
                <a:cs typeface="Open Sans"/>
              </a:rPr>
              <a:t> </a:t>
            </a:r>
            <a:r>
              <a:rPr sz="1000" spc="-40" dirty="0">
                <a:latin typeface="Open Sans"/>
                <a:cs typeface="Open Sans"/>
              </a:rPr>
              <a:t>may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affect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the</a:t>
            </a:r>
            <a:r>
              <a:rPr sz="1000" spc="-1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way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you</a:t>
            </a:r>
            <a:r>
              <a:rPr sz="1000" spc="-1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carry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out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the</a:t>
            </a:r>
            <a:r>
              <a:rPr sz="1000" spc="-1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work.</a:t>
            </a:r>
            <a:endParaRPr sz="10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000" spc="-40" dirty="0">
                <a:latin typeface="Open Sans"/>
                <a:cs typeface="Open Sans"/>
              </a:rPr>
              <a:t>Some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people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you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40" dirty="0">
                <a:latin typeface="Open Sans"/>
                <a:cs typeface="Open Sans"/>
              </a:rPr>
              <a:t>may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check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with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about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25" dirty="0">
                <a:latin typeface="Open Sans"/>
                <a:cs typeface="Open Sans"/>
              </a:rPr>
              <a:t>site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hazards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40" dirty="0">
                <a:latin typeface="Open Sans"/>
                <a:cs typeface="Open Sans"/>
              </a:rPr>
              <a:t>may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include:</a:t>
            </a:r>
            <a:endParaRPr sz="1000">
              <a:latin typeface="Open Sans"/>
              <a:cs typeface="Open Sans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30003" y="3344164"/>
            <a:ext cx="1448993" cy="1599615"/>
          </a:xfrm>
          <a:prstGeom prst="rect">
            <a:avLst/>
          </a:prstGeom>
        </p:spPr>
      </p:pic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39930" y="1323662"/>
          <a:ext cx="6490970" cy="36372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5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1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14195">
                <a:tc gridSpan="2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000" spc="-5" dirty="0">
                          <a:latin typeface="Open Sans"/>
                          <a:cs typeface="Open Sans"/>
                        </a:rPr>
                        <a:t>WHS/OH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S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representative</a:t>
                      </a:r>
                      <a:endParaRPr sz="1000">
                        <a:latin typeface="Open Sans"/>
                        <a:cs typeface="Open Sans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Open Sans"/>
                          <a:cs typeface="Open Sans"/>
                        </a:rPr>
                        <a:t>o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r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safet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y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officer</a:t>
                      </a:r>
                      <a:endParaRPr sz="1000">
                        <a:latin typeface="Open Sans"/>
                        <a:cs typeface="Open Sans"/>
                      </a:endParaRPr>
                    </a:p>
                  </a:txBody>
                  <a:tcPr marL="0" marR="0" marT="83820" marB="0">
                    <a:lnL w="6350">
                      <a:solidFill>
                        <a:srgbClr val="7A7B97"/>
                      </a:solidFill>
                      <a:prstDash val="solid"/>
                    </a:lnL>
                    <a:lnR w="6350">
                      <a:solidFill>
                        <a:srgbClr val="7A7B97"/>
                      </a:solidFill>
                      <a:prstDash val="solid"/>
                    </a:lnR>
                    <a:lnT w="6350">
                      <a:solidFill>
                        <a:srgbClr val="7A7B97"/>
                      </a:solidFill>
                      <a:prstDash val="solid"/>
                    </a:lnT>
                    <a:lnB w="6350">
                      <a:solidFill>
                        <a:srgbClr val="7A7B9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000" spc="-5" dirty="0">
                          <a:latin typeface="Open Sans"/>
                          <a:cs typeface="Open Sans"/>
                        </a:rPr>
                        <a:t>Sit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supervisors</a:t>
                      </a:r>
                      <a:endParaRPr sz="1000">
                        <a:latin typeface="Open Sans"/>
                        <a:cs typeface="Open Sans"/>
                      </a:endParaRPr>
                    </a:p>
                  </a:txBody>
                  <a:tcPr marL="0" marR="0" marT="83820" marB="0">
                    <a:lnL w="6350">
                      <a:solidFill>
                        <a:srgbClr val="7A7B97"/>
                      </a:solidFill>
                      <a:prstDash val="solid"/>
                    </a:lnL>
                    <a:lnR w="6350">
                      <a:solidFill>
                        <a:srgbClr val="7A7B97"/>
                      </a:solidFill>
                      <a:prstDash val="solid"/>
                    </a:lnR>
                    <a:lnT w="6350">
                      <a:solidFill>
                        <a:srgbClr val="7A7B97"/>
                      </a:solidFill>
                      <a:prstDash val="solid"/>
                    </a:lnT>
                    <a:lnB w="6350">
                      <a:solidFill>
                        <a:srgbClr val="7A7B9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308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000" spc="-35" dirty="0">
                          <a:latin typeface="Open Sans"/>
                          <a:cs typeface="Open Sans"/>
                        </a:rPr>
                        <a:t>Workmates</a:t>
                      </a:r>
                      <a:endParaRPr sz="1000">
                        <a:latin typeface="Open Sans"/>
                        <a:cs typeface="Open Sans"/>
                      </a:endParaRPr>
                    </a:p>
                  </a:txBody>
                  <a:tcPr marL="0" marR="0" marT="79375" marB="0">
                    <a:lnL w="6350">
                      <a:solidFill>
                        <a:srgbClr val="7A7B97"/>
                      </a:solidFill>
                      <a:prstDash val="solid"/>
                    </a:lnL>
                    <a:lnR w="6350">
                      <a:solidFill>
                        <a:srgbClr val="7A7B97"/>
                      </a:solidFill>
                      <a:prstDash val="solid"/>
                    </a:lnR>
                    <a:lnT w="6350">
                      <a:solidFill>
                        <a:srgbClr val="7A7B97"/>
                      </a:solidFill>
                      <a:prstDash val="solid"/>
                    </a:lnT>
                    <a:lnB w="6350">
                      <a:solidFill>
                        <a:srgbClr val="7A7B97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000" spc="-5" dirty="0">
                          <a:latin typeface="Open Sans"/>
                          <a:cs typeface="Open Sans"/>
                        </a:rPr>
                        <a:t>Sit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engineers</a:t>
                      </a:r>
                      <a:endParaRPr sz="1000">
                        <a:latin typeface="Open Sans"/>
                        <a:cs typeface="Open Sans"/>
                      </a:endParaRPr>
                    </a:p>
                  </a:txBody>
                  <a:tcPr marL="0" marR="0" marT="79375" marB="0">
                    <a:lnL w="6350">
                      <a:solidFill>
                        <a:srgbClr val="7A7B97"/>
                      </a:solidFill>
                      <a:prstDash val="solid"/>
                    </a:lnL>
                    <a:lnR w="6350">
                      <a:solidFill>
                        <a:srgbClr val="7A7B97"/>
                      </a:solidFill>
                      <a:prstDash val="solid"/>
                    </a:lnR>
                    <a:lnT w="6350">
                      <a:solidFill>
                        <a:srgbClr val="7A7B97"/>
                      </a:solidFill>
                      <a:prstDash val="solid"/>
                    </a:lnT>
                    <a:lnB w="6350">
                      <a:solidFill>
                        <a:srgbClr val="7A7B9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000" spc="-5" dirty="0">
                          <a:latin typeface="Open Sans"/>
                          <a:cs typeface="Open Sans"/>
                        </a:rPr>
                        <a:t>Authorise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managers</a:t>
                      </a:r>
                      <a:endParaRPr sz="1000">
                        <a:latin typeface="Open Sans"/>
                        <a:cs typeface="Open Sans"/>
                      </a:endParaRPr>
                    </a:p>
                  </a:txBody>
                  <a:tcPr marL="0" marR="0" marT="79375" marB="0">
                    <a:lnL w="6350">
                      <a:solidFill>
                        <a:srgbClr val="7A7B97"/>
                      </a:solidFill>
                      <a:prstDash val="solid"/>
                    </a:lnL>
                    <a:lnR w="6350">
                      <a:solidFill>
                        <a:srgbClr val="7A7B97"/>
                      </a:solidFill>
                      <a:prstDash val="solid"/>
                    </a:lnR>
                    <a:lnT w="6350">
                      <a:solidFill>
                        <a:srgbClr val="7A7B97"/>
                      </a:solidFill>
                      <a:prstDash val="solid"/>
                    </a:lnT>
                    <a:lnB w="6350">
                      <a:solidFill>
                        <a:srgbClr val="7A7B9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53164" y="3492551"/>
            <a:ext cx="1430566" cy="145122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996448" y="1451384"/>
            <a:ext cx="1457574" cy="1647593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180554" y="1415186"/>
            <a:ext cx="1314879" cy="1671993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03262" y="3449967"/>
            <a:ext cx="1782673" cy="1475803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3695504" y="5083075"/>
            <a:ext cx="191135" cy="12636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r>
              <a:rPr sz="700" dirty="0">
                <a:latin typeface="Franklin Gothic Medium"/>
                <a:cs typeface="Franklin Gothic Medium"/>
              </a:rPr>
              <a:t>24</a:t>
            </a:r>
            <a:endParaRPr sz="700">
              <a:latin typeface="Franklin Gothic Medium"/>
              <a:cs typeface="Franklin Gothic Medium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300" y="117014"/>
            <a:ext cx="636333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76900" algn="l"/>
              </a:tabLst>
            </a:pP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.4	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PLA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6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ASK</a:t>
            </a:r>
            <a:endParaRPr sz="1100">
              <a:latin typeface="Franklin Gothic Medium"/>
              <a:cs typeface="Franklin Gothic Medium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45518" y="1640484"/>
            <a:ext cx="6049645" cy="3323590"/>
            <a:chOff x="745518" y="1640484"/>
            <a:chExt cx="6049645" cy="332359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5518" y="1656537"/>
              <a:ext cx="6049566" cy="3307417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395945" y="1640484"/>
              <a:ext cx="1331595" cy="254000"/>
            </a:xfrm>
            <a:custGeom>
              <a:avLst/>
              <a:gdLst/>
              <a:ahLst/>
              <a:cxnLst/>
              <a:rect l="l" t="t" r="r" b="b"/>
              <a:pathLst>
                <a:path w="1331595" h="254000">
                  <a:moveTo>
                    <a:pt x="1330985" y="0"/>
                  </a:moveTo>
                  <a:lnTo>
                    <a:pt x="0" y="0"/>
                  </a:lnTo>
                  <a:lnTo>
                    <a:pt x="0" y="253873"/>
                  </a:lnTo>
                  <a:lnTo>
                    <a:pt x="1330985" y="253873"/>
                  </a:lnTo>
                  <a:lnTo>
                    <a:pt x="133098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395945" y="1640484"/>
            <a:ext cx="1331595" cy="254000"/>
          </a:xfrm>
          <a:prstGeom prst="rect">
            <a:avLst/>
          </a:prstGeom>
          <a:ln w="12700">
            <a:solidFill>
              <a:srgbClr val="7A7B97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21285">
              <a:lnSpc>
                <a:spcPct val="100000"/>
              </a:lnSpc>
              <a:spcBef>
                <a:spcPts val="380"/>
              </a:spcBef>
            </a:pPr>
            <a:r>
              <a:rPr sz="1000" spc="-35" dirty="0">
                <a:latin typeface="Open Sans"/>
                <a:cs typeface="Open Sans"/>
              </a:rPr>
              <a:t>Weathe</a:t>
            </a:r>
            <a:r>
              <a:rPr sz="1000" spc="-25" dirty="0">
                <a:latin typeface="Open Sans"/>
                <a:cs typeface="Open Sans"/>
              </a:rPr>
              <a:t>r </a:t>
            </a:r>
            <a:r>
              <a:rPr sz="1000" spc="-30" dirty="0">
                <a:latin typeface="Open Sans"/>
                <a:cs typeface="Open Sans"/>
              </a:rPr>
              <a:t>conditions</a:t>
            </a:r>
            <a:endParaRPr sz="1000">
              <a:latin typeface="Open Sans"/>
              <a:cs typeface="Open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90848" y="1529600"/>
            <a:ext cx="1188085" cy="254000"/>
          </a:xfrm>
          <a:custGeom>
            <a:avLst/>
            <a:gdLst/>
            <a:ahLst/>
            <a:cxnLst/>
            <a:rect l="l" t="t" r="r" b="b"/>
            <a:pathLst>
              <a:path w="1188085" h="254000">
                <a:moveTo>
                  <a:pt x="1187894" y="0"/>
                </a:moveTo>
                <a:lnTo>
                  <a:pt x="0" y="0"/>
                </a:lnTo>
                <a:lnTo>
                  <a:pt x="0" y="253873"/>
                </a:lnTo>
                <a:lnTo>
                  <a:pt x="1187894" y="253873"/>
                </a:lnTo>
                <a:lnTo>
                  <a:pt x="11878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790848" y="1529600"/>
            <a:ext cx="1188085" cy="254000"/>
          </a:xfrm>
          <a:prstGeom prst="rect">
            <a:avLst/>
          </a:prstGeom>
          <a:ln w="12700">
            <a:solidFill>
              <a:srgbClr val="7A7B97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0970">
              <a:lnSpc>
                <a:spcPct val="100000"/>
              </a:lnSpc>
              <a:spcBef>
                <a:spcPts val="380"/>
              </a:spcBef>
            </a:pPr>
            <a:r>
              <a:rPr sz="1000" spc="-30" dirty="0">
                <a:latin typeface="Open Sans"/>
                <a:cs typeface="Open Sans"/>
              </a:rPr>
              <a:t>Slinging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hazards</a:t>
            </a:r>
            <a:endParaRPr sz="1000">
              <a:latin typeface="Open Sans"/>
              <a:cs typeface="Open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083808" y="1591894"/>
            <a:ext cx="831215" cy="254000"/>
          </a:xfrm>
          <a:custGeom>
            <a:avLst/>
            <a:gdLst/>
            <a:ahLst/>
            <a:cxnLst/>
            <a:rect l="l" t="t" r="r" b="b"/>
            <a:pathLst>
              <a:path w="831215" h="254000">
                <a:moveTo>
                  <a:pt x="830834" y="0"/>
                </a:moveTo>
                <a:lnTo>
                  <a:pt x="0" y="0"/>
                </a:lnTo>
                <a:lnTo>
                  <a:pt x="0" y="253873"/>
                </a:lnTo>
                <a:lnTo>
                  <a:pt x="830834" y="253873"/>
                </a:lnTo>
                <a:lnTo>
                  <a:pt x="8308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083808" y="1591894"/>
            <a:ext cx="831215" cy="254000"/>
          </a:xfrm>
          <a:prstGeom prst="rect">
            <a:avLst/>
          </a:prstGeom>
          <a:ln w="12700">
            <a:solidFill>
              <a:srgbClr val="7A7B97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09220">
              <a:lnSpc>
                <a:spcPct val="100000"/>
              </a:lnSpc>
              <a:spcBef>
                <a:spcPts val="380"/>
              </a:spcBef>
            </a:pPr>
            <a:r>
              <a:rPr sz="1000" spc="-35" dirty="0">
                <a:latin typeface="Open Sans"/>
                <a:cs typeface="Open Sans"/>
              </a:rPr>
              <a:t>Powerlines</a:t>
            </a:r>
            <a:endParaRPr sz="1000">
              <a:latin typeface="Open Sans"/>
              <a:cs typeface="Open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04980" y="4699508"/>
            <a:ext cx="1188085" cy="254000"/>
          </a:xfrm>
          <a:prstGeom prst="rect">
            <a:avLst/>
          </a:prstGeom>
          <a:solidFill>
            <a:srgbClr val="FFFFFF"/>
          </a:solidFill>
          <a:ln w="12700">
            <a:solidFill>
              <a:srgbClr val="7A7B97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380"/>
              </a:spcBef>
            </a:pPr>
            <a:r>
              <a:rPr sz="1000" spc="-40" dirty="0">
                <a:latin typeface="Open Sans"/>
                <a:cs typeface="Open Sans"/>
              </a:rPr>
              <a:t>Radi</a:t>
            </a:r>
            <a:r>
              <a:rPr sz="1000" spc="-35" dirty="0">
                <a:latin typeface="Open Sans"/>
                <a:cs typeface="Open Sans"/>
              </a:rPr>
              <a:t>o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interference</a:t>
            </a:r>
            <a:endParaRPr sz="1000">
              <a:latin typeface="Open Sans"/>
              <a:cs typeface="Open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18981" y="2537066"/>
            <a:ext cx="896619" cy="254000"/>
          </a:xfrm>
          <a:prstGeom prst="rect">
            <a:avLst/>
          </a:prstGeom>
          <a:solidFill>
            <a:srgbClr val="FFFFFF"/>
          </a:solidFill>
          <a:ln w="12700">
            <a:solidFill>
              <a:srgbClr val="7A7B97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07314">
              <a:lnSpc>
                <a:spcPct val="100000"/>
              </a:lnSpc>
              <a:spcBef>
                <a:spcPts val="380"/>
              </a:spcBef>
            </a:pPr>
            <a:r>
              <a:rPr sz="1000" spc="-35" dirty="0">
                <a:latin typeface="Open Sans"/>
                <a:cs typeface="Open Sans"/>
              </a:rPr>
              <a:t>Othe</a:t>
            </a:r>
            <a:r>
              <a:rPr sz="1000" spc="-25" dirty="0">
                <a:latin typeface="Open Sans"/>
                <a:cs typeface="Open Sans"/>
              </a:rPr>
              <a:t>r traffic</a:t>
            </a:r>
            <a:endParaRPr sz="1000">
              <a:latin typeface="Open Sans"/>
              <a:cs typeface="Open San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30567" y="2647988"/>
            <a:ext cx="1087755" cy="254000"/>
          </a:xfrm>
          <a:prstGeom prst="rect">
            <a:avLst/>
          </a:prstGeom>
          <a:solidFill>
            <a:srgbClr val="FFFFFF"/>
          </a:solidFill>
          <a:ln w="12700">
            <a:solidFill>
              <a:srgbClr val="7A7B97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380"/>
              </a:spcBef>
            </a:pPr>
            <a:r>
              <a:rPr sz="1000" spc="-40" dirty="0">
                <a:latin typeface="Open Sans"/>
                <a:cs typeface="Open Sans"/>
              </a:rPr>
              <a:t>Poo</a:t>
            </a:r>
            <a:r>
              <a:rPr sz="1000" spc="-25" dirty="0">
                <a:latin typeface="Open Sans"/>
                <a:cs typeface="Open Sans"/>
              </a:rPr>
              <a:t>r </a:t>
            </a:r>
            <a:r>
              <a:rPr sz="1000" spc="-30" dirty="0">
                <a:latin typeface="Open Sans"/>
                <a:cs typeface="Open Sans"/>
              </a:rPr>
              <a:t>lighting</a:t>
            </a:r>
            <a:endParaRPr sz="1000">
              <a:latin typeface="Open Sans"/>
              <a:cs typeface="Open San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45249" y="2099691"/>
            <a:ext cx="1477645" cy="254000"/>
          </a:xfrm>
          <a:custGeom>
            <a:avLst/>
            <a:gdLst/>
            <a:ahLst/>
            <a:cxnLst/>
            <a:rect l="l" t="t" r="r" b="b"/>
            <a:pathLst>
              <a:path w="1477645" h="254000">
                <a:moveTo>
                  <a:pt x="1477264" y="0"/>
                </a:moveTo>
                <a:lnTo>
                  <a:pt x="0" y="0"/>
                </a:lnTo>
                <a:lnTo>
                  <a:pt x="0" y="253873"/>
                </a:lnTo>
                <a:lnTo>
                  <a:pt x="1477264" y="253873"/>
                </a:lnTo>
                <a:lnTo>
                  <a:pt x="14772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45249" y="2099691"/>
            <a:ext cx="1477645" cy="254000"/>
          </a:xfrm>
          <a:prstGeom prst="rect">
            <a:avLst/>
          </a:prstGeom>
          <a:ln w="12700">
            <a:solidFill>
              <a:srgbClr val="7A7B97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12395">
              <a:lnSpc>
                <a:spcPct val="100000"/>
              </a:lnSpc>
              <a:spcBef>
                <a:spcPts val="380"/>
              </a:spcBef>
            </a:pPr>
            <a:r>
              <a:rPr sz="1000" spc="-30" dirty="0">
                <a:latin typeface="Open Sans"/>
                <a:cs typeface="Open Sans"/>
              </a:rPr>
              <a:t>Buildings/obstructions</a:t>
            </a:r>
            <a:endParaRPr sz="1000">
              <a:latin typeface="Open Sans"/>
              <a:cs typeface="Open San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46354" y="3280994"/>
            <a:ext cx="896619" cy="254000"/>
          </a:xfrm>
          <a:custGeom>
            <a:avLst/>
            <a:gdLst/>
            <a:ahLst/>
            <a:cxnLst/>
            <a:rect l="l" t="t" r="r" b="b"/>
            <a:pathLst>
              <a:path w="896619" h="254000">
                <a:moveTo>
                  <a:pt x="896518" y="0"/>
                </a:moveTo>
                <a:lnTo>
                  <a:pt x="0" y="0"/>
                </a:lnTo>
                <a:lnTo>
                  <a:pt x="0" y="253873"/>
                </a:lnTo>
                <a:lnTo>
                  <a:pt x="896518" y="253873"/>
                </a:lnTo>
                <a:lnTo>
                  <a:pt x="896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46354" y="3280994"/>
            <a:ext cx="896619" cy="254000"/>
          </a:xfrm>
          <a:prstGeom prst="rect">
            <a:avLst/>
          </a:prstGeom>
          <a:ln w="12700">
            <a:solidFill>
              <a:srgbClr val="7A7B97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20650">
              <a:lnSpc>
                <a:spcPct val="100000"/>
              </a:lnSpc>
              <a:spcBef>
                <a:spcPts val="380"/>
              </a:spcBef>
            </a:pPr>
            <a:r>
              <a:rPr sz="1000" spc="-30" dirty="0">
                <a:latin typeface="Open Sans"/>
                <a:cs typeface="Open Sans"/>
              </a:rPr>
              <a:t>Pedestrians</a:t>
            </a:r>
            <a:endParaRPr sz="1000">
              <a:latin typeface="Open Sans"/>
              <a:cs typeface="Open San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95504" y="5083075"/>
            <a:ext cx="191135" cy="12636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r>
              <a:rPr sz="700" dirty="0">
                <a:latin typeface="Franklin Gothic Medium"/>
                <a:cs typeface="Franklin Gothic Medium"/>
              </a:rPr>
              <a:t>25</a:t>
            </a:r>
            <a:endParaRPr sz="700">
              <a:latin typeface="Franklin Gothic Medium"/>
              <a:cs typeface="Franklin Gothic Medium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5551741" y="4216057"/>
            <a:ext cx="1051560" cy="254000"/>
          </a:xfrm>
          <a:prstGeom prst="rect">
            <a:avLst/>
          </a:prstGeom>
          <a:solidFill>
            <a:srgbClr val="FFFFFF"/>
          </a:solidFill>
          <a:ln w="12700">
            <a:solidFill>
              <a:srgbClr val="7A7B97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80010">
              <a:lnSpc>
                <a:spcPct val="100000"/>
              </a:lnSpc>
              <a:spcBef>
                <a:spcPts val="380"/>
              </a:spcBef>
            </a:pPr>
            <a:r>
              <a:rPr sz="1000" spc="-35" dirty="0">
                <a:latin typeface="Open Sans"/>
                <a:cs typeface="Open Sans"/>
              </a:rPr>
              <a:t>Ground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stability</a:t>
            </a:r>
            <a:endParaRPr sz="1000">
              <a:latin typeface="Open Sans"/>
              <a:cs typeface="Open San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55151" y="3949484"/>
            <a:ext cx="1129030" cy="254000"/>
          </a:xfrm>
          <a:prstGeom prst="rect">
            <a:avLst/>
          </a:prstGeom>
          <a:solidFill>
            <a:srgbClr val="FFFFFF"/>
          </a:solidFill>
          <a:ln w="12700">
            <a:solidFill>
              <a:srgbClr val="7A7B97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97790">
              <a:lnSpc>
                <a:spcPct val="100000"/>
              </a:lnSpc>
              <a:spcBef>
                <a:spcPts val="380"/>
              </a:spcBef>
            </a:pPr>
            <a:r>
              <a:rPr sz="1000" spc="-35" dirty="0">
                <a:latin typeface="Open Sans"/>
                <a:cs typeface="Open Sans"/>
              </a:rPr>
              <a:t>Trippin</a:t>
            </a:r>
            <a:r>
              <a:rPr sz="1000" spc="-30" dirty="0">
                <a:latin typeface="Open Sans"/>
                <a:cs typeface="Open Sans"/>
              </a:rPr>
              <a:t>g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hazards</a:t>
            </a:r>
            <a:endParaRPr sz="1000">
              <a:latin typeface="Open Sans"/>
              <a:cs typeface="Open Sans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527300" y="366000"/>
            <a:ext cx="20624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Identify</a:t>
            </a:r>
            <a:r>
              <a:rPr spc="-25" dirty="0"/>
              <a:t> </a:t>
            </a:r>
            <a:r>
              <a:rPr spc="-10" dirty="0"/>
              <a:t>workplace</a:t>
            </a:r>
            <a:r>
              <a:rPr spc="-30" dirty="0"/>
              <a:t> </a:t>
            </a:r>
            <a:r>
              <a:rPr dirty="0"/>
              <a:t>hazards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527300" y="641200"/>
            <a:ext cx="6466205" cy="859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000" spc="-35" dirty="0">
                <a:latin typeface="Open Sans"/>
                <a:cs typeface="Open Sans"/>
              </a:rPr>
              <a:t>A hazard </a:t>
            </a:r>
            <a:r>
              <a:rPr sz="1000" spc="-25" dirty="0">
                <a:latin typeface="Open Sans"/>
                <a:cs typeface="Open Sans"/>
              </a:rPr>
              <a:t>is </a:t>
            </a:r>
            <a:r>
              <a:rPr sz="1000" spc="-30" dirty="0">
                <a:latin typeface="Open Sans"/>
                <a:cs typeface="Open Sans"/>
              </a:rPr>
              <a:t>anything that </a:t>
            </a:r>
            <a:r>
              <a:rPr sz="1000" spc="-35" dirty="0">
                <a:latin typeface="Open Sans"/>
                <a:cs typeface="Open Sans"/>
              </a:rPr>
              <a:t>can </a:t>
            </a:r>
            <a:r>
              <a:rPr sz="1000" spc="-30" dirty="0">
                <a:latin typeface="Open Sans"/>
                <a:cs typeface="Open Sans"/>
              </a:rPr>
              <a:t>hurt </a:t>
            </a:r>
            <a:r>
              <a:rPr sz="1000" spc="-35" dirty="0">
                <a:latin typeface="Open Sans"/>
                <a:cs typeface="Open Sans"/>
              </a:rPr>
              <a:t>you </a:t>
            </a:r>
            <a:r>
              <a:rPr sz="1000" spc="-30" dirty="0">
                <a:latin typeface="Open Sans"/>
                <a:cs typeface="Open Sans"/>
              </a:rPr>
              <a:t>or others while </a:t>
            </a:r>
            <a:r>
              <a:rPr sz="1000" spc="-35" dirty="0">
                <a:latin typeface="Open Sans"/>
                <a:cs typeface="Open Sans"/>
              </a:rPr>
              <a:t>you </a:t>
            </a:r>
            <a:r>
              <a:rPr sz="1000" spc="-30" dirty="0">
                <a:latin typeface="Open Sans"/>
                <a:cs typeface="Open Sans"/>
              </a:rPr>
              <a:t>work. </a:t>
            </a:r>
            <a:r>
              <a:rPr sz="1000" spc="-40" dirty="0">
                <a:latin typeface="Open Sans"/>
                <a:cs typeface="Open Sans"/>
              </a:rPr>
              <a:t>The </a:t>
            </a:r>
            <a:r>
              <a:rPr sz="1000" spc="-35" dirty="0">
                <a:latin typeface="Open Sans"/>
                <a:cs typeface="Open Sans"/>
              </a:rPr>
              <a:t>government </a:t>
            </a:r>
            <a:r>
              <a:rPr sz="1000" spc="-30" dirty="0">
                <a:latin typeface="Open Sans"/>
                <a:cs typeface="Open Sans"/>
              </a:rPr>
              <a:t>classes </a:t>
            </a:r>
            <a:r>
              <a:rPr sz="1000" spc="-35" dirty="0">
                <a:latin typeface="Open Sans"/>
                <a:cs typeface="Open Sans"/>
              </a:rPr>
              <a:t>rigging </a:t>
            </a:r>
            <a:r>
              <a:rPr sz="1000" spc="-30" dirty="0">
                <a:latin typeface="Open Sans"/>
                <a:cs typeface="Open Sans"/>
              </a:rPr>
              <a:t>as high risk. </a:t>
            </a:r>
            <a:r>
              <a:rPr sz="1000" spc="-35" dirty="0">
                <a:latin typeface="Open Sans"/>
                <a:cs typeface="Open Sans"/>
              </a:rPr>
              <a:t>By </a:t>
            </a:r>
            <a:r>
              <a:rPr sz="1000" spc="-30" dirty="0">
                <a:latin typeface="Open Sans"/>
                <a:cs typeface="Open Sans"/>
              </a:rPr>
              <a:t>law, 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only a licensed </a:t>
            </a:r>
            <a:r>
              <a:rPr sz="1000" spc="-35" dirty="0">
                <a:latin typeface="Open Sans"/>
                <a:cs typeface="Open Sans"/>
              </a:rPr>
              <a:t>person can do rigging </a:t>
            </a:r>
            <a:r>
              <a:rPr sz="1000" spc="-30" dirty="0">
                <a:latin typeface="Open Sans"/>
                <a:cs typeface="Open Sans"/>
              </a:rPr>
              <a:t>work. </a:t>
            </a:r>
            <a:r>
              <a:rPr sz="1000" spc="-40" dirty="0">
                <a:latin typeface="Open Sans"/>
                <a:cs typeface="Open Sans"/>
              </a:rPr>
              <a:t>The </a:t>
            </a:r>
            <a:r>
              <a:rPr sz="1000" spc="-30" dirty="0">
                <a:latin typeface="Open Sans"/>
                <a:cs typeface="Open Sans"/>
              </a:rPr>
              <a:t>licence includes </a:t>
            </a:r>
            <a:r>
              <a:rPr sz="1000" spc="-35" dirty="0">
                <a:latin typeface="Open Sans"/>
                <a:cs typeface="Open Sans"/>
              </a:rPr>
              <a:t>knowing what workplace hazards </a:t>
            </a:r>
            <a:r>
              <a:rPr sz="1000" spc="-30" dirty="0">
                <a:latin typeface="Open Sans"/>
                <a:cs typeface="Open Sans"/>
              </a:rPr>
              <a:t>to look for </a:t>
            </a:r>
            <a:r>
              <a:rPr sz="1000" spc="-50" dirty="0">
                <a:latin typeface="Open Sans"/>
                <a:cs typeface="Open Sans"/>
              </a:rPr>
              <a:t>— </a:t>
            </a:r>
            <a:r>
              <a:rPr sz="1000" spc="-35" dirty="0">
                <a:latin typeface="Open Sans"/>
                <a:cs typeface="Open Sans"/>
              </a:rPr>
              <a:t>and </a:t>
            </a:r>
            <a:r>
              <a:rPr sz="1000" spc="-30" dirty="0">
                <a:latin typeface="Open Sans"/>
                <a:cs typeface="Open Sans"/>
              </a:rPr>
              <a:t> the causes.</a:t>
            </a:r>
            <a:endParaRPr sz="1000">
              <a:latin typeface="Open Sans"/>
              <a:cs typeface="Open Sans"/>
            </a:endParaRPr>
          </a:p>
          <a:p>
            <a:pPr marL="12700" marR="85090" algn="just">
              <a:lnSpc>
                <a:spcPct val="100000"/>
              </a:lnSpc>
              <a:spcBef>
                <a:spcPts val="565"/>
              </a:spcBef>
            </a:pPr>
            <a:r>
              <a:rPr sz="1000" spc="-35" dirty="0">
                <a:latin typeface="Open Sans"/>
                <a:cs typeface="Open Sans"/>
              </a:rPr>
              <a:t>While </a:t>
            </a:r>
            <a:r>
              <a:rPr sz="1000" spc="-30" dirty="0">
                <a:latin typeface="Open Sans"/>
                <a:cs typeface="Open Sans"/>
              </a:rPr>
              <a:t>there </a:t>
            </a:r>
            <a:r>
              <a:rPr sz="1000" spc="-25" dirty="0">
                <a:latin typeface="Open Sans"/>
                <a:cs typeface="Open Sans"/>
              </a:rPr>
              <a:t>is </a:t>
            </a:r>
            <a:r>
              <a:rPr sz="1000" spc="-35" dirty="0">
                <a:latin typeface="Open Sans"/>
                <a:cs typeface="Open Sans"/>
              </a:rPr>
              <a:t>no </a:t>
            </a:r>
            <a:r>
              <a:rPr sz="1000" spc="-30" dirty="0">
                <a:latin typeface="Open Sans"/>
                <a:cs typeface="Open Sans"/>
              </a:rPr>
              <a:t>substitute for experience, </a:t>
            </a:r>
            <a:r>
              <a:rPr sz="1000" spc="-25" dirty="0">
                <a:latin typeface="Open Sans"/>
                <a:cs typeface="Open Sans"/>
              </a:rPr>
              <a:t>this </a:t>
            </a:r>
            <a:r>
              <a:rPr sz="1000" spc="-35" dirty="0">
                <a:latin typeface="Open Sans"/>
                <a:cs typeface="Open Sans"/>
              </a:rPr>
              <a:t>book shows you </a:t>
            </a:r>
            <a:r>
              <a:rPr sz="1000" spc="-30" dirty="0">
                <a:latin typeface="Open Sans"/>
                <a:cs typeface="Open Sans"/>
              </a:rPr>
              <a:t>the </a:t>
            </a:r>
            <a:r>
              <a:rPr sz="1000" spc="-35" dirty="0">
                <a:latin typeface="Open Sans"/>
                <a:cs typeface="Open Sans"/>
              </a:rPr>
              <a:t>hazards you need </a:t>
            </a:r>
            <a:r>
              <a:rPr sz="1000" spc="-30" dirty="0">
                <a:latin typeface="Open Sans"/>
                <a:cs typeface="Open Sans"/>
              </a:rPr>
              <a:t>to </a:t>
            </a:r>
            <a:r>
              <a:rPr sz="1000" spc="-40" dirty="0">
                <a:latin typeface="Open Sans"/>
                <a:cs typeface="Open Sans"/>
              </a:rPr>
              <a:t>know </a:t>
            </a:r>
            <a:r>
              <a:rPr sz="1000" spc="-35" dirty="0">
                <a:latin typeface="Open Sans"/>
                <a:cs typeface="Open Sans"/>
              </a:rPr>
              <a:t>about </a:t>
            </a:r>
            <a:r>
              <a:rPr sz="1000" spc="-30" dirty="0">
                <a:latin typeface="Open Sans"/>
                <a:cs typeface="Open Sans"/>
              </a:rPr>
              <a:t>while </a:t>
            </a:r>
            <a:r>
              <a:rPr sz="1000" spc="-35" dirty="0">
                <a:latin typeface="Open Sans"/>
                <a:cs typeface="Open Sans"/>
              </a:rPr>
              <a:t>you </a:t>
            </a:r>
            <a:r>
              <a:rPr sz="1000" spc="-40" dirty="0">
                <a:latin typeface="Open Sans"/>
                <a:cs typeface="Open Sans"/>
              </a:rPr>
              <a:t>do </a:t>
            </a:r>
            <a:r>
              <a:rPr sz="1000" spc="-35" dirty="0">
                <a:latin typeface="Open Sans"/>
                <a:cs typeface="Open Sans"/>
              </a:rPr>
              <a:t> rigging</a:t>
            </a:r>
            <a:r>
              <a:rPr sz="1000" spc="-3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work.</a:t>
            </a:r>
            <a:endParaRPr sz="100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702" y="115933"/>
            <a:ext cx="69913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PLA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6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ASK</a:t>
            </a:r>
            <a:endParaRPr sz="1100">
              <a:latin typeface="Franklin Gothic Medium"/>
              <a:cs typeface="Franklin Gothic Medium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4203" y="2754427"/>
            <a:ext cx="3216021" cy="221358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27300" y="2565849"/>
            <a:ext cx="2675890" cy="151765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1400" dirty="0">
                <a:solidFill>
                  <a:srgbClr val="19325D"/>
                </a:solidFill>
                <a:latin typeface="Franklin Gothic Medium"/>
                <a:cs typeface="Franklin Gothic Medium"/>
              </a:rPr>
              <a:t>Lifting</a:t>
            </a:r>
            <a:r>
              <a:rPr sz="1400" spc="-20" dirty="0">
                <a:solidFill>
                  <a:srgbClr val="19325D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19325D"/>
                </a:solidFill>
                <a:latin typeface="Franklin Gothic Medium"/>
                <a:cs typeface="Franklin Gothic Medium"/>
              </a:rPr>
              <a:t>a</a:t>
            </a:r>
            <a:r>
              <a:rPr sz="1400" spc="-10" dirty="0">
                <a:solidFill>
                  <a:srgbClr val="19325D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19325D"/>
                </a:solidFill>
                <a:latin typeface="Franklin Gothic Medium"/>
                <a:cs typeface="Franklin Gothic Medium"/>
              </a:rPr>
              <a:t>beam</a:t>
            </a:r>
            <a:r>
              <a:rPr sz="1400" spc="-15" dirty="0">
                <a:solidFill>
                  <a:srgbClr val="19325D"/>
                </a:solidFill>
                <a:latin typeface="Franklin Gothic Medium"/>
                <a:cs typeface="Franklin Gothic Medium"/>
              </a:rPr>
              <a:t> </a:t>
            </a:r>
            <a:r>
              <a:rPr sz="1400" spc="-5" dirty="0">
                <a:solidFill>
                  <a:srgbClr val="19325D"/>
                </a:solidFill>
                <a:latin typeface="Franklin Gothic Medium"/>
                <a:cs typeface="Franklin Gothic Medium"/>
              </a:rPr>
              <a:t>that</a:t>
            </a:r>
            <a:r>
              <a:rPr sz="1400" spc="-15" dirty="0">
                <a:solidFill>
                  <a:srgbClr val="19325D"/>
                </a:solidFill>
                <a:latin typeface="Franklin Gothic Medium"/>
                <a:cs typeface="Franklin Gothic Medium"/>
              </a:rPr>
              <a:t> </a:t>
            </a:r>
            <a:r>
              <a:rPr sz="1400" spc="-5" dirty="0">
                <a:solidFill>
                  <a:srgbClr val="19325D"/>
                </a:solidFill>
                <a:latin typeface="Franklin Gothic Medium"/>
                <a:cs typeface="Franklin Gothic Medium"/>
              </a:rPr>
              <a:t>won’t</a:t>
            </a:r>
            <a:r>
              <a:rPr sz="1400" spc="-10" dirty="0">
                <a:solidFill>
                  <a:srgbClr val="19325D"/>
                </a:solidFill>
                <a:latin typeface="Franklin Gothic Medium"/>
                <a:cs typeface="Franklin Gothic Medium"/>
              </a:rPr>
              <a:t> move</a:t>
            </a:r>
            <a:endParaRPr sz="1400">
              <a:latin typeface="Franklin Gothic Medium"/>
              <a:cs typeface="Franklin Gothic Medium"/>
            </a:endParaRPr>
          </a:p>
          <a:p>
            <a:pPr marL="12700" marR="5080">
              <a:lnSpc>
                <a:spcPct val="100000"/>
              </a:lnSpc>
              <a:spcBef>
                <a:spcPts val="484"/>
              </a:spcBef>
            </a:pPr>
            <a:r>
              <a:rPr sz="1000" spc="-35" dirty="0">
                <a:latin typeface="Open Sans"/>
                <a:cs typeface="Open Sans"/>
              </a:rPr>
              <a:t>You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40" dirty="0">
                <a:latin typeface="Open Sans"/>
                <a:cs typeface="Open Sans"/>
              </a:rPr>
              <a:t>must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always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take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care</a:t>
            </a:r>
            <a:r>
              <a:rPr sz="1000" spc="-20" dirty="0">
                <a:latin typeface="Open Sans"/>
                <a:cs typeface="Open Sans"/>
              </a:rPr>
              <a:t> if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a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crane</a:t>
            </a:r>
            <a:r>
              <a:rPr sz="1000" spc="-25" dirty="0">
                <a:latin typeface="Open Sans"/>
                <a:cs typeface="Open Sans"/>
              </a:rPr>
              <a:t> is lifting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a 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40" dirty="0">
                <a:latin typeface="Open Sans"/>
                <a:cs typeface="Open Sans"/>
              </a:rPr>
              <a:t>beam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near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you.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But</a:t>
            </a:r>
            <a:r>
              <a:rPr sz="1000" spc="-20" dirty="0">
                <a:latin typeface="Open Sans"/>
                <a:cs typeface="Open Sans"/>
              </a:rPr>
              <a:t> if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the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crane’s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40" dirty="0">
                <a:latin typeface="Open Sans"/>
                <a:cs typeface="Open Sans"/>
              </a:rPr>
              <a:t>boom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25" dirty="0">
                <a:latin typeface="Open Sans"/>
                <a:cs typeface="Open Sans"/>
              </a:rPr>
              <a:t>is </a:t>
            </a:r>
            <a:r>
              <a:rPr sz="1000" spc="-35" dirty="0">
                <a:latin typeface="Open Sans"/>
                <a:cs typeface="Open Sans"/>
              </a:rPr>
              <a:t>being </a:t>
            </a:r>
            <a:r>
              <a:rPr sz="1000" spc="-245" dirty="0">
                <a:latin typeface="Open Sans"/>
                <a:cs typeface="Open Sans"/>
              </a:rPr>
              <a:t> </a:t>
            </a:r>
            <a:r>
              <a:rPr sz="1000" spc="-25" dirty="0">
                <a:latin typeface="Open Sans"/>
                <a:cs typeface="Open Sans"/>
              </a:rPr>
              <a:t>lifted </a:t>
            </a:r>
            <a:r>
              <a:rPr sz="1000" spc="-35" dirty="0">
                <a:latin typeface="Open Sans"/>
                <a:cs typeface="Open Sans"/>
              </a:rPr>
              <a:t>and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the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40" dirty="0">
                <a:latin typeface="Open Sans"/>
                <a:cs typeface="Open Sans"/>
              </a:rPr>
              <a:t>beam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doesn’t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40" dirty="0">
                <a:latin typeface="Open Sans"/>
                <a:cs typeface="Open Sans"/>
              </a:rPr>
              <a:t>move,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stand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clear.</a:t>
            </a:r>
            <a:endParaRPr sz="10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1000" spc="-40" dirty="0">
                <a:latin typeface="Open Sans"/>
                <a:cs typeface="Open Sans"/>
              </a:rPr>
              <a:t>Th</a:t>
            </a:r>
            <a:r>
              <a:rPr sz="1000" spc="-30" dirty="0">
                <a:latin typeface="Open Sans"/>
                <a:cs typeface="Open Sans"/>
              </a:rPr>
              <a:t>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bea</a:t>
            </a:r>
            <a:r>
              <a:rPr sz="1000" spc="-50" dirty="0">
                <a:latin typeface="Open Sans"/>
                <a:cs typeface="Open Sans"/>
              </a:rPr>
              <a:t>m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40" dirty="0">
                <a:latin typeface="Open Sans"/>
                <a:cs typeface="Open Sans"/>
              </a:rPr>
              <a:t>migh</a:t>
            </a:r>
            <a:r>
              <a:rPr sz="1000" spc="-20" dirty="0">
                <a:latin typeface="Open Sans"/>
                <a:cs typeface="Open Sans"/>
              </a:rPr>
              <a:t>t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b="1" spc="-35" dirty="0">
                <a:latin typeface="Open Sans"/>
                <a:cs typeface="Open Sans"/>
              </a:rPr>
              <a:t>suddenl</a:t>
            </a:r>
            <a:r>
              <a:rPr sz="1000" b="1" spc="-30" dirty="0">
                <a:latin typeface="Open Sans"/>
                <a:cs typeface="Open Sans"/>
              </a:rPr>
              <a:t>y</a:t>
            </a:r>
            <a:r>
              <a:rPr sz="1000" b="1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move.</a:t>
            </a:r>
            <a:endParaRPr sz="1000">
              <a:latin typeface="Open Sans"/>
              <a:cs typeface="Open Sans"/>
            </a:endParaRPr>
          </a:p>
          <a:p>
            <a:pPr marL="164465" indent="-152400">
              <a:lnSpc>
                <a:spcPct val="100000"/>
              </a:lnSpc>
              <a:spcBef>
                <a:spcPts val="565"/>
              </a:spcBef>
              <a:buChar char="•"/>
              <a:tabLst>
                <a:tab pos="165100" algn="l"/>
              </a:tabLst>
            </a:pPr>
            <a:r>
              <a:rPr sz="1000" spc="-35" dirty="0">
                <a:latin typeface="Open Sans"/>
                <a:cs typeface="Open Sans"/>
              </a:rPr>
              <a:t>Thi</a:t>
            </a:r>
            <a:r>
              <a:rPr sz="1000" spc="-25" dirty="0">
                <a:latin typeface="Open Sans"/>
                <a:cs typeface="Open Sans"/>
              </a:rPr>
              <a:t>s </a:t>
            </a:r>
            <a:r>
              <a:rPr sz="1000" spc="-30" dirty="0">
                <a:latin typeface="Open Sans"/>
                <a:cs typeface="Open Sans"/>
              </a:rPr>
              <a:t>coul</a:t>
            </a:r>
            <a:r>
              <a:rPr sz="1000" spc="-35" dirty="0">
                <a:latin typeface="Open Sans"/>
                <a:cs typeface="Open Sans"/>
              </a:rPr>
              <a:t>d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40" dirty="0">
                <a:latin typeface="Open Sans"/>
                <a:cs typeface="Open Sans"/>
              </a:rPr>
              <a:t>damag</a:t>
            </a:r>
            <a:r>
              <a:rPr sz="1000" spc="-30" dirty="0">
                <a:latin typeface="Open Sans"/>
                <a:cs typeface="Open Sans"/>
              </a:rPr>
              <a:t>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the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crane</a:t>
            </a:r>
            <a:endParaRPr sz="1000">
              <a:latin typeface="Open Sans"/>
              <a:cs typeface="Open Sans"/>
            </a:endParaRPr>
          </a:p>
          <a:p>
            <a:pPr marL="164465" indent="-152400">
              <a:lnSpc>
                <a:spcPct val="100000"/>
              </a:lnSpc>
              <a:spcBef>
                <a:spcPts val="570"/>
              </a:spcBef>
              <a:buChar char="•"/>
              <a:tabLst>
                <a:tab pos="165100" algn="l"/>
              </a:tabLst>
            </a:pPr>
            <a:r>
              <a:rPr sz="1000" spc="-20" dirty="0">
                <a:latin typeface="Open Sans"/>
                <a:cs typeface="Open Sans"/>
              </a:rPr>
              <a:t>It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40" dirty="0">
                <a:latin typeface="Open Sans"/>
                <a:cs typeface="Open Sans"/>
              </a:rPr>
              <a:t>migh</a:t>
            </a:r>
            <a:r>
              <a:rPr sz="1000" spc="-20" dirty="0">
                <a:latin typeface="Open Sans"/>
                <a:cs typeface="Open Sans"/>
              </a:rPr>
              <a:t>t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als</a:t>
            </a:r>
            <a:r>
              <a:rPr sz="1000" spc="-35" dirty="0">
                <a:latin typeface="Open Sans"/>
                <a:cs typeface="Open Sans"/>
              </a:rPr>
              <a:t>o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injure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you.</a:t>
            </a:r>
            <a:endParaRPr sz="1000">
              <a:latin typeface="Open Sans"/>
              <a:cs typeface="Open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7300" y="279423"/>
            <a:ext cx="2466340" cy="1293495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1400" spc="-10" dirty="0">
                <a:solidFill>
                  <a:srgbClr val="19325D"/>
                </a:solidFill>
                <a:latin typeface="Franklin Gothic Medium"/>
                <a:cs typeface="Franklin Gothic Medium"/>
              </a:rPr>
              <a:t>Working</a:t>
            </a:r>
            <a:r>
              <a:rPr sz="1400" spc="-30" dirty="0">
                <a:solidFill>
                  <a:srgbClr val="19325D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19325D"/>
                </a:solidFill>
                <a:latin typeface="Franklin Gothic Medium"/>
                <a:cs typeface="Franklin Gothic Medium"/>
              </a:rPr>
              <a:t>in</a:t>
            </a:r>
            <a:r>
              <a:rPr sz="1400" spc="-20" dirty="0">
                <a:solidFill>
                  <a:srgbClr val="19325D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19325D"/>
                </a:solidFill>
                <a:latin typeface="Franklin Gothic Medium"/>
                <a:cs typeface="Franklin Gothic Medium"/>
              </a:rPr>
              <a:t>high</a:t>
            </a:r>
            <a:r>
              <a:rPr sz="1400" spc="-25" dirty="0">
                <a:solidFill>
                  <a:srgbClr val="19325D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19325D"/>
                </a:solidFill>
                <a:latin typeface="Franklin Gothic Medium"/>
                <a:cs typeface="Franklin Gothic Medium"/>
              </a:rPr>
              <a:t>winds</a:t>
            </a:r>
            <a:endParaRPr sz="1400">
              <a:latin typeface="Franklin Gothic Medium"/>
              <a:cs typeface="Franklin Gothic Medium"/>
            </a:endParaRPr>
          </a:p>
          <a:p>
            <a:pPr marL="12700" marR="31750">
              <a:lnSpc>
                <a:spcPct val="100000"/>
              </a:lnSpc>
              <a:spcBef>
                <a:spcPts val="484"/>
              </a:spcBef>
            </a:pPr>
            <a:r>
              <a:rPr sz="1000" spc="-35" dirty="0">
                <a:latin typeface="Open Sans"/>
                <a:cs typeface="Open Sans"/>
              </a:rPr>
              <a:t>Working</a:t>
            </a:r>
            <a:r>
              <a:rPr sz="1000" spc="-30" dirty="0">
                <a:latin typeface="Open Sans"/>
                <a:cs typeface="Open Sans"/>
              </a:rPr>
              <a:t> </a:t>
            </a:r>
            <a:r>
              <a:rPr sz="1000" spc="-25" dirty="0">
                <a:latin typeface="Open Sans"/>
                <a:cs typeface="Open Sans"/>
              </a:rPr>
              <a:t>in </a:t>
            </a:r>
            <a:r>
              <a:rPr sz="1000" spc="-30" dirty="0">
                <a:latin typeface="Open Sans"/>
                <a:cs typeface="Open Sans"/>
              </a:rPr>
              <a:t>high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winds</a:t>
            </a:r>
            <a:r>
              <a:rPr sz="1000" spc="-3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on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steel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structures</a:t>
            </a:r>
            <a:r>
              <a:rPr sz="1000" spc="-25" dirty="0">
                <a:latin typeface="Open Sans"/>
                <a:cs typeface="Open Sans"/>
              </a:rPr>
              <a:t> is </a:t>
            </a:r>
            <a:r>
              <a:rPr sz="1000" spc="-24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very </a:t>
            </a:r>
            <a:r>
              <a:rPr sz="1000" b="1" spc="-35" dirty="0">
                <a:latin typeface="Open Sans"/>
                <a:cs typeface="Open Sans"/>
              </a:rPr>
              <a:t>dangerous</a:t>
            </a:r>
            <a:r>
              <a:rPr sz="1000" spc="-35" dirty="0">
                <a:latin typeface="Open Sans"/>
                <a:cs typeface="Open Sans"/>
              </a:rPr>
              <a:t>.</a:t>
            </a:r>
            <a:endParaRPr sz="1000">
              <a:latin typeface="Open Sans"/>
              <a:cs typeface="Open Sans"/>
            </a:endParaRPr>
          </a:p>
          <a:p>
            <a:pPr marL="164465" indent="-152400">
              <a:lnSpc>
                <a:spcPct val="100000"/>
              </a:lnSpc>
              <a:spcBef>
                <a:spcPts val="570"/>
              </a:spcBef>
              <a:buChar char="•"/>
              <a:tabLst>
                <a:tab pos="165100" algn="l"/>
              </a:tabLst>
            </a:pPr>
            <a:r>
              <a:rPr sz="1000" spc="-35" dirty="0">
                <a:latin typeface="Open Sans"/>
                <a:cs typeface="Open Sans"/>
              </a:rPr>
              <a:t>There</a:t>
            </a:r>
            <a:r>
              <a:rPr sz="1000" spc="-30" dirty="0">
                <a:latin typeface="Open Sans"/>
                <a:cs typeface="Open Sans"/>
              </a:rPr>
              <a:t> </a:t>
            </a:r>
            <a:r>
              <a:rPr sz="1000" spc="-25" dirty="0">
                <a:latin typeface="Open Sans"/>
                <a:cs typeface="Open Sans"/>
              </a:rPr>
              <a:t>is</a:t>
            </a:r>
            <a:r>
              <a:rPr sz="1000" spc="-30" dirty="0">
                <a:latin typeface="Open Sans"/>
                <a:cs typeface="Open Sans"/>
              </a:rPr>
              <a:t> a risk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you</a:t>
            </a:r>
            <a:r>
              <a:rPr sz="1000" spc="-30" dirty="0">
                <a:latin typeface="Open Sans"/>
                <a:cs typeface="Open Sans"/>
              </a:rPr>
              <a:t> could </a:t>
            </a:r>
            <a:r>
              <a:rPr sz="1000" spc="-35" dirty="0">
                <a:latin typeface="Open Sans"/>
                <a:cs typeface="Open Sans"/>
              </a:rPr>
              <a:t>be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knocked</a:t>
            </a:r>
            <a:r>
              <a:rPr sz="1000" spc="-3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over</a:t>
            </a:r>
            <a:endParaRPr sz="1000">
              <a:latin typeface="Open Sans"/>
              <a:cs typeface="Open Sans"/>
            </a:endParaRPr>
          </a:p>
          <a:p>
            <a:pPr marL="164465" indent="-152400">
              <a:lnSpc>
                <a:spcPct val="100000"/>
              </a:lnSpc>
              <a:spcBef>
                <a:spcPts val="565"/>
              </a:spcBef>
              <a:buChar char="•"/>
              <a:tabLst>
                <a:tab pos="165100" algn="l"/>
              </a:tabLst>
            </a:pPr>
            <a:r>
              <a:rPr sz="1000" spc="-40" dirty="0">
                <a:latin typeface="Open Sans"/>
                <a:cs typeface="Open Sans"/>
              </a:rPr>
              <a:t>Ther</a:t>
            </a:r>
            <a:r>
              <a:rPr sz="1000" spc="-30" dirty="0">
                <a:latin typeface="Open Sans"/>
                <a:cs typeface="Open Sans"/>
              </a:rPr>
              <a:t>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20" dirty="0">
                <a:latin typeface="Open Sans"/>
                <a:cs typeface="Open Sans"/>
              </a:rPr>
              <a:t>i</a:t>
            </a:r>
            <a:r>
              <a:rPr sz="1000" spc="-25" dirty="0">
                <a:latin typeface="Open Sans"/>
                <a:cs typeface="Open Sans"/>
              </a:rPr>
              <a:t>s </a:t>
            </a:r>
            <a:r>
              <a:rPr sz="1000" spc="-30" dirty="0">
                <a:latin typeface="Open Sans"/>
                <a:cs typeface="Open Sans"/>
              </a:rPr>
              <a:t>als</a:t>
            </a:r>
            <a:r>
              <a:rPr sz="1000" spc="-35" dirty="0">
                <a:latin typeface="Open Sans"/>
                <a:cs typeface="Open Sans"/>
              </a:rPr>
              <a:t>o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a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risk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you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40" dirty="0">
                <a:latin typeface="Open Sans"/>
                <a:cs typeface="Open Sans"/>
              </a:rPr>
              <a:t>migh</a:t>
            </a:r>
            <a:r>
              <a:rPr sz="1000" spc="-20" dirty="0">
                <a:latin typeface="Open Sans"/>
                <a:cs typeface="Open Sans"/>
              </a:rPr>
              <a:t>t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40" dirty="0">
                <a:latin typeface="Open Sans"/>
                <a:cs typeface="Open Sans"/>
              </a:rPr>
              <a:t>b</a:t>
            </a:r>
            <a:r>
              <a:rPr sz="1000" spc="-30" dirty="0">
                <a:latin typeface="Open Sans"/>
                <a:cs typeface="Open Sans"/>
              </a:rPr>
              <a:t>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blown</a:t>
            </a:r>
            <a:endParaRPr sz="1000">
              <a:latin typeface="Open Sans"/>
              <a:cs typeface="Open Sans"/>
            </a:endParaRPr>
          </a:p>
          <a:p>
            <a:pPr marL="164465">
              <a:lnSpc>
                <a:spcPct val="100000"/>
              </a:lnSpc>
            </a:pPr>
            <a:r>
              <a:rPr sz="1000" spc="-30" dirty="0">
                <a:latin typeface="Open Sans"/>
                <a:cs typeface="Open Sans"/>
              </a:rPr>
              <a:t>of</a:t>
            </a:r>
            <a:r>
              <a:rPr sz="1000" spc="-20" dirty="0">
                <a:latin typeface="Open Sans"/>
                <a:cs typeface="Open Sans"/>
              </a:rPr>
              <a:t>f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the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structure.</a:t>
            </a:r>
            <a:endParaRPr sz="1000">
              <a:latin typeface="Open Sans"/>
              <a:cs typeface="Open San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40000" y="432016"/>
            <a:ext cx="6481445" cy="2955290"/>
            <a:chOff x="540000" y="432016"/>
            <a:chExt cx="6481445" cy="2955290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84498" y="496805"/>
              <a:ext cx="3236722" cy="2053798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456005" y="2580782"/>
              <a:ext cx="734695" cy="806450"/>
            </a:xfrm>
            <a:custGeom>
              <a:avLst/>
              <a:gdLst/>
              <a:ahLst/>
              <a:cxnLst/>
              <a:rect l="l" t="t" r="r" b="b"/>
              <a:pathLst>
                <a:path w="734695" h="806450">
                  <a:moveTo>
                    <a:pt x="367195" y="0"/>
                  </a:moveTo>
                  <a:lnTo>
                    <a:pt x="321135" y="3140"/>
                  </a:lnTo>
                  <a:lnTo>
                    <a:pt x="276782" y="12309"/>
                  </a:lnTo>
                  <a:lnTo>
                    <a:pt x="234481" y="27130"/>
                  </a:lnTo>
                  <a:lnTo>
                    <a:pt x="194576" y="47224"/>
                  </a:lnTo>
                  <a:lnTo>
                    <a:pt x="157409" y="72214"/>
                  </a:lnTo>
                  <a:lnTo>
                    <a:pt x="123327" y="101722"/>
                  </a:lnTo>
                  <a:lnTo>
                    <a:pt x="92672" y="135371"/>
                  </a:lnTo>
                  <a:lnTo>
                    <a:pt x="65789" y="172782"/>
                  </a:lnTo>
                  <a:lnTo>
                    <a:pt x="43023" y="213578"/>
                  </a:lnTo>
                  <a:lnTo>
                    <a:pt x="24716" y="257382"/>
                  </a:lnTo>
                  <a:lnTo>
                    <a:pt x="11214" y="303815"/>
                  </a:lnTo>
                  <a:lnTo>
                    <a:pt x="2861" y="352500"/>
                  </a:lnTo>
                  <a:lnTo>
                    <a:pt x="0" y="403059"/>
                  </a:lnTo>
                  <a:lnTo>
                    <a:pt x="2861" y="453616"/>
                  </a:lnTo>
                  <a:lnTo>
                    <a:pt x="11214" y="502300"/>
                  </a:lnTo>
                  <a:lnTo>
                    <a:pt x="24716" y="548734"/>
                  </a:lnTo>
                  <a:lnTo>
                    <a:pt x="43023" y="592538"/>
                  </a:lnTo>
                  <a:lnTo>
                    <a:pt x="65789" y="633336"/>
                  </a:lnTo>
                  <a:lnTo>
                    <a:pt x="92672" y="670749"/>
                  </a:lnTo>
                  <a:lnTo>
                    <a:pt x="123327" y="704399"/>
                  </a:lnTo>
                  <a:lnTo>
                    <a:pt x="157409" y="733910"/>
                  </a:lnTo>
                  <a:lnTo>
                    <a:pt x="194576" y="758902"/>
                  </a:lnTo>
                  <a:lnTo>
                    <a:pt x="234481" y="778998"/>
                  </a:lnTo>
                  <a:lnTo>
                    <a:pt x="276782" y="793821"/>
                  </a:lnTo>
                  <a:lnTo>
                    <a:pt x="321135" y="802991"/>
                  </a:lnTo>
                  <a:lnTo>
                    <a:pt x="367195" y="806132"/>
                  </a:lnTo>
                  <a:lnTo>
                    <a:pt x="413254" y="802991"/>
                  </a:lnTo>
                  <a:lnTo>
                    <a:pt x="457607" y="793821"/>
                  </a:lnTo>
                  <a:lnTo>
                    <a:pt x="499908" y="778998"/>
                  </a:lnTo>
                  <a:lnTo>
                    <a:pt x="539814" y="758902"/>
                  </a:lnTo>
                  <a:lnTo>
                    <a:pt x="576980" y="733910"/>
                  </a:lnTo>
                  <a:lnTo>
                    <a:pt x="611062" y="704399"/>
                  </a:lnTo>
                  <a:lnTo>
                    <a:pt x="641717" y="670749"/>
                  </a:lnTo>
                  <a:lnTo>
                    <a:pt x="668600" y="633336"/>
                  </a:lnTo>
                  <a:lnTo>
                    <a:pt x="691367" y="592538"/>
                  </a:lnTo>
                  <a:lnTo>
                    <a:pt x="709673" y="548734"/>
                  </a:lnTo>
                  <a:lnTo>
                    <a:pt x="723175" y="502300"/>
                  </a:lnTo>
                  <a:lnTo>
                    <a:pt x="731529" y="453616"/>
                  </a:lnTo>
                  <a:lnTo>
                    <a:pt x="734390" y="403059"/>
                  </a:lnTo>
                  <a:lnTo>
                    <a:pt x="731529" y="352500"/>
                  </a:lnTo>
                  <a:lnTo>
                    <a:pt x="723175" y="303815"/>
                  </a:lnTo>
                  <a:lnTo>
                    <a:pt x="709673" y="257382"/>
                  </a:lnTo>
                  <a:lnTo>
                    <a:pt x="691367" y="213578"/>
                  </a:lnTo>
                  <a:lnTo>
                    <a:pt x="668600" y="172782"/>
                  </a:lnTo>
                  <a:lnTo>
                    <a:pt x="641717" y="135371"/>
                  </a:lnTo>
                  <a:lnTo>
                    <a:pt x="611062" y="101722"/>
                  </a:lnTo>
                  <a:lnTo>
                    <a:pt x="576980" y="72214"/>
                  </a:lnTo>
                  <a:lnTo>
                    <a:pt x="539814" y="47224"/>
                  </a:lnTo>
                  <a:lnTo>
                    <a:pt x="499908" y="27130"/>
                  </a:lnTo>
                  <a:lnTo>
                    <a:pt x="457607" y="12309"/>
                  </a:lnTo>
                  <a:lnTo>
                    <a:pt x="413254" y="3140"/>
                  </a:lnTo>
                  <a:lnTo>
                    <a:pt x="3671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72992" y="432016"/>
              <a:ext cx="482409" cy="48149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72992" y="2718435"/>
              <a:ext cx="482409" cy="481495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40000" y="2577612"/>
              <a:ext cx="6480175" cy="0"/>
            </a:xfrm>
            <a:custGeom>
              <a:avLst/>
              <a:gdLst/>
              <a:ahLst/>
              <a:cxnLst/>
              <a:rect l="l" t="t" r="r" b="b"/>
              <a:pathLst>
                <a:path w="6480175">
                  <a:moveTo>
                    <a:pt x="0" y="0"/>
                  </a:moveTo>
                  <a:lnTo>
                    <a:pt x="6479997" y="0"/>
                  </a:lnTo>
                </a:path>
              </a:pathLst>
            </a:custGeom>
            <a:ln w="6350">
              <a:solidFill>
                <a:srgbClr val="7A7B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27300" y="117014"/>
            <a:ext cx="4254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.4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19665" y="5083075"/>
            <a:ext cx="130175" cy="12636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700" spc="-5" dirty="0">
                <a:latin typeface="Franklin Gothic Medium"/>
                <a:cs typeface="Franklin Gothic Medium"/>
              </a:rPr>
              <a:t>29</a:t>
            </a:r>
            <a:endParaRPr sz="700">
              <a:latin typeface="Franklin Gothic Medium"/>
              <a:cs typeface="Franklin Gothic Medium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1702" y="115933"/>
            <a:ext cx="69913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PLA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6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ASK</a:t>
            </a:r>
            <a:endParaRPr sz="1100">
              <a:latin typeface="Franklin Gothic Medium"/>
              <a:cs typeface="Franklin Gothic Medium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41821" y="2427305"/>
          <a:ext cx="6481445" cy="2533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7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7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7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0195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200" b="1" spc="-10" dirty="0">
                          <a:solidFill>
                            <a:srgbClr val="19325D"/>
                          </a:solidFill>
                          <a:latin typeface="Open Sans Semibold"/>
                          <a:cs typeface="Open Sans Semibold"/>
                        </a:rPr>
                        <a:t>What</a:t>
                      </a:r>
                      <a:r>
                        <a:rPr sz="1200" b="1" spc="-40" dirty="0">
                          <a:solidFill>
                            <a:srgbClr val="19325D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9325D"/>
                          </a:solidFill>
                          <a:latin typeface="Open Sans Semibold"/>
                          <a:cs typeface="Open Sans Semibold"/>
                        </a:rPr>
                        <a:t>is</a:t>
                      </a:r>
                      <a:r>
                        <a:rPr sz="1200" b="1" spc="-35" dirty="0">
                          <a:solidFill>
                            <a:srgbClr val="19325D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200" b="1" dirty="0">
                          <a:solidFill>
                            <a:srgbClr val="19325D"/>
                          </a:solidFill>
                          <a:latin typeface="Open Sans Semibold"/>
                          <a:cs typeface="Open Sans Semibold"/>
                        </a:rPr>
                        <a:t>a</a:t>
                      </a:r>
                      <a:r>
                        <a:rPr sz="1200" b="1" spc="-35" dirty="0">
                          <a:solidFill>
                            <a:srgbClr val="19325D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19325D"/>
                          </a:solidFill>
                          <a:latin typeface="Open Sans Semibold"/>
                          <a:cs typeface="Open Sans Semibold"/>
                        </a:rPr>
                        <a:t>hazard?</a:t>
                      </a:r>
                      <a:endParaRPr sz="1200">
                        <a:latin typeface="Open Sans Semibold"/>
                        <a:cs typeface="Open Sans Semibold"/>
                      </a:endParaRPr>
                    </a:p>
                  </a:txBody>
                  <a:tcPr marL="0" marR="0" marT="74295" marB="0">
                    <a:lnL w="6350">
                      <a:solidFill>
                        <a:srgbClr val="7A7B97"/>
                      </a:solidFill>
                      <a:prstDash val="solid"/>
                    </a:lnL>
                    <a:lnR w="6350">
                      <a:solidFill>
                        <a:srgbClr val="7A7B97"/>
                      </a:solidFill>
                      <a:prstDash val="solid"/>
                    </a:lnR>
                    <a:lnT w="6350">
                      <a:solidFill>
                        <a:srgbClr val="7A7B97"/>
                      </a:solidFill>
                      <a:prstDash val="solid"/>
                    </a:lnT>
                    <a:solidFill>
                      <a:srgbClr val="DAD9E1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200" b="1" spc="-10" dirty="0">
                          <a:solidFill>
                            <a:srgbClr val="19325D"/>
                          </a:solidFill>
                          <a:latin typeface="Open Sans Semibold"/>
                          <a:cs typeface="Open Sans Semibold"/>
                        </a:rPr>
                        <a:t>What</a:t>
                      </a:r>
                      <a:r>
                        <a:rPr sz="1200" b="1" spc="-40" dirty="0">
                          <a:solidFill>
                            <a:srgbClr val="19325D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9325D"/>
                          </a:solidFill>
                          <a:latin typeface="Open Sans Semibold"/>
                          <a:cs typeface="Open Sans Semibold"/>
                        </a:rPr>
                        <a:t>is</a:t>
                      </a:r>
                      <a:r>
                        <a:rPr sz="1200" b="1" spc="-35" dirty="0">
                          <a:solidFill>
                            <a:srgbClr val="19325D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200" b="1" dirty="0">
                          <a:solidFill>
                            <a:srgbClr val="19325D"/>
                          </a:solidFill>
                          <a:latin typeface="Open Sans Semibold"/>
                          <a:cs typeface="Open Sans Semibold"/>
                        </a:rPr>
                        <a:t>a</a:t>
                      </a:r>
                      <a:r>
                        <a:rPr sz="1200" b="1" spc="-35" dirty="0">
                          <a:solidFill>
                            <a:srgbClr val="19325D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19325D"/>
                          </a:solidFill>
                          <a:latin typeface="Open Sans Semibold"/>
                          <a:cs typeface="Open Sans Semibold"/>
                        </a:rPr>
                        <a:t>risk?</a:t>
                      </a:r>
                      <a:endParaRPr sz="1200">
                        <a:latin typeface="Open Sans Semibold"/>
                        <a:cs typeface="Open Sans Semibold"/>
                      </a:endParaRPr>
                    </a:p>
                  </a:txBody>
                  <a:tcPr marL="0" marR="0" marT="74295" marB="0">
                    <a:lnL w="6350">
                      <a:solidFill>
                        <a:srgbClr val="7A7B97"/>
                      </a:solidFill>
                      <a:prstDash val="solid"/>
                    </a:lnL>
                    <a:lnR w="6350">
                      <a:solidFill>
                        <a:srgbClr val="7A7B97"/>
                      </a:solidFill>
                      <a:prstDash val="solid"/>
                    </a:lnR>
                    <a:lnT w="6350">
                      <a:solidFill>
                        <a:srgbClr val="7A7B97"/>
                      </a:solidFill>
                      <a:prstDash val="solid"/>
                    </a:lnT>
                    <a:solidFill>
                      <a:srgbClr val="DAD9E1"/>
                    </a:solidFill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b="1" spc="-10" dirty="0">
                          <a:solidFill>
                            <a:srgbClr val="19325D"/>
                          </a:solidFill>
                          <a:latin typeface="Open Sans Semibold"/>
                          <a:cs typeface="Open Sans Semibold"/>
                        </a:rPr>
                        <a:t>What</a:t>
                      </a:r>
                      <a:r>
                        <a:rPr sz="1200" b="1" spc="-45" dirty="0">
                          <a:solidFill>
                            <a:srgbClr val="19325D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9325D"/>
                          </a:solidFill>
                          <a:latin typeface="Open Sans Semibold"/>
                          <a:cs typeface="Open Sans Semibold"/>
                        </a:rPr>
                        <a:t>is</a:t>
                      </a:r>
                      <a:r>
                        <a:rPr sz="1200" b="1" spc="-40" dirty="0">
                          <a:solidFill>
                            <a:srgbClr val="19325D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19325D"/>
                          </a:solidFill>
                          <a:latin typeface="Open Sans Semibold"/>
                          <a:cs typeface="Open Sans Semibold"/>
                        </a:rPr>
                        <a:t>control?</a:t>
                      </a:r>
                      <a:endParaRPr sz="1200">
                        <a:latin typeface="Open Sans Semibold"/>
                        <a:cs typeface="Open Sans Semibold"/>
                      </a:endParaRPr>
                    </a:p>
                  </a:txBody>
                  <a:tcPr marL="0" marR="0" marT="68580" marB="0">
                    <a:lnL w="6350">
                      <a:solidFill>
                        <a:srgbClr val="7A7B97"/>
                      </a:solidFill>
                      <a:prstDash val="solid"/>
                    </a:lnL>
                    <a:lnR w="6350">
                      <a:solidFill>
                        <a:srgbClr val="7A7B97"/>
                      </a:solidFill>
                      <a:prstDash val="solid"/>
                    </a:lnR>
                    <a:lnT w="6350">
                      <a:solidFill>
                        <a:srgbClr val="7A7B97"/>
                      </a:solidFill>
                      <a:prstDash val="solid"/>
                    </a:lnT>
                    <a:solidFill>
                      <a:srgbClr val="DAD9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3455">
                <a:tc>
                  <a:txBody>
                    <a:bodyPr/>
                    <a:lstStyle/>
                    <a:p>
                      <a:pPr marL="76835" marR="13525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000" spc="-35" dirty="0">
                          <a:latin typeface="Open Sans"/>
                          <a:cs typeface="Open Sans"/>
                        </a:rPr>
                        <a:t>A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35" dirty="0">
                          <a:latin typeface="Open Sans"/>
                          <a:cs typeface="Open Sans"/>
                        </a:rPr>
                        <a:t>hazard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is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 anything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that </a:t>
                      </a:r>
                      <a:r>
                        <a:rPr sz="1000" spc="-35" dirty="0">
                          <a:latin typeface="Open Sans"/>
                          <a:cs typeface="Open Sans"/>
                        </a:rPr>
                        <a:t>can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40" dirty="0">
                          <a:latin typeface="Open Sans"/>
                          <a:cs typeface="Open Sans"/>
                        </a:rPr>
                        <a:t>harm </a:t>
                      </a:r>
                      <a:r>
                        <a:rPr sz="1000" spc="-24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35" dirty="0">
                          <a:latin typeface="Open Sans"/>
                          <a:cs typeface="Open Sans"/>
                        </a:rPr>
                        <a:t>you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 or others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while </a:t>
                      </a:r>
                      <a:r>
                        <a:rPr sz="1000" spc="-35" dirty="0">
                          <a:latin typeface="Open Sans"/>
                          <a:cs typeface="Open Sans"/>
                        </a:rPr>
                        <a:t>you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35" dirty="0">
                          <a:latin typeface="Open Sans"/>
                          <a:cs typeface="Open Sans"/>
                        </a:rPr>
                        <a:t>work.</a:t>
                      </a:r>
                      <a:endParaRPr sz="1000">
                        <a:latin typeface="Open Sans"/>
                        <a:cs typeface="Open Sans"/>
                      </a:endParaRPr>
                    </a:p>
                  </a:txBody>
                  <a:tcPr marL="0" marR="0" marT="33020" marB="0">
                    <a:lnL w="6350">
                      <a:solidFill>
                        <a:srgbClr val="7A7B97"/>
                      </a:solidFill>
                      <a:prstDash val="solid"/>
                    </a:lnL>
                    <a:lnR w="6350">
                      <a:solidFill>
                        <a:srgbClr val="7A7B97"/>
                      </a:solidFill>
                      <a:prstDash val="solid"/>
                    </a:lnR>
                    <a:lnB w="6350">
                      <a:solidFill>
                        <a:srgbClr val="7A7B97"/>
                      </a:solidFill>
                      <a:prstDash val="solid"/>
                    </a:lnB>
                    <a:solidFill>
                      <a:srgbClr val="DAD9E1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32512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000" spc="-35" dirty="0">
                          <a:latin typeface="Open Sans"/>
                          <a:cs typeface="Open Sans"/>
                        </a:rPr>
                        <a:t>A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 risk 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is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 the </a:t>
                      </a:r>
                      <a:r>
                        <a:rPr sz="1000" spc="-35" dirty="0">
                          <a:latin typeface="Open Sans"/>
                          <a:cs typeface="Open Sans"/>
                        </a:rPr>
                        <a:t>chance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of a </a:t>
                      </a:r>
                      <a:r>
                        <a:rPr sz="1000" spc="-35" dirty="0">
                          <a:latin typeface="Open Sans"/>
                          <a:cs typeface="Open Sans"/>
                        </a:rPr>
                        <a:t>hazard </a:t>
                      </a:r>
                      <a:r>
                        <a:rPr sz="1000" spc="-24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injuring or hurting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a </a:t>
                      </a:r>
                      <a:r>
                        <a:rPr sz="1000" spc="-35" dirty="0">
                          <a:latin typeface="Open Sans"/>
                          <a:cs typeface="Open Sans"/>
                        </a:rPr>
                        <a:t>person.</a:t>
                      </a:r>
                      <a:endParaRPr sz="1000">
                        <a:latin typeface="Open Sans"/>
                        <a:cs typeface="Open Sans"/>
                      </a:endParaRPr>
                    </a:p>
                    <a:p>
                      <a:pPr marL="107950" marR="13398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000" spc="-5" dirty="0">
                          <a:latin typeface="Open Sans"/>
                          <a:cs typeface="Open Sans"/>
                        </a:rPr>
                        <a:t>I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n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othe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r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words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,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wha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t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i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s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th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chance  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of the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35" dirty="0">
                          <a:latin typeface="Open Sans"/>
                          <a:cs typeface="Open Sans"/>
                        </a:rPr>
                        <a:t>hazard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 hurting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35" dirty="0">
                          <a:latin typeface="Open Sans"/>
                          <a:cs typeface="Open Sans"/>
                        </a:rPr>
                        <a:t>you?</a:t>
                      </a:r>
                      <a:endParaRPr sz="1000">
                        <a:latin typeface="Open Sans"/>
                        <a:cs typeface="Open Sans"/>
                      </a:endParaRPr>
                    </a:p>
                  </a:txBody>
                  <a:tcPr marL="0" marR="0" marT="33020" marB="0">
                    <a:lnL w="6350">
                      <a:solidFill>
                        <a:srgbClr val="7A7B97"/>
                      </a:solidFill>
                      <a:prstDash val="solid"/>
                    </a:lnL>
                    <a:lnR w="6350">
                      <a:solidFill>
                        <a:srgbClr val="7A7B97"/>
                      </a:solidFill>
                      <a:prstDash val="solid"/>
                    </a:lnR>
                    <a:lnB w="6350">
                      <a:solidFill>
                        <a:srgbClr val="7A7B97"/>
                      </a:solidFill>
                      <a:prstDash val="solid"/>
                    </a:lnB>
                    <a:solidFill>
                      <a:srgbClr val="DAD9E1"/>
                    </a:solidFill>
                  </a:tcPr>
                </a:tc>
                <a:tc>
                  <a:txBody>
                    <a:bodyPr/>
                    <a:lstStyle/>
                    <a:p>
                      <a:pPr marL="110489" marR="27241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000" spc="-35" dirty="0">
                          <a:latin typeface="Open Sans"/>
                          <a:cs typeface="Open Sans"/>
                        </a:rPr>
                        <a:t>A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 control 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is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35" dirty="0">
                          <a:latin typeface="Open Sans"/>
                          <a:cs typeface="Open Sans"/>
                        </a:rPr>
                        <a:t>what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35" dirty="0">
                          <a:latin typeface="Open Sans"/>
                          <a:cs typeface="Open Sans"/>
                        </a:rPr>
                        <a:t>you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35" dirty="0">
                          <a:latin typeface="Open Sans"/>
                          <a:cs typeface="Open Sans"/>
                        </a:rPr>
                        <a:t>can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35" dirty="0">
                          <a:latin typeface="Open Sans"/>
                          <a:cs typeface="Open Sans"/>
                        </a:rPr>
                        <a:t>do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 to 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sto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p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th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hazar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d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fro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m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hurtin</a:t>
                      </a:r>
                      <a:r>
                        <a:rPr sz="1000" dirty="0">
                          <a:latin typeface="Open Sans"/>
                          <a:cs typeface="Open Sans"/>
                        </a:rPr>
                        <a:t>g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5" dirty="0">
                          <a:latin typeface="Open Sans"/>
                          <a:cs typeface="Open Sans"/>
                        </a:rPr>
                        <a:t>or  </a:t>
                      </a:r>
                      <a:r>
                        <a:rPr sz="1000" spc="-25" dirty="0">
                          <a:latin typeface="Open Sans"/>
                          <a:cs typeface="Open Sans"/>
                        </a:rPr>
                        <a:t>killing</a:t>
                      </a:r>
                      <a:r>
                        <a:rPr sz="1000" spc="-3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spc="-35" dirty="0">
                          <a:latin typeface="Open Sans"/>
                          <a:cs typeface="Open Sans"/>
                        </a:rPr>
                        <a:t>someone.</a:t>
                      </a:r>
                      <a:endParaRPr sz="1000">
                        <a:latin typeface="Open Sans"/>
                        <a:cs typeface="Open Sans"/>
                      </a:endParaRPr>
                    </a:p>
                  </a:txBody>
                  <a:tcPr marL="0" marR="0" marT="27940" marB="0">
                    <a:lnL w="6350">
                      <a:solidFill>
                        <a:srgbClr val="7A7B97"/>
                      </a:solidFill>
                      <a:prstDash val="solid"/>
                    </a:lnL>
                    <a:lnR w="6350">
                      <a:solidFill>
                        <a:srgbClr val="7A7B97"/>
                      </a:solidFill>
                      <a:prstDash val="solid"/>
                    </a:lnR>
                    <a:lnB w="6350">
                      <a:solidFill>
                        <a:srgbClr val="7A7B97"/>
                      </a:solidFill>
                      <a:prstDash val="solid"/>
                    </a:lnB>
                    <a:solidFill>
                      <a:srgbClr val="DAD9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27300" y="323486"/>
            <a:ext cx="3275329" cy="200723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400" dirty="0">
                <a:solidFill>
                  <a:srgbClr val="19325D"/>
                </a:solidFill>
                <a:latin typeface="Franklin Gothic Medium"/>
                <a:cs typeface="Franklin Gothic Medium"/>
              </a:rPr>
              <a:t>Risk</a:t>
            </a:r>
            <a:r>
              <a:rPr sz="1400" spc="-15" dirty="0">
                <a:solidFill>
                  <a:srgbClr val="19325D"/>
                </a:solidFill>
                <a:latin typeface="Franklin Gothic Medium"/>
                <a:cs typeface="Franklin Gothic Medium"/>
              </a:rPr>
              <a:t> </a:t>
            </a:r>
            <a:r>
              <a:rPr sz="1400" spc="-5" dirty="0">
                <a:solidFill>
                  <a:srgbClr val="19325D"/>
                </a:solidFill>
                <a:latin typeface="Franklin Gothic Medium"/>
                <a:cs typeface="Franklin Gothic Medium"/>
              </a:rPr>
              <a:t>control</a:t>
            </a:r>
            <a:r>
              <a:rPr sz="1400" spc="-10" dirty="0">
                <a:solidFill>
                  <a:srgbClr val="19325D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19325D"/>
                </a:solidFill>
                <a:latin typeface="Franklin Gothic Medium"/>
                <a:cs typeface="Franklin Gothic Medium"/>
              </a:rPr>
              <a:t>and</a:t>
            </a:r>
            <a:r>
              <a:rPr sz="1400" spc="-15" dirty="0">
                <a:solidFill>
                  <a:srgbClr val="19325D"/>
                </a:solidFill>
                <a:latin typeface="Franklin Gothic Medium"/>
                <a:cs typeface="Franklin Gothic Medium"/>
              </a:rPr>
              <a:t> </a:t>
            </a:r>
            <a:r>
              <a:rPr sz="1400" spc="-10" dirty="0">
                <a:solidFill>
                  <a:srgbClr val="19325D"/>
                </a:solidFill>
                <a:latin typeface="Franklin Gothic Medium"/>
                <a:cs typeface="Franklin Gothic Medium"/>
              </a:rPr>
              <a:t>safety</a:t>
            </a:r>
            <a:r>
              <a:rPr sz="1400" spc="-15" dirty="0">
                <a:solidFill>
                  <a:srgbClr val="19325D"/>
                </a:solidFill>
                <a:latin typeface="Franklin Gothic Medium"/>
                <a:cs typeface="Franklin Gothic Medium"/>
              </a:rPr>
              <a:t> </a:t>
            </a:r>
            <a:r>
              <a:rPr sz="1400" spc="-5" dirty="0">
                <a:solidFill>
                  <a:srgbClr val="19325D"/>
                </a:solidFill>
                <a:latin typeface="Franklin Gothic Medium"/>
                <a:cs typeface="Franklin Gothic Medium"/>
              </a:rPr>
              <a:t>measures</a:t>
            </a:r>
            <a:endParaRPr sz="140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200" b="1" spc="-10" dirty="0">
                <a:solidFill>
                  <a:srgbClr val="19325D"/>
                </a:solidFill>
                <a:latin typeface="Open Sans Semibold"/>
                <a:cs typeface="Open Sans Semibold"/>
              </a:rPr>
              <a:t>What</a:t>
            </a:r>
            <a:r>
              <a:rPr sz="1200" b="1" spc="-35" dirty="0">
                <a:solidFill>
                  <a:srgbClr val="19325D"/>
                </a:solidFill>
                <a:latin typeface="Open Sans Semibold"/>
                <a:cs typeface="Open Sans Semibold"/>
              </a:rPr>
              <a:t> </a:t>
            </a:r>
            <a:r>
              <a:rPr sz="1200" b="1" spc="-10" dirty="0">
                <a:solidFill>
                  <a:srgbClr val="19325D"/>
                </a:solidFill>
                <a:latin typeface="Open Sans Semibold"/>
                <a:cs typeface="Open Sans Semibold"/>
              </a:rPr>
              <a:t>are</a:t>
            </a:r>
            <a:r>
              <a:rPr sz="1200" b="1" spc="-30" dirty="0">
                <a:solidFill>
                  <a:srgbClr val="19325D"/>
                </a:solidFill>
                <a:latin typeface="Open Sans Semibold"/>
                <a:cs typeface="Open Sans Semibold"/>
              </a:rPr>
              <a:t> </a:t>
            </a:r>
            <a:r>
              <a:rPr sz="1200" b="1" spc="-10" dirty="0">
                <a:solidFill>
                  <a:srgbClr val="19325D"/>
                </a:solidFill>
                <a:latin typeface="Open Sans Semibold"/>
                <a:cs typeface="Open Sans Semibold"/>
              </a:rPr>
              <a:t>risk/hazard</a:t>
            </a:r>
            <a:r>
              <a:rPr sz="1200" b="1" spc="-30" dirty="0">
                <a:solidFill>
                  <a:srgbClr val="19325D"/>
                </a:solidFill>
                <a:latin typeface="Open Sans Semibold"/>
                <a:cs typeface="Open Sans Semibold"/>
              </a:rPr>
              <a:t> </a:t>
            </a:r>
            <a:r>
              <a:rPr sz="1200" b="1" spc="-10" dirty="0">
                <a:solidFill>
                  <a:srgbClr val="19325D"/>
                </a:solidFill>
                <a:latin typeface="Open Sans Semibold"/>
                <a:cs typeface="Open Sans Semibold"/>
              </a:rPr>
              <a:t>controls?</a:t>
            </a:r>
            <a:endParaRPr sz="1200">
              <a:latin typeface="Open Sans Semibold"/>
              <a:cs typeface="Open Sans Semibold"/>
            </a:endParaRPr>
          </a:p>
          <a:p>
            <a:pPr marL="12700" marR="5080">
              <a:lnSpc>
                <a:spcPct val="100000"/>
              </a:lnSpc>
              <a:spcBef>
                <a:spcPts val="525"/>
              </a:spcBef>
            </a:pPr>
            <a:r>
              <a:rPr sz="1000" spc="-40" dirty="0">
                <a:latin typeface="Open Sans"/>
                <a:cs typeface="Open Sans"/>
              </a:rPr>
              <a:t>They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are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actions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you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take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to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control,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40" dirty="0">
                <a:latin typeface="Open Sans"/>
                <a:cs typeface="Open Sans"/>
              </a:rPr>
              <a:t>reduce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the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chance,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or </a:t>
            </a:r>
            <a:r>
              <a:rPr sz="1000" spc="-24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prevent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a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danger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that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can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injure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or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hurt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you.</a:t>
            </a:r>
            <a:endParaRPr sz="1000">
              <a:latin typeface="Open Sans"/>
              <a:cs typeface="Open Sans"/>
            </a:endParaRPr>
          </a:p>
          <a:p>
            <a:pPr marL="164465" marR="23495" indent="-152400">
              <a:lnSpc>
                <a:spcPct val="100000"/>
              </a:lnSpc>
              <a:spcBef>
                <a:spcPts val="570"/>
              </a:spcBef>
              <a:buChar char="•"/>
              <a:tabLst>
                <a:tab pos="165100" algn="l"/>
              </a:tabLst>
            </a:pPr>
            <a:r>
              <a:rPr sz="1000" spc="-35" dirty="0">
                <a:latin typeface="Open Sans"/>
                <a:cs typeface="Open Sans"/>
              </a:rPr>
              <a:t>You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use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the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actions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to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do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away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with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or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to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40" dirty="0">
                <a:latin typeface="Open Sans"/>
                <a:cs typeface="Open Sans"/>
              </a:rPr>
              <a:t>reduce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risk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to </a:t>
            </a:r>
            <a:r>
              <a:rPr sz="1000" spc="-24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workmates</a:t>
            </a:r>
            <a:r>
              <a:rPr sz="1000" spc="-3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and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property</a:t>
            </a:r>
            <a:endParaRPr sz="1000">
              <a:latin typeface="Open Sans"/>
              <a:cs typeface="Open Sans"/>
            </a:endParaRPr>
          </a:p>
          <a:p>
            <a:pPr marL="164465" indent="-152400">
              <a:lnSpc>
                <a:spcPct val="100000"/>
              </a:lnSpc>
              <a:spcBef>
                <a:spcPts val="565"/>
              </a:spcBef>
              <a:buChar char="•"/>
              <a:tabLst>
                <a:tab pos="165100" algn="l"/>
              </a:tabLst>
            </a:pPr>
            <a:r>
              <a:rPr sz="1000" spc="-35" dirty="0">
                <a:latin typeface="Open Sans"/>
                <a:cs typeface="Open Sans"/>
              </a:rPr>
              <a:t>Take</a:t>
            </a:r>
            <a:r>
              <a:rPr sz="1000" spc="-30" dirty="0">
                <a:latin typeface="Open Sans"/>
                <a:cs typeface="Open Sans"/>
              </a:rPr>
              <a:t> these actions before </a:t>
            </a:r>
            <a:r>
              <a:rPr sz="1000" spc="-35" dirty="0">
                <a:latin typeface="Open Sans"/>
                <a:cs typeface="Open Sans"/>
              </a:rPr>
              <a:t>you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start the task.</a:t>
            </a:r>
            <a:endParaRPr sz="1000">
              <a:latin typeface="Open Sans"/>
              <a:cs typeface="Open Sans"/>
            </a:endParaRPr>
          </a:p>
          <a:p>
            <a:pPr>
              <a:lnSpc>
                <a:spcPct val="100000"/>
              </a:lnSpc>
            </a:pPr>
            <a:endParaRPr sz="1850">
              <a:latin typeface="Open Sans"/>
              <a:cs typeface="Open Sans"/>
            </a:endParaRPr>
          </a:p>
          <a:p>
            <a:pPr marL="22225">
              <a:lnSpc>
                <a:spcPct val="100000"/>
              </a:lnSpc>
            </a:pPr>
            <a:r>
              <a:rPr sz="1400" spc="-5" dirty="0">
                <a:solidFill>
                  <a:srgbClr val="19325D"/>
                </a:solidFill>
                <a:latin typeface="Franklin Gothic Medium"/>
                <a:cs typeface="Franklin Gothic Medium"/>
              </a:rPr>
              <a:t>Hazard,</a:t>
            </a:r>
            <a:r>
              <a:rPr sz="1400" spc="-25" dirty="0">
                <a:solidFill>
                  <a:srgbClr val="19325D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19325D"/>
                </a:solidFill>
                <a:latin typeface="Franklin Gothic Medium"/>
                <a:cs typeface="Franklin Gothic Medium"/>
              </a:rPr>
              <a:t>risk</a:t>
            </a:r>
            <a:r>
              <a:rPr sz="1400" spc="-15" dirty="0">
                <a:solidFill>
                  <a:srgbClr val="19325D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19325D"/>
                </a:solidFill>
                <a:latin typeface="Franklin Gothic Medium"/>
                <a:cs typeface="Franklin Gothic Medium"/>
              </a:rPr>
              <a:t>and</a:t>
            </a:r>
            <a:r>
              <a:rPr sz="1400" spc="-20" dirty="0">
                <a:solidFill>
                  <a:srgbClr val="19325D"/>
                </a:solidFill>
                <a:latin typeface="Franklin Gothic Medium"/>
                <a:cs typeface="Franklin Gothic Medium"/>
              </a:rPr>
              <a:t> </a:t>
            </a:r>
            <a:r>
              <a:rPr sz="1400" spc="-5" dirty="0">
                <a:solidFill>
                  <a:srgbClr val="19325D"/>
                </a:solidFill>
                <a:latin typeface="Franklin Gothic Medium"/>
                <a:cs typeface="Franklin Gothic Medium"/>
              </a:rPr>
              <a:t>control</a:t>
            </a:r>
            <a:endParaRPr sz="1400">
              <a:latin typeface="Franklin Gothic Medium"/>
              <a:cs typeface="Franklin Gothic Medium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28647" y="3780785"/>
            <a:ext cx="786206" cy="1092063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2785236" y="3495090"/>
            <a:ext cx="1974214" cy="1414780"/>
            <a:chOff x="2785236" y="3495090"/>
            <a:chExt cx="1974214" cy="1414780"/>
          </a:xfrm>
        </p:grpSpPr>
        <p:sp>
          <p:nvSpPr>
            <p:cNvPr id="7" name="object 7"/>
            <p:cNvSpPr/>
            <p:nvPr/>
          </p:nvSpPr>
          <p:spPr>
            <a:xfrm>
              <a:off x="2789999" y="3499853"/>
              <a:ext cx="1964689" cy="1405255"/>
            </a:xfrm>
            <a:custGeom>
              <a:avLst/>
              <a:gdLst/>
              <a:ahLst/>
              <a:cxnLst/>
              <a:rect l="l" t="t" r="r" b="b"/>
              <a:pathLst>
                <a:path w="1964689" h="1405254">
                  <a:moveTo>
                    <a:pt x="1964270" y="0"/>
                  </a:moveTo>
                  <a:lnTo>
                    <a:pt x="0" y="0"/>
                  </a:lnTo>
                  <a:lnTo>
                    <a:pt x="0" y="1404696"/>
                  </a:lnTo>
                  <a:lnTo>
                    <a:pt x="1964270" y="1404696"/>
                  </a:lnTo>
                  <a:lnTo>
                    <a:pt x="19642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90409" y="3499866"/>
              <a:ext cx="1863848" cy="1404696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789999" y="3499853"/>
              <a:ext cx="1964689" cy="1405255"/>
            </a:xfrm>
            <a:custGeom>
              <a:avLst/>
              <a:gdLst/>
              <a:ahLst/>
              <a:cxnLst/>
              <a:rect l="l" t="t" r="r" b="b"/>
              <a:pathLst>
                <a:path w="1964689" h="1405254">
                  <a:moveTo>
                    <a:pt x="0" y="1404696"/>
                  </a:moveTo>
                  <a:lnTo>
                    <a:pt x="1964270" y="1404696"/>
                  </a:lnTo>
                  <a:lnTo>
                    <a:pt x="1964270" y="0"/>
                  </a:lnTo>
                  <a:lnTo>
                    <a:pt x="0" y="0"/>
                  </a:lnTo>
                  <a:lnTo>
                    <a:pt x="0" y="1404696"/>
                  </a:lnTo>
                  <a:close/>
                </a:path>
              </a:pathLst>
            </a:custGeom>
            <a:ln w="9525">
              <a:solidFill>
                <a:srgbClr val="7A7B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4956035" y="3495090"/>
            <a:ext cx="1962150" cy="1414780"/>
            <a:chOff x="4956035" y="3495090"/>
            <a:chExt cx="1962150" cy="1414780"/>
          </a:xfrm>
        </p:grpSpPr>
        <p:sp>
          <p:nvSpPr>
            <p:cNvPr id="11" name="object 11"/>
            <p:cNvSpPr/>
            <p:nvPr/>
          </p:nvSpPr>
          <p:spPr>
            <a:xfrm>
              <a:off x="4960797" y="3499853"/>
              <a:ext cx="1952625" cy="1405255"/>
            </a:xfrm>
            <a:custGeom>
              <a:avLst/>
              <a:gdLst/>
              <a:ahLst/>
              <a:cxnLst/>
              <a:rect l="l" t="t" r="r" b="b"/>
              <a:pathLst>
                <a:path w="1952625" h="1405254">
                  <a:moveTo>
                    <a:pt x="1952256" y="0"/>
                  </a:moveTo>
                  <a:lnTo>
                    <a:pt x="0" y="0"/>
                  </a:lnTo>
                  <a:lnTo>
                    <a:pt x="0" y="1404696"/>
                  </a:lnTo>
                  <a:lnTo>
                    <a:pt x="1952256" y="1404696"/>
                  </a:lnTo>
                  <a:lnTo>
                    <a:pt x="19522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88388" y="3538080"/>
              <a:ext cx="1624666" cy="1366481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4960797" y="3499853"/>
              <a:ext cx="1952625" cy="1405255"/>
            </a:xfrm>
            <a:custGeom>
              <a:avLst/>
              <a:gdLst/>
              <a:ahLst/>
              <a:cxnLst/>
              <a:rect l="l" t="t" r="r" b="b"/>
              <a:pathLst>
                <a:path w="1952625" h="1405254">
                  <a:moveTo>
                    <a:pt x="0" y="1404696"/>
                  </a:moveTo>
                  <a:lnTo>
                    <a:pt x="1952256" y="1404696"/>
                  </a:lnTo>
                  <a:lnTo>
                    <a:pt x="1952256" y="0"/>
                  </a:lnTo>
                  <a:lnTo>
                    <a:pt x="0" y="0"/>
                  </a:lnTo>
                  <a:lnTo>
                    <a:pt x="0" y="1404696"/>
                  </a:lnTo>
                  <a:close/>
                </a:path>
              </a:pathLst>
            </a:custGeom>
            <a:ln w="9525">
              <a:solidFill>
                <a:srgbClr val="7A7B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4" name="object 1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856598" y="3567138"/>
            <a:ext cx="482396" cy="481495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25029" y="3556648"/>
            <a:ext cx="646142" cy="482790"/>
          </a:xfrm>
          <a:prstGeom prst="rect">
            <a:avLst/>
          </a:prstGeom>
        </p:spPr>
      </p:pic>
      <p:grpSp>
        <p:nvGrpSpPr>
          <p:cNvPr id="16" name="object 16"/>
          <p:cNvGrpSpPr/>
          <p:nvPr/>
        </p:nvGrpSpPr>
        <p:grpSpPr>
          <a:xfrm>
            <a:off x="684949" y="3223107"/>
            <a:ext cx="1043940" cy="1590040"/>
            <a:chOff x="684949" y="3223107"/>
            <a:chExt cx="1043940" cy="15900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4949" y="3223107"/>
              <a:ext cx="482409" cy="481507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63002" y="3735006"/>
              <a:ext cx="765301" cy="1078039"/>
            </a:xfrm>
            <a:prstGeom prst="rect">
              <a:avLst/>
            </a:prstGeom>
          </p:spPr>
        </p:pic>
      </p:grpSp>
      <p:grpSp>
        <p:nvGrpSpPr>
          <p:cNvPr id="19" name="object 19"/>
          <p:cNvGrpSpPr/>
          <p:nvPr/>
        </p:nvGrpSpPr>
        <p:grpSpPr>
          <a:xfrm>
            <a:off x="4278210" y="430200"/>
            <a:ext cx="2715260" cy="1501140"/>
            <a:chOff x="4278210" y="430200"/>
            <a:chExt cx="2715260" cy="1501140"/>
          </a:xfrm>
        </p:grpSpPr>
        <p:pic>
          <p:nvPicPr>
            <p:cNvPr id="20" name="object 2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528800" y="430200"/>
              <a:ext cx="2464644" cy="1500924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78210" y="430200"/>
              <a:ext cx="482409" cy="481507"/>
            </a:xfrm>
            <a:prstGeom prst="rect">
              <a:avLst/>
            </a:prstGeom>
          </p:spPr>
        </p:pic>
      </p:grpSp>
      <p:sp>
        <p:nvSpPr>
          <p:cNvPr id="22" name="object 22"/>
          <p:cNvSpPr/>
          <p:nvPr/>
        </p:nvSpPr>
        <p:spPr>
          <a:xfrm>
            <a:off x="541821" y="2010279"/>
            <a:ext cx="6486525" cy="0"/>
          </a:xfrm>
          <a:custGeom>
            <a:avLst/>
            <a:gdLst/>
            <a:ahLst/>
            <a:cxnLst/>
            <a:rect l="l" t="t" r="r" b="b"/>
            <a:pathLst>
              <a:path w="6486525">
                <a:moveTo>
                  <a:pt x="0" y="0"/>
                </a:moveTo>
                <a:lnTo>
                  <a:pt x="6486309" y="0"/>
                </a:lnTo>
              </a:path>
            </a:pathLst>
          </a:custGeom>
          <a:ln w="6350">
            <a:solidFill>
              <a:srgbClr val="7A7B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27300" y="117014"/>
            <a:ext cx="4254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.4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19665" y="5083075"/>
            <a:ext cx="130175" cy="12636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700" spc="-5" dirty="0">
                <a:latin typeface="Franklin Gothic Medium"/>
                <a:cs typeface="Franklin Gothic Medium"/>
              </a:rPr>
              <a:t>40</a:t>
            </a:r>
            <a:endParaRPr sz="700">
              <a:latin typeface="Franklin Gothic Medium"/>
              <a:cs typeface="Franklin Gothic Medium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36825" y="433308"/>
            <a:ext cx="6492875" cy="4281170"/>
            <a:chOff x="536825" y="433308"/>
            <a:chExt cx="6492875" cy="4281170"/>
          </a:xfrm>
        </p:grpSpPr>
        <p:sp>
          <p:nvSpPr>
            <p:cNvPr id="3" name="object 3"/>
            <p:cNvSpPr/>
            <p:nvPr/>
          </p:nvSpPr>
          <p:spPr>
            <a:xfrm>
              <a:off x="543175" y="439656"/>
              <a:ext cx="0" cy="4271645"/>
            </a:xfrm>
            <a:custGeom>
              <a:avLst/>
              <a:gdLst/>
              <a:ahLst/>
              <a:cxnLst/>
              <a:rect l="l" t="t" r="r" b="b"/>
              <a:pathLst>
                <a:path h="4271645">
                  <a:moveTo>
                    <a:pt x="0" y="4271302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40000" y="436483"/>
              <a:ext cx="6486525" cy="0"/>
            </a:xfrm>
            <a:custGeom>
              <a:avLst/>
              <a:gdLst/>
              <a:ahLst/>
              <a:cxnLst/>
              <a:rect l="l" t="t" r="r" b="b"/>
              <a:pathLst>
                <a:path w="6486525">
                  <a:moveTo>
                    <a:pt x="0" y="0"/>
                  </a:moveTo>
                  <a:lnTo>
                    <a:pt x="6486347" y="0"/>
                  </a:lnTo>
                </a:path>
              </a:pathLst>
            </a:custGeom>
            <a:ln w="6350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023174" y="439656"/>
              <a:ext cx="0" cy="4271645"/>
            </a:xfrm>
            <a:custGeom>
              <a:avLst/>
              <a:gdLst/>
              <a:ahLst/>
              <a:cxnLst/>
              <a:rect l="l" t="t" r="r" b="b"/>
              <a:pathLst>
                <a:path h="4271645">
                  <a:moveTo>
                    <a:pt x="0" y="4271302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0000" y="4712542"/>
              <a:ext cx="6486525" cy="0"/>
            </a:xfrm>
            <a:custGeom>
              <a:avLst/>
              <a:gdLst/>
              <a:ahLst/>
              <a:cxnLst/>
              <a:rect l="l" t="t" r="r" b="b"/>
              <a:pathLst>
                <a:path w="6486525">
                  <a:moveTo>
                    <a:pt x="0" y="0"/>
                  </a:moveTo>
                  <a:lnTo>
                    <a:pt x="6486347" y="0"/>
                  </a:lnTo>
                </a:path>
              </a:pathLst>
            </a:custGeom>
            <a:ln w="3175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52337" y="3651821"/>
              <a:ext cx="440171" cy="871258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63001" y="3474758"/>
              <a:ext cx="1354061" cy="103900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98007" y="1273479"/>
              <a:ext cx="1328851" cy="325630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03827" y="1716929"/>
              <a:ext cx="951507" cy="86793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93851" y="3340316"/>
              <a:ext cx="990765" cy="1162273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007006" y="1458938"/>
              <a:ext cx="1086027" cy="105100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75004" y="1828317"/>
              <a:ext cx="1215275" cy="979754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291983" y="1675307"/>
              <a:ext cx="1071037" cy="1239773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986650" y="1525917"/>
            <a:ext cx="678180" cy="236854"/>
          </a:xfrm>
          <a:prstGeom prst="rect">
            <a:avLst/>
          </a:prstGeom>
          <a:ln w="11302">
            <a:solidFill>
              <a:srgbClr val="7A7B97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315"/>
              </a:spcBef>
            </a:pPr>
            <a:r>
              <a:rPr sz="1000" spc="-35" dirty="0">
                <a:latin typeface="Open Sans"/>
                <a:cs typeface="Open Sans"/>
              </a:rPr>
              <a:t>Hard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hat</a:t>
            </a:r>
            <a:endParaRPr sz="1000">
              <a:latin typeface="Open Sans"/>
              <a:cs typeface="Open San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21649" y="2547861"/>
            <a:ext cx="943610" cy="236854"/>
          </a:xfrm>
          <a:prstGeom prst="rect">
            <a:avLst/>
          </a:prstGeom>
          <a:ln w="11302">
            <a:solidFill>
              <a:srgbClr val="7A7B97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09220">
              <a:lnSpc>
                <a:spcPct val="100000"/>
              </a:lnSpc>
              <a:spcBef>
                <a:spcPts val="315"/>
              </a:spcBef>
            </a:pPr>
            <a:r>
              <a:rPr sz="1000" spc="-30" dirty="0">
                <a:latin typeface="Open Sans"/>
                <a:cs typeface="Open Sans"/>
              </a:rPr>
              <a:t>Safety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gloves</a:t>
            </a:r>
            <a:endParaRPr sz="1000">
              <a:latin typeface="Open Sans"/>
              <a:cs typeface="Open San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25647" y="1446961"/>
            <a:ext cx="807720" cy="236854"/>
          </a:xfrm>
          <a:prstGeom prst="rect">
            <a:avLst/>
          </a:prstGeom>
          <a:ln w="11302">
            <a:solidFill>
              <a:srgbClr val="7A7B97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315"/>
              </a:spcBef>
            </a:pPr>
            <a:r>
              <a:rPr sz="1000" spc="-30" dirty="0">
                <a:latin typeface="Open Sans"/>
                <a:cs typeface="Open Sans"/>
              </a:rPr>
              <a:t>Safety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vest</a:t>
            </a:r>
            <a:endParaRPr sz="1000">
              <a:latin typeface="Open Sans"/>
              <a:cs typeface="Open San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87499" y="3030956"/>
            <a:ext cx="1142365" cy="389255"/>
          </a:xfrm>
          <a:prstGeom prst="rect">
            <a:avLst/>
          </a:prstGeom>
          <a:ln w="11302">
            <a:solidFill>
              <a:srgbClr val="7A7B97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167005" marR="107950" indent="-52705">
              <a:lnSpc>
                <a:spcPts val="1100"/>
              </a:lnSpc>
              <a:spcBef>
                <a:spcPts val="434"/>
              </a:spcBef>
            </a:pPr>
            <a:r>
              <a:rPr sz="1000" spc="-35" dirty="0">
                <a:latin typeface="Open Sans"/>
                <a:cs typeface="Open Sans"/>
              </a:rPr>
              <a:t>Boot</a:t>
            </a:r>
            <a:r>
              <a:rPr sz="1000" spc="-25" dirty="0">
                <a:latin typeface="Open Sans"/>
                <a:cs typeface="Open Sans"/>
              </a:rPr>
              <a:t>s </a:t>
            </a:r>
            <a:r>
              <a:rPr sz="1000" spc="-35" dirty="0">
                <a:latin typeface="Open Sans"/>
                <a:cs typeface="Open Sans"/>
              </a:rPr>
              <a:t>tha</a:t>
            </a:r>
            <a:r>
              <a:rPr sz="1000" spc="-20" dirty="0">
                <a:latin typeface="Open Sans"/>
                <a:cs typeface="Open Sans"/>
              </a:rPr>
              <a:t>t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cover  the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whol</a:t>
            </a:r>
            <a:r>
              <a:rPr sz="1000" spc="-30" dirty="0">
                <a:latin typeface="Open Sans"/>
                <a:cs typeface="Open Sans"/>
              </a:rPr>
              <a:t>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foot</a:t>
            </a:r>
            <a:endParaRPr sz="1000">
              <a:latin typeface="Open Sans"/>
              <a:cs typeface="Open San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34656" y="3047263"/>
            <a:ext cx="744855" cy="236854"/>
          </a:xfrm>
          <a:prstGeom prst="rect">
            <a:avLst/>
          </a:prstGeom>
          <a:ln w="11302">
            <a:solidFill>
              <a:srgbClr val="7A7B97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315"/>
              </a:spcBef>
            </a:pPr>
            <a:r>
              <a:rPr sz="1000" spc="-35" dirty="0">
                <a:latin typeface="Open Sans"/>
                <a:cs typeface="Open Sans"/>
              </a:rPr>
              <a:t>Ea</a:t>
            </a:r>
            <a:r>
              <a:rPr sz="1000" spc="-25" dirty="0">
                <a:latin typeface="Open Sans"/>
                <a:cs typeface="Open Sans"/>
              </a:rPr>
              <a:t>r </a:t>
            </a:r>
            <a:r>
              <a:rPr sz="1000" spc="-35" dirty="0">
                <a:latin typeface="Open Sans"/>
                <a:cs typeface="Open Sans"/>
              </a:rPr>
              <a:t>muffs</a:t>
            </a:r>
            <a:endParaRPr sz="1000">
              <a:latin typeface="Open Sans"/>
              <a:cs typeface="Open San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199507" y="2499499"/>
            <a:ext cx="768350" cy="389255"/>
          </a:xfrm>
          <a:custGeom>
            <a:avLst/>
            <a:gdLst/>
            <a:ahLst/>
            <a:cxnLst/>
            <a:rect l="l" t="t" r="r" b="b"/>
            <a:pathLst>
              <a:path w="768350" h="389255">
                <a:moveTo>
                  <a:pt x="768299" y="0"/>
                </a:moveTo>
                <a:lnTo>
                  <a:pt x="0" y="0"/>
                </a:lnTo>
                <a:lnTo>
                  <a:pt x="0" y="389039"/>
                </a:lnTo>
                <a:lnTo>
                  <a:pt x="768299" y="389039"/>
                </a:lnTo>
                <a:lnTo>
                  <a:pt x="7682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199507" y="2499499"/>
            <a:ext cx="768350" cy="389255"/>
          </a:xfrm>
          <a:prstGeom prst="rect">
            <a:avLst/>
          </a:prstGeom>
          <a:ln w="11302">
            <a:solidFill>
              <a:srgbClr val="19325D"/>
            </a:solidFill>
          </a:ln>
        </p:spPr>
        <p:txBody>
          <a:bodyPr vert="horz" wrap="square" lIns="0" tIns="61594" rIns="0" bIns="0" rtlCol="0">
            <a:spAutoFit/>
          </a:bodyPr>
          <a:lstStyle/>
          <a:p>
            <a:pPr marL="63500" marR="56515" indent="182880">
              <a:lnSpc>
                <a:spcPts val="1100"/>
              </a:lnSpc>
              <a:spcBef>
                <a:spcPts val="484"/>
              </a:spcBef>
            </a:pPr>
            <a:r>
              <a:rPr sz="1000" spc="-35" dirty="0">
                <a:latin typeface="Open Sans"/>
                <a:cs typeface="Open Sans"/>
              </a:rPr>
              <a:t>Long </a:t>
            </a:r>
            <a:r>
              <a:rPr sz="1000" spc="-30" dirty="0">
                <a:latin typeface="Open Sans"/>
                <a:cs typeface="Open Sans"/>
              </a:rPr>
              <a:t> sleeve</a:t>
            </a:r>
            <a:r>
              <a:rPr sz="1000" spc="-35" dirty="0">
                <a:latin typeface="Open Sans"/>
                <a:cs typeface="Open Sans"/>
              </a:rPr>
              <a:t>d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top</a:t>
            </a:r>
            <a:endParaRPr sz="1000">
              <a:latin typeface="Open Sans"/>
              <a:cs typeface="Open San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99648" y="4191952"/>
            <a:ext cx="727075" cy="236854"/>
          </a:xfrm>
          <a:prstGeom prst="rect">
            <a:avLst/>
          </a:prstGeom>
          <a:ln w="11302">
            <a:solidFill>
              <a:srgbClr val="7A7B97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315"/>
              </a:spcBef>
            </a:pPr>
            <a:r>
              <a:rPr sz="1000" spc="-35" dirty="0">
                <a:latin typeface="Open Sans"/>
                <a:cs typeface="Open Sans"/>
              </a:rPr>
              <a:t>Sunscreen</a:t>
            </a:r>
            <a:endParaRPr sz="1000">
              <a:latin typeface="Open Sans"/>
              <a:cs typeface="Open San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358426" y="3050806"/>
            <a:ext cx="1514475" cy="389255"/>
          </a:xfrm>
          <a:prstGeom prst="rect">
            <a:avLst/>
          </a:prstGeom>
          <a:ln w="11302">
            <a:solidFill>
              <a:srgbClr val="7A7B97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450215" marR="114935" indent="-328295">
              <a:lnSpc>
                <a:spcPct val="100000"/>
              </a:lnSpc>
              <a:spcBef>
                <a:spcPts val="315"/>
              </a:spcBef>
            </a:pPr>
            <a:r>
              <a:rPr sz="1000" spc="-30" dirty="0">
                <a:latin typeface="Open Sans"/>
                <a:cs typeface="Open Sans"/>
              </a:rPr>
              <a:t>Safety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glasses/goggles,  </a:t>
            </a:r>
            <a:r>
              <a:rPr sz="1000" spc="-35" dirty="0">
                <a:latin typeface="Open Sans"/>
                <a:cs typeface="Open Sans"/>
              </a:rPr>
              <a:t>Sunglasses</a:t>
            </a:r>
            <a:endParaRPr sz="1000">
              <a:latin typeface="Open Sans"/>
              <a:cs typeface="Open San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562640" y="1475168"/>
            <a:ext cx="777875" cy="236854"/>
          </a:xfrm>
          <a:prstGeom prst="rect">
            <a:avLst/>
          </a:prstGeom>
          <a:ln w="11302">
            <a:solidFill>
              <a:srgbClr val="7A7B97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315"/>
              </a:spcBef>
            </a:pPr>
            <a:r>
              <a:rPr sz="1000" spc="-40" dirty="0">
                <a:latin typeface="Open Sans"/>
                <a:cs typeface="Open Sans"/>
              </a:rPr>
              <a:t>Dus</a:t>
            </a:r>
            <a:r>
              <a:rPr sz="1000" spc="-20" dirty="0">
                <a:latin typeface="Open Sans"/>
                <a:cs typeface="Open Sans"/>
              </a:rPr>
              <a:t>t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40" dirty="0">
                <a:latin typeface="Open Sans"/>
                <a:cs typeface="Open Sans"/>
              </a:rPr>
              <a:t>mask</a:t>
            </a:r>
            <a:endParaRPr sz="1000">
              <a:latin typeface="Open Sans"/>
              <a:cs typeface="Open San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271503" y="3239401"/>
            <a:ext cx="768350" cy="236854"/>
          </a:xfrm>
          <a:custGeom>
            <a:avLst/>
            <a:gdLst/>
            <a:ahLst/>
            <a:cxnLst/>
            <a:rect l="l" t="t" r="r" b="b"/>
            <a:pathLst>
              <a:path w="768350" h="236854">
                <a:moveTo>
                  <a:pt x="768299" y="0"/>
                </a:moveTo>
                <a:lnTo>
                  <a:pt x="0" y="0"/>
                </a:lnTo>
                <a:lnTo>
                  <a:pt x="0" y="236639"/>
                </a:lnTo>
                <a:lnTo>
                  <a:pt x="768299" y="236639"/>
                </a:lnTo>
                <a:lnTo>
                  <a:pt x="7682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271503" y="3239401"/>
            <a:ext cx="768350" cy="236854"/>
          </a:xfrm>
          <a:prstGeom prst="rect">
            <a:avLst/>
          </a:prstGeom>
          <a:ln w="11302">
            <a:solidFill>
              <a:srgbClr val="19325D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315"/>
              </a:spcBef>
            </a:pPr>
            <a:r>
              <a:rPr sz="1000" spc="-35" dirty="0">
                <a:latin typeface="Open Sans"/>
                <a:cs typeface="Open Sans"/>
              </a:rPr>
              <a:t>Lon</a:t>
            </a:r>
            <a:r>
              <a:rPr sz="1000" spc="-30" dirty="0">
                <a:latin typeface="Open Sans"/>
                <a:cs typeface="Open Sans"/>
              </a:rPr>
              <a:t>g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pants</a:t>
            </a:r>
            <a:endParaRPr sz="1000">
              <a:latin typeface="Open Sans"/>
              <a:cs typeface="Open Sans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546354" y="3499091"/>
            <a:ext cx="6472555" cy="1463040"/>
            <a:chOff x="546354" y="3499091"/>
            <a:chExt cx="6472555" cy="1463040"/>
          </a:xfrm>
        </p:grpSpPr>
        <p:pic>
          <p:nvPicPr>
            <p:cNvPr id="28" name="object 2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292678" y="3499091"/>
              <a:ext cx="1566416" cy="504095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546354" y="4714125"/>
              <a:ext cx="6472555" cy="247650"/>
            </a:xfrm>
            <a:custGeom>
              <a:avLst/>
              <a:gdLst/>
              <a:ahLst/>
              <a:cxnLst/>
              <a:rect l="l" t="t" r="r" b="b"/>
              <a:pathLst>
                <a:path w="6472555" h="247650">
                  <a:moveTo>
                    <a:pt x="6472275" y="0"/>
                  </a:moveTo>
                  <a:lnTo>
                    <a:pt x="0" y="0"/>
                  </a:lnTo>
                  <a:lnTo>
                    <a:pt x="0" y="247522"/>
                  </a:lnTo>
                  <a:lnTo>
                    <a:pt x="6472275" y="247522"/>
                  </a:lnTo>
                  <a:lnTo>
                    <a:pt x="6472275" y="0"/>
                  </a:lnTo>
                  <a:close/>
                </a:path>
              </a:pathLst>
            </a:custGeom>
            <a:solidFill>
              <a:srgbClr val="DAD9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608824" y="4746782"/>
            <a:ext cx="63182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35" dirty="0">
                <a:latin typeface="Open Sans"/>
                <a:cs typeface="Open Sans"/>
              </a:rPr>
              <a:t>As</a:t>
            </a:r>
            <a:r>
              <a:rPr sz="1000" b="1" spc="-20" dirty="0">
                <a:latin typeface="Open Sans"/>
                <a:cs typeface="Open Sans"/>
              </a:rPr>
              <a:t> </a:t>
            </a:r>
            <a:r>
              <a:rPr sz="1000" b="1" spc="-35" dirty="0">
                <a:latin typeface="Open Sans"/>
                <a:cs typeface="Open Sans"/>
              </a:rPr>
              <a:t>a</a:t>
            </a:r>
            <a:r>
              <a:rPr sz="1000" b="1" spc="-20" dirty="0">
                <a:latin typeface="Open Sans"/>
                <a:cs typeface="Open Sans"/>
              </a:rPr>
              <a:t> </a:t>
            </a:r>
            <a:r>
              <a:rPr sz="1000" b="1" spc="-40" dirty="0">
                <a:latin typeface="Open Sans"/>
                <a:cs typeface="Open Sans"/>
              </a:rPr>
              <a:t>minimum,</a:t>
            </a:r>
            <a:r>
              <a:rPr sz="1000" b="1" spc="-20" dirty="0">
                <a:latin typeface="Open Sans"/>
                <a:cs typeface="Open Sans"/>
              </a:rPr>
              <a:t> </a:t>
            </a:r>
            <a:r>
              <a:rPr sz="1000" b="1" spc="-35" dirty="0">
                <a:latin typeface="Open Sans"/>
                <a:cs typeface="Open Sans"/>
              </a:rPr>
              <a:t>a</a:t>
            </a:r>
            <a:r>
              <a:rPr sz="1000" b="1" spc="-20" dirty="0">
                <a:latin typeface="Open Sans"/>
                <a:cs typeface="Open Sans"/>
              </a:rPr>
              <a:t> </a:t>
            </a:r>
            <a:r>
              <a:rPr sz="1000" b="1" spc="-30" dirty="0">
                <a:latin typeface="Open Sans"/>
                <a:cs typeface="Open Sans"/>
              </a:rPr>
              <a:t>rigger</a:t>
            </a:r>
            <a:r>
              <a:rPr sz="1000" b="1" spc="-15" dirty="0">
                <a:latin typeface="Open Sans"/>
                <a:cs typeface="Open Sans"/>
              </a:rPr>
              <a:t> </a:t>
            </a:r>
            <a:r>
              <a:rPr sz="1000" b="1" spc="-35" dirty="0">
                <a:latin typeface="Open Sans"/>
                <a:cs typeface="Open Sans"/>
              </a:rPr>
              <a:t>should</a:t>
            </a:r>
            <a:r>
              <a:rPr sz="1000" b="1" spc="-20" dirty="0">
                <a:latin typeface="Open Sans"/>
                <a:cs typeface="Open Sans"/>
              </a:rPr>
              <a:t> </a:t>
            </a:r>
            <a:r>
              <a:rPr sz="1000" b="1" spc="-40" dirty="0">
                <a:latin typeface="Open Sans"/>
                <a:cs typeface="Open Sans"/>
              </a:rPr>
              <a:t>wear</a:t>
            </a:r>
            <a:r>
              <a:rPr sz="1000" b="1" spc="-20" dirty="0">
                <a:latin typeface="Open Sans"/>
                <a:cs typeface="Open Sans"/>
              </a:rPr>
              <a:t> </a:t>
            </a:r>
            <a:r>
              <a:rPr sz="1000" b="1" spc="-35" dirty="0">
                <a:latin typeface="Open Sans"/>
                <a:cs typeface="Open Sans"/>
              </a:rPr>
              <a:t>a</a:t>
            </a:r>
            <a:r>
              <a:rPr sz="1000" b="1" spc="-20" dirty="0">
                <a:latin typeface="Open Sans"/>
                <a:cs typeface="Open Sans"/>
              </a:rPr>
              <a:t> </a:t>
            </a:r>
            <a:r>
              <a:rPr sz="1000" b="1" spc="-30" dirty="0">
                <a:latin typeface="Open Sans"/>
                <a:cs typeface="Open Sans"/>
              </a:rPr>
              <a:t>safety</a:t>
            </a:r>
            <a:r>
              <a:rPr sz="1000" b="1" spc="-15" dirty="0">
                <a:latin typeface="Open Sans"/>
                <a:cs typeface="Open Sans"/>
              </a:rPr>
              <a:t> </a:t>
            </a:r>
            <a:r>
              <a:rPr sz="1000" b="1" spc="-40" dirty="0">
                <a:latin typeface="Open Sans"/>
                <a:cs typeface="Open Sans"/>
              </a:rPr>
              <a:t>helmet,</a:t>
            </a:r>
            <a:r>
              <a:rPr sz="1000" b="1" spc="-20" dirty="0">
                <a:latin typeface="Open Sans"/>
                <a:cs typeface="Open Sans"/>
              </a:rPr>
              <a:t> </a:t>
            </a:r>
            <a:r>
              <a:rPr sz="1000" b="1" spc="-35" dirty="0">
                <a:latin typeface="Open Sans"/>
                <a:cs typeface="Open Sans"/>
              </a:rPr>
              <a:t>rubber-soled</a:t>
            </a:r>
            <a:r>
              <a:rPr sz="1000" b="1" spc="-20" dirty="0">
                <a:latin typeface="Open Sans"/>
                <a:cs typeface="Open Sans"/>
              </a:rPr>
              <a:t> </a:t>
            </a:r>
            <a:r>
              <a:rPr sz="1000" b="1" spc="-30" dirty="0">
                <a:latin typeface="Open Sans"/>
                <a:cs typeface="Open Sans"/>
              </a:rPr>
              <a:t>boots,</a:t>
            </a:r>
            <a:r>
              <a:rPr sz="1000" b="1" spc="-20" dirty="0">
                <a:latin typeface="Open Sans"/>
                <a:cs typeface="Open Sans"/>
              </a:rPr>
              <a:t> </a:t>
            </a:r>
            <a:r>
              <a:rPr sz="1000" b="1" spc="-35" dirty="0">
                <a:latin typeface="Open Sans"/>
                <a:cs typeface="Open Sans"/>
              </a:rPr>
              <a:t>a</a:t>
            </a:r>
            <a:r>
              <a:rPr sz="1000" b="1" spc="-20" dirty="0">
                <a:latin typeface="Open Sans"/>
                <a:cs typeface="Open Sans"/>
              </a:rPr>
              <a:t> </a:t>
            </a:r>
            <a:r>
              <a:rPr sz="1000" b="1" spc="-35" dirty="0">
                <a:latin typeface="Open Sans"/>
                <a:cs typeface="Open Sans"/>
              </a:rPr>
              <a:t>hi-vis</a:t>
            </a:r>
            <a:r>
              <a:rPr sz="1000" b="1" spc="-15" dirty="0">
                <a:latin typeface="Open Sans"/>
                <a:cs typeface="Open Sans"/>
              </a:rPr>
              <a:t> </a:t>
            </a:r>
            <a:r>
              <a:rPr sz="1000" b="1" spc="-30" dirty="0">
                <a:latin typeface="Open Sans"/>
                <a:cs typeface="Open Sans"/>
              </a:rPr>
              <a:t>vest/clothing</a:t>
            </a:r>
            <a:r>
              <a:rPr sz="1000" b="1" spc="-20" dirty="0">
                <a:latin typeface="Open Sans"/>
                <a:cs typeface="Open Sans"/>
              </a:rPr>
              <a:t> </a:t>
            </a:r>
            <a:r>
              <a:rPr sz="1000" b="1" spc="-35" dirty="0">
                <a:latin typeface="Open Sans"/>
                <a:cs typeface="Open Sans"/>
              </a:rPr>
              <a:t>and</a:t>
            </a:r>
            <a:r>
              <a:rPr sz="1000" b="1" spc="-20" dirty="0">
                <a:latin typeface="Open Sans"/>
                <a:cs typeface="Open Sans"/>
              </a:rPr>
              <a:t> </a:t>
            </a:r>
            <a:r>
              <a:rPr sz="1000" b="1" spc="-30" dirty="0">
                <a:latin typeface="Open Sans"/>
                <a:cs typeface="Open Sans"/>
              </a:rPr>
              <a:t>gloves.</a:t>
            </a:r>
            <a:endParaRPr sz="1000">
              <a:latin typeface="Open Sans"/>
              <a:cs typeface="Open Sans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46354" y="4714125"/>
            <a:ext cx="6472555" cy="247650"/>
          </a:xfrm>
          <a:custGeom>
            <a:avLst/>
            <a:gdLst/>
            <a:ahLst/>
            <a:cxnLst/>
            <a:rect l="l" t="t" r="r" b="b"/>
            <a:pathLst>
              <a:path w="6472555" h="247650">
                <a:moveTo>
                  <a:pt x="0" y="247522"/>
                </a:moveTo>
                <a:lnTo>
                  <a:pt x="6472275" y="247522"/>
                </a:lnTo>
                <a:lnTo>
                  <a:pt x="6472275" y="0"/>
                </a:lnTo>
                <a:lnTo>
                  <a:pt x="0" y="0"/>
                </a:lnTo>
                <a:lnTo>
                  <a:pt x="0" y="247522"/>
                </a:lnTo>
                <a:close/>
              </a:path>
            </a:pathLst>
          </a:custGeom>
          <a:ln w="6350">
            <a:solidFill>
              <a:srgbClr val="7A7B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527300" y="117014"/>
            <a:ext cx="6363335" cy="1089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76900" algn="l"/>
              </a:tabLst>
            </a:pP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sz="1100" i="1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.4	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PLA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6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ASK</a:t>
            </a:r>
            <a:endParaRPr sz="11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Franklin Gothic Medium"/>
              <a:cs typeface="Franklin Gothic Medium"/>
            </a:endParaRPr>
          </a:p>
          <a:p>
            <a:pPr marL="84455">
              <a:lnSpc>
                <a:spcPct val="100000"/>
              </a:lnSpc>
            </a:pPr>
            <a:r>
              <a:rPr sz="1000" b="1" spc="-25" dirty="0">
                <a:latin typeface="Open Sans"/>
                <a:cs typeface="Open Sans"/>
              </a:rPr>
              <a:t>6.</a:t>
            </a:r>
            <a:r>
              <a:rPr sz="1000" b="1" spc="530" dirty="0">
                <a:latin typeface="Open Sans"/>
                <a:cs typeface="Open Sans"/>
              </a:rPr>
              <a:t> </a:t>
            </a:r>
            <a:r>
              <a:rPr sz="1000" b="1" spc="-35" dirty="0">
                <a:latin typeface="Open Sans"/>
                <a:cs typeface="Open Sans"/>
              </a:rPr>
              <a:t>Use</a:t>
            </a:r>
            <a:r>
              <a:rPr sz="1000" b="1" spc="-25" dirty="0">
                <a:latin typeface="Open Sans"/>
                <a:cs typeface="Open Sans"/>
              </a:rPr>
              <a:t> </a:t>
            </a:r>
            <a:r>
              <a:rPr sz="1000" b="1" spc="-35" dirty="0">
                <a:latin typeface="Open Sans"/>
                <a:cs typeface="Open Sans"/>
              </a:rPr>
              <a:t>personal</a:t>
            </a:r>
            <a:r>
              <a:rPr sz="1000" b="1" spc="-25" dirty="0">
                <a:latin typeface="Open Sans"/>
                <a:cs typeface="Open Sans"/>
              </a:rPr>
              <a:t> </a:t>
            </a:r>
            <a:r>
              <a:rPr sz="1000" b="1" spc="-35" dirty="0">
                <a:latin typeface="Open Sans"/>
                <a:cs typeface="Open Sans"/>
              </a:rPr>
              <a:t>protective</a:t>
            </a:r>
            <a:r>
              <a:rPr sz="1000" b="1" spc="-25" dirty="0">
                <a:latin typeface="Open Sans"/>
                <a:cs typeface="Open Sans"/>
              </a:rPr>
              <a:t> </a:t>
            </a:r>
            <a:r>
              <a:rPr sz="1000" b="1" spc="-35" dirty="0">
                <a:latin typeface="Open Sans"/>
                <a:cs typeface="Open Sans"/>
              </a:rPr>
              <a:t>equipment</a:t>
            </a:r>
            <a:r>
              <a:rPr sz="1000" b="1" spc="-25" dirty="0">
                <a:latin typeface="Open Sans"/>
                <a:cs typeface="Open Sans"/>
              </a:rPr>
              <a:t> </a:t>
            </a:r>
            <a:r>
              <a:rPr sz="1000" b="1" spc="-30" dirty="0">
                <a:latin typeface="Open Sans"/>
                <a:cs typeface="Open Sans"/>
              </a:rPr>
              <a:t>(PPE)</a:t>
            </a:r>
            <a:r>
              <a:rPr sz="1000" b="1" spc="-25" dirty="0">
                <a:latin typeface="Open Sans"/>
                <a:cs typeface="Open Sans"/>
              </a:rPr>
              <a:t> </a:t>
            </a:r>
            <a:r>
              <a:rPr sz="1000" b="1" spc="-35" dirty="0">
                <a:latin typeface="Open Sans"/>
                <a:cs typeface="Open Sans"/>
              </a:rPr>
              <a:t>(wear</a:t>
            </a:r>
            <a:r>
              <a:rPr sz="1000" b="1" spc="-25" dirty="0">
                <a:latin typeface="Open Sans"/>
                <a:cs typeface="Open Sans"/>
              </a:rPr>
              <a:t> </a:t>
            </a:r>
            <a:r>
              <a:rPr sz="1000" b="1" spc="-30" dirty="0">
                <a:latin typeface="Open Sans"/>
                <a:cs typeface="Open Sans"/>
              </a:rPr>
              <a:t>safety</a:t>
            </a:r>
            <a:r>
              <a:rPr sz="1000" b="1" spc="-25" dirty="0">
                <a:latin typeface="Open Sans"/>
                <a:cs typeface="Open Sans"/>
              </a:rPr>
              <a:t> </a:t>
            </a:r>
            <a:r>
              <a:rPr sz="1000" b="1" spc="-30" dirty="0">
                <a:latin typeface="Open Sans"/>
                <a:cs typeface="Open Sans"/>
              </a:rPr>
              <a:t>clothing)</a:t>
            </a:r>
            <a:endParaRPr sz="1000">
              <a:latin typeface="Open Sans"/>
              <a:cs typeface="Open Sans"/>
            </a:endParaRPr>
          </a:p>
          <a:p>
            <a:pPr marL="84455" marR="358775">
              <a:lnSpc>
                <a:spcPct val="100000"/>
              </a:lnSpc>
              <a:spcBef>
                <a:spcPts val="570"/>
              </a:spcBef>
            </a:pPr>
            <a:r>
              <a:rPr sz="1000" spc="-35" dirty="0">
                <a:latin typeface="Open Sans"/>
                <a:cs typeface="Open Sans"/>
              </a:rPr>
              <a:t>Wear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safety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clothing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and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PPE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to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control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hazards.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Avoid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relying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on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these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as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the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only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way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to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control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hazards. </a:t>
            </a:r>
            <a:r>
              <a:rPr sz="1000" spc="-245" dirty="0">
                <a:latin typeface="Open Sans"/>
                <a:cs typeface="Open Sans"/>
              </a:rPr>
              <a:t> </a:t>
            </a:r>
            <a:r>
              <a:rPr sz="1000" spc="-40" dirty="0">
                <a:latin typeface="Open Sans"/>
                <a:cs typeface="Open Sans"/>
              </a:rPr>
              <a:t>Make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sure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the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PPE</a:t>
            </a:r>
            <a:r>
              <a:rPr sz="1000" spc="-25" dirty="0">
                <a:latin typeface="Open Sans"/>
                <a:cs typeface="Open Sans"/>
              </a:rPr>
              <a:t> is </a:t>
            </a:r>
            <a:r>
              <a:rPr sz="1000" spc="-30" dirty="0">
                <a:latin typeface="Open Sans"/>
                <a:cs typeface="Open Sans"/>
              </a:rPr>
              <a:t>right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for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you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and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the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company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has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trained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you</a:t>
            </a:r>
            <a:r>
              <a:rPr sz="1000" spc="-25" dirty="0">
                <a:latin typeface="Open Sans"/>
                <a:cs typeface="Open Sans"/>
              </a:rPr>
              <a:t> in </a:t>
            </a:r>
            <a:r>
              <a:rPr sz="1000" spc="-40" dirty="0">
                <a:latin typeface="Open Sans"/>
                <a:cs typeface="Open Sans"/>
              </a:rPr>
              <a:t>how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to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use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20" dirty="0">
                <a:latin typeface="Open Sans"/>
                <a:cs typeface="Open Sans"/>
              </a:rPr>
              <a:t>it.</a:t>
            </a:r>
            <a:endParaRPr sz="1000">
              <a:latin typeface="Open Sans"/>
              <a:cs typeface="Open Sans"/>
            </a:endParaRPr>
          </a:p>
          <a:p>
            <a:pPr marL="84455">
              <a:lnSpc>
                <a:spcPct val="100000"/>
              </a:lnSpc>
            </a:pPr>
            <a:r>
              <a:rPr sz="1000" spc="-30" dirty="0">
                <a:latin typeface="Open Sans"/>
                <a:cs typeface="Open Sans"/>
              </a:rPr>
              <a:t>For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example,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wear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25" dirty="0">
                <a:latin typeface="Open Sans"/>
                <a:cs typeface="Open Sans"/>
              </a:rPr>
              <a:t>high-visibility </a:t>
            </a:r>
            <a:r>
              <a:rPr sz="1000" spc="-30" dirty="0">
                <a:latin typeface="Open Sans"/>
                <a:cs typeface="Open Sans"/>
              </a:rPr>
              <a:t>clothing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so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workmates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can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see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5" dirty="0">
                <a:latin typeface="Open Sans"/>
                <a:cs typeface="Open Sans"/>
              </a:rPr>
              <a:t>you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-40" dirty="0">
                <a:latin typeface="Open Sans"/>
                <a:cs typeface="Open Sans"/>
              </a:rPr>
              <a:t>more</a:t>
            </a:r>
            <a:r>
              <a:rPr sz="1000" spc="-20" dirty="0">
                <a:latin typeface="Open Sans"/>
                <a:cs typeface="Open Sans"/>
              </a:rPr>
              <a:t> </a:t>
            </a:r>
            <a:r>
              <a:rPr sz="1000" spc="-30" dirty="0">
                <a:latin typeface="Open Sans"/>
                <a:cs typeface="Open Sans"/>
              </a:rPr>
              <a:t>easily.</a:t>
            </a:r>
            <a:endParaRPr sz="1000">
              <a:latin typeface="Open Sans"/>
              <a:cs typeface="Open San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19665" y="5083075"/>
            <a:ext cx="130175" cy="12636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700" spc="-5" dirty="0">
                <a:latin typeface="Franklin Gothic Medium"/>
                <a:cs typeface="Franklin Gothic Medium"/>
              </a:rPr>
              <a:t>50</a:t>
            </a:r>
            <a:endParaRPr sz="700">
              <a:latin typeface="Franklin Gothic Medium"/>
              <a:cs typeface="Franklin Gothic Medium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35" name="object 3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1150</Words>
  <Application>Microsoft Office PowerPoint</Application>
  <PresentationFormat>Custom</PresentationFormat>
  <Paragraphs>169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Calibri</vt:lpstr>
      <vt:lpstr>Franklin Gothic Book</vt:lpstr>
      <vt:lpstr>Franklin Gothic Demi</vt:lpstr>
      <vt:lpstr>Franklin Gothic Medium</vt:lpstr>
      <vt:lpstr>Open Sans</vt:lpstr>
      <vt:lpstr>Open Sans Semibold</vt:lpstr>
      <vt:lpstr>Trebuchet MS</vt:lpstr>
      <vt:lpstr>Office Theme</vt:lpstr>
      <vt:lpstr>RIGGING – BASIC SAFETY AND LICENCE GUIDE</vt:lpstr>
      <vt:lpstr>Introduction to Rigging – Basic</vt:lpstr>
      <vt:lpstr>What is rigging?</vt:lpstr>
      <vt:lpstr>PowerPoint Presentation</vt:lpstr>
      <vt:lpstr>Talk with others about site hazards</vt:lpstr>
      <vt:lpstr>Identify workplace hazards</vt:lpstr>
      <vt:lpstr>PowerPoint Presentation</vt:lpstr>
      <vt:lpstr>PowerPoint Presentation</vt:lpstr>
      <vt:lpstr>PowerPoint Presentation</vt:lpstr>
      <vt:lpstr>PowerPoint Presentation</vt:lpstr>
      <vt:lpstr>Associated plant</vt:lpstr>
      <vt:lpstr>Identify rigging equipment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RIGGING – BASIC SAFETY AND LICENCE GUIDE</dc:title>
  <cp:lastModifiedBy>james@easyguides.com.au</cp:lastModifiedBy>
  <cp:revision>1</cp:revision>
  <dcterms:created xsi:type="dcterms:W3CDTF">2021-06-05T01:16:12Z</dcterms:created>
  <dcterms:modified xsi:type="dcterms:W3CDTF">2021-06-05T01:18:17Z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2021-06-05T00:00:00Z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2021-06-05T00:00:00Z</vt:filetime>
  </property>
</Properties>
</file>