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7" r:id="rId5"/>
    <p:sldId id="271" r:id="rId6"/>
    <p:sldId id="310" r:id="rId7"/>
    <p:sldId id="311" r:id="rId8"/>
    <p:sldId id="315" r:id="rId9"/>
  </p:sldIdLst>
  <p:sldSz cx="7556500" cy="5334000"/>
  <p:notesSz cx="7556500" cy="5334000"/>
  <p:custDataLst>
    <p:tags r:id="rId10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56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5899" y="1773018"/>
            <a:ext cx="2676525" cy="2958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05E"/>
                </a:solidFill>
                <a:latin typeface="Bradley Hand ITC"/>
                <a:cs typeface="Bradley Hand IT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2164080" cy="153035"/>
          </a:xfrm>
          <a:custGeom>
            <a:avLst/>
            <a:gdLst/>
            <a:ahLst/>
            <a:cxnLst/>
            <a:rect l="l" t="t" r="r" b="b"/>
            <a:pathLst>
              <a:path w="2164080" h="153035">
                <a:moveTo>
                  <a:pt x="0" y="152996"/>
                </a:moveTo>
                <a:lnTo>
                  <a:pt x="2163597" y="152996"/>
                </a:lnTo>
                <a:lnTo>
                  <a:pt x="216359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346392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2933" y="1200172"/>
            <a:ext cx="3380104" cy="194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670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45A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49"/>
            <a:ext cx="7303770" cy="2787015"/>
            <a:chOff x="-6350" y="-6349"/>
            <a:chExt cx="7303770" cy="2787015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7291070" cy="2774315"/>
            </a:xfrm>
            <a:custGeom>
              <a:avLst/>
              <a:gdLst/>
              <a:ahLst/>
              <a:cxnLst/>
              <a:rect l="l" t="t" r="r" b="b"/>
              <a:pathLst>
                <a:path w="7291070" h="2774315">
                  <a:moveTo>
                    <a:pt x="7290561" y="0"/>
                  </a:moveTo>
                  <a:lnTo>
                    <a:pt x="0" y="0"/>
                  </a:lnTo>
                  <a:lnTo>
                    <a:pt x="0" y="2774099"/>
                  </a:lnTo>
                  <a:lnTo>
                    <a:pt x="7290561" y="0"/>
                  </a:lnTo>
                  <a:close/>
                </a:path>
              </a:pathLst>
            </a:custGeom>
            <a:solidFill>
              <a:srgbClr val="005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291070" cy="2774315"/>
            </a:xfrm>
            <a:custGeom>
              <a:avLst/>
              <a:gdLst/>
              <a:ahLst/>
              <a:cxnLst/>
              <a:rect l="l" t="t" r="r" b="b"/>
              <a:pathLst>
                <a:path w="7291070" h="2774315">
                  <a:moveTo>
                    <a:pt x="0" y="2774108"/>
                  </a:moveTo>
                  <a:lnTo>
                    <a:pt x="7290577" y="0"/>
                  </a:lnTo>
                </a:path>
              </a:pathLst>
            </a:custGeom>
            <a:ln w="12700">
              <a:solidFill>
                <a:srgbClr val="45A7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6382" y="331897"/>
              <a:ext cx="861364" cy="8705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75760" y="4481683"/>
            <a:ext cx="1920239" cy="4724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Includes</a:t>
            </a:r>
            <a:r>
              <a:rPr sz="1600" b="1" spc="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Open Sans"/>
                <a:cs typeface="Open Sans"/>
              </a:rPr>
              <a:t>test </a:t>
            </a: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yourself</a:t>
            </a:r>
            <a:r>
              <a:rPr sz="1600" b="1" spc="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Open Sans"/>
                <a:cs typeface="Open Sans"/>
              </a:rPr>
              <a:t>questions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8299" y="203730"/>
            <a:ext cx="307340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80" dirty="0">
                <a:solidFill>
                  <a:srgbClr val="FFFFFF"/>
                </a:solidFill>
                <a:latin typeface="Bebas Neue Bold"/>
                <a:cs typeface="Bebas Neue Bold"/>
              </a:rPr>
              <a:t>LEARNER</a:t>
            </a:r>
            <a:r>
              <a:rPr sz="4900" spc="27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900" spc="75" dirty="0">
                <a:solidFill>
                  <a:srgbClr val="FFC60A"/>
                </a:solidFill>
                <a:latin typeface="Bebas Neue Bold"/>
                <a:cs typeface="Bebas Neue Bold"/>
              </a:rPr>
              <a:t>GUIDE</a:t>
            </a:r>
            <a:endParaRPr sz="4900">
              <a:latin typeface="Bebas Neue Bold"/>
              <a:cs typeface="Bebas Neue 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6800" y="3823271"/>
            <a:ext cx="2090619" cy="9820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33234" y="1337843"/>
            <a:ext cx="3154680" cy="3604260"/>
            <a:chOff x="533234" y="1337843"/>
            <a:chExt cx="3154680" cy="36042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999" y="4461116"/>
              <a:ext cx="486456" cy="4806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234" y="1337843"/>
              <a:ext cx="3154680" cy="3127375"/>
            </a:xfrm>
            <a:custGeom>
              <a:avLst/>
              <a:gdLst/>
              <a:ahLst/>
              <a:cxnLst/>
              <a:rect l="l" t="t" r="r" b="b"/>
              <a:pathLst>
                <a:path w="3154679" h="3127375">
                  <a:moveTo>
                    <a:pt x="3154680" y="0"/>
                  </a:moveTo>
                  <a:lnTo>
                    <a:pt x="0" y="0"/>
                  </a:lnTo>
                  <a:lnTo>
                    <a:pt x="0" y="3127248"/>
                  </a:lnTo>
                  <a:lnTo>
                    <a:pt x="3154680" y="3127248"/>
                  </a:lnTo>
                  <a:lnTo>
                    <a:pt x="3154680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345" y="1359954"/>
              <a:ext cx="3011805" cy="2984500"/>
            </a:xfrm>
            <a:custGeom>
              <a:avLst/>
              <a:gdLst/>
              <a:ahLst/>
              <a:cxnLst/>
              <a:rect l="l" t="t" r="r" b="b"/>
              <a:pathLst>
                <a:path w="3011804" h="2984500">
                  <a:moveTo>
                    <a:pt x="3011297" y="0"/>
                  </a:moveTo>
                  <a:lnTo>
                    <a:pt x="0" y="0"/>
                  </a:lnTo>
                  <a:lnTo>
                    <a:pt x="0" y="2983877"/>
                  </a:lnTo>
                  <a:lnTo>
                    <a:pt x="3011297" y="2983877"/>
                  </a:lnTo>
                  <a:lnTo>
                    <a:pt x="301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946" y="1403598"/>
              <a:ext cx="2854687" cy="28546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345" y="1359954"/>
              <a:ext cx="3011805" cy="2984500"/>
            </a:xfrm>
            <a:custGeom>
              <a:avLst/>
              <a:gdLst/>
              <a:ahLst/>
              <a:cxnLst/>
              <a:rect l="l" t="t" r="r" b="b"/>
              <a:pathLst>
                <a:path w="3011804" h="2984500">
                  <a:moveTo>
                    <a:pt x="0" y="2983877"/>
                  </a:moveTo>
                  <a:lnTo>
                    <a:pt x="3011297" y="2983877"/>
                  </a:lnTo>
                  <a:lnTo>
                    <a:pt x="3011297" y="0"/>
                  </a:lnTo>
                  <a:lnTo>
                    <a:pt x="0" y="0"/>
                  </a:lnTo>
                  <a:lnTo>
                    <a:pt x="0" y="298387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03265" y="4772724"/>
            <a:ext cx="173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C60A"/>
                </a:solidFill>
                <a:latin typeface="Franklin Gothic Medium"/>
                <a:cs typeface="Franklin Gothic Medium"/>
              </a:rPr>
              <a:t>Industry</a:t>
            </a:r>
            <a:r>
              <a:rPr sz="1200" spc="-15" dirty="0">
                <a:solidFill>
                  <a:srgbClr val="FFC60A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FFC60A"/>
                </a:solidFill>
                <a:latin typeface="Franklin Gothic Medium"/>
                <a:cs typeface="Franklin Gothic Medium"/>
              </a:rPr>
              <a:t>Training</a:t>
            </a:r>
            <a:r>
              <a:rPr sz="1200" spc="-20" dirty="0">
                <a:solidFill>
                  <a:srgbClr val="FFC60A"/>
                </a:solidFill>
                <a:latin typeface="Franklin Gothic Medium"/>
                <a:cs typeface="Franklin Gothic Medium"/>
              </a:rPr>
              <a:t> </a:t>
            </a:r>
            <a:r>
              <a:rPr sz="1200" spc="-30" dirty="0">
                <a:solidFill>
                  <a:srgbClr val="FFC60A"/>
                </a:solidFill>
                <a:latin typeface="Franklin Gothic Medium"/>
                <a:cs typeface="Franklin Gothic Medium"/>
              </a:rPr>
              <a:t>Resources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30705">
              <a:lnSpc>
                <a:spcPct val="100000"/>
              </a:lnSpc>
              <a:spcBef>
                <a:spcPts val="340"/>
              </a:spcBef>
            </a:pPr>
            <a:r>
              <a:rPr spc="-40" dirty="0"/>
              <a:t>Training</a:t>
            </a:r>
            <a:r>
              <a:rPr spc="-5" dirty="0"/>
              <a:t> </a:t>
            </a:r>
            <a:r>
              <a:rPr spc="-30" dirty="0"/>
              <a:t>support</a:t>
            </a:r>
            <a:r>
              <a:rPr spc="-5" dirty="0"/>
              <a:t> </a:t>
            </a:r>
            <a:r>
              <a:rPr spc="-30" dirty="0"/>
              <a:t>material</a:t>
            </a:r>
            <a:r>
              <a:rPr spc="-5" dirty="0"/>
              <a:t> </a:t>
            </a:r>
            <a:r>
              <a:rPr spc="-20" dirty="0"/>
              <a:t>for:</a:t>
            </a:r>
          </a:p>
          <a:p>
            <a:pPr marL="154622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18335D"/>
                </a:solidFill>
                <a:latin typeface="Open Sans Extrabold"/>
                <a:cs typeface="Open Sans Extrabold"/>
              </a:rPr>
              <a:t>CPCCWHS2001</a:t>
            </a:r>
            <a:r>
              <a:rPr sz="1800" b="1" spc="-185" dirty="0">
                <a:solidFill>
                  <a:srgbClr val="18335D"/>
                </a:solidFill>
                <a:latin typeface="Open Sans Extrabold"/>
                <a:cs typeface="Open Sans Extrabold"/>
              </a:rPr>
              <a:t> </a:t>
            </a:r>
            <a:r>
              <a:rPr sz="1800" b="1" spc="-50" dirty="0">
                <a:solidFill>
                  <a:srgbClr val="18335D"/>
                </a:solidFill>
                <a:latin typeface="Open Sans Extrabold"/>
                <a:cs typeface="Open Sans Extrabold"/>
              </a:rPr>
              <a:t>–</a:t>
            </a:r>
            <a:endParaRPr sz="1800">
              <a:latin typeface="Open Sans Extrabold"/>
              <a:cs typeface="Open Sans Extrabold"/>
            </a:endParaRPr>
          </a:p>
          <a:p>
            <a:pPr marL="50165" marR="5080" indent="-38100" algn="r">
              <a:lnSpc>
                <a:spcPct val="100800"/>
              </a:lnSpc>
              <a:spcBef>
                <a:spcPts val="890"/>
              </a:spcBef>
            </a:pPr>
            <a:r>
              <a:rPr sz="3200" spc="-40" dirty="0">
                <a:solidFill>
                  <a:srgbClr val="FFFFFF"/>
                </a:solidFill>
                <a:latin typeface="Bebas Neue Bold"/>
                <a:cs typeface="Bebas Neue Bold"/>
              </a:rPr>
              <a:t>Apply</a:t>
            </a:r>
            <a:r>
              <a:rPr sz="3200" spc="-9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200" dirty="0">
                <a:solidFill>
                  <a:srgbClr val="FFFFFF"/>
                </a:solidFill>
                <a:latin typeface="Bebas Neue Bold"/>
                <a:cs typeface="Bebas Neue Bold"/>
              </a:rPr>
              <a:t>whs</a:t>
            </a:r>
            <a:r>
              <a:rPr sz="3200" spc="-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Bebas Neue Bold"/>
                <a:cs typeface="Bebas Neue Bold"/>
              </a:rPr>
              <a:t>Requirements, </a:t>
            </a:r>
            <a:r>
              <a:rPr sz="2600" dirty="0">
                <a:solidFill>
                  <a:srgbClr val="FFFFFF"/>
                </a:solidFill>
                <a:latin typeface="Bebas Neue Bold"/>
                <a:cs typeface="Bebas Neue Bold"/>
              </a:rPr>
              <a:t>Policies</a:t>
            </a:r>
            <a:r>
              <a:rPr sz="2600" spc="-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2600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2600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2600" dirty="0">
                <a:solidFill>
                  <a:srgbClr val="FFFFFF"/>
                </a:solidFill>
                <a:latin typeface="Bebas Neue Bold"/>
                <a:cs typeface="Bebas Neue Bold"/>
              </a:rPr>
              <a:t>Procedures</a:t>
            </a:r>
            <a:r>
              <a:rPr sz="2600" spc="-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2600" dirty="0">
                <a:solidFill>
                  <a:srgbClr val="FFFFFF"/>
                </a:solidFill>
                <a:latin typeface="Bebas Neue Bold"/>
                <a:cs typeface="Bebas Neue Bold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Bebas Neue Bold"/>
                <a:cs typeface="Bebas Neue Bold"/>
              </a:rPr>
              <a:t>the </a:t>
            </a:r>
            <a:r>
              <a:rPr sz="2600" dirty="0">
                <a:solidFill>
                  <a:srgbClr val="FFFFFF"/>
                </a:solidFill>
                <a:latin typeface="Bebas Neue Bold"/>
                <a:cs typeface="Bebas Neue Bold"/>
              </a:rPr>
              <a:t>Construction</a:t>
            </a:r>
            <a:r>
              <a:rPr sz="2600" spc="-6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Bebas Neue Bold"/>
                <a:cs typeface="Bebas Neue Bold"/>
              </a:rPr>
              <a:t>Industry</a:t>
            </a:r>
            <a:endParaRPr sz="2600">
              <a:latin typeface="Bebas Neue Bold"/>
              <a:cs typeface="Bebas Neue Bold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2005"/>
                </a:lnTo>
                <a:lnTo>
                  <a:pt x="7559992" y="702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7621" y="764766"/>
            <a:ext cx="20948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Open Sans"/>
                <a:cs typeface="Open Sans"/>
              </a:rPr>
              <a:t>Contents</a:t>
            </a:r>
            <a:endParaRPr sz="36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2300" y="1865562"/>
            <a:ext cx="6311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581" y="18655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2300" y="2154343"/>
            <a:ext cx="1914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Identify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8535" y="2154343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11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2300" y="2443123"/>
            <a:ext cx="411987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621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55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2300" y="2731903"/>
            <a:ext cx="270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practices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6363" y="2731903"/>
            <a:ext cx="165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83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2300" y="3020682"/>
            <a:ext cx="1948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practices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6363" y="3020682"/>
            <a:ext cx="165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99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2300" y="3309462"/>
            <a:ext cx="2172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7350" y="3309462"/>
            <a:ext cx="234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133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2300" y="3598243"/>
            <a:ext cx="4591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Glossary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3263" y="3598243"/>
            <a:ext cx="229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157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2300" y="3887023"/>
            <a:ext cx="1296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5072" y="3887023"/>
            <a:ext cx="227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161</a:t>
            </a:r>
            <a:endParaRPr sz="1000">
              <a:latin typeface="Franklin Gothic Book"/>
              <a:cs typeface="Franklin Gothic Book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18" y="2976334"/>
            <a:ext cx="3358388" cy="2019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300" y="3083212"/>
            <a:ext cx="3117215" cy="15595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element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covers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performance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criteria:</a:t>
            </a:r>
            <a:endParaRPr sz="900">
              <a:latin typeface="Open Sans"/>
              <a:cs typeface="Open Sans"/>
            </a:endParaRPr>
          </a:p>
          <a:p>
            <a:pPr marL="279400" marR="414655" lvl="1" indent="-266700">
              <a:lnSpc>
                <a:spcPts val="900"/>
              </a:lnSpc>
              <a:spcBef>
                <a:spcPts val="570"/>
              </a:spcBef>
              <a:buAutoNum type="arabicPeriod"/>
              <a:tabLst>
                <a:tab pos="279400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Identify,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assess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in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designated</a:t>
            </a:r>
            <a:r>
              <a:rPr sz="8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personnel.</a:t>
            </a:r>
            <a:endParaRPr sz="800">
              <a:latin typeface="Open Sans"/>
              <a:cs typeface="Open Sans"/>
            </a:endParaRPr>
          </a:p>
          <a:p>
            <a:pPr marL="279400" lvl="1" indent="-267335">
              <a:lnSpc>
                <a:spcPts val="930"/>
              </a:lnSpc>
              <a:spcBef>
                <a:spcPts val="484"/>
              </a:spcBef>
              <a:buAutoNum type="arabicPeriod"/>
              <a:tabLst>
                <a:tab pos="280035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based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identified</a:t>
            </a:r>
            <a:endParaRPr sz="800">
              <a:latin typeface="Open Sans"/>
              <a:cs typeface="Open Sans"/>
            </a:endParaRPr>
          </a:p>
          <a:p>
            <a:pPr marL="279400">
              <a:lnSpc>
                <a:spcPts val="930"/>
              </a:lnSpc>
            </a:pP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hazards,</a:t>
            </a:r>
            <a:r>
              <a:rPr sz="8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designated</a:t>
            </a:r>
            <a:r>
              <a:rPr sz="8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personnel.</a:t>
            </a:r>
            <a:endParaRPr sz="800">
              <a:latin typeface="Open Sans"/>
              <a:cs typeface="Open Sans"/>
            </a:endParaRPr>
          </a:p>
          <a:p>
            <a:pPr marL="279400" marR="49530" lvl="1" indent="-266700">
              <a:lnSpc>
                <a:spcPts val="900"/>
              </a:lnSpc>
              <a:spcBef>
                <a:spcPts val="585"/>
              </a:spcBef>
              <a:buAutoNum type="arabicPeriod" startAt="3"/>
              <a:tabLst>
                <a:tab pos="279400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practices,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duty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care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requirements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r>
              <a:rPr sz="8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8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controlling</a:t>
            </a:r>
            <a:r>
              <a:rPr sz="8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risks.</a:t>
            </a:r>
            <a:endParaRPr sz="800">
              <a:latin typeface="Open Sans"/>
              <a:cs typeface="Open Sans"/>
            </a:endParaRPr>
          </a:p>
          <a:p>
            <a:pPr marL="279400" marR="5080" lvl="1" indent="-266700">
              <a:lnSpc>
                <a:spcPct val="99000"/>
              </a:lnSpc>
              <a:spcBef>
                <a:spcPts val="500"/>
              </a:spcBef>
              <a:buAutoNum type="arabicPeriod" startAt="3"/>
              <a:tabLst>
                <a:tab pos="279400" algn="l"/>
              </a:tabLst>
            </a:pP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Contribute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WHS,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hazard,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accident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incident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reports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accordance</a:t>
            </a:r>
            <a:r>
              <a:rPr sz="8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8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8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procedures,</a:t>
            </a:r>
            <a:r>
              <a:rPr sz="8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Australian</a:t>
            </a:r>
            <a:r>
              <a:rPr sz="8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government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state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territory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WHS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legislation,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information.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596"/>
                </a:lnTo>
                <a:lnTo>
                  <a:pt x="7559992" y="16116"/>
                </a:lnTo>
                <a:lnTo>
                  <a:pt x="7559992" y="0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540004"/>
            <a:ext cx="724344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10820" rIns="0" bIns="0" rtlCol="0">
            <a:spAutoFit/>
          </a:bodyPr>
          <a:lstStyle/>
          <a:p>
            <a:pPr marR="172085" algn="r">
              <a:lnSpc>
                <a:spcPts val="3500"/>
              </a:lnSpc>
              <a:spcBef>
                <a:spcPts val="1660"/>
              </a:spcBef>
            </a:pPr>
            <a:r>
              <a:rPr sz="3000" b="1" dirty="0">
                <a:solidFill>
                  <a:srgbClr val="FFFFFF"/>
                </a:solidFill>
                <a:latin typeface="Open Sans"/>
                <a:cs typeface="Open Sans"/>
              </a:rPr>
              <a:t>Element</a:t>
            </a:r>
            <a:r>
              <a:rPr sz="30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r>
              <a:rPr sz="30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900" b="1" spc="-75" baseline="6410" dirty="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endParaRPr sz="3900" baseline="6410">
              <a:latin typeface="Open Sans"/>
              <a:cs typeface="Open Sans"/>
            </a:endParaRPr>
          </a:p>
          <a:p>
            <a:pPr marR="172085" algn="r">
              <a:lnSpc>
                <a:spcPts val="3500"/>
              </a:lnSpc>
            </a:pPr>
            <a:r>
              <a:rPr sz="3000" b="1" dirty="0">
                <a:solidFill>
                  <a:srgbClr val="FFFFFF"/>
                </a:solidFill>
                <a:latin typeface="Open Sans"/>
                <a:cs typeface="Open Sans"/>
              </a:rPr>
              <a:t>Identify</a:t>
            </a:r>
            <a:r>
              <a:rPr sz="30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30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Open Sans"/>
                <a:cs typeface="Open Sans"/>
              </a:rPr>
              <a:t>assess</a:t>
            </a:r>
            <a:r>
              <a:rPr sz="3000" b="1" spc="-10" dirty="0">
                <a:solidFill>
                  <a:srgbClr val="FFFFFF"/>
                </a:solidFill>
                <a:latin typeface="Open Sans"/>
                <a:cs typeface="Open Sans"/>
              </a:rPr>
              <a:t> risks</a:t>
            </a:r>
            <a:endParaRPr sz="3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7142" y="141378"/>
            <a:ext cx="26301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OHS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LEGISLATIVE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REQUIREMENTS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5068" y="144005"/>
            <a:ext cx="5474970" cy="153035"/>
            <a:chOff x="2085068" y="144005"/>
            <a:chExt cx="5474970" cy="153035"/>
          </a:xfrm>
        </p:grpSpPr>
        <p:sp>
          <p:nvSpPr>
            <p:cNvPr id="4" name="object 4"/>
            <p:cNvSpPr/>
            <p:nvPr/>
          </p:nvSpPr>
          <p:spPr>
            <a:xfrm>
              <a:off x="2163597" y="144005"/>
              <a:ext cx="5396865" cy="153035"/>
            </a:xfrm>
            <a:custGeom>
              <a:avLst/>
              <a:gdLst/>
              <a:ahLst/>
              <a:cxnLst/>
              <a:rect l="l" t="t" r="r" b="b"/>
              <a:pathLst>
                <a:path w="5396865" h="153035">
                  <a:moveTo>
                    <a:pt x="0" y="152996"/>
                  </a:moveTo>
                  <a:lnTo>
                    <a:pt x="5396407" y="152996"/>
                  </a:lnTo>
                  <a:lnTo>
                    <a:pt x="5396407" y="0"/>
                  </a:lnTo>
                  <a:lnTo>
                    <a:pt x="0" y="0"/>
                  </a:lnTo>
                  <a:lnTo>
                    <a:pt x="0" y="152996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5068" y="144006"/>
              <a:ext cx="229235" cy="153035"/>
            </a:xfrm>
            <a:custGeom>
              <a:avLst/>
              <a:gdLst/>
              <a:ahLst/>
              <a:cxnLst/>
              <a:rect l="l" t="t" r="r" b="b"/>
              <a:pathLst>
                <a:path w="229235" h="153035">
                  <a:moveTo>
                    <a:pt x="228663" y="0"/>
                  </a:moveTo>
                  <a:lnTo>
                    <a:pt x="0" y="0"/>
                  </a:lnTo>
                  <a:lnTo>
                    <a:pt x="0" y="152996"/>
                  </a:lnTo>
                  <a:lnTo>
                    <a:pt x="75666" y="152996"/>
                  </a:lnTo>
                  <a:lnTo>
                    <a:pt x="2286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0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ASSESS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421576"/>
            <a:ext cx="6480175" cy="349885"/>
          </a:xfrm>
          <a:custGeom>
            <a:avLst/>
            <a:gdLst/>
            <a:ahLst/>
            <a:cxnLst/>
            <a:rect l="l" t="t" r="r" b="b"/>
            <a:pathLst>
              <a:path w="6480175" h="349884">
                <a:moveTo>
                  <a:pt x="6479997" y="0"/>
                </a:moveTo>
                <a:lnTo>
                  <a:pt x="0" y="0"/>
                </a:lnTo>
                <a:lnTo>
                  <a:pt x="0" y="349389"/>
                </a:lnTo>
                <a:lnTo>
                  <a:pt x="6479997" y="349389"/>
                </a:lnTo>
                <a:lnTo>
                  <a:pt x="647999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0004" y="421576"/>
            <a:ext cx="6480175" cy="3498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400"/>
              </a:spcBef>
              <a:tabLst>
                <a:tab pos="564515" algn="l"/>
                <a:tab pos="1021715" algn="l"/>
              </a:tabLst>
            </a:pPr>
            <a:r>
              <a:rPr sz="1500" spc="-25" dirty="0">
                <a:solidFill>
                  <a:srgbClr val="231F20"/>
                </a:solidFill>
              </a:rPr>
              <a:t>2.1</a:t>
            </a:r>
            <a:r>
              <a:rPr sz="1500" dirty="0">
                <a:solidFill>
                  <a:srgbClr val="231F20"/>
                </a:solidFill>
              </a:rPr>
              <a:t>	</a:t>
            </a:r>
            <a:r>
              <a:rPr sz="1500" spc="-25" dirty="0">
                <a:solidFill>
                  <a:srgbClr val="231F20"/>
                </a:solidFill>
              </a:rPr>
              <a:t>1.1</a:t>
            </a:r>
            <a:r>
              <a:rPr sz="1500" dirty="0">
                <a:solidFill>
                  <a:srgbClr val="231F20"/>
                </a:solidFill>
              </a:rPr>
              <a:t>	</a:t>
            </a:r>
            <a:r>
              <a:rPr sz="1500" spc="-10" dirty="0">
                <a:solidFill>
                  <a:srgbClr val="231F20"/>
                </a:solidFill>
              </a:rPr>
              <a:t>Identify,</a:t>
            </a:r>
            <a:r>
              <a:rPr sz="1500" spc="-3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assess</a:t>
            </a:r>
            <a:r>
              <a:rPr sz="1500" spc="-3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and</a:t>
            </a:r>
            <a:r>
              <a:rPr sz="1500" spc="-2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report</a:t>
            </a:r>
            <a:r>
              <a:rPr sz="1500" spc="-30" dirty="0">
                <a:solidFill>
                  <a:srgbClr val="231F20"/>
                </a:solidFill>
              </a:rPr>
              <a:t> </a:t>
            </a:r>
            <a:r>
              <a:rPr sz="1500" spc="-10" dirty="0">
                <a:solidFill>
                  <a:srgbClr val="231F20"/>
                </a:solidFill>
              </a:rPr>
              <a:t>hazards</a:t>
            </a:r>
            <a:endParaRPr sz="15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54" y="387019"/>
            <a:ext cx="440004" cy="4399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928" y="2372762"/>
            <a:ext cx="1065071" cy="26265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7300" y="1073477"/>
            <a:ext cx="2635885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anything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working.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first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thing 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decide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could possibly cause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anyone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else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23000" y="1314007"/>
            <a:ext cx="2013585" cy="1732914"/>
            <a:chOff x="2223000" y="1314007"/>
            <a:chExt cx="2013585" cy="1732914"/>
          </a:xfrm>
        </p:grpSpPr>
        <p:sp>
          <p:nvSpPr>
            <p:cNvPr id="13" name="object 13"/>
            <p:cNvSpPr/>
            <p:nvPr/>
          </p:nvSpPr>
          <p:spPr>
            <a:xfrm>
              <a:off x="2285999" y="1314007"/>
              <a:ext cx="1950085" cy="1638300"/>
            </a:xfrm>
            <a:custGeom>
              <a:avLst/>
              <a:gdLst/>
              <a:ahLst/>
              <a:cxnLst/>
              <a:rect l="l" t="t" r="r" b="b"/>
              <a:pathLst>
                <a:path w="1950085" h="1638300">
                  <a:moveTo>
                    <a:pt x="1949996" y="0"/>
                  </a:moveTo>
                  <a:lnTo>
                    <a:pt x="0" y="1638007"/>
                  </a:lnTo>
                  <a:lnTo>
                    <a:pt x="1949996" y="378002"/>
                  </a:lnTo>
                  <a:lnTo>
                    <a:pt x="1949996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23000" y="2712599"/>
              <a:ext cx="1593215" cy="334010"/>
            </a:xfrm>
            <a:custGeom>
              <a:avLst/>
              <a:gdLst/>
              <a:ahLst/>
              <a:cxnLst/>
              <a:rect l="l" t="t" r="r" b="b"/>
              <a:pathLst>
                <a:path w="1593214" h="334010">
                  <a:moveTo>
                    <a:pt x="1592999" y="0"/>
                  </a:moveTo>
                  <a:lnTo>
                    <a:pt x="0" y="333921"/>
                  </a:lnTo>
                  <a:lnTo>
                    <a:pt x="1592999" y="279006"/>
                  </a:lnTo>
                  <a:lnTo>
                    <a:pt x="1592999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276999" y="3136511"/>
            <a:ext cx="1179195" cy="1353185"/>
          </a:xfrm>
          <a:custGeom>
            <a:avLst/>
            <a:gdLst/>
            <a:ahLst/>
            <a:cxnLst/>
            <a:rect l="l" t="t" r="r" b="b"/>
            <a:pathLst>
              <a:path w="1179195" h="1353185">
                <a:moveTo>
                  <a:pt x="0" y="0"/>
                </a:moveTo>
                <a:lnTo>
                  <a:pt x="1179004" y="1352702"/>
                </a:lnTo>
                <a:lnTo>
                  <a:pt x="1143000" y="902690"/>
                </a:lnTo>
                <a:lnTo>
                  <a:pt x="0" y="0"/>
                </a:lnTo>
                <a:close/>
              </a:path>
            </a:pathLst>
          </a:custGeom>
          <a:solidFill>
            <a:srgbClr val="F8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73448" y="972007"/>
            <a:ext cx="2846705" cy="129667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200" b="1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head</a:t>
            </a:r>
            <a:r>
              <a:rPr sz="1200" b="1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above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Powerlines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Buildings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obstructions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Objects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fall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height.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80002" y="2389136"/>
            <a:ext cx="3240405" cy="998855"/>
          </a:xfrm>
          <a:prstGeom prst="rect">
            <a:avLst/>
          </a:prstGeom>
          <a:solidFill>
            <a:srgbClr val="EAF4E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 height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  <a:tab pos="141351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	•</a:t>
            </a:r>
            <a:r>
              <a:rPr sz="900" spc="240" dirty="0">
                <a:solidFill>
                  <a:srgbClr val="231F20"/>
                </a:solidFill>
                <a:latin typeface="Open Sans"/>
                <a:cs typeface="Open Sans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Pedestrians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  <a:tab pos="1413510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Machinery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	•</a:t>
            </a:r>
            <a:r>
              <a:rPr sz="900" spc="235" dirty="0">
                <a:solidFill>
                  <a:srgbClr val="231F20"/>
                </a:solidFill>
                <a:latin typeface="Open Sans"/>
                <a:cs typeface="Open Sans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Things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path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travel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  <a:tab pos="1413510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	•</a:t>
            </a:r>
            <a:r>
              <a:rPr sz="900" spc="245" dirty="0">
                <a:solidFill>
                  <a:srgbClr val="231F20"/>
                </a:solidFill>
                <a:latin typeface="Open Sans"/>
                <a:cs typeface="Open Sans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obstructions.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4005" y="3521202"/>
            <a:ext cx="4536440" cy="1447165"/>
          </a:xfrm>
          <a:prstGeom prst="rect">
            <a:avLst/>
          </a:prstGeom>
          <a:solidFill>
            <a:srgbClr val="F8E5DC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(and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below)</a:t>
            </a:r>
            <a:endParaRPr sz="120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 see: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surface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stable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spills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wet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surfaces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debris/rubbish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surface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strong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enough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materials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recently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backfilled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trenches</a:t>
            </a:r>
            <a:endParaRPr sz="90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ground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unstable.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681049-A283-194A-9891-605B6D17743C}"/>
              </a:ext>
            </a:extLst>
          </p:cNvPr>
          <p:cNvSpPr/>
          <p:nvPr/>
        </p:nvSpPr>
        <p:spPr>
          <a:xfrm>
            <a:off x="476447" y="1107393"/>
            <a:ext cx="2686738" cy="58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B027A9-EBE5-60D0-53B9-5C8C74F86416}"/>
              </a:ext>
            </a:extLst>
          </p:cNvPr>
          <p:cNvSpPr/>
          <p:nvPr/>
        </p:nvSpPr>
        <p:spPr>
          <a:xfrm>
            <a:off x="476447" y="1728009"/>
            <a:ext cx="2686738" cy="50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42EBF5-1A58-75B1-814B-B0826000F2D8}"/>
              </a:ext>
            </a:extLst>
          </p:cNvPr>
          <p:cNvSpPr/>
          <p:nvPr/>
        </p:nvSpPr>
        <p:spPr>
          <a:xfrm>
            <a:off x="4284749" y="1230819"/>
            <a:ext cx="2686738" cy="1003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C72675-BAED-1B10-2CD9-BB35D60FA4DA}"/>
              </a:ext>
            </a:extLst>
          </p:cNvPr>
          <p:cNvSpPr/>
          <p:nvPr/>
        </p:nvSpPr>
        <p:spPr>
          <a:xfrm>
            <a:off x="3887215" y="2652883"/>
            <a:ext cx="3084271" cy="68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A3E5F-66E0-5DD2-4543-1FA42942CADC}"/>
              </a:ext>
            </a:extLst>
          </p:cNvPr>
          <p:cNvSpPr/>
          <p:nvPr/>
        </p:nvSpPr>
        <p:spPr>
          <a:xfrm>
            <a:off x="2595004" y="3809061"/>
            <a:ext cx="4376481" cy="111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7142" y="141378"/>
            <a:ext cx="26301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OHS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LEGISLATIVE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REQUIREMENTS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3597" y="144005"/>
            <a:ext cx="5396865" cy="153035"/>
          </a:xfrm>
          <a:custGeom>
            <a:avLst/>
            <a:gdLst/>
            <a:ahLst/>
            <a:cxnLst/>
            <a:rect l="l" t="t" r="r" b="b"/>
            <a:pathLst>
              <a:path w="5396865" h="153035">
                <a:moveTo>
                  <a:pt x="0" y="152996"/>
                </a:moveTo>
                <a:lnTo>
                  <a:pt x="5396407" y="152996"/>
                </a:lnTo>
                <a:lnTo>
                  <a:pt x="539640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386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ASSESS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5068" y="144006"/>
            <a:ext cx="229235" cy="153035"/>
          </a:xfrm>
          <a:custGeom>
            <a:avLst/>
            <a:gdLst/>
            <a:ahLst/>
            <a:cxnLst/>
            <a:rect l="l" t="t" r="r" b="b"/>
            <a:pathLst>
              <a:path w="229235" h="153035">
                <a:moveTo>
                  <a:pt x="228663" y="0"/>
                </a:moveTo>
                <a:lnTo>
                  <a:pt x="0" y="0"/>
                </a:lnTo>
                <a:lnTo>
                  <a:pt x="0" y="152996"/>
                </a:lnTo>
                <a:lnTo>
                  <a:pt x="75666" y="152996"/>
                </a:lnTo>
                <a:lnTo>
                  <a:pt x="2286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000" y="628285"/>
          <a:ext cx="6473190" cy="433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6620">
                <a:tc rowSpan="2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Fires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Decide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cause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098550">
                        <a:lnSpc>
                          <a:spcPts val="1200"/>
                        </a:lnSpc>
                        <a:spcBef>
                          <a:spcPts val="705"/>
                        </a:spcBef>
                      </a:pP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Very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hot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or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cold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temperatures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or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ultraviolet</a:t>
                      </a:r>
                      <a:r>
                        <a:rPr sz="1200" b="1" spc="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(UV)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radiation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12395" marR="279400" algn="just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environment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(out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near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hot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equipment)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take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steps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prevent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heat-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related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illnesses,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such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112395" marR="1939925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stroke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(which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life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threatening).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112395" marR="187134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Drink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plenty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water.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sleeves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sunscreen.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95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88595">
                        <a:lnSpc>
                          <a:spcPts val="1200"/>
                        </a:lnSpc>
                        <a:spcBef>
                          <a:spcPts val="750"/>
                        </a:spcBef>
                      </a:pP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Overhanging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beams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or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anything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that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sticks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out 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could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hit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workers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in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head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12395" marR="4241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Remove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possible.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Otherwise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workers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112395" marR="224853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quickly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27300" y="388846"/>
            <a:ext cx="1852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2074" y="1462377"/>
            <a:ext cx="1594296" cy="12714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1463" y="3691563"/>
            <a:ext cx="2034479" cy="11803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9803" y="2645130"/>
            <a:ext cx="1914672" cy="22011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500" y="1152799"/>
            <a:ext cx="1757108" cy="163860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3ACC8-DAEA-1AF2-2F62-2D5C2E7B4515}"/>
              </a:ext>
            </a:extLst>
          </p:cNvPr>
          <p:cNvSpPr/>
          <p:nvPr/>
        </p:nvSpPr>
        <p:spPr>
          <a:xfrm>
            <a:off x="644095" y="924106"/>
            <a:ext cx="3024537" cy="178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1C796A-6CAF-0B75-20DE-EB1F34F5B0E6}"/>
              </a:ext>
            </a:extLst>
          </p:cNvPr>
          <p:cNvGrpSpPr/>
          <p:nvPr/>
        </p:nvGrpSpPr>
        <p:grpSpPr>
          <a:xfrm>
            <a:off x="3876234" y="1063639"/>
            <a:ext cx="3024538" cy="1450961"/>
            <a:chOff x="3876234" y="1063639"/>
            <a:chExt cx="3024538" cy="14509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58F645-6702-3478-F569-5DE6ACECCB89}"/>
                </a:ext>
              </a:extLst>
            </p:cNvPr>
            <p:cNvSpPr/>
            <p:nvPr/>
          </p:nvSpPr>
          <p:spPr>
            <a:xfrm>
              <a:off x="3876235" y="1063639"/>
              <a:ext cx="3024537" cy="39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DC77D9-87F6-34B2-36C6-B24AD8E1BC16}"/>
                </a:ext>
              </a:extLst>
            </p:cNvPr>
            <p:cNvSpPr/>
            <p:nvPr/>
          </p:nvSpPr>
          <p:spPr>
            <a:xfrm>
              <a:off x="3876234" y="1372750"/>
              <a:ext cx="1349816" cy="114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B514D7-A4CA-A85B-C1E4-41947B3F76EC}"/>
              </a:ext>
            </a:extLst>
          </p:cNvPr>
          <p:cNvGrpSpPr/>
          <p:nvPr/>
        </p:nvGrpSpPr>
        <p:grpSpPr>
          <a:xfrm>
            <a:off x="3876234" y="3200400"/>
            <a:ext cx="2873815" cy="838200"/>
            <a:chOff x="3876234" y="3200400"/>
            <a:chExt cx="2873815" cy="838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032CD-B16C-4CEA-81CE-3754AF95F1E7}"/>
                </a:ext>
              </a:extLst>
            </p:cNvPr>
            <p:cNvSpPr/>
            <p:nvPr/>
          </p:nvSpPr>
          <p:spPr>
            <a:xfrm>
              <a:off x="3876234" y="3200400"/>
              <a:ext cx="2873815" cy="25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E7CF42-08C5-2562-CFD5-7EB38BF81B27}"/>
                </a:ext>
              </a:extLst>
            </p:cNvPr>
            <p:cNvSpPr/>
            <p:nvPr/>
          </p:nvSpPr>
          <p:spPr>
            <a:xfrm>
              <a:off x="3876234" y="3454918"/>
              <a:ext cx="978044" cy="583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60309" cy="4968240"/>
            <a:chOff x="0" y="2"/>
            <a:chExt cx="7560309" cy="49682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3601" y="2878734"/>
              <a:ext cx="3168218" cy="20892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60309" cy="3206750"/>
            </a:xfrm>
            <a:custGeom>
              <a:avLst/>
              <a:gdLst/>
              <a:ahLst/>
              <a:cxnLst/>
              <a:rect l="l" t="t" r="r" b="b"/>
              <a:pathLst>
                <a:path w="7560309" h="3206750">
                  <a:moveTo>
                    <a:pt x="7559992" y="0"/>
                  </a:moveTo>
                  <a:lnTo>
                    <a:pt x="0" y="0"/>
                  </a:lnTo>
                  <a:lnTo>
                    <a:pt x="0" y="3206432"/>
                  </a:lnTo>
                  <a:lnTo>
                    <a:pt x="7559992" y="1656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4344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564640" marR="172085" indent="3628390" algn="r">
              <a:lnSpc>
                <a:spcPts val="2900"/>
              </a:lnSpc>
              <a:spcBef>
                <a:spcPts val="1025"/>
              </a:spcBef>
            </a:pP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Element</a:t>
            </a:r>
            <a:r>
              <a:rPr sz="27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2700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900" spc="-75" baseline="6410" dirty="0">
                <a:solidFill>
                  <a:srgbClr val="FFFFFF"/>
                </a:solidFill>
                <a:latin typeface="Open Sans"/>
                <a:cs typeface="Open Sans"/>
              </a:rPr>
              <a:t>-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Identify</a:t>
            </a:r>
            <a:r>
              <a:rPr sz="27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hazardous</a:t>
            </a:r>
            <a:r>
              <a:rPr sz="27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Open Sans"/>
                <a:cs typeface="Open Sans"/>
              </a:rPr>
              <a:t>materials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7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other</a:t>
            </a:r>
            <a:r>
              <a:rPr sz="27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hazards</a:t>
            </a:r>
            <a:r>
              <a:rPr sz="27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sz="27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dirty="0">
                <a:solidFill>
                  <a:srgbClr val="FFFFFF"/>
                </a:solidFill>
                <a:latin typeface="Open Sans"/>
                <a:cs typeface="Open Sans"/>
              </a:rPr>
              <a:t>work</a:t>
            </a:r>
            <a:r>
              <a:rPr sz="2700" spc="-10" dirty="0">
                <a:solidFill>
                  <a:srgbClr val="FFFFFF"/>
                </a:solidFill>
                <a:latin typeface="Open Sans"/>
                <a:cs typeface="Open Sans"/>
              </a:rPr>
              <a:t> sites</a:t>
            </a:r>
            <a:endParaRPr sz="2700"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3092929"/>
            <a:ext cx="3131185" cy="16738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element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covers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performance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criteria:</a:t>
            </a:r>
            <a:endParaRPr sz="900">
              <a:latin typeface="Open Sans"/>
              <a:cs typeface="Open Sans"/>
            </a:endParaRPr>
          </a:p>
          <a:p>
            <a:pPr marL="279400" marR="5080" indent="-266700">
              <a:lnSpc>
                <a:spcPts val="900"/>
              </a:lnSpc>
              <a:spcBef>
                <a:spcPts val="570"/>
              </a:spcBef>
              <a:tabLst>
                <a:tab pos="278765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2.1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Correctly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and,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appropriate,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handle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accordance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legislative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requirements,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policies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procedures.</a:t>
            </a:r>
            <a:endParaRPr sz="800">
              <a:latin typeface="Open Sans"/>
              <a:cs typeface="Open Sans"/>
            </a:endParaRPr>
          </a:p>
          <a:p>
            <a:pPr marL="278765" lvl="1" indent="-266700">
              <a:lnSpc>
                <a:spcPts val="930"/>
              </a:lnSpc>
              <a:spcBef>
                <a:spcPts val="484"/>
              </a:spcBef>
              <a:buAutoNum type="arabicPeriod" startAt="2"/>
              <a:tabLst>
                <a:tab pos="279400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Apply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measures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controlling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endParaRPr sz="800">
              <a:latin typeface="Open Sans"/>
              <a:cs typeface="Open Sans"/>
            </a:endParaRPr>
          </a:p>
          <a:p>
            <a:pPr marL="279400">
              <a:lnSpc>
                <a:spcPts val="930"/>
              </a:lnSpc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effectively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immediately.</a:t>
            </a:r>
            <a:endParaRPr sz="800">
              <a:latin typeface="Open Sans"/>
              <a:cs typeface="Open Sans"/>
            </a:endParaRPr>
          </a:p>
          <a:p>
            <a:pPr marL="279400" marR="336550" lvl="1" indent="-266700" algn="just">
              <a:lnSpc>
                <a:spcPts val="900"/>
              </a:lnSpc>
              <a:spcBef>
                <a:spcPts val="585"/>
              </a:spcBef>
              <a:buAutoNum type="arabicPeriod" startAt="3"/>
              <a:tabLst>
                <a:tab pos="279400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appropriate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symbols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secure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implications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self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workers,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immediately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identified.</a:t>
            </a:r>
            <a:endParaRPr sz="800">
              <a:latin typeface="Open Sans"/>
              <a:cs typeface="Open Sans"/>
            </a:endParaRPr>
          </a:p>
          <a:p>
            <a:pPr marL="279400" marR="5715" lvl="1" indent="-266700" algn="just">
              <a:lnSpc>
                <a:spcPct val="104200"/>
              </a:lnSpc>
              <a:spcBef>
                <a:spcPts val="450"/>
              </a:spcBef>
              <a:buAutoNum type="arabicPeriod" startAt="3"/>
              <a:tabLst>
                <a:tab pos="279400" algn="l"/>
              </a:tabLst>
            </a:pP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asbestos-containing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8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designated</a:t>
            </a:r>
            <a:r>
              <a:rPr sz="8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personnel.</a:t>
            </a:r>
            <a:endParaRPr sz="800">
              <a:latin typeface="Open Sans"/>
              <a:cs typeface="Open San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2025" y="141378"/>
            <a:ext cx="378523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3597" y="144005"/>
            <a:ext cx="5396865" cy="153035"/>
          </a:xfrm>
          <a:custGeom>
            <a:avLst/>
            <a:gdLst/>
            <a:ahLst/>
            <a:cxnLst/>
            <a:rect l="l" t="t" r="r" b="b"/>
            <a:pathLst>
              <a:path w="5396865" h="153035">
                <a:moveTo>
                  <a:pt x="0" y="152996"/>
                </a:moveTo>
                <a:lnTo>
                  <a:pt x="5396407" y="152996"/>
                </a:lnTo>
                <a:lnTo>
                  <a:pt x="539640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HAZARDOUS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OTHER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5068" y="144006"/>
            <a:ext cx="229235" cy="153035"/>
          </a:xfrm>
          <a:custGeom>
            <a:avLst/>
            <a:gdLst/>
            <a:ahLst/>
            <a:cxnLst/>
            <a:rect l="l" t="t" r="r" b="b"/>
            <a:pathLst>
              <a:path w="229235" h="153035">
                <a:moveTo>
                  <a:pt x="228663" y="0"/>
                </a:moveTo>
                <a:lnTo>
                  <a:pt x="0" y="0"/>
                </a:lnTo>
                <a:lnTo>
                  <a:pt x="0" y="152996"/>
                </a:lnTo>
                <a:lnTo>
                  <a:pt x="75666" y="152996"/>
                </a:lnTo>
                <a:lnTo>
                  <a:pt x="2286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0580"/>
            <a:ext cx="6480175" cy="349885"/>
          </a:xfrm>
          <a:custGeom>
            <a:avLst/>
            <a:gdLst/>
            <a:ahLst/>
            <a:cxnLst/>
            <a:rect l="l" t="t" r="r" b="b"/>
            <a:pathLst>
              <a:path w="6480175" h="349884">
                <a:moveTo>
                  <a:pt x="6479997" y="0"/>
                </a:moveTo>
                <a:lnTo>
                  <a:pt x="0" y="0"/>
                </a:lnTo>
                <a:lnTo>
                  <a:pt x="0" y="349389"/>
                </a:lnTo>
                <a:lnTo>
                  <a:pt x="6479997" y="349389"/>
                </a:lnTo>
                <a:lnTo>
                  <a:pt x="647999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004" y="430580"/>
            <a:ext cx="6480175" cy="3498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400"/>
              </a:spcBef>
              <a:tabLst>
                <a:tab pos="564515" algn="l"/>
                <a:tab pos="1021715" algn="l"/>
              </a:tabLst>
            </a:pPr>
            <a:r>
              <a:rPr sz="15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2.1</a:t>
            </a:r>
            <a:r>
              <a:rPr sz="15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	</a:t>
            </a:r>
            <a:r>
              <a:rPr sz="15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2.1</a:t>
            </a:r>
            <a:r>
              <a:rPr sz="15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	Identify</a:t>
            </a:r>
            <a:r>
              <a:rPr sz="15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5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hazardous</a:t>
            </a:r>
            <a:r>
              <a:rPr sz="15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materials</a:t>
            </a:r>
            <a:endParaRPr sz="1500">
              <a:latin typeface="Franklin Gothic Demi"/>
              <a:cs typeface="Franklin Gothic Dem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54" y="396011"/>
            <a:ext cx="440004" cy="440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857477"/>
            <a:ext cx="42487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worksites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often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contain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others.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found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sites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1000">
              <a:latin typeface="Open Sans"/>
              <a:cs typeface="Open San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1414510"/>
          <a:ext cx="6473190" cy="3402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164">
                <a:tc>
                  <a:txBody>
                    <a:bodyPr/>
                    <a:lstStyle/>
                    <a:p>
                      <a:pPr marL="104775" marR="2711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Asbestos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containing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materials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(ACM)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-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anything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which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contains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asbestos.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Insulation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materials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Solvents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164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Glues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cleaning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chemicals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Treated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timber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products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229" y="3509598"/>
            <a:ext cx="1943986" cy="120460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7805" y="1526780"/>
            <a:ext cx="1067400" cy="14923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8952" y="3459746"/>
            <a:ext cx="2786815" cy="12821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656" y="2018322"/>
            <a:ext cx="2074341" cy="105849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84313" y="2117992"/>
            <a:ext cx="1981416" cy="889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B16A8-C716-A786-B987-164BD79A576B}"/>
              </a:ext>
            </a:extLst>
          </p:cNvPr>
          <p:cNvSpPr/>
          <p:nvPr/>
        </p:nvSpPr>
        <p:spPr>
          <a:xfrm>
            <a:off x="540000" y="877046"/>
            <a:ext cx="4291965" cy="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6814ED-F560-A111-83F8-83EF4F0AFD2F}"/>
              </a:ext>
            </a:extLst>
          </p:cNvPr>
          <p:cNvSpPr/>
          <p:nvPr/>
        </p:nvSpPr>
        <p:spPr>
          <a:xfrm>
            <a:off x="550394" y="1147374"/>
            <a:ext cx="4291965" cy="1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5B25-98E8-BE58-FA37-162DAA5016DD}"/>
              </a:ext>
            </a:extLst>
          </p:cNvPr>
          <p:cNvSpPr/>
          <p:nvPr/>
        </p:nvSpPr>
        <p:spPr>
          <a:xfrm>
            <a:off x="602578" y="1470059"/>
            <a:ext cx="2000638" cy="48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FBBAF6-1E72-EC92-7F91-B3122B66015B}"/>
              </a:ext>
            </a:extLst>
          </p:cNvPr>
          <p:cNvSpPr/>
          <p:nvPr/>
        </p:nvSpPr>
        <p:spPr>
          <a:xfrm>
            <a:off x="2784313" y="1490029"/>
            <a:ext cx="2000639" cy="1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0DCD2-B82B-195B-819A-3FE7909156D3}"/>
              </a:ext>
            </a:extLst>
          </p:cNvPr>
          <p:cNvSpPr/>
          <p:nvPr/>
        </p:nvSpPr>
        <p:spPr>
          <a:xfrm>
            <a:off x="4918223" y="1490029"/>
            <a:ext cx="688827" cy="1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B3FC96-7F18-396A-FD20-F81C467A699F}"/>
              </a:ext>
            </a:extLst>
          </p:cNvPr>
          <p:cNvSpPr/>
          <p:nvPr/>
        </p:nvSpPr>
        <p:spPr>
          <a:xfrm>
            <a:off x="580656" y="3175525"/>
            <a:ext cx="2022559" cy="18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CD07B-58F1-5F80-C8A3-B33D2E5126B0}"/>
              </a:ext>
            </a:extLst>
          </p:cNvPr>
          <p:cNvSpPr/>
          <p:nvPr/>
        </p:nvSpPr>
        <p:spPr>
          <a:xfrm>
            <a:off x="2807304" y="3201697"/>
            <a:ext cx="4007901" cy="183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2025" y="141378"/>
            <a:ext cx="378523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5068" y="144005"/>
            <a:ext cx="5474970" cy="153035"/>
            <a:chOff x="2085068" y="144005"/>
            <a:chExt cx="5474970" cy="153035"/>
          </a:xfrm>
        </p:grpSpPr>
        <p:sp>
          <p:nvSpPr>
            <p:cNvPr id="4" name="object 4"/>
            <p:cNvSpPr/>
            <p:nvPr/>
          </p:nvSpPr>
          <p:spPr>
            <a:xfrm>
              <a:off x="2163597" y="144005"/>
              <a:ext cx="5396865" cy="153035"/>
            </a:xfrm>
            <a:custGeom>
              <a:avLst/>
              <a:gdLst/>
              <a:ahLst/>
              <a:cxnLst/>
              <a:rect l="l" t="t" r="r" b="b"/>
              <a:pathLst>
                <a:path w="5396865" h="153035">
                  <a:moveTo>
                    <a:pt x="0" y="152996"/>
                  </a:moveTo>
                  <a:lnTo>
                    <a:pt x="5396407" y="152996"/>
                  </a:lnTo>
                  <a:lnTo>
                    <a:pt x="5396407" y="0"/>
                  </a:lnTo>
                  <a:lnTo>
                    <a:pt x="0" y="0"/>
                  </a:lnTo>
                  <a:lnTo>
                    <a:pt x="0" y="152996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5068" y="144006"/>
              <a:ext cx="229235" cy="153035"/>
            </a:xfrm>
            <a:custGeom>
              <a:avLst/>
              <a:gdLst/>
              <a:ahLst/>
              <a:cxnLst/>
              <a:rect l="l" t="t" r="r" b="b"/>
              <a:pathLst>
                <a:path w="229235" h="153035">
                  <a:moveTo>
                    <a:pt x="228663" y="0"/>
                  </a:moveTo>
                  <a:lnTo>
                    <a:pt x="0" y="0"/>
                  </a:lnTo>
                  <a:lnTo>
                    <a:pt x="0" y="152996"/>
                  </a:lnTo>
                  <a:lnTo>
                    <a:pt x="75666" y="152996"/>
                  </a:lnTo>
                  <a:lnTo>
                    <a:pt x="2286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78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HAZARDOUS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OTHER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430580"/>
            <a:ext cx="6480175" cy="349885"/>
          </a:xfrm>
          <a:custGeom>
            <a:avLst/>
            <a:gdLst/>
            <a:ahLst/>
            <a:cxnLst/>
            <a:rect l="l" t="t" r="r" b="b"/>
            <a:pathLst>
              <a:path w="6480175" h="349884">
                <a:moveTo>
                  <a:pt x="6479997" y="0"/>
                </a:moveTo>
                <a:lnTo>
                  <a:pt x="0" y="0"/>
                </a:lnTo>
                <a:lnTo>
                  <a:pt x="0" y="349389"/>
                </a:lnTo>
                <a:lnTo>
                  <a:pt x="6479997" y="349389"/>
                </a:lnTo>
                <a:lnTo>
                  <a:pt x="647999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397" y="430580"/>
            <a:ext cx="6483985" cy="3498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400"/>
              </a:spcBef>
              <a:tabLst>
                <a:tab pos="1025525" algn="l"/>
              </a:tabLst>
            </a:pPr>
            <a:r>
              <a:rPr sz="1500" spc="-25" dirty="0">
                <a:solidFill>
                  <a:srgbClr val="231F20"/>
                </a:solidFill>
              </a:rPr>
              <a:t>2.2</a:t>
            </a:r>
            <a:r>
              <a:rPr sz="1500" dirty="0">
                <a:solidFill>
                  <a:srgbClr val="231F20"/>
                </a:solidFill>
              </a:rPr>
              <a:t>	Measures</a:t>
            </a:r>
            <a:r>
              <a:rPr sz="1500" spc="-6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for</a:t>
            </a:r>
            <a:r>
              <a:rPr sz="1500" spc="-6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controlling</a:t>
            </a:r>
            <a:r>
              <a:rPr sz="1500" spc="-5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risks</a:t>
            </a:r>
            <a:r>
              <a:rPr sz="1500" spc="-5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and</a:t>
            </a:r>
            <a:r>
              <a:rPr sz="1500" spc="-5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construction</a:t>
            </a:r>
            <a:r>
              <a:rPr sz="1500" spc="-55" dirty="0">
                <a:solidFill>
                  <a:srgbClr val="231F20"/>
                </a:solidFill>
              </a:rPr>
              <a:t> </a:t>
            </a:r>
            <a:r>
              <a:rPr sz="1500" spc="-10" dirty="0">
                <a:solidFill>
                  <a:srgbClr val="231F20"/>
                </a:solidFill>
              </a:rPr>
              <a:t>hazards</a:t>
            </a:r>
            <a:endParaRPr sz="15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54" y="396011"/>
            <a:ext cx="440004" cy="4400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3699" y="2532618"/>
            <a:ext cx="475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What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does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each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Hierarchy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triangle</a:t>
            </a: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mean?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699" y="938243"/>
            <a:ext cx="3510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simple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699" y="1090643"/>
            <a:ext cx="127635" cy="730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2.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3.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842" y="1090643"/>
            <a:ext cx="3428365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3100">
              <a:lnSpc>
                <a:spcPct val="1541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Look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around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the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workplace.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List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all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hazards.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645"/>
              </a:spcBef>
            </a:pP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Then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using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Hierarchy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‘triangle’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shown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here,</a:t>
            </a:r>
            <a:endParaRPr sz="10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find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most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effective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method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the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hazards.</a:t>
            </a:r>
            <a:endParaRPr sz="1000">
              <a:latin typeface="Franklin Gothic Demi"/>
              <a:cs typeface="Franklin Gothic Dem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15001" y="967984"/>
            <a:ext cx="2143760" cy="1556385"/>
            <a:chOff x="4815001" y="967984"/>
            <a:chExt cx="2143760" cy="15563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6753" y="967984"/>
              <a:ext cx="1831295" cy="15560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668" y="1126629"/>
              <a:ext cx="135775" cy="13721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1724" y="2047022"/>
              <a:ext cx="1652059" cy="4517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327" y="1029229"/>
              <a:ext cx="1660545" cy="10177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47713" y="2274307"/>
              <a:ext cx="1392555" cy="0"/>
            </a:xfrm>
            <a:custGeom>
              <a:avLst/>
              <a:gdLst/>
              <a:ahLst/>
              <a:cxnLst/>
              <a:rect l="l" t="t" r="r" b="b"/>
              <a:pathLst>
                <a:path w="1392554">
                  <a:moveTo>
                    <a:pt x="1392288" y="0"/>
                  </a:moveTo>
                  <a:lnTo>
                    <a:pt x="0" y="0"/>
                  </a:lnTo>
                </a:path>
              </a:pathLst>
            </a:custGeom>
            <a:ln w="11163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5322" y="1025080"/>
              <a:ext cx="1658620" cy="1473835"/>
            </a:xfrm>
            <a:custGeom>
              <a:avLst/>
              <a:gdLst/>
              <a:ahLst/>
              <a:cxnLst/>
              <a:rect l="l" t="t" r="r" b="b"/>
              <a:pathLst>
                <a:path w="1658620" h="1473835">
                  <a:moveTo>
                    <a:pt x="834161" y="0"/>
                  </a:moveTo>
                  <a:lnTo>
                    <a:pt x="1658454" y="1473682"/>
                  </a:lnTo>
                  <a:lnTo>
                    <a:pt x="0" y="1473682"/>
                  </a:lnTo>
                  <a:lnTo>
                    <a:pt x="834161" y="0"/>
                  </a:lnTo>
                  <a:close/>
                </a:path>
              </a:pathLst>
            </a:custGeom>
            <a:ln w="8585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5001" y="1043119"/>
              <a:ext cx="634695" cy="1463530"/>
            </a:xfrm>
            <a:prstGeom prst="rect">
              <a:avLst/>
            </a:prstGeom>
          </p:spPr>
        </p:pic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36397" y="2841714"/>
          <a:ext cx="6483985" cy="2120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</a:t>
                      </a:r>
                      <a:endParaRPr sz="10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0960" marB="0"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4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How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to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use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the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</a:t>
                      </a:r>
                      <a:endParaRPr sz="10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0960" marB="0">
                    <a:solidFill>
                      <a:srgbClr val="0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1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Eliminate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(Most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effective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control)</a:t>
                      </a:r>
                      <a:endParaRPr sz="10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area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get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rid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dangerous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Substitute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process,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piece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Isolate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hazard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barrier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fence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around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engineering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guards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3180" marB="0"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administrative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222885" marR="92075">
                        <a:lnSpc>
                          <a:spcPts val="1140"/>
                        </a:lnSpc>
                        <a:spcBef>
                          <a:spcPts val="28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write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1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personal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protective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(Least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effective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control)</a:t>
                      </a:r>
                      <a:endParaRPr sz="10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476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Wear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gloves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goggles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155" marB="0"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4D33DB-F2E2-1B1B-FDAF-99CACF56EE9F}"/>
              </a:ext>
            </a:extLst>
          </p:cNvPr>
          <p:cNvSpPr/>
          <p:nvPr/>
        </p:nvSpPr>
        <p:spPr>
          <a:xfrm>
            <a:off x="947958" y="1109490"/>
            <a:ext cx="3492450" cy="21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77B52C-0389-901A-C151-EA50AEC79620}"/>
              </a:ext>
            </a:extLst>
          </p:cNvPr>
          <p:cNvSpPr/>
          <p:nvPr/>
        </p:nvSpPr>
        <p:spPr>
          <a:xfrm>
            <a:off x="947958" y="1369752"/>
            <a:ext cx="3492450" cy="21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5D484B-EAE0-A71E-3A69-28F13A33FECB}"/>
              </a:ext>
            </a:extLst>
          </p:cNvPr>
          <p:cNvSpPr/>
          <p:nvPr/>
        </p:nvSpPr>
        <p:spPr>
          <a:xfrm>
            <a:off x="941860" y="1629521"/>
            <a:ext cx="3507499" cy="33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3AA343-D9E3-C3B7-3BD2-8C2F62E45EEA}"/>
              </a:ext>
            </a:extLst>
          </p:cNvPr>
          <p:cNvSpPr/>
          <p:nvPr/>
        </p:nvSpPr>
        <p:spPr>
          <a:xfrm>
            <a:off x="587516" y="3161285"/>
            <a:ext cx="6370927" cy="31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39AB23-49A2-13A9-DF61-B908D651342B}"/>
              </a:ext>
            </a:extLst>
          </p:cNvPr>
          <p:cNvSpPr/>
          <p:nvPr/>
        </p:nvSpPr>
        <p:spPr>
          <a:xfrm>
            <a:off x="600354" y="3539250"/>
            <a:ext cx="6370927" cy="22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61FA03-AC6B-4138-D654-D38757F930A0}"/>
              </a:ext>
            </a:extLst>
          </p:cNvPr>
          <p:cNvSpPr/>
          <p:nvPr/>
        </p:nvSpPr>
        <p:spPr>
          <a:xfrm>
            <a:off x="600354" y="3794462"/>
            <a:ext cx="6370927" cy="22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03A3E2-F708-681D-5273-3A371336F0DB}"/>
              </a:ext>
            </a:extLst>
          </p:cNvPr>
          <p:cNvSpPr/>
          <p:nvPr/>
        </p:nvSpPr>
        <p:spPr>
          <a:xfrm>
            <a:off x="615608" y="3985103"/>
            <a:ext cx="6370927" cy="25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B96FD4-87B7-B5AA-3A06-DD541CF39B1D}"/>
              </a:ext>
            </a:extLst>
          </p:cNvPr>
          <p:cNvSpPr/>
          <p:nvPr/>
        </p:nvSpPr>
        <p:spPr>
          <a:xfrm>
            <a:off x="600354" y="4288622"/>
            <a:ext cx="6370927" cy="34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723915-23D2-D275-3200-29A895BBBEE7}"/>
              </a:ext>
            </a:extLst>
          </p:cNvPr>
          <p:cNvSpPr/>
          <p:nvPr/>
        </p:nvSpPr>
        <p:spPr>
          <a:xfrm>
            <a:off x="629523" y="4622557"/>
            <a:ext cx="6370927" cy="31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934</Words>
  <Application>Microsoft Office PowerPoint</Application>
  <PresentationFormat>Custom</PresentationFormat>
  <Paragraphs>130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Bebas Neue Bold</vt:lpstr>
      <vt:lpstr>Bradley Hand ITC</vt:lpstr>
      <vt:lpstr>Calibri</vt:lpstr>
      <vt:lpstr>Franklin Gothic Book</vt:lpstr>
      <vt:lpstr>Franklin Gothic Demi</vt:lpstr>
      <vt:lpstr>Franklin Gothic Medium</vt:lpstr>
      <vt:lpstr>Open Sans</vt:lpstr>
      <vt:lpstr>Open Sans Extrabold</vt:lpstr>
      <vt:lpstr>Office Theme</vt:lpstr>
      <vt:lpstr>LEARNER GUIDE</vt:lpstr>
      <vt:lpstr>Contents</vt:lpstr>
      <vt:lpstr>PowerPoint Presentation</vt:lpstr>
      <vt:lpstr>2.1 1.1 Identify, assess and report hazards</vt:lpstr>
      <vt:lpstr>PowerPoint Presentation</vt:lpstr>
      <vt:lpstr>Element 2 - Identify hazardous materials and other hazards on work sites</vt:lpstr>
      <vt:lpstr>PowerPoint Presentation</vt:lpstr>
      <vt:lpstr>2.2 Measures for controlling risks and construction hazards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User</cp:lastModifiedBy>
  <cp:revision>71</cp:revision>
  <dcterms:created xsi:type="dcterms:W3CDTF">2022-11-15T23:47:36Z</dcterms:created>
  <dcterms:modified xsi:type="dcterms:W3CDTF">2022-11-18T04:49:10Z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2022-11-15T00:00:00Z</vt:filetime>
  </property>
  <property fmtid="{D5CDD505-2E9C-101B-9397-08002B2CF9AE}" pid="5" name="Producer">
    <vt:lpwstr>Adobe PDF Library 16.0.7</vt:lpwstr>
  </property>
  <property fmtid="{D5CDD505-2E9C-101B-9397-08002B2CF9AE}" pid="6" name="ArticulateGUID">
    <vt:lpwstr>4FC9D306-07DA-42E4-8639-E6C825E40E41</vt:lpwstr>
  </property>
  <property fmtid="{D5CDD505-2E9C-101B-9397-08002B2CF9AE}" pid="7" name="ArticulatePath">
    <vt:lpwstr>CPCCWHS2001 Applying Safe Work Practices in Construction_Learner Guide Answers.v.1.3</vt:lpwstr>
  </property>
</Properties>
</file>