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80" r:id="rId7"/>
    <p:sldId id="284" r:id="rId8"/>
    <p:sldId id="308" r:id="rId9"/>
    <p:sldId id="319" r:id="rId10"/>
    <p:sldId id="320" r:id="rId11"/>
    <p:sldId id="322" r:id="rId12"/>
    <p:sldId id="326" r:id="rId13"/>
    <p:sldId id="327" r:id="rId14"/>
    <p:sldId id="334" r:id="rId15"/>
    <p:sldId id="336" r:id="rId16"/>
    <p:sldId id="337" r:id="rId17"/>
    <p:sldId id="341" r:id="rId18"/>
    <p:sldId id="343" r:id="rId19"/>
    <p:sldId id="346" r:id="rId20"/>
    <p:sldId id="347" r:id="rId21"/>
    <p:sldId id="350" r:id="rId22"/>
    <p:sldId id="351" r:id="rId23"/>
    <p:sldId id="354" r:id="rId24"/>
    <p:sldId id="355" r:id="rId25"/>
    <p:sldId id="360" r:id="rId26"/>
  </p:sldIdLst>
  <p:sldSz cx="7556500" cy="5334000"/>
  <p:notesSz cx="7556500" cy="533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159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802B28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02B28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02B28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7552690" cy="3194685"/>
          </a:xfrm>
          <a:custGeom>
            <a:avLst/>
            <a:gdLst/>
            <a:ahLst/>
            <a:cxnLst/>
            <a:rect l="l" t="t" r="r" b="b"/>
            <a:pathLst>
              <a:path w="7552690" h="3194685">
                <a:moveTo>
                  <a:pt x="7552080" y="0"/>
                </a:moveTo>
                <a:lnTo>
                  <a:pt x="0" y="0"/>
                </a:lnTo>
                <a:lnTo>
                  <a:pt x="0" y="3194316"/>
                </a:lnTo>
                <a:lnTo>
                  <a:pt x="7552080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47205"/>
            <a:ext cx="7020559" cy="1325245"/>
          </a:xfrm>
          <a:custGeom>
            <a:avLst/>
            <a:gdLst/>
            <a:ahLst/>
            <a:cxnLst/>
            <a:rect l="l" t="t" r="r" b="b"/>
            <a:pathLst>
              <a:path w="7020559" h="1325245">
                <a:moveTo>
                  <a:pt x="7020001" y="0"/>
                </a:moveTo>
                <a:lnTo>
                  <a:pt x="0" y="0"/>
                </a:lnTo>
                <a:lnTo>
                  <a:pt x="0" y="1324800"/>
                </a:lnTo>
                <a:lnTo>
                  <a:pt x="7020001" y="1324800"/>
                </a:lnTo>
                <a:lnTo>
                  <a:pt x="70200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02B28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0" y="366001"/>
            <a:ext cx="3396615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802B28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900" y="2664005"/>
            <a:ext cx="6556375" cy="1791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743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31" y="5093439"/>
            <a:ext cx="767079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68633" y="5083075"/>
            <a:ext cx="24447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0298" y="4064139"/>
            <a:ext cx="1658503" cy="74573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2"/>
            <a:ext cx="7533640" cy="5123815"/>
            <a:chOff x="0" y="2"/>
            <a:chExt cx="7533640" cy="5123815"/>
          </a:xfrm>
        </p:grpSpPr>
        <p:sp>
          <p:nvSpPr>
            <p:cNvPr id="4" name="object 4"/>
            <p:cNvSpPr/>
            <p:nvPr/>
          </p:nvSpPr>
          <p:spPr>
            <a:xfrm>
              <a:off x="6167310" y="2656713"/>
              <a:ext cx="737870" cy="356235"/>
            </a:xfrm>
            <a:custGeom>
              <a:avLst/>
              <a:gdLst/>
              <a:ahLst/>
              <a:cxnLst/>
              <a:rect l="l" t="t" r="r" b="b"/>
              <a:pathLst>
                <a:path w="737870" h="356235">
                  <a:moveTo>
                    <a:pt x="726338" y="330225"/>
                  </a:moveTo>
                  <a:lnTo>
                    <a:pt x="724522" y="328510"/>
                  </a:lnTo>
                  <a:lnTo>
                    <a:pt x="723328" y="325399"/>
                  </a:lnTo>
                  <a:lnTo>
                    <a:pt x="722299" y="317461"/>
                  </a:lnTo>
                  <a:lnTo>
                    <a:pt x="720344" y="315353"/>
                  </a:lnTo>
                  <a:lnTo>
                    <a:pt x="716851" y="314566"/>
                  </a:lnTo>
                  <a:lnTo>
                    <a:pt x="633107" y="314248"/>
                  </a:lnTo>
                  <a:lnTo>
                    <a:pt x="586740" y="313601"/>
                  </a:lnTo>
                  <a:lnTo>
                    <a:pt x="566661" y="312953"/>
                  </a:lnTo>
                  <a:lnTo>
                    <a:pt x="558825" y="312572"/>
                  </a:lnTo>
                  <a:lnTo>
                    <a:pt x="558711" y="312102"/>
                  </a:lnTo>
                  <a:lnTo>
                    <a:pt x="553821" y="312331"/>
                  </a:lnTo>
                  <a:lnTo>
                    <a:pt x="548678" y="312064"/>
                  </a:lnTo>
                  <a:lnTo>
                    <a:pt x="548538" y="312559"/>
                  </a:lnTo>
                  <a:lnTo>
                    <a:pt x="541769" y="312851"/>
                  </a:lnTo>
                  <a:lnTo>
                    <a:pt x="522884" y="313359"/>
                  </a:lnTo>
                  <a:lnTo>
                    <a:pt x="479221" y="313664"/>
                  </a:lnTo>
                  <a:lnTo>
                    <a:pt x="447484" y="313550"/>
                  </a:lnTo>
                  <a:lnTo>
                    <a:pt x="409968" y="313410"/>
                  </a:lnTo>
                  <a:lnTo>
                    <a:pt x="400367" y="313372"/>
                  </a:lnTo>
                  <a:lnTo>
                    <a:pt x="363740" y="313232"/>
                  </a:lnTo>
                  <a:lnTo>
                    <a:pt x="317373" y="312597"/>
                  </a:lnTo>
                  <a:lnTo>
                    <a:pt x="297307" y="311937"/>
                  </a:lnTo>
                  <a:lnTo>
                    <a:pt x="279311" y="311048"/>
                  </a:lnTo>
                  <a:lnTo>
                    <a:pt x="277279" y="318287"/>
                  </a:lnTo>
                  <a:lnTo>
                    <a:pt x="275361" y="318858"/>
                  </a:lnTo>
                  <a:lnTo>
                    <a:pt x="267703" y="320141"/>
                  </a:lnTo>
                  <a:lnTo>
                    <a:pt x="259664" y="320548"/>
                  </a:lnTo>
                  <a:lnTo>
                    <a:pt x="254596" y="320294"/>
                  </a:lnTo>
                  <a:lnTo>
                    <a:pt x="237896" y="318363"/>
                  </a:lnTo>
                  <a:lnTo>
                    <a:pt x="226263" y="316687"/>
                  </a:lnTo>
                  <a:lnTo>
                    <a:pt x="227558" y="313423"/>
                  </a:lnTo>
                  <a:lnTo>
                    <a:pt x="224536" y="318084"/>
                  </a:lnTo>
                  <a:lnTo>
                    <a:pt x="220738" y="320408"/>
                  </a:lnTo>
                  <a:lnTo>
                    <a:pt x="214591" y="320382"/>
                  </a:lnTo>
                  <a:lnTo>
                    <a:pt x="203606" y="318008"/>
                  </a:lnTo>
                  <a:lnTo>
                    <a:pt x="198755" y="317982"/>
                  </a:lnTo>
                  <a:lnTo>
                    <a:pt x="195897" y="318985"/>
                  </a:lnTo>
                  <a:lnTo>
                    <a:pt x="193459" y="321005"/>
                  </a:lnTo>
                  <a:lnTo>
                    <a:pt x="193903" y="317741"/>
                  </a:lnTo>
                  <a:lnTo>
                    <a:pt x="192976" y="315709"/>
                  </a:lnTo>
                  <a:lnTo>
                    <a:pt x="187413" y="313817"/>
                  </a:lnTo>
                  <a:lnTo>
                    <a:pt x="185420" y="312420"/>
                  </a:lnTo>
                  <a:lnTo>
                    <a:pt x="184721" y="310705"/>
                  </a:lnTo>
                  <a:lnTo>
                    <a:pt x="181140" y="311772"/>
                  </a:lnTo>
                  <a:lnTo>
                    <a:pt x="176707" y="312305"/>
                  </a:lnTo>
                  <a:lnTo>
                    <a:pt x="167779" y="312127"/>
                  </a:lnTo>
                  <a:lnTo>
                    <a:pt x="167411" y="310642"/>
                  </a:lnTo>
                  <a:lnTo>
                    <a:pt x="150469" y="311378"/>
                  </a:lnTo>
                  <a:lnTo>
                    <a:pt x="140652" y="311658"/>
                  </a:lnTo>
                  <a:lnTo>
                    <a:pt x="140868" y="311162"/>
                  </a:lnTo>
                  <a:lnTo>
                    <a:pt x="140589" y="310540"/>
                  </a:lnTo>
                  <a:lnTo>
                    <a:pt x="127508" y="311886"/>
                  </a:lnTo>
                  <a:lnTo>
                    <a:pt x="87922" y="312204"/>
                  </a:lnTo>
                  <a:lnTo>
                    <a:pt x="9080" y="311912"/>
                  </a:lnTo>
                  <a:lnTo>
                    <a:pt x="5791" y="312674"/>
                  </a:lnTo>
                  <a:lnTo>
                    <a:pt x="3911" y="314769"/>
                  </a:lnTo>
                  <a:lnTo>
                    <a:pt x="2882" y="322694"/>
                  </a:lnTo>
                  <a:lnTo>
                    <a:pt x="1727" y="325805"/>
                  </a:lnTo>
                  <a:lnTo>
                    <a:pt x="0" y="327507"/>
                  </a:lnTo>
                  <a:lnTo>
                    <a:pt x="4064" y="328688"/>
                  </a:lnTo>
                  <a:lnTo>
                    <a:pt x="2336" y="331635"/>
                  </a:lnTo>
                  <a:lnTo>
                    <a:pt x="1460" y="334352"/>
                  </a:lnTo>
                  <a:lnTo>
                    <a:pt x="1447" y="338239"/>
                  </a:lnTo>
                  <a:lnTo>
                    <a:pt x="3556" y="346151"/>
                  </a:lnTo>
                  <a:lnTo>
                    <a:pt x="3962" y="348678"/>
                  </a:lnTo>
                  <a:lnTo>
                    <a:pt x="3949" y="350850"/>
                  </a:lnTo>
                  <a:lnTo>
                    <a:pt x="10807" y="347814"/>
                  </a:lnTo>
                  <a:lnTo>
                    <a:pt x="18072" y="345655"/>
                  </a:lnTo>
                  <a:lnTo>
                    <a:pt x="25717" y="344373"/>
                  </a:lnTo>
                  <a:lnTo>
                    <a:pt x="33769" y="343966"/>
                  </a:lnTo>
                  <a:lnTo>
                    <a:pt x="38823" y="344208"/>
                  </a:lnTo>
                  <a:lnTo>
                    <a:pt x="55537" y="346138"/>
                  </a:lnTo>
                  <a:lnTo>
                    <a:pt x="67170" y="347827"/>
                  </a:lnTo>
                  <a:lnTo>
                    <a:pt x="65874" y="351091"/>
                  </a:lnTo>
                  <a:lnTo>
                    <a:pt x="68897" y="346430"/>
                  </a:lnTo>
                  <a:lnTo>
                    <a:pt x="72694" y="344106"/>
                  </a:lnTo>
                  <a:lnTo>
                    <a:pt x="78841" y="344131"/>
                  </a:lnTo>
                  <a:lnTo>
                    <a:pt x="89827" y="346506"/>
                  </a:lnTo>
                  <a:lnTo>
                    <a:pt x="94678" y="346532"/>
                  </a:lnTo>
                  <a:lnTo>
                    <a:pt x="97536" y="345528"/>
                  </a:lnTo>
                  <a:lnTo>
                    <a:pt x="99974" y="343509"/>
                  </a:lnTo>
                  <a:lnTo>
                    <a:pt x="99529" y="346773"/>
                  </a:lnTo>
                  <a:lnTo>
                    <a:pt x="100457" y="348805"/>
                  </a:lnTo>
                  <a:lnTo>
                    <a:pt x="106019" y="350697"/>
                  </a:lnTo>
                  <a:lnTo>
                    <a:pt x="108013" y="352094"/>
                  </a:lnTo>
                  <a:lnTo>
                    <a:pt x="108712" y="353809"/>
                  </a:lnTo>
                  <a:lnTo>
                    <a:pt x="112293" y="352742"/>
                  </a:lnTo>
                  <a:lnTo>
                    <a:pt x="116725" y="352209"/>
                  </a:lnTo>
                  <a:lnTo>
                    <a:pt x="125641" y="352399"/>
                  </a:lnTo>
                  <a:lnTo>
                    <a:pt x="126022" y="353872"/>
                  </a:lnTo>
                  <a:lnTo>
                    <a:pt x="142963" y="353123"/>
                  </a:lnTo>
                  <a:lnTo>
                    <a:pt x="152768" y="352869"/>
                  </a:lnTo>
                  <a:lnTo>
                    <a:pt x="152565" y="353352"/>
                  </a:lnTo>
                  <a:lnTo>
                    <a:pt x="152844" y="353974"/>
                  </a:lnTo>
                  <a:lnTo>
                    <a:pt x="165925" y="352628"/>
                  </a:lnTo>
                  <a:lnTo>
                    <a:pt x="205511" y="352310"/>
                  </a:lnTo>
                  <a:lnTo>
                    <a:pt x="279844" y="352590"/>
                  </a:lnTo>
                  <a:lnTo>
                    <a:pt x="280479" y="353047"/>
                  </a:lnTo>
                  <a:lnTo>
                    <a:pt x="294347" y="354507"/>
                  </a:lnTo>
                  <a:lnTo>
                    <a:pt x="294652" y="353885"/>
                  </a:lnTo>
                  <a:lnTo>
                    <a:pt x="294284" y="353021"/>
                  </a:lnTo>
                  <a:lnTo>
                    <a:pt x="293230" y="351929"/>
                  </a:lnTo>
                  <a:lnTo>
                    <a:pt x="297319" y="352882"/>
                  </a:lnTo>
                  <a:lnTo>
                    <a:pt x="302399" y="353364"/>
                  </a:lnTo>
                  <a:lnTo>
                    <a:pt x="332740" y="353009"/>
                  </a:lnTo>
                  <a:lnTo>
                    <a:pt x="337439" y="353580"/>
                  </a:lnTo>
                  <a:lnTo>
                    <a:pt x="341236" y="354672"/>
                  </a:lnTo>
                  <a:lnTo>
                    <a:pt x="341998" y="352971"/>
                  </a:lnTo>
                  <a:lnTo>
                    <a:pt x="344131" y="351574"/>
                  </a:lnTo>
                  <a:lnTo>
                    <a:pt x="350050" y="349732"/>
                  </a:lnTo>
                  <a:lnTo>
                    <a:pt x="351053" y="347713"/>
                  </a:lnTo>
                  <a:lnTo>
                    <a:pt x="350608" y="344449"/>
                  </a:lnTo>
                  <a:lnTo>
                    <a:pt x="353187" y="346481"/>
                  </a:lnTo>
                  <a:lnTo>
                    <a:pt x="356209" y="347497"/>
                  </a:lnTo>
                  <a:lnTo>
                    <a:pt x="361365" y="347522"/>
                  </a:lnTo>
                  <a:lnTo>
                    <a:pt x="373062" y="345236"/>
                  </a:lnTo>
                  <a:lnTo>
                    <a:pt x="379590" y="345262"/>
                  </a:lnTo>
                  <a:lnTo>
                    <a:pt x="383603" y="347599"/>
                  </a:lnTo>
                  <a:lnTo>
                    <a:pt x="386765" y="352285"/>
                  </a:lnTo>
                  <a:lnTo>
                    <a:pt x="385406" y="349008"/>
                  </a:lnTo>
                  <a:lnTo>
                    <a:pt x="394881" y="347814"/>
                  </a:lnTo>
                  <a:lnTo>
                    <a:pt x="395262" y="350139"/>
                  </a:lnTo>
                  <a:lnTo>
                    <a:pt x="395249" y="352310"/>
                  </a:lnTo>
                  <a:lnTo>
                    <a:pt x="402120" y="349275"/>
                  </a:lnTo>
                  <a:lnTo>
                    <a:pt x="409371" y="347116"/>
                  </a:lnTo>
                  <a:lnTo>
                    <a:pt x="417029" y="345833"/>
                  </a:lnTo>
                  <a:lnTo>
                    <a:pt x="423024" y="345541"/>
                  </a:lnTo>
                  <a:lnTo>
                    <a:pt x="429475" y="345884"/>
                  </a:lnTo>
                  <a:lnTo>
                    <a:pt x="437591" y="347230"/>
                  </a:lnTo>
                  <a:lnTo>
                    <a:pt x="445274" y="349440"/>
                  </a:lnTo>
                  <a:lnTo>
                    <a:pt x="452526" y="352526"/>
                  </a:lnTo>
                  <a:lnTo>
                    <a:pt x="452539" y="350354"/>
                  </a:lnTo>
                  <a:lnTo>
                    <a:pt x="452882" y="348488"/>
                  </a:lnTo>
                  <a:lnTo>
                    <a:pt x="458470" y="349288"/>
                  </a:lnTo>
                  <a:lnTo>
                    <a:pt x="457174" y="352552"/>
                  </a:lnTo>
                  <a:lnTo>
                    <a:pt x="460197" y="347891"/>
                  </a:lnTo>
                  <a:lnTo>
                    <a:pt x="463994" y="345567"/>
                  </a:lnTo>
                  <a:lnTo>
                    <a:pt x="470141" y="345592"/>
                  </a:lnTo>
                  <a:lnTo>
                    <a:pt x="481126" y="347967"/>
                  </a:lnTo>
                  <a:lnTo>
                    <a:pt x="485978" y="347992"/>
                  </a:lnTo>
                  <a:lnTo>
                    <a:pt x="488835" y="346989"/>
                  </a:lnTo>
                  <a:lnTo>
                    <a:pt x="491274" y="344970"/>
                  </a:lnTo>
                  <a:lnTo>
                    <a:pt x="490829" y="348234"/>
                  </a:lnTo>
                  <a:lnTo>
                    <a:pt x="491756" y="350266"/>
                  </a:lnTo>
                  <a:lnTo>
                    <a:pt x="497319" y="352158"/>
                  </a:lnTo>
                  <a:lnTo>
                    <a:pt x="499313" y="353555"/>
                  </a:lnTo>
                  <a:lnTo>
                    <a:pt x="500011" y="355269"/>
                  </a:lnTo>
                  <a:lnTo>
                    <a:pt x="503593" y="354203"/>
                  </a:lnTo>
                  <a:lnTo>
                    <a:pt x="508025" y="353669"/>
                  </a:lnTo>
                  <a:lnTo>
                    <a:pt x="536587" y="354241"/>
                  </a:lnTo>
                  <a:lnTo>
                    <a:pt x="541375" y="353796"/>
                  </a:lnTo>
                  <a:lnTo>
                    <a:pt x="545236" y="352882"/>
                  </a:lnTo>
                  <a:lnTo>
                    <a:pt x="544233" y="353961"/>
                  </a:lnTo>
                  <a:lnTo>
                    <a:pt x="543864" y="354812"/>
                  </a:lnTo>
                  <a:lnTo>
                    <a:pt x="544144" y="355434"/>
                  </a:lnTo>
                  <a:lnTo>
                    <a:pt x="553605" y="354469"/>
                  </a:lnTo>
                  <a:lnTo>
                    <a:pt x="563714" y="355523"/>
                  </a:lnTo>
                  <a:lnTo>
                    <a:pt x="564019" y="354901"/>
                  </a:lnTo>
                  <a:lnTo>
                    <a:pt x="563651" y="354037"/>
                  </a:lnTo>
                  <a:lnTo>
                    <a:pt x="562597" y="352945"/>
                  </a:lnTo>
                  <a:lnTo>
                    <a:pt x="566686" y="353898"/>
                  </a:lnTo>
                  <a:lnTo>
                    <a:pt x="571766" y="354380"/>
                  </a:lnTo>
                  <a:lnTo>
                    <a:pt x="602107" y="354025"/>
                  </a:lnTo>
                  <a:lnTo>
                    <a:pt x="606806" y="354596"/>
                  </a:lnTo>
                  <a:lnTo>
                    <a:pt x="610603" y="355688"/>
                  </a:lnTo>
                  <a:lnTo>
                    <a:pt x="611365" y="353987"/>
                  </a:lnTo>
                  <a:lnTo>
                    <a:pt x="613498" y="352590"/>
                  </a:lnTo>
                  <a:lnTo>
                    <a:pt x="619417" y="350748"/>
                  </a:lnTo>
                  <a:lnTo>
                    <a:pt x="620420" y="348729"/>
                  </a:lnTo>
                  <a:lnTo>
                    <a:pt x="619975" y="345465"/>
                  </a:lnTo>
                  <a:lnTo>
                    <a:pt x="622554" y="347497"/>
                  </a:lnTo>
                  <a:lnTo>
                    <a:pt x="625576" y="348513"/>
                  </a:lnTo>
                  <a:lnTo>
                    <a:pt x="630732" y="348538"/>
                  </a:lnTo>
                  <a:lnTo>
                    <a:pt x="642429" y="346252"/>
                  </a:lnTo>
                  <a:lnTo>
                    <a:pt x="648957" y="346278"/>
                  </a:lnTo>
                  <a:lnTo>
                    <a:pt x="652970" y="348615"/>
                  </a:lnTo>
                  <a:lnTo>
                    <a:pt x="656132" y="353301"/>
                  </a:lnTo>
                  <a:lnTo>
                    <a:pt x="654773" y="350024"/>
                  </a:lnTo>
                  <a:lnTo>
                    <a:pt x="667156" y="348437"/>
                  </a:lnTo>
                  <a:lnTo>
                    <a:pt x="684911" y="346633"/>
                  </a:lnTo>
                  <a:lnTo>
                    <a:pt x="690295" y="346430"/>
                  </a:lnTo>
                  <a:lnTo>
                    <a:pt x="698830" y="346900"/>
                  </a:lnTo>
                  <a:lnTo>
                    <a:pt x="706945" y="348234"/>
                  </a:lnTo>
                  <a:lnTo>
                    <a:pt x="714629" y="350456"/>
                  </a:lnTo>
                  <a:lnTo>
                    <a:pt x="721893" y="353542"/>
                  </a:lnTo>
                  <a:lnTo>
                    <a:pt x="721906" y="351370"/>
                  </a:lnTo>
                  <a:lnTo>
                    <a:pt x="722376" y="348843"/>
                  </a:lnTo>
                  <a:lnTo>
                    <a:pt x="724687" y="340956"/>
                  </a:lnTo>
                  <a:lnTo>
                    <a:pt x="724712" y="337070"/>
                  </a:lnTo>
                  <a:lnTo>
                    <a:pt x="723811" y="334340"/>
                  </a:lnTo>
                  <a:lnTo>
                    <a:pt x="722007" y="331381"/>
                  </a:lnTo>
                  <a:lnTo>
                    <a:pt x="726338" y="330225"/>
                  </a:lnTo>
                  <a:close/>
                </a:path>
                <a:path w="737870" h="356235">
                  <a:moveTo>
                    <a:pt x="737489" y="28181"/>
                  </a:moveTo>
                  <a:lnTo>
                    <a:pt x="733437" y="27000"/>
                  </a:lnTo>
                  <a:lnTo>
                    <a:pt x="735164" y="24053"/>
                  </a:lnTo>
                  <a:lnTo>
                    <a:pt x="736028" y="21336"/>
                  </a:lnTo>
                  <a:lnTo>
                    <a:pt x="736041" y="17449"/>
                  </a:lnTo>
                  <a:lnTo>
                    <a:pt x="733945" y="9537"/>
                  </a:lnTo>
                  <a:lnTo>
                    <a:pt x="733539" y="7010"/>
                  </a:lnTo>
                  <a:lnTo>
                    <a:pt x="733552" y="4838"/>
                  </a:lnTo>
                  <a:lnTo>
                    <a:pt x="726719" y="7874"/>
                  </a:lnTo>
                  <a:lnTo>
                    <a:pt x="719480" y="10033"/>
                  </a:lnTo>
                  <a:lnTo>
                    <a:pt x="711860" y="11315"/>
                  </a:lnTo>
                  <a:lnTo>
                    <a:pt x="703846" y="11722"/>
                  </a:lnTo>
                  <a:lnTo>
                    <a:pt x="698804" y="11480"/>
                  </a:lnTo>
                  <a:lnTo>
                    <a:pt x="682167" y="9537"/>
                  </a:lnTo>
                  <a:lnTo>
                    <a:pt x="670572" y="7861"/>
                  </a:lnTo>
                  <a:lnTo>
                    <a:pt x="671880" y="4610"/>
                  </a:lnTo>
                  <a:lnTo>
                    <a:pt x="668858" y="9258"/>
                  </a:lnTo>
                  <a:lnTo>
                    <a:pt x="665086" y="11582"/>
                  </a:lnTo>
                  <a:lnTo>
                    <a:pt x="658964" y="11557"/>
                  </a:lnTo>
                  <a:lnTo>
                    <a:pt x="648017" y="9182"/>
                  </a:lnTo>
                  <a:lnTo>
                    <a:pt x="643178" y="9156"/>
                  </a:lnTo>
                  <a:lnTo>
                    <a:pt x="640334" y="10160"/>
                  </a:lnTo>
                  <a:lnTo>
                    <a:pt x="637908" y="12179"/>
                  </a:lnTo>
                  <a:lnTo>
                    <a:pt x="638352" y="8915"/>
                  </a:lnTo>
                  <a:lnTo>
                    <a:pt x="637438" y="6883"/>
                  </a:lnTo>
                  <a:lnTo>
                    <a:pt x="631888" y="5003"/>
                  </a:lnTo>
                  <a:lnTo>
                    <a:pt x="629907" y="3594"/>
                  </a:lnTo>
                  <a:lnTo>
                    <a:pt x="629208" y="1879"/>
                  </a:lnTo>
                  <a:lnTo>
                    <a:pt x="625640" y="2946"/>
                  </a:lnTo>
                  <a:lnTo>
                    <a:pt x="621233" y="3479"/>
                  </a:lnTo>
                  <a:lnTo>
                    <a:pt x="612343" y="3302"/>
                  </a:lnTo>
                  <a:lnTo>
                    <a:pt x="611974" y="1816"/>
                  </a:lnTo>
                  <a:lnTo>
                    <a:pt x="595096" y="2565"/>
                  </a:lnTo>
                  <a:lnTo>
                    <a:pt x="585304" y="2844"/>
                  </a:lnTo>
                  <a:lnTo>
                    <a:pt x="585533" y="2336"/>
                  </a:lnTo>
                  <a:lnTo>
                    <a:pt x="585254" y="1714"/>
                  </a:lnTo>
                  <a:lnTo>
                    <a:pt x="572223" y="3060"/>
                  </a:lnTo>
                  <a:lnTo>
                    <a:pt x="532790" y="3390"/>
                  </a:lnTo>
                  <a:lnTo>
                    <a:pt x="458762" y="3124"/>
                  </a:lnTo>
                  <a:lnTo>
                    <a:pt x="458127" y="2641"/>
                  </a:lnTo>
                  <a:lnTo>
                    <a:pt x="444309" y="1181"/>
                  </a:lnTo>
                  <a:lnTo>
                    <a:pt x="444004" y="1803"/>
                  </a:lnTo>
                  <a:lnTo>
                    <a:pt x="444385" y="2667"/>
                  </a:lnTo>
                  <a:lnTo>
                    <a:pt x="445427" y="3759"/>
                  </a:lnTo>
                  <a:lnTo>
                    <a:pt x="441350" y="2806"/>
                  </a:lnTo>
                  <a:lnTo>
                    <a:pt x="436295" y="2324"/>
                  </a:lnTo>
                  <a:lnTo>
                    <a:pt x="406069" y="2679"/>
                  </a:lnTo>
                  <a:lnTo>
                    <a:pt x="401383" y="2108"/>
                  </a:lnTo>
                  <a:lnTo>
                    <a:pt x="397611" y="1003"/>
                  </a:lnTo>
                  <a:lnTo>
                    <a:pt x="396849" y="2717"/>
                  </a:lnTo>
                  <a:lnTo>
                    <a:pt x="394728" y="4102"/>
                  </a:lnTo>
                  <a:lnTo>
                    <a:pt x="388823" y="5956"/>
                  </a:lnTo>
                  <a:lnTo>
                    <a:pt x="387832" y="7975"/>
                  </a:lnTo>
                  <a:lnTo>
                    <a:pt x="388277" y="11239"/>
                  </a:lnTo>
                  <a:lnTo>
                    <a:pt x="385711" y="9207"/>
                  </a:lnTo>
                  <a:lnTo>
                    <a:pt x="382701" y="8191"/>
                  </a:lnTo>
                  <a:lnTo>
                    <a:pt x="377558" y="8166"/>
                  </a:lnTo>
                  <a:lnTo>
                    <a:pt x="365912" y="10452"/>
                  </a:lnTo>
                  <a:lnTo>
                    <a:pt x="359410" y="10426"/>
                  </a:lnTo>
                  <a:lnTo>
                    <a:pt x="355422" y="8077"/>
                  </a:lnTo>
                  <a:lnTo>
                    <a:pt x="352272" y="3403"/>
                  </a:lnTo>
                  <a:lnTo>
                    <a:pt x="353618" y="6680"/>
                  </a:lnTo>
                  <a:lnTo>
                    <a:pt x="344157" y="7899"/>
                  </a:lnTo>
                  <a:lnTo>
                    <a:pt x="343789" y="5549"/>
                  </a:lnTo>
                  <a:lnTo>
                    <a:pt x="343801" y="3378"/>
                  </a:lnTo>
                  <a:lnTo>
                    <a:pt x="336969" y="6413"/>
                  </a:lnTo>
                  <a:lnTo>
                    <a:pt x="329742" y="8572"/>
                  </a:lnTo>
                  <a:lnTo>
                    <a:pt x="322122" y="9855"/>
                  </a:lnTo>
                  <a:lnTo>
                    <a:pt x="316103" y="10160"/>
                  </a:lnTo>
                  <a:lnTo>
                    <a:pt x="309727" y="9817"/>
                  </a:lnTo>
                  <a:lnTo>
                    <a:pt x="301637" y="8470"/>
                  </a:lnTo>
                  <a:lnTo>
                    <a:pt x="293992" y="6248"/>
                  </a:lnTo>
                  <a:lnTo>
                    <a:pt x="286766" y="3162"/>
                  </a:lnTo>
                  <a:lnTo>
                    <a:pt x="286753" y="5334"/>
                  </a:lnTo>
                  <a:lnTo>
                    <a:pt x="286397" y="7213"/>
                  </a:lnTo>
                  <a:lnTo>
                    <a:pt x="280822" y="6400"/>
                  </a:lnTo>
                  <a:lnTo>
                    <a:pt x="282130" y="3149"/>
                  </a:lnTo>
                  <a:lnTo>
                    <a:pt x="279107" y="7797"/>
                  </a:lnTo>
                  <a:lnTo>
                    <a:pt x="275336" y="10121"/>
                  </a:lnTo>
                  <a:lnTo>
                    <a:pt x="269214" y="10096"/>
                  </a:lnTo>
                  <a:lnTo>
                    <a:pt x="258267" y="7721"/>
                  </a:lnTo>
                  <a:lnTo>
                    <a:pt x="253428" y="7696"/>
                  </a:lnTo>
                  <a:lnTo>
                    <a:pt x="250583" y="8699"/>
                  </a:lnTo>
                  <a:lnTo>
                    <a:pt x="248158" y="10718"/>
                  </a:lnTo>
                  <a:lnTo>
                    <a:pt x="248602" y="7454"/>
                  </a:lnTo>
                  <a:lnTo>
                    <a:pt x="247688" y="5422"/>
                  </a:lnTo>
                  <a:lnTo>
                    <a:pt x="242138" y="3530"/>
                  </a:lnTo>
                  <a:lnTo>
                    <a:pt x="240157" y="2133"/>
                  </a:lnTo>
                  <a:lnTo>
                    <a:pt x="239458" y="419"/>
                  </a:lnTo>
                  <a:lnTo>
                    <a:pt x="235889" y="1485"/>
                  </a:lnTo>
                  <a:lnTo>
                    <a:pt x="231482" y="2019"/>
                  </a:lnTo>
                  <a:lnTo>
                    <a:pt x="203034" y="1447"/>
                  </a:lnTo>
                  <a:lnTo>
                    <a:pt x="198259" y="1892"/>
                  </a:lnTo>
                  <a:lnTo>
                    <a:pt x="194424" y="2819"/>
                  </a:lnTo>
                  <a:lnTo>
                    <a:pt x="195414" y="1727"/>
                  </a:lnTo>
                  <a:lnTo>
                    <a:pt x="195783" y="876"/>
                  </a:lnTo>
                  <a:lnTo>
                    <a:pt x="195503" y="254"/>
                  </a:lnTo>
                  <a:lnTo>
                    <a:pt x="186004" y="1244"/>
                  </a:lnTo>
                  <a:lnTo>
                    <a:pt x="176022" y="177"/>
                  </a:lnTo>
                  <a:lnTo>
                    <a:pt x="175717" y="800"/>
                  </a:lnTo>
                  <a:lnTo>
                    <a:pt x="176098" y="1663"/>
                  </a:lnTo>
                  <a:lnTo>
                    <a:pt x="177139" y="2755"/>
                  </a:lnTo>
                  <a:lnTo>
                    <a:pt x="173062" y="1803"/>
                  </a:lnTo>
                  <a:lnTo>
                    <a:pt x="168008" y="1320"/>
                  </a:lnTo>
                  <a:lnTo>
                    <a:pt x="137782" y="1676"/>
                  </a:lnTo>
                  <a:lnTo>
                    <a:pt x="133096" y="1104"/>
                  </a:lnTo>
                  <a:lnTo>
                    <a:pt x="129324" y="0"/>
                  </a:lnTo>
                  <a:lnTo>
                    <a:pt x="128562" y="1714"/>
                  </a:lnTo>
                  <a:lnTo>
                    <a:pt x="126441" y="3098"/>
                  </a:lnTo>
                  <a:lnTo>
                    <a:pt x="120535" y="4953"/>
                  </a:lnTo>
                  <a:lnTo>
                    <a:pt x="119545" y="6972"/>
                  </a:lnTo>
                  <a:lnTo>
                    <a:pt x="119989" y="10236"/>
                  </a:lnTo>
                  <a:lnTo>
                    <a:pt x="117424" y="8204"/>
                  </a:lnTo>
                  <a:lnTo>
                    <a:pt x="114414" y="7188"/>
                  </a:lnTo>
                  <a:lnTo>
                    <a:pt x="109270" y="7162"/>
                  </a:lnTo>
                  <a:lnTo>
                    <a:pt x="97624" y="9448"/>
                  </a:lnTo>
                  <a:lnTo>
                    <a:pt x="91122" y="9423"/>
                  </a:lnTo>
                  <a:lnTo>
                    <a:pt x="87134" y="7073"/>
                  </a:lnTo>
                  <a:lnTo>
                    <a:pt x="83985" y="2400"/>
                  </a:lnTo>
                  <a:lnTo>
                    <a:pt x="85318" y="5676"/>
                  </a:lnTo>
                  <a:lnTo>
                    <a:pt x="72986" y="7264"/>
                  </a:lnTo>
                  <a:lnTo>
                    <a:pt x="55308" y="9055"/>
                  </a:lnTo>
                  <a:lnTo>
                    <a:pt x="49949" y="9271"/>
                  </a:lnTo>
                  <a:lnTo>
                    <a:pt x="41440" y="8801"/>
                  </a:lnTo>
                  <a:lnTo>
                    <a:pt x="33362" y="7467"/>
                  </a:lnTo>
                  <a:lnTo>
                    <a:pt x="25704" y="5245"/>
                  </a:lnTo>
                  <a:lnTo>
                    <a:pt x="18478" y="2159"/>
                  </a:lnTo>
                  <a:lnTo>
                    <a:pt x="18465" y="4330"/>
                  </a:lnTo>
                  <a:lnTo>
                    <a:pt x="17995" y="6858"/>
                  </a:lnTo>
                  <a:lnTo>
                    <a:pt x="15697" y="14744"/>
                  </a:lnTo>
                  <a:lnTo>
                    <a:pt x="15671" y="18630"/>
                  </a:lnTo>
                  <a:lnTo>
                    <a:pt x="16560" y="21361"/>
                  </a:lnTo>
                  <a:lnTo>
                    <a:pt x="18364" y="24320"/>
                  </a:lnTo>
                  <a:lnTo>
                    <a:pt x="14046" y="25476"/>
                  </a:lnTo>
                  <a:lnTo>
                    <a:pt x="15862" y="27190"/>
                  </a:lnTo>
                  <a:lnTo>
                    <a:pt x="17056" y="30302"/>
                  </a:lnTo>
                  <a:lnTo>
                    <a:pt x="18072" y="38239"/>
                  </a:lnTo>
                  <a:lnTo>
                    <a:pt x="20027" y="40347"/>
                  </a:lnTo>
                  <a:lnTo>
                    <a:pt x="23495" y="41135"/>
                  </a:lnTo>
                  <a:lnTo>
                    <a:pt x="106908" y="41452"/>
                  </a:lnTo>
                  <a:lnTo>
                    <a:pt x="153098" y="42087"/>
                  </a:lnTo>
                  <a:lnTo>
                    <a:pt x="173075" y="42748"/>
                  </a:lnTo>
                  <a:lnTo>
                    <a:pt x="180860" y="43141"/>
                  </a:lnTo>
                  <a:lnTo>
                    <a:pt x="180987" y="43599"/>
                  </a:lnTo>
                  <a:lnTo>
                    <a:pt x="185851" y="43383"/>
                  </a:lnTo>
                  <a:lnTo>
                    <a:pt x="190995" y="43637"/>
                  </a:lnTo>
                  <a:lnTo>
                    <a:pt x="191122" y="43154"/>
                  </a:lnTo>
                  <a:lnTo>
                    <a:pt x="197866" y="42849"/>
                  </a:lnTo>
                  <a:lnTo>
                    <a:pt x="216687" y="42329"/>
                  </a:lnTo>
                  <a:lnTo>
                    <a:pt x="260172" y="42024"/>
                  </a:lnTo>
                  <a:lnTo>
                    <a:pt x="329793" y="42291"/>
                  </a:lnTo>
                  <a:lnTo>
                    <a:pt x="375196" y="42456"/>
                  </a:lnTo>
                  <a:lnTo>
                    <a:pt x="421373" y="43103"/>
                  </a:lnTo>
                  <a:lnTo>
                    <a:pt x="441363" y="43764"/>
                  </a:lnTo>
                  <a:lnTo>
                    <a:pt x="459282" y="44640"/>
                  </a:lnTo>
                  <a:lnTo>
                    <a:pt x="461289" y="37426"/>
                  </a:lnTo>
                  <a:lnTo>
                    <a:pt x="463219" y="36842"/>
                  </a:lnTo>
                  <a:lnTo>
                    <a:pt x="470839" y="35560"/>
                  </a:lnTo>
                  <a:lnTo>
                    <a:pt x="478866" y="35153"/>
                  </a:lnTo>
                  <a:lnTo>
                    <a:pt x="483908" y="35394"/>
                  </a:lnTo>
                  <a:lnTo>
                    <a:pt x="500545" y="37338"/>
                  </a:lnTo>
                  <a:lnTo>
                    <a:pt x="512140" y="39014"/>
                  </a:lnTo>
                  <a:lnTo>
                    <a:pt x="510832" y="42265"/>
                  </a:lnTo>
                  <a:lnTo>
                    <a:pt x="513854" y="37617"/>
                  </a:lnTo>
                  <a:lnTo>
                    <a:pt x="517626" y="35293"/>
                  </a:lnTo>
                  <a:lnTo>
                    <a:pt x="523748" y="35318"/>
                  </a:lnTo>
                  <a:lnTo>
                    <a:pt x="534695" y="37693"/>
                  </a:lnTo>
                  <a:lnTo>
                    <a:pt x="539534" y="37719"/>
                  </a:lnTo>
                  <a:lnTo>
                    <a:pt x="542378" y="36715"/>
                  </a:lnTo>
                  <a:lnTo>
                    <a:pt x="544804" y="34696"/>
                  </a:lnTo>
                  <a:lnTo>
                    <a:pt x="544360" y="37960"/>
                  </a:lnTo>
                  <a:lnTo>
                    <a:pt x="545274" y="39992"/>
                  </a:lnTo>
                  <a:lnTo>
                    <a:pt x="550824" y="41871"/>
                  </a:lnTo>
                  <a:lnTo>
                    <a:pt x="552805" y="43281"/>
                  </a:lnTo>
                  <a:lnTo>
                    <a:pt x="553504" y="44996"/>
                  </a:lnTo>
                  <a:lnTo>
                    <a:pt x="557072" y="43929"/>
                  </a:lnTo>
                  <a:lnTo>
                    <a:pt x="561479" y="43395"/>
                  </a:lnTo>
                  <a:lnTo>
                    <a:pt x="570357" y="43586"/>
                  </a:lnTo>
                  <a:lnTo>
                    <a:pt x="570738" y="45059"/>
                  </a:lnTo>
                  <a:lnTo>
                    <a:pt x="587603" y="44310"/>
                  </a:lnTo>
                  <a:lnTo>
                    <a:pt x="597395" y="44043"/>
                  </a:lnTo>
                  <a:lnTo>
                    <a:pt x="597179" y="44538"/>
                  </a:lnTo>
                  <a:lnTo>
                    <a:pt x="597458" y="45161"/>
                  </a:lnTo>
                  <a:lnTo>
                    <a:pt x="610489" y="43815"/>
                  </a:lnTo>
                  <a:lnTo>
                    <a:pt x="649922" y="43484"/>
                  </a:lnTo>
                  <a:lnTo>
                    <a:pt x="728446" y="43776"/>
                  </a:lnTo>
                  <a:lnTo>
                    <a:pt x="731723" y="43014"/>
                  </a:lnTo>
                  <a:lnTo>
                    <a:pt x="733577" y="40919"/>
                  </a:lnTo>
                  <a:lnTo>
                    <a:pt x="734618" y="32994"/>
                  </a:lnTo>
                  <a:lnTo>
                    <a:pt x="735774" y="29883"/>
                  </a:lnTo>
                  <a:lnTo>
                    <a:pt x="737489" y="28181"/>
                  </a:lnTo>
                  <a:close/>
                </a:path>
              </a:pathLst>
            </a:custGeom>
            <a:solidFill>
              <a:srgbClr val="802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405" y="2596595"/>
              <a:ext cx="3396589" cy="252663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"/>
              <a:ext cx="7533640" cy="3184525"/>
            </a:xfrm>
            <a:custGeom>
              <a:avLst/>
              <a:gdLst/>
              <a:ahLst/>
              <a:cxnLst/>
              <a:rect l="l" t="t" r="r" b="b"/>
              <a:pathLst>
                <a:path w="7533640" h="3184525">
                  <a:moveTo>
                    <a:pt x="7533106" y="0"/>
                  </a:moveTo>
                  <a:lnTo>
                    <a:pt x="0" y="0"/>
                  </a:lnTo>
                  <a:lnTo>
                    <a:pt x="0" y="3184461"/>
                  </a:lnTo>
                  <a:lnTo>
                    <a:pt x="7533106" y="0"/>
                  </a:lnTo>
                  <a:close/>
                </a:path>
              </a:pathLst>
            </a:custGeom>
            <a:solidFill>
              <a:srgbClr val="802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086100" y="1686505"/>
            <a:ext cx="2764155" cy="2153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sz="3600" spc="-80" dirty="0">
                <a:solidFill>
                  <a:srgbClr val="231F20"/>
                </a:solidFill>
                <a:latin typeface="Trebuchet MS"/>
                <a:cs typeface="Trebuchet MS"/>
              </a:rPr>
              <a:t>Asphalt</a:t>
            </a:r>
            <a:r>
              <a:rPr sz="3600" spc="-2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600" spc="-20" dirty="0">
                <a:solidFill>
                  <a:srgbClr val="231F20"/>
                </a:solidFill>
                <a:latin typeface="Trebuchet MS"/>
                <a:cs typeface="Trebuchet MS"/>
              </a:rPr>
              <a:t>paver</a:t>
            </a:r>
            <a:endParaRPr sz="3600" dirty="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3540"/>
              </a:spcBef>
            </a:pPr>
            <a:r>
              <a:rPr sz="1800" spc="-10" dirty="0">
                <a:solidFill>
                  <a:srgbClr val="802B28"/>
                </a:solidFill>
                <a:latin typeface="Trebuchet MS"/>
                <a:cs typeface="Trebuchet MS"/>
              </a:rPr>
              <a:t>TICKET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Training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support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material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for:</a:t>
            </a:r>
            <a:endParaRPr sz="1000" dirty="0">
              <a:latin typeface="Franklin Gothic Demi"/>
              <a:cs typeface="Franklin Gothic Demi"/>
            </a:endParaRPr>
          </a:p>
          <a:p>
            <a:pPr marL="12700">
              <a:lnSpc>
                <a:spcPts val="1370"/>
              </a:lnSpc>
              <a:spcBef>
                <a:spcPts val="180"/>
              </a:spcBef>
            </a:pP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RIICBS305E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>
              <a:lnSpc>
                <a:spcPts val="1370"/>
              </a:lnSpc>
            </a:pP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Conduct</a:t>
            </a:r>
            <a:r>
              <a:rPr sz="1200" spc="-4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asphalt</a:t>
            </a:r>
            <a:r>
              <a:rPr sz="1200" spc="-3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paver</a:t>
            </a:r>
            <a:r>
              <a:rPr sz="1200" spc="-3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operations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Produced</a:t>
            </a:r>
            <a:r>
              <a:rPr sz="1000" spc="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by: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1241" y="409642"/>
            <a:ext cx="324675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0" spc="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LEARNER</a:t>
            </a:r>
            <a:r>
              <a:rPr sz="3500" b="0" spc="-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500" b="0" spc="60" dirty="0">
                <a:solidFill>
                  <a:srgbClr val="FBAA19"/>
                </a:solidFill>
                <a:latin typeface="Franklin Gothic Medium"/>
                <a:cs typeface="Franklin Gothic Medium"/>
              </a:rPr>
              <a:t>GUIDE</a:t>
            </a:r>
            <a:endParaRPr sz="3500">
              <a:latin typeface="Franklin Gothic Medium"/>
              <a:cs typeface="Franklin Gothic Medium"/>
            </a:endParaRPr>
          </a:p>
        </p:txBody>
      </p:sp>
      <p:pic>
        <p:nvPicPr>
          <p:cNvPr id="10" name="Picture 9" descr="A red logo with a white letter&#10;&#10;Description automatically generated">
            <a:extLst>
              <a:ext uri="{FF2B5EF4-FFF2-40B4-BE49-F238E27FC236}">
                <a16:creationId xmlns:a16="http://schemas.microsoft.com/office/drawing/2014/main" id="{A3C95A9B-8EA6-125E-4819-ED208231E8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50" y="651212"/>
            <a:ext cx="1090632" cy="10755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65823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1.6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CONDUCT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ASPHALT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PAVER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924764"/>
            <a:ext cx="4055745" cy="35052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187960">
              <a:lnSpc>
                <a:spcPts val="1140"/>
              </a:lnSpc>
              <a:spcBef>
                <a:spcPts val="185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Prepare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the paver: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sure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asphalt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paver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good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working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condition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properly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calibrated.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Check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components,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such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screed,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augers,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conveyors,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clean,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lubricated,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functioning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correctly.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marL="12700" marR="96520">
              <a:lnSpc>
                <a:spcPts val="1140"/>
              </a:lnSpc>
              <a:spcBef>
                <a:spcPts val="5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Receive the asphalt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mix: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Coordinate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asphalt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supplier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plant to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receive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appropriate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material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site.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Communicate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desired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mix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design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specific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requirements.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marL="12700" marR="5080">
              <a:lnSpc>
                <a:spcPts val="1140"/>
              </a:lnSpc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Inspect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material: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Before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laying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visually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inspect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material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ensure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meets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specified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requirements.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Verify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temperature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mix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check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 signs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contamination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irregularities.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marL="12700" marR="82550">
              <a:lnSpc>
                <a:spcPts val="1140"/>
              </a:lnSpc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Establish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paving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plan: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Plan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paving process, considering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factors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like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width 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thickness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desired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pavement,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joint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locations,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 any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special considerations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mentioned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project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specifications.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marL="12700" marR="144145" algn="just">
              <a:lnSpc>
                <a:spcPts val="1140"/>
              </a:lnSpc>
              <a:spcBef>
                <a:spcPts val="5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Position the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paver: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Position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asphalt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paver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starting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point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paving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area.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Ensure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aligned correctly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reference marks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or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string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lines.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004" y="444601"/>
            <a:ext cx="6480175" cy="270587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0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25.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prepare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material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handled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laid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working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with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paver?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0461" y="972007"/>
            <a:ext cx="2423188" cy="188099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1799" y="3105814"/>
            <a:ext cx="2428873" cy="16200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D4FCFC-967B-6D96-F23F-9CD79231DE9A}"/>
              </a:ext>
            </a:extLst>
          </p:cNvPr>
          <p:cNvSpPr/>
          <p:nvPr/>
        </p:nvSpPr>
        <p:spPr>
          <a:xfrm>
            <a:off x="493350" y="950151"/>
            <a:ext cx="4055745" cy="65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AFCC9A-8168-1F6D-648B-389828CD0CDB}"/>
              </a:ext>
            </a:extLst>
          </p:cNvPr>
          <p:cNvSpPr/>
          <p:nvPr/>
        </p:nvSpPr>
        <p:spPr>
          <a:xfrm>
            <a:off x="493349" y="1722445"/>
            <a:ext cx="4055745" cy="65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408590-2743-29BA-F026-444A420A9D8A}"/>
              </a:ext>
            </a:extLst>
          </p:cNvPr>
          <p:cNvSpPr/>
          <p:nvPr/>
        </p:nvSpPr>
        <p:spPr>
          <a:xfrm>
            <a:off x="518042" y="2392323"/>
            <a:ext cx="4055745" cy="65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FA19E0-B9B4-6CB8-7D56-F800A4924170}"/>
              </a:ext>
            </a:extLst>
          </p:cNvPr>
          <p:cNvSpPr/>
          <p:nvPr/>
        </p:nvSpPr>
        <p:spPr>
          <a:xfrm>
            <a:off x="482864" y="3051306"/>
            <a:ext cx="4055745" cy="65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803577-0AC8-B82A-F1C8-2AE7D95DE354}"/>
              </a:ext>
            </a:extLst>
          </p:cNvPr>
          <p:cNvSpPr/>
          <p:nvPr/>
        </p:nvSpPr>
        <p:spPr>
          <a:xfrm>
            <a:off x="493349" y="3765059"/>
            <a:ext cx="4055745" cy="65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65823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1.7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CONDUCT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ASPHALT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PAVER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0950" y="1500564"/>
            <a:ext cx="3817620" cy="33743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Damage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Wear: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Check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cracks,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bends,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excessive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wear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tools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could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affect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their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performance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structural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integrity.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Proper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Functioning: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tools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operate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smoothly,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secure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fastenings,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functional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mechanisms.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Blade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or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Edge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Condition: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Examine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cutting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spreading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tools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sharpness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 intact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blades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edges.</a:t>
            </a:r>
            <a:endParaRPr sz="1000">
              <a:latin typeface="Arial"/>
              <a:cs typeface="Arial"/>
            </a:endParaRPr>
          </a:p>
          <a:p>
            <a:pPr marL="12700" marR="40640">
              <a:lnSpc>
                <a:spcPct val="116700"/>
              </a:lnSpc>
              <a:spcBef>
                <a:spcPts val="570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Handle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Integrity: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Inspect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handles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grips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for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stability,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firm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attachment,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freedom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cracks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breaks.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Cleanliness: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Remove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built-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debris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tools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maintain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performance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prevent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contamination.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Lubrication: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Apply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appropriate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lubrication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tools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moving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parts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smooth operation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prevent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rust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corrosion.</a:t>
            </a:r>
            <a:endParaRPr sz="1000">
              <a:latin typeface="Arial"/>
              <a:cs typeface="Arial"/>
            </a:endParaRPr>
          </a:p>
          <a:p>
            <a:pPr marL="12700" marR="77470">
              <a:lnSpc>
                <a:spcPct val="116700"/>
              </a:lnSpc>
              <a:spcBef>
                <a:spcPts val="565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Calibration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(for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measuring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tools):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Verify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calibration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measuring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tools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for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accurate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readings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precise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placement.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  <a:spcBef>
                <a:spcPts val="565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Safety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Features: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Check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integrity 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functionality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safety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features such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guards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safety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locks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prevent accidents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injuries.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0004" y="444601"/>
            <a:ext cx="6480175" cy="377190"/>
          </a:xfrm>
          <a:custGeom>
            <a:avLst/>
            <a:gdLst/>
            <a:ahLst/>
            <a:cxnLst/>
            <a:rect l="l" t="t" r="r" b="b"/>
            <a:pathLst>
              <a:path w="6480175" h="377190">
                <a:moveTo>
                  <a:pt x="6479997" y="0"/>
                </a:moveTo>
                <a:lnTo>
                  <a:pt x="0" y="0"/>
                </a:lnTo>
                <a:lnTo>
                  <a:pt x="0" y="377050"/>
                </a:lnTo>
                <a:lnTo>
                  <a:pt x="6479997" y="377050"/>
                </a:lnTo>
                <a:lnTo>
                  <a:pt x="6479997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9525" y="547715"/>
            <a:ext cx="410717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27.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faults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tools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check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for?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33654" y="438251"/>
            <a:ext cx="6492875" cy="4289425"/>
            <a:chOff x="533654" y="438251"/>
            <a:chExt cx="6492875" cy="4289425"/>
          </a:xfrm>
        </p:grpSpPr>
        <p:sp>
          <p:nvSpPr>
            <p:cNvPr id="7" name="object 7"/>
            <p:cNvSpPr/>
            <p:nvPr/>
          </p:nvSpPr>
          <p:spPr>
            <a:xfrm>
              <a:off x="540004" y="444601"/>
              <a:ext cx="6480175" cy="377190"/>
            </a:xfrm>
            <a:custGeom>
              <a:avLst/>
              <a:gdLst/>
              <a:ahLst/>
              <a:cxnLst/>
              <a:rect l="l" t="t" r="r" b="b"/>
              <a:pathLst>
                <a:path w="6480175" h="377190">
                  <a:moveTo>
                    <a:pt x="0" y="377050"/>
                  </a:moveTo>
                  <a:lnTo>
                    <a:pt x="6479997" y="377050"/>
                  </a:lnTo>
                  <a:lnTo>
                    <a:pt x="6479997" y="0"/>
                  </a:lnTo>
                  <a:lnTo>
                    <a:pt x="0" y="0"/>
                  </a:lnTo>
                  <a:lnTo>
                    <a:pt x="0" y="377050"/>
                  </a:lnTo>
                  <a:close/>
                </a:path>
              </a:pathLst>
            </a:custGeom>
            <a:ln w="12700">
              <a:solidFill>
                <a:srgbClr val="D5D8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9000" y="745210"/>
              <a:ext cx="1040799" cy="7910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2925" y="931813"/>
              <a:ext cx="2370724" cy="379558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261209" y="4731881"/>
            <a:ext cx="10153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Check</a:t>
            </a:r>
            <a:r>
              <a:rPr sz="1000" spc="-35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calibration.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1A9EA0-9E0B-7453-AEAC-B2A2E75FA5C9}"/>
              </a:ext>
            </a:extLst>
          </p:cNvPr>
          <p:cNvSpPr/>
          <p:nvPr/>
        </p:nvSpPr>
        <p:spPr>
          <a:xfrm>
            <a:off x="401887" y="1546893"/>
            <a:ext cx="4055745" cy="371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06A39E-D719-25B0-6BA7-54F6B45E31DE}"/>
              </a:ext>
            </a:extLst>
          </p:cNvPr>
          <p:cNvSpPr/>
          <p:nvPr/>
        </p:nvSpPr>
        <p:spPr>
          <a:xfrm>
            <a:off x="494533" y="1964280"/>
            <a:ext cx="4055745" cy="371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68C4D7-8B4A-9E90-6557-19E794DFC57F}"/>
              </a:ext>
            </a:extLst>
          </p:cNvPr>
          <p:cNvSpPr/>
          <p:nvPr/>
        </p:nvSpPr>
        <p:spPr>
          <a:xfrm>
            <a:off x="494533" y="2373855"/>
            <a:ext cx="4055745" cy="371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C86F30-8343-78E7-C43B-AB1687DFF9BF}"/>
              </a:ext>
            </a:extLst>
          </p:cNvPr>
          <p:cNvSpPr/>
          <p:nvPr/>
        </p:nvSpPr>
        <p:spPr>
          <a:xfrm>
            <a:off x="314870" y="2816701"/>
            <a:ext cx="4055745" cy="371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FBD600-BD37-CD79-F404-F588A989684A}"/>
              </a:ext>
            </a:extLst>
          </p:cNvPr>
          <p:cNvSpPr/>
          <p:nvPr/>
        </p:nvSpPr>
        <p:spPr>
          <a:xfrm>
            <a:off x="435002" y="3259547"/>
            <a:ext cx="4055745" cy="371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15481-54C1-CC60-564D-A15B59FEB3CC}"/>
              </a:ext>
            </a:extLst>
          </p:cNvPr>
          <p:cNvSpPr/>
          <p:nvPr/>
        </p:nvSpPr>
        <p:spPr>
          <a:xfrm>
            <a:off x="401886" y="3653197"/>
            <a:ext cx="4055745" cy="371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4C4FFD-32DF-5BDA-3B34-ED10C791F203}"/>
              </a:ext>
            </a:extLst>
          </p:cNvPr>
          <p:cNvSpPr/>
          <p:nvPr/>
        </p:nvSpPr>
        <p:spPr>
          <a:xfrm>
            <a:off x="410671" y="4118635"/>
            <a:ext cx="4055745" cy="371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B02166-9EAB-0A6A-BCC4-B05F426921B6}"/>
              </a:ext>
            </a:extLst>
          </p:cNvPr>
          <p:cNvSpPr/>
          <p:nvPr/>
        </p:nvSpPr>
        <p:spPr>
          <a:xfrm>
            <a:off x="540004" y="4562382"/>
            <a:ext cx="4055745" cy="371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6975475" cy="1325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206375" rIns="0" bIns="0" rtlCol="0">
            <a:spAutoFit/>
          </a:bodyPr>
          <a:lstStyle/>
          <a:p>
            <a:pPr marL="4232275" marR="172085" indent="1344930">
              <a:lnSpc>
                <a:spcPts val="3800"/>
              </a:lnSpc>
              <a:spcBef>
                <a:spcPts val="1625"/>
              </a:spcBef>
            </a:pPr>
            <a:r>
              <a:rPr sz="3600" b="0" spc="-125" dirty="0">
                <a:solidFill>
                  <a:srgbClr val="FFFFFF"/>
                </a:solidFill>
                <a:latin typeface="Trebuchet MS"/>
                <a:cs typeface="Trebuchet MS"/>
              </a:rPr>
              <a:t>Set</a:t>
            </a:r>
            <a:r>
              <a:rPr sz="3600" b="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0" spc="-25" dirty="0">
                <a:solidFill>
                  <a:srgbClr val="FFFFFF"/>
                </a:solidFill>
                <a:latin typeface="Trebuchet MS"/>
                <a:cs typeface="Trebuchet MS"/>
              </a:rPr>
              <a:t>up </a:t>
            </a:r>
            <a:r>
              <a:rPr sz="3600" b="0" spc="-125" dirty="0">
                <a:solidFill>
                  <a:srgbClr val="FFFFFF"/>
                </a:solidFill>
                <a:latin typeface="Trebuchet MS"/>
                <a:cs typeface="Trebuchet MS"/>
              </a:rPr>
              <a:t>asphalt</a:t>
            </a:r>
            <a:r>
              <a:rPr sz="3600" b="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0" spc="-110" dirty="0">
                <a:solidFill>
                  <a:srgbClr val="FFFFFF"/>
                </a:solidFill>
                <a:latin typeface="Trebuchet MS"/>
                <a:cs typeface="Trebuchet MS"/>
              </a:rPr>
              <a:t>paver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8363" y="1995321"/>
            <a:ext cx="82041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802B28"/>
                </a:solidFill>
                <a:latin typeface="Franklin Gothic Demi"/>
                <a:cs typeface="Franklin Gothic Demi"/>
              </a:rPr>
              <a:t>Element</a:t>
            </a:r>
            <a:r>
              <a:rPr sz="1400" b="1" spc="-6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0" dirty="0">
                <a:solidFill>
                  <a:srgbClr val="802B28"/>
                </a:solidFill>
                <a:latin typeface="Franklin Gothic Demi"/>
                <a:cs typeface="Franklin Gothic Demi"/>
              </a:rPr>
              <a:t>2</a:t>
            </a:r>
            <a:endParaRPr sz="1400">
              <a:latin typeface="Franklin Gothic Demi"/>
              <a:cs typeface="Franklin Gothic Dem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7452" y="2385005"/>
            <a:ext cx="4787547" cy="23803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46100">
              <a:lnSpc>
                <a:spcPts val="1205"/>
              </a:lnSpc>
              <a:tabLst>
                <a:tab pos="543433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SET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UP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ASPHALT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PAVER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0950" y="847675"/>
            <a:ext cx="3217545" cy="154305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Pre-Operation</a:t>
            </a:r>
            <a:r>
              <a:rPr sz="10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Inspection:</a:t>
            </a:r>
            <a:endParaRPr sz="1000" dirty="0">
              <a:latin typeface="Arial"/>
              <a:cs typeface="Arial"/>
            </a:endParaRPr>
          </a:p>
          <a:p>
            <a:pPr marL="12700" marR="8890">
              <a:lnSpc>
                <a:spcPct val="142300"/>
              </a:lnSpc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Visually inspect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paver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damage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check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fluid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levels.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sure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safety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guards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place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secure.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Check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safety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devices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emergency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stop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buttons.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Start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the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Engine: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Start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engine.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Allow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engine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warm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recommended.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950" y="2581987"/>
            <a:ext cx="2399030" cy="67627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System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Check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Calibration: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Verify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control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system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functionality.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Calibrate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grade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control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system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needed.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950" y="3449143"/>
            <a:ext cx="3199130" cy="67627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Warm-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System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 Testing: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42200"/>
              </a:lnSpc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Warm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tracks/tyres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test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conveyor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auger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systems.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Test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screed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functions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heating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elements.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004" y="444601"/>
            <a:ext cx="6480175" cy="270587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0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29.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examples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start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procedures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operating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paver?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3449" y="870342"/>
            <a:ext cx="2008574" cy="163196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048900" y="2589880"/>
            <a:ext cx="9772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auger</a:t>
            </a:r>
            <a:r>
              <a:rPr sz="1000" spc="-35" dirty="0">
                <a:solidFill>
                  <a:srgbClr val="231F20"/>
                </a:solidFill>
                <a:latin typeface="Comic Sans MS"/>
                <a:cs typeface="Comic Sans MS"/>
              </a:rPr>
              <a:t> and </a:t>
            </a:r>
            <a:r>
              <a:rPr sz="1000" spc="-25" dirty="0">
                <a:solidFill>
                  <a:srgbClr val="231F20"/>
                </a:solidFill>
                <a:latin typeface="Comic Sans MS"/>
                <a:cs typeface="Comic Sans MS"/>
              </a:rPr>
              <a:t>screed</a:t>
            </a:r>
            <a:endParaRPr sz="1000">
              <a:latin typeface="Comic Sans MS"/>
              <a:cs typeface="Comic Sans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2968" y="2969702"/>
            <a:ext cx="2449536" cy="163261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865210" y="4708192"/>
            <a:ext cx="12185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Check</a:t>
            </a:r>
            <a:r>
              <a:rPr sz="1000" spc="-25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control</a:t>
            </a:r>
            <a:r>
              <a:rPr sz="1000" spc="-2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system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F62DEA-A771-BE80-5BBE-31FD3C9AF898}"/>
              </a:ext>
            </a:extLst>
          </p:cNvPr>
          <p:cNvSpPr/>
          <p:nvPr/>
        </p:nvSpPr>
        <p:spPr>
          <a:xfrm>
            <a:off x="454917" y="937967"/>
            <a:ext cx="3283578" cy="946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2FF736-33DA-CAD2-5A32-DDEE0764C57B}"/>
              </a:ext>
            </a:extLst>
          </p:cNvPr>
          <p:cNvSpPr/>
          <p:nvPr/>
        </p:nvSpPr>
        <p:spPr>
          <a:xfrm>
            <a:off x="454917" y="1964516"/>
            <a:ext cx="3323333" cy="516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09A500-0434-92EC-2F15-20822525E9FF}"/>
              </a:ext>
            </a:extLst>
          </p:cNvPr>
          <p:cNvSpPr/>
          <p:nvPr/>
        </p:nvSpPr>
        <p:spPr>
          <a:xfrm>
            <a:off x="447976" y="2586922"/>
            <a:ext cx="3085635" cy="754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C1569F-A8EF-FAEA-311E-989A59982628}"/>
              </a:ext>
            </a:extLst>
          </p:cNvPr>
          <p:cNvSpPr/>
          <p:nvPr/>
        </p:nvSpPr>
        <p:spPr>
          <a:xfrm>
            <a:off x="520950" y="3460093"/>
            <a:ext cx="3217545" cy="754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00265" cy="1325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376555" rIns="0" bIns="0" rtlCol="0">
            <a:spAutoFit/>
          </a:bodyPr>
          <a:lstStyle/>
          <a:p>
            <a:pPr marL="2812415">
              <a:lnSpc>
                <a:spcPct val="100000"/>
              </a:lnSpc>
              <a:spcBef>
                <a:spcPts val="2965"/>
              </a:spcBef>
            </a:pPr>
            <a:r>
              <a:rPr sz="3600" b="0" spc="-145" dirty="0">
                <a:solidFill>
                  <a:srgbClr val="FFFFFF"/>
                </a:solidFill>
                <a:latin typeface="Trebuchet MS"/>
                <a:cs typeface="Trebuchet MS"/>
              </a:rPr>
              <a:t>Operate</a:t>
            </a:r>
            <a:r>
              <a:rPr sz="3600" b="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0" spc="-125" dirty="0">
                <a:solidFill>
                  <a:srgbClr val="FFFFFF"/>
                </a:solidFill>
                <a:latin typeface="Trebuchet MS"/>
                <a:cs typeface="Trebuchet MS"/>
              </a:rPr>
              <a:t>asphalt</a:t>
            </a:r>
            <a:r>
              <a:rPr sz="3600" b="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0" spc="-10" dirty="0">
                <a:solidFill>
                  <a:srgbClr val="FFFFFF"/>
                </a:solidFill>
                <a:latin typeface="Trebuchet MS"/>
                <a:cs typeface="Trebuchet MS"/>
              </a:rPr>
              <a:t>paver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8363" y="1995321"/>
            <a:ext cx="82041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802B28"/>
                </a:solidFill>
                <a:latin typeface="Franklin Gothic Demi"/>
                <a:cs typeface="Franklin Gothic Demi"/>
              </a:rPr>
              <a:t>Element</a:t>
            </a:r>
            <a:r>
              <a:rPr sz="1400" b="1" spc="-6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0" dirty="0">
                <a:solidFill>
                  <a:srgbClr val="802B28"/>
                </a:solidFill>
                <a:latin typeface="Franklin Gothic Demi"/>
                <a:cs typeface="Franklin Gothic Demi"/>
              </a:rPr>
              <a:t>3</a:t>
            </a:r>
            <a:endParaRPr sz="1400">
              <a:latin typeface="Franklin Gothic Demi"/>
              <a:cs typeface="Franklin Gothic Dem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999" y="2340005"/>
            <a:ext cx="3464890" cy="259866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300980" algn="l"/>
              </a:tabLst>
            </a:pPr>
            <a:r>
              <a:rPr sz="1650" i="1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650" i="1" spc="-15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i="1" spc="-37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3.1</a:t>
            </a:r>
            <a:r>
              <a:rPr sz="1650" i="1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OPERATE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ASPHALT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PAVER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600" y="906764"/>
            <a:ext cx="3881754" cy="40843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18415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Edge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joint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treatments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important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aspects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paving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help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ensure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integrity 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longevity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pavement.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Here's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concise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explanation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edge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joint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treatments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asphalt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paving: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 dirty="0">
              <a:latin typeface="Arial"/>
              <a:cs typeface="Arial"/>
            </a:endParaRPr>
          </a:p>
          <a:p>
            <a:pPr marL="12700" marR="46355">
              <a:lnSpc>
                <a:spcPts val="1140"/>
              </a:lnSpc>
              <a:spcBef>
                <a:spcPts val="5"/>
              </a:spcBef>
            </a:pP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Edge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Treatments: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Edge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treatments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refer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methods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used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reinforce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protect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edges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pavement.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edges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pavement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typically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more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vulnerable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cracking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damage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due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traffic,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water infiltration,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other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factors.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Common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edge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treatments include: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ts val="1170"/>
              </a:lnSpc>
              <a:spcBef>
                <a:spcPts val="919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Edging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compaction: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edges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compacted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ts val="1140"/>
              </a:lnSpc>
              <a:spcBef>
                <a:spcPts val="55"/>
              </a:spcBef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shaped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create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smooth transition between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pavement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adjacent surfaces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like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curbs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gutters.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helps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prevent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water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intrusion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ensures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stable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edge.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 dirty="0">
              <a:latin typeface="Arial"/>
              <a:cs typeface="Arial"/>
            </a:endParaRPr>
          </a:p>
          <a:p>
            <a:pPr marL="12700" marR="200025">
              <a:lnSpc>
                <a:spcPts val="1140"/>
              </a:lnSpc>
            </a:pP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Joint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sealants: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Sealants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applied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edges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asphalt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pavement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protect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against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moisture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penetration,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which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lead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cracking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deterioration.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Sealants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help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maintain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integrity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pavement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preventing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intrusion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water,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debris,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chemicals.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 dirty="0">
              <a:latin typeface="Arial"/>
              <a:cs typeface="Arial"/>
            </a:endParaRPr>
          </a:p>
          <a:p>
            <a:pPr marL="12700" marR="332105">
              <a:lnSpc>
                <a:spcPts val="1140"/>
              </a:lnSpc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Reinforcement: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cases,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additional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measures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like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edge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reinforcement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systems,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such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as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geosynthetic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materials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concrete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curbs,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may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used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enhance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strength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stability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pavement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edges.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654" y="426605"/>
            <a:ext cx="6480175" cy="270587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0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37.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edge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treatments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using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paver?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1940" y="846010"/>
            <a:ext cx="2228059" cy="18788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1940" y="2889008"/>
            <a:ext cx="2250005" cy="180441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556477-477C-959D-0C17-A572377B51BF}"/>
              </a:ext>
            </a:extLst>
          </p:cNvPr>
          <p:cNvSpPr/>
          <p:nvPr/>
        </p:nvSpPr>
        <p:spPr>
          <a:xfrm>
            <a:off x="486025" y="908096"/>
            <a:ext cx="3886200" cy="53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9C3351-C2A6-6F75-7E91-38440676EC50}"/>
              </a:ext>
            </a:extLst>
          </p:cNvPr>
          <p:cNvSpPr/>
          <p:nvPr/>
        </p:nvSpPr>
        <p:spPr>
          <a:xfrm>
            <a:off x="425450" y="1602562"/>
            <a:ext cx="3886200" cy="759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5768A-0D21-397A-EC3A-9F4CCE292B4F}"/>
              </a:ext>
            </a:extLst>
          </p:cNvPr>
          <p:cNvSpPr/>
          <p:nvPr/>
        </p:nvSpPr>
        <p:spPr>
          <a:xfrm>
            <a:off x="510005" y="2454190"/>
            <a:ext cx="3886200" cy="759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142E3E-CCD7-5155-120F-5D30858884CB}"/>
              </a:ext>
            </a:extLst>
          </p:cNvPr>
          <p:cNvSpPr/>
          <p:nvPr/>
        </p:nvSpPr>
        <p:spPr>
          <a:xfrm>
            <a:off x="425450" y="3368589"/>
            <a:ext cx="3886200" cy="759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8991FB-A568-3039-D818-39941FFD9CF1}"/>
              </a:ext>
            </a:extLst>
          </p:cNvPr>
          <p:cNvSpPr/>
          <p:nvPr/>
        </p:nvSpPr>
        <p:spPr>
          <a:xfrm>
            <a:off x="468452" y="4179836"/>
            <a:ext cx="3886200" cy="759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300980" algn="l"/>
              </a:tabLst>
            </a:pPr>
            <a:r>
              <a:rPr sz="1650" i="1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650" i="1" spc="-15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i="1" spc="-37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3.1</a:t>
            </a:r>
            <a:r>
              <a:rPr sz="1650" i="1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OPERATE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ASPHALT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PAVER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600" y="906764"/>
            <a:ext cx="3879850" cy="336105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40640">
              <a:lnSpc>
                <a:spcPts val="1140"/>
              </a:lnSpc>
              <a:spcBef>
                <a:spcPts val="185"/>
              </a:spcBef>
            </a:pP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Joint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Treatments: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Joints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intentional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gaps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seams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introduced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between adjacent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sections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pavement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allow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thermal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expansion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contraction.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Joint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treatments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help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these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gaps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properly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filled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sealed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prevent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ingress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water,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debris,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other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substances.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Common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joint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treatments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include: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ts val="1170"/>
              </a:lnSpc>
              <a:spcBef>
                <a:spcPts val="925"/>
              </a:spcBef>
            </a:pP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Joint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sealants: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Similar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edge treatments,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joint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sealants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used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endParaRPr sz="1000" dirty="0">
              <a:latin typeface="Arial"/>
              <a:cs typeface="Arial"/>
            </a:endParaRPr>
          </a:p>
          <a:p>
            <a:pPr marL="12700" marR="57150">
              <a:lnSpc>
                <a:spcPts val="1140"/>
              </a:lnSpc>
              <a:spcBef>
                <a:spcPts val="55"/>
              </a:spcBef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fill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gaps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between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adjacent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sections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pavement.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provide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waterproof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barrier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help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maintain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pavement's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structural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integrity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preventing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entry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moisture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debris.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 dirty="0">
              <a:latin typeface="Arial"/>
              <a:cs typeface="Arial"/>
            </a:endParaRPr>
          </a:p>
          <a:p>
            <a:pPr marL="12700" marR="5080">
              <a:lnSpc>
                <a:spcPts val="1140"/>
              </a:lnSpc>
            </a:pP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Joint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reinforcement: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cases,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additional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reinforcement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measures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used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joints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enhance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load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transfer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reduce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potential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for joint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deterioration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faulting.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include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dowel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bars,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tie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bars,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other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mechanical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devices.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 dirty="0">
              <a:latin typeface="Arial"/>
              <a:cs typeface="Arial"/>
            </a:endParaRPr>
          </a:p>
          <a:p>
            <a:pPr marL="12700" marR="12700">
              <a:lnSpc>
                <a:spcPts val="1140"/>
              </a:lnSpc>
            </a:pP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implementing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appropriate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edge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joint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treatments,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paving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projects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minimise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risk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cracking,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water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damage,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premature pavement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failure,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thus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long-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term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durability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performance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pavement.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654" y="426605"/>
            <a:ext cx="6480175" cy="270587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0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38.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joint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treatments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using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an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paver?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1799" y="864006"/>
            <a:ext cx="2428200" cy="199340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1799" y="3060005"/>
            <a:ext cx="2428199" cy="153269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46B341-88A7-9CCD-CCF5-B1ECCB37DB69}"/>
              </a:ext>
            </a:extLst>
          </p:cNvPr>
          <p:cNvSpPr/>
          <p:nvPr/>
        </p:nvSpPr>
        <p:spPr>
          <a:xfrm>
            <a:off x="425450" y="864006"/>
            <a:ext cx="3886200" cy="759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07B0B4-2B57-72D4-8761-64B2B9E4F809}"/>
              </a:ext>
            </a:extLst>
          </p:cNvPr>
          <p:cNvSpPr/>
          <p:nvPr/>
        </p:nvSpPr>
        <p:spPr>
          <a:xfrm>
            <a:off x="425450" y="1860708"/>
            <a:ext cx="3886200" cy="759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92E7A8-7F0A-F051-A92C-44A235A75908}"/>
              </a:ext>
            </a:extLst>
          </p:cNvPr>
          <p:cNvSpPr/>
          <p:nvPr/>
        </p:nvSpPr>
        <p:spPr>
          <a:xfrm>
            <a:off x="425450" y="2688250"/>
            <a:ext cx="3886200" cy="759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B9D80F-A1EB-004A-F754-B0E4A0D87ED4}"/>
              </a:ext>
            </a:extLst>
          </p:cNvPr>
          <p:cNvSpPr/>
          <p:nvPr/>
        </p:nvSpPr>
        <p:spPr>
          <a:xfrm>
            <a:off x="508250" y="3435602"/>
            <a:ext cx="3886200" cy="759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300980" algn="l"/>
              </a:tabLst>
            </a:pPr>
            <a:r>
              <a:rPr sz="1650" i="1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650" i="1" spc="-15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i="1" spc="-37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3.2</a:t>
            </a:r>
            <a:r>
              <a:rPr sz="1650" i="1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OPERATE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ASPHALT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PAVER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654" y="426605"/>
            <a:ext cx="6480175" cy="270587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0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40.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important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connect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delivery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vehicle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without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bumping?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600" y="3230365"/>
            <a:ext cx="6432550" cy="16643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Quality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asphalt: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Bumping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jolting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delivery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vehicles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can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cause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become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unevenly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distributed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within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truck.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result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variations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mixture's temperature,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density,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composition.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Uniform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pavement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surface: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delivery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vehicles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are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engaged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smoothly,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be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evenly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spread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across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road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surface.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Proper 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compaction:</a:t>
            </a:r>
            <a:r>
              <a:rPr sz="1000" b="1" spc="2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Bumping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jarring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delivery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vehicles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 disrupt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compaction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process, leading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inadequate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density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air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voids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within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asphalt.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Worker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safety: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Smooth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engagement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delivery vehicles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crucial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safety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workers involved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paving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process.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Sudden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bumps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jolts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lead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accidents, causing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injuries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workers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damage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equipment.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0999" y="866454"/>
            <a:ext cx="3959211" cy="238010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531F99-CA93-53CF-E30A-0B33CAE99B39}"/>
              </a:ext>
            </a:extLst>
          </p:cNvPr>
          <p:cNvSpPr/>
          <p:nvPr/>
        </p:nvSpPr>
        <p:spPr>
          <a:xfrm>
            <a:off x="349250" y="3246557"/>
            <a:ext cx="6858000" cy="363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EEE76C-BD8C-D707-9871-5E24DC4CD22C}"/>
              </a:ext>
            </a:extLst>
          </p:cNvPr>
          <p:cNvSpPr/>
          <p:nvPr/>
        </p:nvSpPr>
        <p:spPr>
          <a:xfrm>
            <a:off x="533802" y="3707002"/>
            <a:ext cx="6858000" cy="363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4CEBB5-99AE-DBA7-2895-4995A2073A23}"/>
              </a:ext>
            </a:extLst>
          </p:cNvPr>
          <p:cNvSpPr/>
          <p:nvPr/>
        </p:nvSpPr>
        <p:spPr>
          <a:xfrm>
            <a:off x="514600" y="4108137"/>
            <a:ext cx="6858000" cy="363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82F665-44BD-63A3-7538-AD51A08CC883}"/>
              </a:ext>
            </a:extLst>
          </p:cNvPr>
          <p:cNvSpPr/>
          <p:nvPr/>
        </p:nvSpPr>
        <p:spPr>
          <a:xfrm>
            <a:off x="370663" y="4579484"/>
            <a:ext cx="6858000" cy="363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300980" algn="l"/>
              </a:tabLst>
            </a:pPr>
            <a:r>
              <a:rPr sz="1650" i="1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650" i="1" spc="-15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i="1" spc="-37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3.4</a:t>
            </a:r>
            <a:r>
              <a:rPr sz="1650" i="1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OPERATE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ASPHALT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PAVER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654" y="426605"/>
            <a:ext cx="6480175" cy="270587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0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42.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check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maintain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mix?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600" y="825765"/>
            <a:ext cx="4015740" cy="37947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95885">
              <a:lnSpc>
                <a:spcPts val="1140"/>
              </a:lnSpc>
              <a:spcBef>
                <a:spcPts val="185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Quality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control: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Regularly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checking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mix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meets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required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specifications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quality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standards.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involves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monitoring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composition, temperature,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consistency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mix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ensure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is within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acceptable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range.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 dirty="0">
              <a:latin typeface="Arial"/>
              <a:cs typeface="Arial"/>
            </a:endParaRPr>
          </a:p>
          <a:p>
            <a:pPr marL="12700" marR="45720">
              <a:lnSpc>
                <a:spcPts val="1140"/>
              </a:lnSpc>
              <a:spcBef>
                <a:spcPts val="5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Optimal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performance: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Monitoring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mix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during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paving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helps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identify</a:t>
            </a:r>
            <a:r>
              <a:rPr sz="1000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deviations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inconsistencies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that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could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affect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its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performance,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such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inadequate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compaction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improper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temperature.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ts val="1170"/>
              </a:lnSpc>
              <a:spcBef>
                <a:spcPts val="919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Uniformity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smoothness: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Maintaining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mix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helps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achieve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uniform surface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smooth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ride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motorists.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 dirty="0">
              <a:latin typeface="Arial"/>
              <a:cs typeface="Arial"/>
            </a:endParaRPr>
          </a:p>
          <a:p>
            <a:pPr marL="12700" marR="5080">
              <a:lnSpc>
                <a:spcPts val="1140"/>
              </a:lnSpc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Longevity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durability: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quality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mix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directly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impacts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durability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longevity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road.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closely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monitoring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mix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during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paving,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you can identify 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address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issues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promptly.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includes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verifying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correct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aggregate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gradation,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binder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content,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appropriate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temperature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during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installation.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 dirty="0">
              <a:latin typeface="Arial"/>
              <a:cs typeface="Arial"/>
            </a:endParaRPr>
          </a:p>
          <a:p>
            <a:pPr marL="12700" marR="147955">
              <a:lnSpc>
                <a:spcPts val="1140"/>
              </a:lnSpc>
              <a:spcBef>
                <a:spcPts val="5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Cost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savings: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Regularly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checking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maintaining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mix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can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save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costs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long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run.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Identifying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addressing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mix-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related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problems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during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paving process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helps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prevent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need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extensive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repairs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premature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resurfacing.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3798" y="873006"/>
            <a:ext cx="2306189" cy="20570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3798" y="3060750"/>
            <a:ext cx="2293489" cy="193393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113499-62C8-CC24-F198-C4B13D34851B}"/>
              </a:ext>
            </a:extLst>
          </p:cNvPr>
          <p:cNvSpPr/>
          <p:nvPr/>
        </p:nvSpPr>
        <p:spPr>
          <a:xfrm>
            <a:off x="420073" y="748957"/>
            <a:ext cx="4110267" cy="69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81246-0D6B-2197-A00C-D7B00D2DF874}"/>
              </a:ext>
            </a:extLst>
          </p:cNvPr>
          <p:cNvSpPr/>
          <p:nvPr/>
        </p:nvSpPr>
        <p:spPr>
          <a:xfrm>
            <a:off x="511802" y="1676400"/>
            <a:ext cx="4110267" cy="470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3F7B23-856E-D738-8129-61CC21EA0350}"/>
              </a:ext>
            </a:extLst>
          </p:cNvPr>
          <p:cNvSpPr/>
          <p:nvPr/>
        </p:nvSpPr>
        <p:spPr>
          <a:xfrm>
            <a:off x="467336" y="2258857"/>
            <a:ext cx="4110267" cy="470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146D25-02D6-F54F-491B-99DF01766B91}"/>
              </a:ext>
            </a:extLst>
          </p:cNvPr>
          <p:cNvSpPr/>
          <p:nvPr/>
        </p:nvSpPr>
        <p:spPr>
          <a:xfrm>
            <a:off x="485205" y="3001757"/>
            <a:ext cx="4110267" cy="808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40E6C4-4D52-47E5-97BC-3684644D5E92}"/>
              </a:ext>
            </a:extLst>
          </p:cNvPr>
          <p:cNvSpPr/>
          <p:nvPr/>
        </p:nvSpPr>
        <p:spPr>
          <a:xfrm>
            <a:off x="420221" y="3977789"/>
            <a:ext cx="4110267" cy="69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00265" cy="1325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376555" rIns="0" bIns="0" rtlCol="0">
            <a:spAutoFit/>
          </a:bodyPr>
          <a:lstStyle/>
          <a:p>
            <a:pPr marL="912494">
              <a:lnSpc>
                <a:spcPct val="100000"/>
              </a:lnSpc>
              <a:spcBef>
                <a:spcPts val="2965"/>
              </a:spcBef>
            </a:pPr>
            <a:r>
              <a:rPr sz="3600" b="0" spc="-150" dirty="0">
                <a:solidFill>
                  <a:srgbClr val="FFFFFF"/>
                </a:solidFill>
                <a:latin typeface="Trebuchet MS"/>
                <a:cs typeface="Trebuchet MS"/>
              </a:rPr>
              <a:t>Carry</a:t>
            </a:r>
            <a:r>
              <a:rPr sz="3600" b="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0" spc="-80" dirty="0">
                <a:solidFill>
                  <a:srgbClr val="FFFFFF"/>
                </a:solidFill>
                <a:latin typeface="Trebuchet MS"/>
                <a:cs typeface="Trebuchet MS"/>
              </a:rPr>
              <a:t>out</a:t>
            </a:r>
            <a:r>
              <a:rPr sz="3600" b="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0" spc="-135" dirty="0">
                <a:solidFill>
                  <a:srgbClr val="FFFFFF"/>
                </a:solidFill>
                <a:latin typeface="Trebuchet MS"/>
                <a:cs typeface="Trebuchet MS"/>
              </a:rPr>
              <a:t>operator</a:t>
            </a:r>
            <a:r>
              <a:rPr sz="3600" b="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0" spc="-10" dirty="0">
                <a:solidFill>
                  <a:srgbClr val="FFFFFF"/>
                </a:solidFill>
                <a:latin typeface="Trebuchet MS"/>
                <a:cs typeface="Trebuchet MS"/>
              </a:rPr>
              <a:t>maintenance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8363" y="1995321"/>
            <a:ext cx="82041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802B28"/>
                </a:solidFill>
                <a:latin typeface="Franklin Gothic Demi"/>
                <a:cs typeface="Franklin Gothic Demi"/>
              </a:rPr>
              <a:t>Element</a:t>
            </a:r>
            <a:r>
              <a:rPr sz="1400" b="1" spc="-6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0" dirty="0">
                <a:solidFill>
                  <a:srgbClr val="802B28"/>
                </a:solidFill>
                <a:latin typeface="Franklin Gothic Demi"/>
                <a:cs typeface="Franklin Gothic Demi"/>
              </a:rPr>
              <a:t>4</a:t>
            </a:r>
            <a:endParaRPr sz="1400">
              <a:latin typeface="Franklin Gothic Demi"/>
              <a:cs typeface="Franklin Gothic Dem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89000" y="2489060"/>
            <a:ext cx="5125085" cy="2057400"/>
            <a:chOff x="1089000" y="2489060"/>
            <a:chExt cx="5125085" cy="20574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9000" y="2986163"/>
              <a:ext cx="2246058" cy="14076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5539" y="3096895"/>
              <a:ext cx="521508" cy="13570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6174" y="3432194"/>
              <a:ext cx="904721" cy="11140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5294" y="2711189"/>
              <a:ext cx="478675" cy="10231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64126" y="2489060"/>
              <a:ext cx="795696" cy="761225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6501"/>
            <a:ext cx="7560309" cy="702310"/>
          </a:xfrm>
          <a:custGeom>
            <a:avLst/>
            <a:gdLst/>
            <a:ahLst/>
            <a:cxnLst/>
            <a:rect l="l" t="t" r="r" b="b"/>
            <a:pathLst>
              <a:path w="7560309" h="702310">
                <a:moveTo>
                  <a:pt x="7559992" y="0"/>
                </a:moveTo>
                <a:lnTo>
                  <a:pt x="0" y="0"/>
                </a:lnTo>
                <a:lnTo>
                  <a:pt x="0" y="702005"/>
                </a:lnTo>
                <a:lnTo>
                  <a:pt x="7559992" y="702005"/>
                </a:lnTo>
                <a:lnTo>
                  <a:pt x="7559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2300" y="774974"/>
            <a:ext cx="1750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90" dirty="0">
                <a:solidFill>
                  <a:srgbClr val="FFFFFF"/>
                </a:solidFill>
                <a:latin typeface="Trebuchet MS"/>
                <a:cs typeface="Trebuchet MS"/>
              </a:rPr>
              <a:t>Contents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2900" y="1792841"/>
            <a:ext cx="1972310" cy="67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Language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–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Literacy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–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Numeracy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(LLN)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Introduction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asphalt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pavers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basics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construction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66332" y="1792841"/>
            <a:ext cx="167005" cy="197675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6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6</a:t>
            </a:r>
            <a:endParaRPr sz="1000">
              <a:latin typeface="Franklin Gothic Book"/>
              <a:cs typeface="Franklin Gothic Book"/>
            </a:endParaRPr>
          </a:p>
          <a:p>
            <a:pPr marL="8255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9</a:t>
            </a:r>
            <a:endParaRPr sz="1000">
              <a:latin typeface="Franklin Gothic Book"/>
              <a:cs typeface="Franklin Gothic Book"/>
            </a:endParaRPr>
          </a:p>
          <a:p>
            <a:pPr marL="20955">
              <a:lnSpc>
                <a:spcPct val="100000"/>
              </a:lnSpc>
              <a:spcBef>
                <a:spcPts val="509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17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25</a:t>
            </a:r>
            <a:endParaRPr sz="1000">
              <a:latin typeface="Franklin Gothic Book"/>
              <a:cs typeface="Franklin Gothic Book"/>
            </a:endParaRPr>
          </a:p>
          <a:p>
            <a:pPr marL="22225">
              <a:lnSpc>
                <a:spcPct val="100000"/>
              </a:lnSpc>
              <a:spcBef>
                <a:spcPts val="509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71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79</a:t>
            </a:r>
            <a:endParaRPr sz="1000">
              <a:latin typeface="Franklin Gothic Book"/>
              <a:cs typeface="Franklin Gothic Book"/>
            </a:endParaRPr>
          </a:p>
          <a:p>
            <a:pPr marL="17145">
              <a:lnSpc>
                <a:spcPct val="100000"/>
              </a:lnSpc>
              <a:spcBef>
                <a:spcPts val="50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91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95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99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2779" y="2443208"/>
            <a:ext cx="542290" cy="132651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3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5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6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96679" y="2443208"/>
            <a:ext cx="2259330" cy="132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3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Prepare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conduct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asphalt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paver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operations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asphalt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paver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asphalt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paver</a:t>
            </a:r>
            <a:endParaRPr sz="1000">
              <a:latin typeface="Franklin Gothic Book"/>
              <a:cs typeface="Franklin Gothic Book"/>
            </a:endParaRPr>
          </a:p>
          <a:p>
            <a:pPr marL="12700" marR="635635">
              <a:lnSpc>
                <a:spcPct val="142300"/>
              </a:lnSpc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Carry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maintenance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Relocate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paver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Clean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up</a:t>
            </a:r>
            <a:endParaRPr sz="1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564380" algn="l"/>
              </a:tabLst>
            </a:pPr>
            <a:r>
              <a:rPr sz="1650" i="1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650" i="1" spc="-37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i="1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4.1,</a:t>
            </a:r>
            <a:r>
              <a:rPr sz="1650" i="1" spc="-30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i="1" spc="-37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4.2</a:t>
            </a:r>
            <a:r>
              <a:rPr sz="1650" i="1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CARRY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OUT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OPERATOR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MAINTENANCE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654" y="426605"/>
            <a:ext cx="6480175" cy="270587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0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45.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do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prepare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paver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maintenance?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600" y="825765"/>
            <a:ext cx="3971925" cy="36506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42545">
              <a:lnSpc>
                <a:spcPts val="1140"/>
              </a:lnSpc>
              <a:spcBef>
                <a:spcPts val="185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Review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manufacturer's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guidelines: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Familiarise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yourself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the specific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maintenance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requirements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recommendations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provided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manufacturer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paver.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information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can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found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manual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maintenance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documentation.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Follow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their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guidelines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best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results.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 dirty="0">
              <a:latin typeface="Arial"/>
              <a:cs typeface="Arial"/>
            </a:endParaRPr>
          </a:p>
          <a:p>
            <a:pPr marL="12700" marR="5080">
              <a:lnSpc>
                <a:spcPts val="1140"/>
              </a:lnSpc>
              <a:spcBef>
                <a:spcPts val="5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Gather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necessary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tools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materials: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Determine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tools,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equipment,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materials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required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maintenance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tasks you plan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perform.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include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wrenches,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lubricants,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cleaning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supplies,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replacement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parts,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safety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equipment.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you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everything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readily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available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before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beginning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maintenance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process.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 dirty="0">
              <a:latin typeface="Arial"/>
              <a:cs typeface="Arial"/>
            </a:endParaRPr>
          </a:p>
          <a:p>
            <a:pPr marL="12700" marR="134620" algn="just">
              <a:lnSpc>
                <a:spcPts val="1140"/>
              </a:lnSpc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Shut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down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secure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paver: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Turn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off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paver's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engine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 any auxiliary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systems.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Engage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parking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brake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equipment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stable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position.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applicable,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follow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additional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safety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protocols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specific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paver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model.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 dirty="0">
              <a:latin typeface="Arial"/>
              <a:cs typeface="Arial"/>
            </a:endParaRPr>
          </a:p>
          <a:p>
            <a:pPr marL="12700" marR="124460">
              <a:lnSpc>
                <a:spcPts val="1140"/>
              </a:lnSpc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Perform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visual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inspection: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Conduct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thorough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visual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inspection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paver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identify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obvious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signs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wear,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damage,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leaks.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Check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various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components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such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as 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screed,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conveyor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system,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augers,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hydraulic systems.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note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issues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areas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require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attention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during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maintenance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process.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1762" y="3431257"/>
            <a:ext cx="1121493" cy="143150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0720" y="947280"/>
            <a:ext cx="1558512" cy="222412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E70E16-D4E0-30F8-D2A1-2B26DB4F1451}"/>
              </a:ext>
            </a:extLst>
          </p:cNvPr>
          <p:cNvSpPr/>
          <p:nvPr/>
        </p:nvSpPr>
        <p:spPr>
          <a:xfrm>
            <a:off x="514600" y="834625"/>
            <a:ext cx="4110267" cy="765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C11EF3-6D23-F4CA-EFA8-FBA188CFE9C2}"/>
              </a:ext>
            </a:extLst>
          </p:cNvPr>
          <p:cNvSpPr/>
          <p:nvPr/>
        </p:nvSpPr>
        <p:spPr>
          <a:xfrm>
            <a:off x="502343" y="1860577"/>
            <a:ext cx="4110267" cy="765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7347BC-262A-E2A6-BCE5-142711801476}"/>
              </a:ext>
            </a:extLst>
          </p:cNvPr>
          <p:cNvSpPr/>
          <p:nvPr/>
        </p:nvSpPr>
        <p:spPr>
          <a:xfrm>
            <a:off x="533654" y="2765662"/>
            <a:ext cx="4110267" cy="765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199008-9473-D026-13EA-511FB82CB4EA}"/>
              </a:ext>
            </a:extLst>
          </p:cNvPr>
          <p:cNvSpPr/>
          <p:nvPr/>
        </p:nvSpPr>
        <p:spPr>
          <a:xfrm>
            <a:off x="502342" y="3697439"/>
            <a:ext cx="4110267" cy="765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10502" y="117014"/>
            <a:ext cx="1078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RELOCATE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PAVER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00265" cy="1325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376555" rIns="0" bIns="0" rtlCol="0">
            <a:spAutoFit/>
          </a:bodyPr>
          <a:lstStyle/>
          <a:p>
            <a:pPr marL="4215130">
              <a:lnSpc>
                <a:spcPct val="100000"/>
              </a:lnSpc>
              <a:spcBef>
                <a:spcPts val="2965"/>
              </a:spcBef>
            </a:pPr>
            <a:r>
              <a:rPr sz="3600" b="0" spc="-170" dirty="0">
                <a:solidFill>
                  <a:srgbClr val="FFFFFF"/>
                </a:solidFill>
                <a:latin typeface="Trebuchet MS"/>
                <a:cs typeface="Trebuchet MS"/>
              </a:rPr>
              <a:t>Relocate</a:t>
            </a:r>
            <a:r>
              <a:rPr sz="3600" b="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0" spc="-10" dirty="0">
                <a:solidFill>
                  <a:srgbClr val="FFFFFF"/>
                </a:solidFill>
                <a:latin typeface="Trebuchet MS"/>
                <a:cs typeface="Trebuchet MS"/>
              </a:rPr>
              <a:t>paver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68363" y="1995321"/>
            <a:ext cx="82041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802B28"/>
                </a:solidFill>
                <a:latin typeface="Franklin Gothic Demi"/>
                <a:cs typeface="Franklin Gothic Demi"/>
              </a:rPr>
              <a:t>Element</a:t>
            </a:r>
            <a:r>
              <a:rPr sz="1400" b="1" spc="-6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0" dirty="0">
                <a:solidFill>
                  <a:srgbClr val="802B28"/>
                </a:solidFill>
                <a:latin typeface="Franklin Gothic Demi"/>
                <a:cs typeface="Franklin Gothic Demi"/>
              </a:rPr>
              <a:t>5</a:t>
            </a:r>
            <a:endParaRPr sz="1400">
              <a:latin typeface="Franklin Gothic Demi"/>
              <a:cs typeface="Franklin Gothic Dem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7426" y="2403005"/>
            <a:ext cx="3144005" cy="24569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822950" algn="l"/>
              </a:tabLst>
            </a:pPr>
            <a:r>
              <a:rPr sz="1650" i="1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650" i="1" spc="-15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i="1" spc="-37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5.1</a:t>
            </a:r>
            <a:r>
              <a:rPr sz="1650" i="1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RELOCATE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PAVER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654" y="426605"/>
            <a:ext cx="6480175" cy="270587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0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48.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prepare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paver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relocation?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600" y="800365"/>
            <a:ext cx="3998595" cy="383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875">
              <a:lnSpc>
                <a:spcPct val="1167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Clean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the paver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thoroughly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removing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debris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it's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free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any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materials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could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cause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damage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during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transportation.</a:t>
            </a:r>
            <a:endParaRPr sz="1000" dirty="0">
              <a:latin typeface="Arial"/>
              <a:cs typeface="Arial"/>
            </a:endParaRPr>
          </a:p>
          <a:p>
            <a:pPr marL="12700" marR="363855">
              <a:lnSpc>
                <a:spcPct val="116700"/>
              </a:lnSpc>
              <a:spcBef>
                <a:spcPts val="565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Conduct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detailed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inspection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the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paver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identify any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existing damage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mechanical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issues,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documenting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them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reference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potential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repairs.</a:t>
            </a:r>
            <a:endParaRPr sz="1000" dirty="0">
              <a:latin typeface="Arial"/>
              <a:cs typeface="Arial"/>
            </a:endParaRPr>
          </a:p>
          <a:p>
            <a:pPr marL="12700" marR="169545">
              <a:lnSpc>
                <a:spcPct val="116700"/>
              </a:lnSpc>
              <a:spcBef>
                <a:spcPts val="565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Secure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remove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loose 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parts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such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screeds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auxiliary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equipment,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storing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them separately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protect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them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damage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ensure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easy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reinstallation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later.</a:t>
            </a:r>
            <a:endParaRPr sz="1000" dirty="0">
              <a:latin typeface="Arial"/>
              <a:cs typeface="Arial"/>
            </a:endParaRPr>
          </a:p>
          <a:p>
            <a:pPr marL="12700" marR="127000" algn="just">
              <a:lnSpc>
                <a:spcPct val="116700"/>
              </a:lnSpc>
              <a:spcBef>
                <a:spcPts val="570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Fold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retract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components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like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screed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extensions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conveyor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belts to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decrease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overall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dimensions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paver,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facilitating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easier 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safer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transport.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  <a:spcBef>
                <a:spcPts val="565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Fasten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paver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securely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onto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trailer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transportation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vehicle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using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approved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restraints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like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straps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chains,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ensuring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even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distribution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balanced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placement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stability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during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transit.</a:t>
            </a:r>
            <a:endParaRPr sz="1000" dirty="0">
              <a:latin typeface="Arial"/>
              <a:cs typeface="Arial"/>
            </a:endParaRPr>
          </a:p>
          <a:p>
            <a:pPr marL="12700" marR="109855">
              <a:lnSpc>
                <a:spcPct val="116700"/>
              </a:lnSpc>
              <a:spcBef>
                <a:spcPts val="565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Check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necessary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permits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specific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transportation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heavy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like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paver.</a:t>
            </a:r>
            <a:endParaRPr sz="1000" dirty="0">
              <a:latin typeface="Arial"/>
              <a:cs typeface="Arial"/>
            </a:endParaRPr>
          </a:p>
          <a:p>
            <a:pPr marL="12700" marR="222885">
              <a:lnSpc>
                <a:spcPct val="116700"/>
              </a:lnSpc>
              <a:spcBef>
                <a:spcPts val="570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Consider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engaging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professionals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experienced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moving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heavy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machinery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lack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confidence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required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ensure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safe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smooth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relocation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process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paver.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8316" y="2883865"/>
            <a:ext cx="2432392" cy="18591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8317" y="873006"/>
            <a:ext cx="2432395" cy="174524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D53B7E-BC10-4F27-3D12-81D59C25DA16}"/>
              </a:ext>
            </a:extLst>
          </p:cNvPr>
          <p:cNvSpPr/>
          <p:nvPr/>
        </p:nvSpPr>
        <p:spPr>
          <a:xfrm>
            <a:off x="480489" y="794228"/>
            <a:ext cx="4110267" cy="367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1ED309-D20C-C5A8-62D3-5B2500E425B0}"/>
              </a:ext>
            </a:extLst>
          </p:cNvPr>
          <p:cNvSpPr/>
          <p:nvPr/>
        </p:nvSpPr>
        <p:spPr>
          <a:xfrm>
            <a:off x="484289" y="1270087"/>
            <a:ext cx="4110267" cy="558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AD8FC-7143-1954-7FF5-3CAA8AC665DD}"/>
              </a:ext>
            </a:extLst>
          </p:cNvPr>
          <p:cNvSpPr/>
          <p:nvPr/>
        </p:nvSpPr>
        <p:spPr>
          <a:xfrm>
            <a:off x="514600" y="1828801"/>
            <a:ext cx="4110267" cy="558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C7BEC7-37BA-6E98-FD09-B9E804960C3C}"/>
              </a:ext>
            </a:extLst>
          </p:cNvPr>
          <p:cNvSpPr/>
          <p:nvPr/>
        </p:nvSpPr>
        <p:spPr>
          <a:xfrm>
            <a:off x="493483" y="2474486"/>
            <a:ext cx="4110267" cy="558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54B4D3-6A89-7CB8-85B3-221FD7A5FBE7}"/>
              </a:ext>
            </a:extLst>
          </p:cNvPr>
          <p:cNvSpPr/>
          <p:nvPr/>
        </p:nvSpPr>
        <p:spPr>
          <a:xfrm>
            <a:off x="486394" y="3067372"/>
            <a:ext cx="4110267" cy="558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E27D0B-58E9-DC1A-D257-E80EA84178F6}"/>
              </a:ext>
            </a:extLst>
          </p:cNvPr>
          <p:cNvSpPr/>
          <p:nvPr/>
        </p:nvSpPr>
        <p:spPr>
          <a:xfrm>
            <a:off x="497175" y="3678884"/>
            <a:ext cx="4110267" cy="357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F5CC41-50E3-6A9A-2831-31D31C4E7AFA}"/>
              </a:ext>
            </a:extLst>
          </p:cNvPr>
          <p:cNvSpPr/>
          <p:nvPr/>
        </p:nvSpPr>
        <p:spPr>
          <a:xfrm>
            <a:off x="518292" y="4111861"/>
            <a:ext cx="4110267" cy="558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10502" y="117014"/>
            <a:ext cx="1078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RELOCATE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PAVER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00265" cy="1325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376555" rIns="0" bIns="0" rtlCol="0">
            <a:spAutoFit/>
          </a:bodyPr>
          <a:lstStyle/>
          <a:p>
            <a:pPr marR="172085" algn="r">
              <a:lnSpc>
                <a:spcPct val="100000"/>
              </a:lnSpc>
              <a:spcBef>
                <a:spcPts val="2965"/>
              </a:spcBef>
            </a:pPr>
            <a:r>
              <a:rPr sz="3600" b="0" spc="-135" dirty="0">
                <a:solidFill>
                  <a:srgbClr val="FFFFFF"/>
                </a:solidFill>
                <a:latin typeface="Trebuchet MS"/>
                <a:cs typeface="Trebuchet MS"/>
              </a:rPr>
              <a:t>Clean</a:t>
            </a:r>
            <a:r>
              <a:rPr sz="3600" b="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0" spc="-25" dirty="0">
                <a:solidFill>
                  <a:srgbClr val="FFFFFF"/>
                </a:solidFill>
                <a:latin typeface="Trebuchet MS"/>
                <a:cs typeface="Trebuchet MS"/>
              </a:rPr>
              <a:t>up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68363" y="1995321"/>
            <a:ext cx="82041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802B28"/>
                </a:solidFill>
                <a:latin typeface="Franklin Gothic Demi"/>
                <a:cs typeface="Franklin Gothic Demi"/>
              </a:rPr>
              <a:t>Element</a:t>
            </a:r>
            <a:r>
              <a:rPr sz="1400" b="1" spc="-6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0" dirty="0">
                <a:solidFill>
                  <a:srgbClr val="802B28"/>
                </a:solidFill>
                <a:latin typeface="Franklin Gothic Demi"/>
                <a:cs typeface="Franklin Gothic Demi"/>
              </a:rPr>
              <a:t>6</a:t>
            </a:r>
            <a:endParaRPr sz="1400">
              <a:latin typeface="Franklin Gothic Demi"/>
              <a:cs typeface="Franklin Gothic Dem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8565" y="2367309"/>
            <a:ext cx="3355433" cy="250104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6273165" algn="l"/>
              </a:tabLst>
            </a:pPr>
            <a:r>
              <a:rPr sz="1650" i="1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650" i="1" spc="-15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50" i="1" spc="-37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6.1</a:t>
            </a:r>
            <a:r>
              <a:rPr sz="1650" i="1" baseline="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CLEAN 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UP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1644" y="448208"/>
            <a:ext cx="6480175" cy="270587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0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50.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clear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 work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area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dispose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recycle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materials?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300" y="886015"/>
            <a:ext cx="4003675" cy="32162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234950" algn="just">
              <a:lnSpc>
                <a:spcPts val="1140"/>
              </a:lnSpc>
              <a:spcBef>
                <a:spcPts val="185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Clean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the work 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area: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Remove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loose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debris,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such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rocks,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dirt,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vegetation,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area.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Sweep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area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thoroughly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ensure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clean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surface.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 dirty="0">
              <a:latin typeface="Arial"/>
              <a:cs typeface="Arial"/>
            </a:endParaRPr>
          </a:p>
          <a:p>
            <a:pPr marL="12700" marR="32384">
              <a:lnSpc>
                <a:spcPts val="1140"/>
              </a:lnSpc>
              <a:spcBef>
                <a:spcPts val="5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Collect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excess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asphalt: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there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excess asphalt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left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paver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hopper,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shovel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rake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gather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transfer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designated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storage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area.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excess asphalt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can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often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reused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future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projects.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 dirty="0">
              <a:latin typeface="Arial"/>
              <a:cs typeface="Arial"/>
            </a:endParaRPr>
          </a:p>
          <a:p>
            <a:pPr marL="12700" marR="60960">
              <a:lnSpc>
                <a:spcPts val="1140"/>
              </a:lnSpc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Dispose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waste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materials: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waste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materials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generated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during 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paving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process,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such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used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broken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pieces,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damaged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materials,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collected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disposed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properly.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Check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local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regulations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guidelines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for 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appropriate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disposal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methods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your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area.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 dirty="0">
              <a:latin typeface="Arial"/>
              <a:cs typeface="Arial"/>
            </a:endParaRPr>
          </a:p>
          <a:p>
            <a:pPr marL="12700" marR="5080">
              <a:lnSpc>
                <a:spcPts val="1140"/>
              </a:lnSpc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Separate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recyclable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materials: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Identify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recyclable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materials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like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used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broken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pieces,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or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reclaimed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pavement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(RAP).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Separate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materials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non-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recyclable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waste.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RAP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be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reused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 new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mixes,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contributing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sustainability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cost-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effectiveness.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6642" y="933259"/>
            <a:ext cx="2009353" cy="212352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4650" y="3251656"/>
            <a:ext cx="1588008" cy="153844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26F620-E363-8624-CC9E-ADBB0010391E}"/>
              </a:ext>
            </a:extLst>
          </p:cNvPr>
          <p:cNvSpPr/>
          <p:nvPr/>
        </p:nvSpPr>
        <p:spPr>
          <a:xfrm>
            <a:off x="333276" y="844121"/>
            <a:ext cx="4110267" cy="558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B92EF2-7100-666E-7C1D-98A686737CC9}"/>
              </a:ext>
            </a:extLst>
          </p:cNvPr>
          <p:cNvSpPr/>
          <p:nvPr/>
        </p:nvSpPr>
        <p:spPr>
          <a:xfrm>
            <a:off x="455300" y="1612098"/>
            <a:ext cx="4110267" cy="673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8B538C-013E-0A97-1EF0-864EC56B0876}"/>
              </a:ext>
            </a:extLst>
          </p:cNvPr>
          <p:cNvSpPr/>
          <p:nvPr/>
        </p:nvSpPr>
        <p:spPr>
          <a:xfrm>
            <a:off x="456703" y="2453370"/>
            <a:ext cx="4110267" cy="798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0F93F8-5F48-8424-D642-0A81C4341A7A}"/>
              </a:ext>
            </a:extLst>
          </p:cNvPr>
          <p:cNvSpPr/>
          <p:nvPr/>
        </p:nvSpPr>
        <p:spPr>
          <a:xfrm>
            <a:off x="455299" y="3446810"/>
            <a:ext cx="4110267" cy="798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065"/>
              </a:lnSpc>
              <a:tabLst>
                <a:tab pos="627316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6.2,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6.3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650" baseline="-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CLEAN </a:t>
            </a:r>
            <a:r>
              <a:rPr sz="1650" spc="-37" baseline="-75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UP</a:t>
            </a:r>
            <a:endParaRPr sz="1650" baseline="-7575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1644" y="448208"/>
            <a:ext cx="6480175" cy="270587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0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54.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what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housekeeping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might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need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do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after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using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paver?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300" y="886015"/>
            <a:ext cx="3990975" cy="39471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163195">
              <a:lnSpc>
                <a:spcPts val="1140"/>
              </a:lnSpc>
              <a:spcBef>
                <a:spcPts val="185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Clearing debris: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Remove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loose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asphalt,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rocks,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other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debris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immediate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area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around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paver.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broom, shovel,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other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appropriate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tools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clear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site.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Arial"/>
              <a:cs typeface="Arial"/>
            </a:endParaRPr>
          </a:p>
          <a:p>
            <a:pPr marL="12700" marR="158750">
              <a:lnSpc>
                <a:spcPts val="1140"/>
              </a:lnSpc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Cleaning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screed: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screed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critical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component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asphalt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paver.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After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use,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essential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clean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screed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remove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excess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material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buildup.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pressure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washer,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high-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pressure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hose,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scraper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remove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debris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screed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plates,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augers,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conveyors.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Arial"/>
              <a:cs typeface="Arial"/>
            </a:endParaRPr>
          </a:p>
          <a:p>
            <a:pPr marL="12700" marR="5080">
              <a:lnSpc>
                <a:spcPts val="1140"/>
              </a:lnSpc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Cleaning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the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hopper: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hopper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area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where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asphalt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mixture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is stored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before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spread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paver.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Clear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leftover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hopper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prevent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contamination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future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operations.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shovel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other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appropriate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tools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remove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excess material,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dispose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properly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according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local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regulations.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marL="12700" marR="44450">
              <a:lnSpc>
                <a:spcPts val="1140"/>
              </a:lnSpc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Storing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tools: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After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use,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store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equipment,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tools,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accessories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their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designated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locations.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includes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cleaning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properly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storing items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such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shovels,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rakes,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brooms,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 other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tools used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during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paving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process.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marL="12700" marR="260985">
              <a:lnSpc>
                <a:spcPts val="1140"/>
              </a:lnSpc>
              <a:spcBef>
                <a:spcPts val="5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General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maintenance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checks: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Take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this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opportunity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conduct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basic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maintenance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checks,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such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as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inspecting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paver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for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loose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bolts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damaged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components.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3298" y="1003087"/>
            <a:ext cx="2215592" cy="178075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9999" y="2961877"/>
            <a:ext cx="1224655" cy="191612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5ED082-531C-BF61-91EA-19EE36737C80}"/>
              </a:ext>
            </a:extLst>
          </p:cNvPr>
          <p:cNvSpPr/>
          <p:nvPr/>
        </p:nvSpPr>
        <p:spPr>
          <a:xfrm>
            <a:off x="453676" y="886015"/>
            <a:ext cx="4110267" cy="48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B49D52-2D2F-4795-5891-DFA89B04357F}"/>
              </a:ext>
            </a:extLst>
          </p:cNvPr>
          <p:cNvSpPr/>
          <p:nvPr/>
        </p:nvSpPr>
        <p:spPr>
          <a:xfrm>
            <a:off x="427242" y="1538820"/>
            <a:ext cx="4110267" cy="747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100FD0-CA18-A200-DABD-4F7483157BF5}"/>
              </a:ext>
            </a:extLst>
          </p:cNvPr>
          <p:cNvSpPr/>
          <p:nvPr/>
        </p:nvSpPr>
        <p:spPr>
          <a:xfrm>
            <a:off x="461644" y="2332686"/>
            <a:ext cx="4110267" cy="94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139C2-0600-C61E-DC55-477334E85752}"/>
              </a:ext>
            </a:extLst>
          </p:cNvPr>
          <p:cNvSpPr/>
          <p:nvPr/>
        </p:nvSpPr>
        <p:spPr>
          <a:xfrm>
            <a:off x="427241" y="3421358"/>
            <a:ext cx="4110267" cy="747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6A1EC-73F9-7C24-FB08-8134866DC46F}"/>
              </a:ext>
            </a:extLst>
          </p:cNvPr>
          <p:cNvSpPr/>
          <p:nvPr/>
        </p:nvSpPr>
        <p:spPr>
          <a:xfrm>
            <a:off x="395653" y="4219937"/>
            <a:ext cx="4110267" cy="747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4179" y="669855"/>
            <a:ext cx="2919095" cy="105727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42900" marR="5080" indent="-330835">
              <a:lnSpc>
                <a:spcPts val="3800"/>
              </a:lnSpc>
              <a:spcBef>
                <a:spcPts val="660"/>
              </a:spcBef>
            </a:pPr>
            <a:r>
              <a:rPr sz="3600" b="0" spc="-100" dirty="0">
                <a:solidFill>
                  <a:srgbClr val="FFFFFF"/>
                </a:solidFill>
                <a:latin typeface="Trebuchet MS"/>
                <a:cs typeface="Trebuchet MS"/>
              </a:rPr>
              <a:t>Introduction</a:t>
            </a:r>
            <a:r>
              <a:rPr sz="3600" b="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0" spc="-5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3600" b="0" spc="-125" dirty="0">
                <a:solidFill>
                  <a:srgbClr val="FFFFFF"/>
                </a:solidFill>
                <a:latin typeface="Trebuchet MS"/>
                <a:cs typeface="Trebuchet MS"/>
              </a:rPr>
              <a:t>aphalt</a:t>
            </a:r>
            <a:r>
              <a:rPr sz="3600" b="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0" spc="-110" dirty="0">
                <a:solidFill>
                  <a:srgbClr val="FFFFFF"/>
                </a:solidFill>
                <a:latin typeface="Trebuchet MS"/>
                <a:cs typeface="Trebuchet MS"/>
              </a:rPr>
              <a:t>pavers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4951" y="1543994"/>
            <a:ext cx="3651047" cy="365104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R="135255" algn="r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2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ASPHALT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PAVER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Introduction</a:t>
            </a:r>
            <a:r>
              <a:rPr spc="-5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asphalt</a:t>
            </a:r>
            <a:r>
              <a:rPr spc="-50" dirty="0"/>
              <a:t> </a:t>
            </a:r>
            <a:r>
              <a:rPr spc="-20" dirty="0"/>
              <a:t>paver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300" y="633580"/>
            <a:ext cx="6354445" cy="111696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just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asphalt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paver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construction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distribute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hot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asphalt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surfaces.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spreads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asphalt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evenly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compacts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create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smooth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durable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roads,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parking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lots,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paved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areas,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ensuring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proper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alignment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thickness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finished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surface.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 dirty="0">
              <a:latin typeface="Franklin Gothic Book"/>
              <a:cs typeface="Franklin Gothic Book"/>
            </a:endParaRPr>
          </a:p>
          <a:p>
            <a:pPr marL="12700" algn="just">
              <a:lnSpc>
                <a:spcPct val="100000"/>
              </a:lnSpc>
            </a:pP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What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industries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do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you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use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 a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self-propelled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compactor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in?</a:t>
            </a:r>
            <a:endParaRPr sz="10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 dirty="0">
              <a:latin typeface="Franklin Gothic Demi"/>
              <a:cs typeface="Franklin Gothic Demi"/>
            </a:endParaRPr>
          </a:p>
          <a:p>
            <a:pPr marL="177165" indent="-164465">
              <a:lnSpc>
                <a:spcPct val="100000"/>
              </a:lnSpc>
              <a:buChar char="•"/>
              <a:tabLst>
                <a:tab pos="177165" algn="l"/>
              </a:tabLst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Civil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construction</a:t>
            </a:r>
            <a:endParaRPr sz="1000" dirty="0">
              <a:latin typeface="Franklin Gothic Book"/>
              <a:cs typeface="Franklin Gothic Boo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6542" y="2007059"/>
            <a:ext cx="4396083" cy="289401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R="135255" algn="r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2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ASPHALT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PAVER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Types</a:t>
            </a:r>
            <a:r>
              <a:rPr spc="-50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asphalt</a:t>
            </a:r>
            <a:r>
              <a:rPr spc="-50" dirty="0"/>
              <a:t> </a:t>
            </a:r>
            <a:r>
              <a:rPr spc="-10" dirty="0"/>
              <a:t>pavers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0700" y="3653857"/>
            <a:ext cx="9664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231F20"/>
                </a:solidFill>
                <a:latin typeface="Arial Rounded MT Bold"/>
                <a:cs typeface="Arial Rounded MT Bold"/>
              </a:rPr>
              <a:t>Track</a:t>
            </a:r>
            <a:r>
              <a:rPr sz="1200" spc="5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 Rounded MT Bold"/>
                <a:cs typeface="Arial Rounded MT Bold"/>
              </a:rPr>
              <a:t>Pavers:</a:t>
            </a:r>
            <a:endParaRPr sz="12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700" y="4004036"/>
            <a:ext cx="3040380" cy="6121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pavers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tracks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instead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wheels,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providing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better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traction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stability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uneven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soft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surfaces.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suitable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large-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scale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paving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offer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excellent maneuverability.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9670" y="4713713"/>
            <a:ext cx="14712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(Continued</a:t>
            </a:r>
            <a:r>
              <a:rPr sz="1000" i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next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page...)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6899" y="3653857"/>
            <a:ext cx="1181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Arial Rounded MT Bold"/>
                <a:cs typeface="Arial Rounded MT Bold"/>
              </a:rPr>
              <a:t>Wheeled</a:t>
            </a:r>
            <a:r>
              <a:rPr sz="1200" spc="-30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 Rounded MT Bold"/>
                <a:cs typeface="Arial Rounded MT Bold"/>
              </a:rPr>
              <a:t>Pavers:</a:t>
            </a:r>
            <a:endParaRPr sz="1200">
              <a:latin typeface="Arial Rounded MT Bold"/>
              <a:cs typeface="Arial Rounded MT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6899" y="4004036"/>
            <a:ext cx="3164840" cy="6121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pavers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rubber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tyres,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making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them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more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manoeuvrable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suitable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smaller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paving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projects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5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minimal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space.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typically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faster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transport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between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sites.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999" y="1080485"/>
            <a:ext cx="3135359" cy="235151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8003" y="1445831"/>
            <a:ext cx="3095774" cy="203984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60D1E-37F4-4C63-DBF9-84B085CCA967}"/>
              </a:ext>
            </a:extLst>
          </p:cNvPr>
          <p:cNvSpPr/>
          <p:nvPr/>
        </p:nvSpPr>
        <p:spPr>
          <a:xfrm>
            <a:off x="349250" y="3660562"/>
            <a:ext cx="3319383" cy="119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7A53A2-A3E2-2481-D924-30BA6A7BC2BC}"/>
              </a:ext>
            </a:extLst>
          </p:cNvPr>
          <p:cNvSpPr/>
          <p:nvPr/>
        </p:nvSpPr>
        <p:spPr>
          <a:xfrm>
            <a:off x="3829978" y="3650488"/>
            <a:ext cx="3319383" cy="119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7557134" cy="4752340"/>
            <a:chOff x="0" y="2"/>
            <a:chExt cx="7557134" cy="4752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59125" y="2263711"/>
              <a:ext cx="3230244" cy="24882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"/>
              <a:ext cx="7557134" cy="3194685"/>
            </a:xfrm>
            <a:custGeom>
              <a:avLst/>
              <a:gdLst/>
              <a:ahLst/>
              <a:cxnLst/>
              <a:rect l="l" t="t" r="r" b="b"/>
              <a:pathLst>
                <a:path w="7557134" h="3194685">
                  <a:moveTo>
                    <a:pt x="7556512" y="0"/>
                  </a:moveTo>
                  <a:lnTo>
                    <a:pt x="0" y="0"/>
                  </a:lnTo>
                  <a:lnTo>
                    <a:pt x="0" y="3194354"/>
                  </a:lnTo>
                  <a:lnTo>
                    <a:pt x="7556512" y="0"/>
                  </a:lnTo>
                  <a:close/>
                </a:path>
              </a:pathLst>
            </a:custGeom>
            <a:solidFill>
              <a:srgbClr val="802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0" y="540004"/>
            <a:ext cx="7200265" cy="1332230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154940" rIns="0" bIns="0" rtlCol="0">
            <a:spAutoFit/>
          </a:bodyPr>
          <a:lstStyle/>
          <a:p>
            <a:pPr marR="172085" algn="r">
              <a:lnSpc>
                <a:spcPts val="3940"/>
              </a:lnSpc>
              <a:spcBef>
                <a:spcPts val="1220"/>
              </a:spcBef>
            </a:pPr>
            <a:r>
              <a:rPr sz="3400" spc="-160" dirty="0">
                <a:solidFill>
                  <a:srgbClr val="FFFFFF"/>
                </a:solidFill>
                <a:latin typeface="Trebuchet MS"/>
                <a:cs typeface="Trebuchet MS"/>
              </a:rPr>
              <a:t>Prepare</a:t>
            </a:r>
            <a:r>
              <a:rPr sz="34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spc="-114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34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spc="-75" dirty="0">
                <a:solidFill>
                  <a:srgbClr val="FFFFFF"/>
                </a:solidFill>
                <a:latin typeface="Trebuchet MS"/>
                <a:cs typeface="Trebuchet MS"/>
              </a:rPr>
              <a:t>conduct</a:t>
            </a:r>
            <a:r>
              <a:rPr sz="34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rebuchet MS"/>
                <a:cs typeface="Trebuchet MS"/>
              </a:rPr>
              <a:t>asphalt</a:t>
            </a:r>
            <a:endParaRPr sz="3400">
              <a:latin typeface="Trebuchet MS"/>
              <a:cs typeface="Trebuchet MS"/>
            </a:endParaRPr>
          </a:p>
          <a:p>
            <a:pPr marR="172085" algn="r">
              <a:lnSpc>
                <a:spcPts val="3940"/>
              </a:lnSpc>
            </a:pPr>
            <a:r>
              <a:rPr sz="3400" spc="-125" dirty="0">
                <a:solidFill>
                  <a:srgbClr val="FFFFFF"/>
                </a:solidFill>
                <a:latin typeface="Trebuchet MS"/>
                <a:cs typeface="Trebuchet MS"/>
              </a:rPr>
              <a:t>paver</a:t>
            </a:r>
            <a:r>
              <a:rPr sz="34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rebuchet MS"/>
                <a:cs typeface="Trebuchet MS"/>
              </a:rPr>
              <a:t>operations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13363" y="1995321"/>
            <a:ext cx="82041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802B28"/>
                </a:solidFill>
                <a:latin typeface="Franklin Gothic Demi"/>
                <a:cs typeface="Franklin Gothic Demi"/>
              </a:rPr>
              <a:t>Element</a:t>
            </a:r>
            <a:r>
              <a:rPr sz="1400" b="1" spc="-6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0" dirty="0">
                <a:solidFill>
                  <a:srgbClr val="802B28"/>
                </a:solidFill>
                <a:latin typeface="Franklin Gothic Demi"/>
                <a:cs typeface="Franklin Gothic Demi"/>
              </a:rPr>
              <a:t>1</a:t>
            </a:r>
            <a:endParaRPr sz="140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65823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1.1,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CONDUCT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ASPHALT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PAVER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" y="1086764"/>
            <a:ext cx="4431030" cy="335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Material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requirements: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Calculate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volume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needed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based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desired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thickness,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considering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compaction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wastage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factors.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  <a:spcBef>
                <a:spcPts val="950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Asphalt 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mix: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Consult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experts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determine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appropriate mix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design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project,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considering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traffic load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climate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conditions.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  <a:spcBef>
                <a:spcPts val="944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Application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rates: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Determine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amount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applied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unit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based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on 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mix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design,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desired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thickness,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compaction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requirements.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  <a:spcBef>
                <a:spcPts val="950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Uniformity: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consistent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application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rates,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calibration,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skilled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operators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achieve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smooth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uniform asphalt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surface.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 marL="12700" marR="57785">
              <a:lnSpc>
                <a:spcPts val="1140"/>
              </a:lnSpc>
              <a:spcBef>
                <a:spcPts val="5"/>
              </a:spcBef>
            </a:pP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Travel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speed: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Determine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optimal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speed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which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paving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travel,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considering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factors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such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as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mix,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temperature,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compaction requirements.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  <a:spcBef>
                <a:spcPts val="919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Remember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seek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guidance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paving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professionals,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engineers,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suppliers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accurate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calculations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tailored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advice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for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specific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project.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004" y="444601"/>
            <a:ext cx="6480175" cy="415498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71755" marR="276225">
              <a:lnSpc>
                <a:spcPts val="1140"/>
              </a:lnSpc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1.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process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calculating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material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requirements,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mix,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application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rates,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uniformity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travel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speed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paving?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1179" y="1053005"/>
            <a:ext cx="1875170" cy="177802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1183" y="3005912"/>
            <a:ext cx="1862467" cy="159990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D24A84-629C-96A0-8D46-8475FEAEAB6A}"/>
              </a:ext>
            </a:extLst>
          </p:cNvPr>
          <p:cNvSpPr/>
          <p:nvPr/>
        </p:nvSpPr>
        <p:spPr>
          <a:xfrm>
            <a:off x="436697" y="1053005"/>
            <a:ext cx="4636953" cy="385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E7AA3-36D3-8E88-B888-8ADE0740BDF1}"/>
              </a:ext>
            </a:extLst>
          </p:cNvPr>
          <p:cNvSpPr/>
          <p:nvPr/>
        </p:nvSpPr>
        <p:spPr>
          <a:xfrm>
            <a:off x="522799" y="1649494"/>
            <a:ext cx="4636953" cy="385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FF5B07-30BA-4082-B4EE-DD6FB98F37E7}"/>
              </a:ext>
            </a:extLst>
          </p:cNvPr>
          <p:cNvSpPr/>
          <p:nvPr/>
        </p:nvSpPr>
        <p:spPr>
          <a:xfrm>
            <a:off x="475461" y="2281064"/>
            <a:ext cx="4636953" cy="385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AD1612-43E0-58BD-C8F4-846C21ED9685}"/>
              </a:ext>
            </a:extLst>
          </p:cNvPr>
          <p:cNvSpPr/>
          <p:nvPr/>
        </p:nvSpPr>
        <p:spPr>
          <a:xfrm>
            <a:off x="514226" y="2842900"/>
            <a:ext cx="4636953" cy="385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46517B-4423-866E-9034-CA64E1E4451B}"/>
              </a:ext>
            </a:extLst>
          </p:cNvPr>
          <p:cNvSpPr/>
          <p:nvPr/>
        </p:nvSpPr>
        <p:spPr>
          <a:xfrm>
            <a:off x="520659" y="3496812"/>
            <a:ext cx="4636953" cy="465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4BA6CE-F7B6-C1EC-74FC-29CC5535CE08}"/>
              </a:ext>
            </a:extLst>
          </p:cNvPr>
          <p:cNvSpPr/>
          <p:nvPr/>
        </p:nvSpPr>
        <p:spPr>
          <a:xfrm>
            <a:off x="399144" y="4103143"/>
            <a:ext cx="4636953" cy="465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65823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1.4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CONDUCT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ASPHALT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PAVER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" y="930230"/>
            <a:ext cx="41884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PPE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asphalt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paver: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004" y="444601"/>
            <a:ext cx="6480175" cy="386080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0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Question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13.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b="1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PPE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should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you use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working 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paver?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2628" y="3881894"/>
            <a:ext cx="388559" cy="8286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3747" y="3698485"/>
            <a:ext cx="1313574" cy="9916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94012" y="1479170"/>
            <a:ext cx="1234557" cy="32390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39828" y="1922627"/>
            <a:ext cx="951499" cy="8696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7400" y="3566175"/>
            <a:ext cx="945489" cy="112950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99416" y="1683443"/>
            <a:ext cx="959087" cy="101572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4326" y="2051009"/>
            <a:ext cx="1153757" cy="93513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81301" y="1881009"/>
            <a:ext cx="1001863" cy="123977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22654" y="1731619"/>
            <a:ext cx="678180" cy="236854"/>
          </a:xfrm>
          <a:prstGeom prst="rect">
            <a:avLst/>
          </a:prstGeom>
          <a:ln w="11302">
            <a:solidFill>
              <a:srgbClr val="7A7B97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25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Hard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hat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57654" y="2753550"/>
            <a:ext cx="943610" cy="236854"/>
          </a:xfrm>
          <a:prstGeom prst="rect">
            <a:avLst/>
          </a:prstGeom>
          <a:ln w="11302">
            <a:solidFill>
              <a:srgbClr val="7A7B97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2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gloves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61651" y="1652651"/>
            <a:ext cx="807720" cy="236854"/>
          </a:xfrm>
          <a:prstGeom prst="rect">
            <a:avLst/>
          </a:prstGeom>
          <a:ln w="11302">
            <a:solidFill>
              <a:srgbClr val="7A7B97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2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Hi-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vis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vest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23503" y="3236658"/>
            <a:ext cx="1142365" cy="389255"/>
          </a:xfrm>
          <a:prstGeom prst="rect">
            <a:avLst/>
          </a:prstGeom>
          <a:ln w="11302">
            <a:solidFill>
              <a:srgbClr val="7A7B97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215265" marR="154305" indent="-53340">
              <a:lnSpc>
                <a:spcPts val="1100"/>
              </a:lnSpc>
              <a:spcBef>
                <a:spcPts val="37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Boots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that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cover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whole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foot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0648" y="3252965"/>
            <a:ext cx="744855" cy="236854"/>
          </a:xfrm>
          <a:prstGeom prst="rect">
            <a:avLst/>
          </a:prstGeom>
          <a:ln w="11302">
            <a:solidFill>
              <a:srgbClr val="7A7B97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2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muffs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35498" y="2705201"/>
            <a:ext cx="768350" cy="389255"/>
          </a:xfrm>
          <a:prstGeom prst="rect">
            <a:avLst/>
          </a:prstGeom>
          <a:ln w="11302">
            <a:solidFill>
              <a:srgbClr val="19325D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96520" marR="88900" indent="164465">
              <a:lnSpc>
                <a:spcPts val="1100"/>
              </a:lnSpc>
              <a:spcBef>
                <a:spcPts val="450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Long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sleeved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top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35653" y="4397654"/>
            <a:ext cx="727075" cy="236854"/>
          </a:xfrm>
          <a:prstGeom prst="rect">
            <a:avLst/>
          </a:prstGeom>
          <a:ln w="11302">
            <a:solidFill>
              <a:srgbClr val="7A7B97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50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Sunscreen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94430" y="3256508"/>
            <a:ext cx="1514475" cy="389255"/>
          </a:xfrm>
          <a:prstGeom prst="rect">
            <a:avLst/>
          </a:prstGeom>
          <a:ln w="11302">
            <a:solidFill>
              <a:srgbClr val="7A7B97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468630" marR="156210" indent="-305435">
              <a:lnSpc>
                <a:spcPct val="100000"/>
              </a:lnSpc>
              <a:spcBef>
                <a:spcPts val="2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glasses/goggles,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Sunglasses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98644" y="1680870"/>
            <a:ext cx="777875" cy="236854"/>
          </a:xfrm>
          <a:prstGeom prst="rect">
            <a:avLst/>
          </a:prstGeom>
          <a:ln w="11302">
            <a:solidFill>
              <a:srgbClr val="7A7B97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25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Dust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mask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07495" y="3445103"/>
            <a:ext cx="768350" cy="236854"/>
          </a:xfrm>
          <a:custGeom>
            <a:avLst/>
            <a:gdLst/>
            <a:ahLst/>
            <a:cxnLst/>
            <a:rect l="l" t="t" r="r" b="b"/>
            <a:pathLst>
              <a:path w="768350" h="236854">
                <a:moveTo>
                  <a:pt x="768299" y="0"/>
                </a:moveTo>
                <a:lnTo>
                  <a:pt x="0" y="0"/>
                </a:lnTo>
                <a:lnTo>
                  <a:pt x="0" y="236639"/>
                </a:lnTo>
                <a:lnTo>
                  <a:pt x="768299" y="236639"/>
                </a:lnTo>
                <a:lnTo>
                  <a:pt x="7682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07495" y="3445103"/>
            <a:ext cx="768350" cy="236854"/>
          </a:xfrm>
          <a:prstGeom prst="rect">
            <a:avLst/>
          </a:prstGeom>
          <a:ln w="11302">
            <a:solidFill>
              <a:srgbClr val="19325D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28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Long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pants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28670" y="3704793"/>
            <a:ext cx="1566424" cy="504090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6731F9-89BC-F937-6DCF-28847CF9F87B}"/>
              </a:ext>
            </a:extLst>
          </p:cNvPr>
          <p:cNvSpPr/>
          <p:nvPr/>
        </p:nvSpPr>
        <p:spPr>
          <a:xfrm>
            <a:off x="446330" y="920629"/>
            <a:ext cx="6480174" cy="250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428AC0-CCF4-5240-BEDF-7020D5726100}"/>
              </a:ext>
            </a:extLst>
          </p:cNvPr>
          <p:cNvSpPr/>
          <p:nvPr/>
        </p:nvSpPr>
        <p:spPr>
          <a:xfrm>
            <a:off x="962423" y="1652652"/>
            <a:ext cx="807720" cy="33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4CE6E9-D311-2796-A013-4BF77FA53449}"/>
              </a:ext>
            </a:extLst>
          </p:cNvPr>
          <p:cNvSpPr/>
          <p:nvPr/>
        </p:nvSpPr>
        <p:spPr>
          <a:xfrm>
            <a:off x="2018357" y="2696894"/>
            <a:ext cx="1040146" cy="33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0CCB24-FC2B-B641-E107-EA35165A90D6}"/>
              </a:ext>
            </a:extLst>
          </p:cNvPr>
          <p:cNvSpPr/>
          <p:nvPr/>
        </p:nvSpPr>
        <p:spPr>
          <a:xfrm>
            <a:off x="3434582" y="1609496"/>
            <a:ext cx="867327" cy="29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B9AC7B-F29F-7B00-9AA3-6FCAF4AFD1C5}"/>
              </a:ext>
            </a:extLst>
          </p:cNvPr>
          <p:cNvSpPr/>
          <p:nvPr/>
        </p:nvSpPr>
        <p:spPr>
          <a:xfrm>
            <a:off x="4549968" y="1656034"/>
            <a:ext cx="867327" cy="29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1A743F-82B0-E0FD-A5FA-EB55520722C0}"/>
              </a:ext>
            </a:extLst>
          </p:cNvPr>
          <p:cNvSpPr/>
          <p:nvPr/>
        </p:nvSpPr>
        <p:spPr>
          <a:xfrm>
            <a:off x="5151897" y="2682641"/>
            <a:ext cx="867327" cy="454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5DAF358-6EBD-D324-EEA4-F30B3C4640A7}"/>
              </a:ext>
            </a:extLst>
          </p:cNvPr>
          <p:cNvSpPr/>
          <p:nvPr/>
        </p:nvSpPr>
        <p:spPr>
          <a:xfrm>
            <a:off x="5235498" y="3407085"/>
            <a:ext cx="867327" cy="29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A232B16-F638-F97B-F3C2-E37392B8FBD5}"/>
              </a:ext>
            </a:extLst>
          </p:cNvPr>
          <p:cNvSpPr/>
          <p:nvPr/>
        </p:nvSpPr>
        <p:spPr>
          <a:xfrm>
            <a:off x="4106164" y="4353686"/>
            <a:ext cx="867327" cy="29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BB6C73-CCE9-C90B-97A4-40D86A808185}"/>
              </a:ext>
            </a:extLst>
          </p:cNvPr>
          <p:cNvSpPr/>
          <p:nvPr/>
        </p:nvSpPr>
        <p:spPr>
          <a:xfrm>
            <a:off x="3356747" y="3219487"/>
            <a:ext cx="1655881" cy="46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A118A23-BD15-ECC8-70CB-54E003579164}"/>
              </a:ext>
            </a:extLst>
          </p:cNvPr>
          <p:cNvSpPr/>
          <p:nvPr/>
        </p:nvSpPr>
        <p:spPr>
          <a:xfrm>
            <a:off x="1915732" y="3125405"/>
            <a:ext cx="1218145" cy="55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3145E39-7A74-26B6-26E8-49F1F26E627F}"/>
              </a:ext>
            </a:extLst>
          </p:cNvPr>
          <p:cNvSpPr/>
          <p:nvPr/>
        </p:nvSpPr>
        <p:spPr>
          <a:xfrm>
            <a:off x="707713" y="3213180"/>
            <a:ext cx="867327" cy="292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65823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1.6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CONDUCT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ASPHALT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PAVER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924764"/>
            <a:ext cx="4070350" cy="4043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determine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material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needs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laid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working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paver,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typically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follow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steps:</a:t>
            </a:r>
            <a:endParaRPr sz="1000">
              <a:latin typeface="Arial"/>
              <a:cs typeface="Arial"/>
            </a:endParaRPr>
          </a:p>
          <a:p>
            <a:pPr marL="12700" marR="24130">
              <a:lnSpc>
                <a:spcPct val="100000"/>
              </a:lnSpc>
              <a:spcBef>
                <a:spcPts val="565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Consult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project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specifications: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Review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project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documents,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including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plans,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drawings,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specifications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provided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by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client,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engineering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team,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project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manager.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These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documents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outline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type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thickness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mix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used.</a:t>
            </a:r>
            <a:endParaRPr sz="1000">
              <a:latin typeface="Arial"/>
              <a:cs typeface="Arial"/>
            </a:endParaRPr>
          </a:p>
          <a:p>
            <a:pPr marL="12700" marR="191770">
              <a:lnSpc>
                <a:spcPct val="100000"/>
              </a:lnSpc>
              <a:spcBef>
                <a:spcPts val="570"/>
              </a:spcBef>
            </a:pP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Communicate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project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team: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Talk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project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team,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including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engineers,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supervisors,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foremen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responsible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 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project.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provide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specific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instructions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regarding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mix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requirements,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including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gradation,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binder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type,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additives,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special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considerations.</a:t>
            </a:r>
            <a:endParaRPr sz="1000">
              <a:latin typeface="Arial"/>
              <a:cs typeface="Arial"/>
            </a:endParaRPr>
          </a:p>
          <a:p>
            <a:pPr marL="12700" marR="12700">
              <a:lnSpc>
                <a:spcPct val="100000"/>
              </a:lnSpc>
              <a:spcBef>
                <a:spcPts val="565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Follow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construction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contracts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guidelines: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Refer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construction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contracts,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industry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standards,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local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guidelines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that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outline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asphalt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mix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specifications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specific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project.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documents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often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provide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detailed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information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desired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material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properties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performance criteria.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Coordinate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suppliers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or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plants: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Collaborate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with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asphalt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suppliers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plants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responsible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producing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mix.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Communicate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project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requirements,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including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desired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mix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design,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appropriate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material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delivered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site.</a:t>
            </a:r>
            <a:endParaRPr sz="1000">
              <a:latin typeface="Arial"/>
              <a:cs typeface="Arial"/>
            </a:endParaRPr>
          </a:p>
          <a:p>
            <a:pPr marL="12700" marR="31115">
              <a:lnSpc>
                <a:spcPct val="100000"/>
              </a:lnSpc>
              <a:spcBef>
                <a:spcPts val="570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Conduct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on-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site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testing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sampling: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cases,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on-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site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testing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sampling may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necessary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verify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properties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existing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pavement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material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needed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resurfacing.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Testing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methods,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such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coring or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extraction,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provide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information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existing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pavement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layers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help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determine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appropriate asphalt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mix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used.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004" y="444601"/>
            <a:ext cx="6480175" cy="270587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0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24.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find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material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needs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laid?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1561" y="1299204"/>
            <a:ext cx="2384788" cy="282122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1EEC19-FED8-B5A9-D8AF-43DC62DD6078}"/>
              </a:ext>
            </a:extLst>
          </p:cNvPr>
          <p:cNvSpPr/>
          <p:nvPr/>
        </p:nvSpPr>
        <p:spPr>
          <a:xfrm>
            <a:off x="540004" y="938941"/>
            <a:ext cx="4070350" cy="36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B395E3-77C8-7AAF-6236-65A5FE5C9327}"/>
              </a:ext>
            </a:extLst>
          </p:cNvPr>
          <p:cNvSpPr/>
          <p:nvPr/>
        </p:nvSpPr>
        <p:spPr>
          <a:xfrm>
            <a:off x="527300" y="1313381"/>
            <a:ext cx="4070350" cy="613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2BF4E8-B1C9-EA42-AB0F-149D61C486A7}"/>
              </a:ext>
            </a:extLst>
          </p:cNvPr>
          <p:cNvSpPr/>
          <p:nvPr/>
        </p:nvSpPr>
        <p:spPr>
          <a:xfrm>
            <a:off x="514596" y="1988685"/>
            <a:ext cx="4070350" cy="6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25DD85-ED17-6588-706A-AD6A195F5415}"/>
              </a:ext>
            </a:extLst>
          </p:cNvPr>
          <p:cNvSpPr/>
          <p:nvPr/>
        </p:nvSpPr>
        <p:spPr>
          <a:xfrm>
            <a:off x="537390" y="2696444"/>
            <a:ext cx="4070350" cy="808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CC5E32-9136-5D0D-5110-ACD0DD928C18}"/>
              </a:ext>
            </a:extLst>
          </p:cNvPr>
          <p:cNvSpPr/>
          <p:nvPr/>
        </p:nvSpPr>
        <p:spPr>
          <a:xfrm>
            <a:off x="514596" y="3523766"/>
            <a:ext cx="4070350" cy="609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7D2F7F-84DB-2414-907A-65550D40E6A8}"/>
              </a:ext>
            </a:extLst>
          </p:cNvPr>
          <p:cNvSpPr/>
          <p:nvPr/>
        </p:nvSpPr>
        <p:spPr>
          <a:xfrm>
            <a:off x="462272" y="4214927"/>
            <a:ext cx="4070350" cy="782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2B2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3264</Words>
  <Application>Microsoft Office PowerPoint</Application>
  <PresentationFormat>Custom</PresentationFormat>
  <Paragraphs>314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Rounded MT Bold</vt:lpstr>
      <vt:lpstr>Calibri</vt:lpstr>
      <vt:lpstr>Comic Sans MS</vt:lpstr>
      <vt:lpstr>Franklin Gothic Book</vt:lpstr>
      <vt:lpstr>Franklin Gothic Demi</vt:lpstr>
      <vt:lpstr>Franklin Gothic Medium</vt:lpstr>
      <vt:lpstr>Times New Roman</vt:lpstr>
      <vt:lpstr>Trebuchet MS</vt:lpstr>
      <vt:lpstr>Office Theme</vt:lpstr>
      <vt:lpstr>LEARNER GUIDE</vt:lpstr>
      <vt:lpstr>Contents</vt:lpstr>
      <vt:lpstr>Introduction to aphalt pavers</vt:lpstr>
      <vt:lpstr>Introduction to asphalt paver</vt:lpstr>
      <vt:lpstr>Types of asphalt pavers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 up asphalt paver</vt:lpstr>
      <vt:lpstr>PowerPoint Presentation</vt:lpstr>
      <vt:lpstr>Operate asphalt paver</vt:lpstr>
      <vt:lpstr>PowerPoint Presentation</vt:lpstr>
      <vt:lpstr>PowerPoint Presentation</vt:lpstr>
      <vt:lpstr>PowerPoint Presentation</vt:lpstr>
      <vt:lpstr>PowerPoint Presentation</vt:lpstr>
      <vt:lpstr>Carry out operator maintenance</vt:lpstr>
      <vt:lpstr>PowerPoint Presentation</vt:lpstr>
      <vt:lpstr>Relocate paver</vt:lpstr>
      <vt:lpstr>PowerPoint Presentation</vt:lpstr>
      <vt:lpstr>Clean 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LEARNER GUIDE</dc:title>
  <dc:creator>James</dc:creator>
  <cp:lastModifiedBy>James Tennant</cp:lastModifiedBy>
  <cp:revision>14</cp:revision>
  <dcterms:created xsi:type="dcterms:W3CDTF">2023-07-10T04:59:01Z</dcterms:created>
  <dcterms:modified xsi:type="dcterms:W3CDTF">2023-07-11T00:56:23Z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2023-07-10T00:00:00Z</vt:filetime>
  </property>
  <property fmtid="{D5CDD505-2E9C-101B-9397-08002B2CF9AE}" pid="3" name="Creator">
    <vt:lpwstr>Adobe InDesign 18.4 (Windows)</vt:lpwstr>
  </property>
  <property fmtid="{D5CDD505-2E9C-101B-9397-08002B2CF9AE}" pid="4" name="LastSaved">
    <vt:filetime>2023-07-10T00:00:00Z</vt:filetime>
  </property>
  <property fmtid="{D5CDD505-2E9C-101B-9397-08002B2CF9AE}" pid="5" name="Producer">
    <vt:lpwstr>Adobe PDF Library 17.0</vt:lpwstr>
  </property>
</Properties>
</file>