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0" r:id="rId4"/>
    <p:sldId id="263" r:id="rId5"/>
    <p:sldId id="288" r:id="rId6"/>
    <p:sldId id="293" r:id="rId7"/>
    <p:sldId id="300" r:id="rId8"/>
    <p:sldId id="318" r:id="rId9"/>
    <p:sldId id="320" r:id="rId10"/>
    <p:sldId id="329" r:id="rId11"/>
    <p:sldId id="334" r:id="rId12"/>
    <p:sldId id="345" r:id="rId13"/>
    <p:sldId id="352" r:id="rId14"/>
    <p:sldId id="364" r:id="rId15"/>
    <p:sldId id="370" r:id="rId16"/>
    <p:sldId id="372" r:id="rId17"/>
    <p:sldId id="405" r:id="rId18"/>
    <p:sldId id="407" r:id="rId19"/>
    <p:sldId id="422" r:id="rId20"/>
    <p:sldId id="427" r:id="rId21"/>
    <p:sldId id="431" r:id="rId22"/>
    <p:sldId id="435" r:id="rId23"/>
    <p:sldId id="442" r:id="rId24"/>
    <p:sldId id="443" r:id="rId25"/>
    <p:sldId id="451" r:id="rId26"/>
    <p:sldId id="452" r:id="rId27"/>
    <p:sldId id="453" r:id="rId28"/>
  </p:sldIdLst>
  <p:sldSz cx="7556500" cy="5334000"/>
  <p:notesSz cx="7556500" cy="5334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159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45005"/>
            <a:ext cx="7560005" cy="4382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2"/>
            <a:ext cx="7560309" cy="1202690"/>
          </a:xfrm>
          <a:custGeom>
            <a:avLst/>
            <a:gdLst/>
            <a:ahLst/>
            <a:cxnLst/>
            <a:rect l="l" t="t" r="r" b="b"/>
            <a:pathLst>
              <a:path w="7560309" h="1202690">
                <a:moveTo>
                  <a:pt x="7559992" y="0"/>
                </a:moveTo>
                <a:lnTo>
                  <a:pt x="0" y="0"/>
                </a:lnTo>
                <a:lnTo>
                  <a:pt x="0" y="1202397"/>
                </a:lnTo>
                <a:lnTo>
                  <a:pt x="7559992" y="1202397"/>
                </a:lnTo>
                <a:lnTo>
                  <a:pt x="7559992" y="0"/>
                </a:lnTo>
                <a:close/>
              </a:path>
            </a:pathLst>
          </a:custGeom>
          <a:solidFill>
            <a:srgbClr val="001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33299" y="94620"/>
            <a:ext cx="3753485" cy="1049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802B28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chemeClr val="bg1"/>
                </a:solidFill>
                <a:latin typeface="Open Sans Condensed"/>
                <a:cs typeface="Open Sans Condense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02B28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Open Sans Condensed"/>
                <a:cs typeface="Open Sans Condense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02B28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7552690" cy="3194685"/>
          </a:xfrm>
          <a:custGeom>
            <a:avLst/>
            <a:gdLst/>
            <a:ahLst/>
            <a:cxnLst/>
            <a:rect l="l" t="t" r="r" b="b"/>
            <a:pathLst>
              <a:path w="7552690" h="3194685">
                <a:moveTo>
                  <a:pt x="7552080" y="0"/>
                </a:moveTo>
                <a:lnTo>
                  <a:pt x="0" y="0"/>
                </a:lnTo>
                <a:lnTo>
                  <a:pt x="0" y="3194316"/>
                </a:lnTo>
                <a:lnTo>
                  <a:pt x="7552080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03999" y="540004"/>
            <a:ext cx="6516370" cy="1325245"/>
          </a:xfrm>
          <a:custGeom>
            <a:avLst/>
            <a:gdLst/>
            <a:ahLst/>
            <a:cxnLst/>
            <a:rect l="l" t="t" r="r" b="b"/>
            <a:pathLst>
              <a:path w="6516370" h="1325245">
                <a:moveTo>
                  <a:pt x="6516001" y="0"/>
                </a:moveTo>
                <a:lnTo>
                  <a:pt x="0" y="0"/>
                </a:lnTo>
                <a:lnTo>
                  <a:pt x="0" y="1324800"/>
                </a:lnTo>
                <a:lnTo>
                  <a:pt x="6516001" y="1324800"/>
                </a:lnTo>
                <a:lnTo>
                  <a:pt x="65160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02B28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300" y="366001"/>
            <a:ext cx="3314700" cy="238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802B28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2898" y="1603295"/>
            <a:ext cx="4166870" cy="3418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chemeClr val="bg1"/>
                </a:solidFill>
                <a:latin typeface="Open Sans Condensed"/>
                <a:cs typeface="Open Sans Condense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7300" y="5101059"/>
            <a:ext cx="106743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45" y="5093441"/>
            <a:ext cx="767079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68200" y="5083075"/>
            <a:ext cx="245745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45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7" Type="http://schemas.openxmlformats.org/officeDocument/2006/relationships/image" Target="../media/image51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7" Type="http://schemas.openxmlformats.org/officeDocument/2006/relationships/image" Target="../media/image70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jpg"/><Relationship Id="rId5" Type="http://schemas.openxmlformats.org/officeDocument/2006/relationships/image" Target="../media/image50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7533640" cy="3184525"/>
          </a:xfrm>
          <a:custGeom>
            <a:avLst/>
            <a:gdLst/>
            <a:ahLst/>
            <a:cxnLst/>
            <a:rect l="l" t="t" r="r" b="b"/>
            <a:pathLst>
              <a:path w="7533640" h="3184525">
                <a:moveTo>
                  <a:pt x="7533106" y="0"/>
                </a:moveTo>
                <a:lnTo>
                  <a:pt x="0" y="0"/>
                </a:lnTo>
                <a:lnTo>
                  <a:pt x="0" y="3184461"/>
                </a:lnTo>
                <a:lnTo>
                  <a:pt x="7533106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1241" y="226042"/>
            <a:ext cx="324675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55" dirty="0">
                <a:solidFill>
                  <a:srgbClr val="FFFFFF"/>
                </a:solidFill>
              </a:rPr>
              <a:t>LEARNER</a:t>
            </a:r>
            <a:r>
              <a:rPr sz="3500" spc="-100" dirty="0">
                <a:solidFill>
                  <a:srgbClr val="FFFFFF"/>
                </a:solidFill>
              </a:rPr>
              <a:t> </a:t>
            </a:r>
            <a:r>
              <a:rPr sz="3500" spc="60" dirty="0">
                <a:solidFill>
                  <a:srgbClr val="FBAA19"/>
                </a:solidFill>
              </a:rPr>
              <a:t>GUIDE</a:t>
            </a:r>
            <a:endParaRPr sz="3500"/>
          </a:p>
        </p:txBody>
      </p:sp>
      <p:sp>
        <p:nvSpPr>
          <p:cNvPr id="4" name="object 4"/>
          <p:cNvSpPr txBox="1"/>
          <p:nvPr/>
        </p:nvSpPr>
        <p:spPr>
          <a:xfrm>
            <a:off x="3391369" y="1328232"/>
            <a:ext cx="3523615" cy="121158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5080" indent="2321560">
              <a:lnSpc>
                <a:spcPts val="4300"/>
              </a:lnSpc>
              <a:spcBef>
                <a:spcPts val="860"/>
              </a:spcBef>
            </a:pPr>
            <a:r>
              <a:rPr sz="4200" b="1" spc="-180" dirty="0">
                <a:solidFill>
                  <a:srgbClr val="231F20"/>
                </a:solidFill>
                <a:latin typeface="Verdana"/>
                <a:cs typeface="Verdana"/>
              </a:rPr>
              <a:t>Civil </a:t>
            </a:r>
            <a:r>
              <a:rPr sz="4200" b="1" spc="-225" dirty="0">
                <a:solidFill>
                  <a:srgbClr val="231F20"/>
                </a:solidFill>
                <a:latin typeface="Verdana"/>
                <a:cs typeface="Verdana"/>
              </a:rPr>
              <a:t>Construction</a:t>
            </a:r>
            <a:endParaRPr sz="42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000" y="1735874"/>
            <a:ext cx="1399768" cy="88829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38671" y="2577870"/>
            <a:ext cx="1656080" cy="781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RIIMPO321F</a:t>
            </a:r>
            <a:endParaRPr sz="1200">
              <a:latin typeface="Franklin Gothic Medium"/>
              <a:cs typeface="Franklin Gothic Medium"/>
            </a:endParaRPr>
          </a:p>
          <a:p>
            <a:pPr marL="12700">
              <a:lnSpc>
                <a:spcPts val="1370"/>
              </a:lnSpc>
            </a:pPr>
            <a:r>
              <a:rPr sz="12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wheeled</a:t>
            </a:r>
            <a:r>
              <a:rPr sz="120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front</a:t>
            </a:r>
            <a:r>
              <a:rPr sz="120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end</a:t>
            </a:r>
            <a:r>
              <a:rPr sz="1200" spc="-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loader</a:t>
            </a:r>
            <a:endParaRPr sz="12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00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RIIMPO322F</a:t>
            </a:r>
            <a:endParaRPr sz="10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tracked</a:t>
            </a:r>
            <a:r>
              <a:rPr sz="1000" spc="5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0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front</a:t>
            </a:r>
            <a:r>
              <a:rPr sz="1000" spc="4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0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end</a:t>
            </a:r>
            <a:r>
              <a:rPr sz="1000" spc="5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loader</a:t>
            </a:r>
            <a:endParaRPr sz="1000">
              <a:latin typeface="Franklin Gothic Medium"/>
              <a:cs typeface="Franklin Gothic Medium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09706" y="457225"/>
            <a:ext cx="4975860" cy="3971925"/>
            <a:chOff x="2009706" y="457225"/>
            <a:chExt cx="4975860" cy="397192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47004" y="457225"/>
              <a:ext cx="1709991" cy="7667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9706" y="1536230"/>
              <a:ext cx="1434483" cy="11000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1269" y="2664005"/>
              <a:ext cx="1632386" cy="17258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3661" y="2980249"/>
              <a:ext cx="1411655" cy="144842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76657" y="4449364"/>
            <a:ext cx="1111885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RIIMPO318F</a:t>
            </a:r>
            <a:endParaRPr sz="1200">
              <a:latin typeface="Franklin Gothic Medium"/>
              <a:cs typeface="Franklin Gothic Medium"/>
            </a:endParaRPr>
          </a:p>
          <a:p>
            <a:pPr marL="12700">
              <a:lnSpc>
                <a:spcPts val="1370"/>
              </a:lnSpc>
            </a:pPr>
            <a:r>
              <a:rPr sz="12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skid</a:t>
            </a:r>
            <a:r>
              <a:rPr sz="1200" spc="-1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steer</a:t>
            </a:r>
            <a:r>
              <a:rPr sz="120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loader</a:t>
            </a:r>
            <a:endParaRPr sz="1200">
              <a:latin typeface="Franklin Gothic Medium"/>
              <a:cs typeface="Franklin Gothic Medium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2006" y="3547045"/>
            <a:ext cx="1399775" cy="871232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343299" y="4485695"/>
            <a:ext cx="812800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spc="-4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RIIMPO320F</a:t>
            </a:r>
            <a:endParaRPr sz="1200">
              <a:latin typeface="Franklin Gothic Medium"/>
              <a:cs typeface="Franklin Gothic Medium"/>
            </a:endParaRPr>
          </a:p>
          <a:p>
            <a:pPr marL="12700">
              <a:lnSpc>
                <a:spcPts val="1370"/>
              </a:lnSpc>
            </a:pPr>
            <a:r>
              <a:rPr sz="120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excavator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93299" y="4485695"/>
            <a:ext cx="1350010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RIIHAN311F</a:t>
            </a:r>
            <a:endParaRPr sz="1200">
              <a:latin typeface="Franklin Gothic Medium"/>
              <a:cs typeface="Franklin Gothic Medium"/>
            </a:endParaRPr>
          </a:p>
          <a:p>
            <a:pPr marL="12700">
              <a:lnSpc>
                <a:spcPts val="1370"/>
              </a:lnSpc>
            </a:pPr>
            <a:r>
              <a:rPr sz="1200" spc="-4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integrated</a:t>
            </a:r>
            <a:r>
              <a:rPr sz="1200" spc="-3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200" spc="-3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tool</a:t>
            </a:r>
            <a:r>
              <a:rPr sz="1200" spc="-2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200" spc="-2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carrier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33205" y="4449364"/>
            <a:ext cx="861060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RIIMPO319E</a:t>
            </a:r>
            <a:endParaRPr sz="1200">
              <a:latin typeface="Franklin Gothic Medium"/>
              <a:cs typeface="Franklin Gothic Medium"/>
            </a:endParaRPr>
          </a:p>
          <a:p>
            <a:pPr marL="12700">
              <a:lnSpc>
                <a:spcPts val="1370"/>
              </a:lnSpc>
            </a:pPr>
            <a:r>
              <a:rPr sz="120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backhoe</a:t>
            </a:r>
            <a:endParaRPr sz="1200">
              <a:latin typeface="Franklin Gothic Medium"/>
              <a:cs typeface="Franklin Gothic Medium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7836" y="3547046"/>
            <a:ext cx="1730762" cy="960704"/>
          </a:xfrm>
          <a:prstGeom prst="rect">
            <a:avLst/>
          </a:prstGeom>
        </p:spPr>
      </p:pic>
      <p:pic>
        <p:nvPicPr>
          <p:cNvPr id="19" name="Picture 18" descr="A red logo with a white letter&#10;&#10;Description automatically generated">
            <a:extLst>
              <a:ext uri="{FF2B5EF4-FFF2-40B4-BE49-F238E27FC236}">
                <a16:creationId xmlns:a16="http://schemas.microsoft.com/office/drawing/2014/main" id="{20A7A4D9-7CA3-266D-2AB0-2696D1217E5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271" y="794285"/>
            <a:ext cx="1155700" cy="11397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R="135890" algn="r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Communication</a:t>
            </a:r>
            <a:r>
              <a:rPr spc="5" dirty="0"/>
              <a:t> </a:t>
            </a:r>
            <a:r>
              <a:rPr dirty="0"/>
              <a:t>– shift</a:t>
            </a:r>
            <a:r>
              <a:rPr spc="5" dirty="0"/>
              <a:t> </a:t>
            </a:r>
            <a:r>
              <a:rPr spc="-10" dirty="0"/>
              <a:t>handovers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2800" y="638630"/>
            <a:ext cx="6192520" cy="176339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7145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Handovers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happen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anytime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one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(or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team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workers)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takes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over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from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another.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example,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one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shift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ends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another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one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starts.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During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handover,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workers,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leaving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job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must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give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details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job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workers,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taking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over.</a:t>
            </a:r>
            <a:endParaRPr sz="1000">
              <a:latin typeface="Franklin Gothic Book"/>
              <a:cs typeface="Franklin Gothic Book"/>
            </a:endParaRPr>
          </a:p>
          <a:p>
            <a:pPr marL="17145">
              <a:lnSpc>
                <a:spcPct val="100000"/>
              </a:lnSpc>
              <a:spcBef>
                <a:spcPts val="48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things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talked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during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handover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include: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Franklin Gothic Book"/>
              <a:cs typeface="Franklin Gothic Book"/>
            </a:endParaRPr>
          </a:p>
          <a:p>
            <a:pPr marL="177800" marR="1083310" indent="-165100">
              <a:lnSpc>
                <a:spcPts val="1140"/>
              </a:lnSpc>
              <a:buChar char="•"/>
              <a:tabLst>
                <a:tab pos="1778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controls;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Environment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Analysis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(JSEA/JSA)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Method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Statement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(SWMS)</a:t>
            </a:r>
            <a:endParaRPr sz="1000">
              <a:latin typeface="Franklin Gothic Book"/>
              <a:cs typeface="Franklin Gothic Book"/>
            </a:endParaRPr>
          </a:p>
          <a:p>
            <a:pPr marL="177165" indent="-164465">
              <a:lnSpc>
                <a:spcPct val="100000"/>
              </a:lnSpc>
              <a:spcBef>
                <a:spcPts val="480"/>
              </a:spcBef>
              <a:buChar char="•"/>
              <a:tabLst>
                <a:tab pos="177165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problems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with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endParaRPr sz="1000">
              <a:latin typeface="Franklin Gothic Book"/>
              <a:cs typeface="Franklin Gothic Book"/>
            </a:endParaRPr>
          </a:p>
          <a:p>
            <a:pPr marL="177165" indent="-164465">
              <a:lnSpc>
                <a:spcPct val="100000"/>
              </a:lnSpc>
              <a:spcBef>
                <a:spcPts val="505"/>
              </a:spcBef>
              <a:buChar char="•"/>
              <a:tabLst>
                <a:tab pos="177165" algn="l"/>
              </a:tabLst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complete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job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is;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this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use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job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</a:t>
            </a:r>
            <a:endParaRPr sz="1000">
              <a:latin typeface="Franklin Gothic Book"/>
              <a:cs typeface="Franklin Gothic Book"/>
            </a:endParaRPr>
          </a:p>
          <a:p>
            <a:pPr marL="177165" indent="-164465">
              <a:lnSpc>
                <a:spcPct val="100000"/>
              </a:lnSpc>
              <a:spcBef>
                <a:spcPts val="509"/>
              </a:spcBef>
              <a:buChar char="•"/>
              <a:tabLst>
                <a:tab pos="17716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part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the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has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to be done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next?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1845" y="2610967"/>
            <a:ext cx="3100070" cy="1005205"/>
          </a:xfrm>
          <a:prstGeom prst="rect">
            <a:avLst/>
          </a:prstGeom>
          <a:ln w="12700">
            <a:solidFill>
              <a:srgbClr val="00305E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600"/>
              </a:spcBef>
            </a:pP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During</a:t>
            </a:r>
            <a:r>
              <a:rPr sz="10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handovers,</a:t>
            </a:r>
            <a:r>
              <a:rPr sz="10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keep</a:t>
            </a:r>
            <a:r>
              <a:rPr sz="10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mind</a:t>
            </a:r>
            <a:r>
              <a:rPr sz="10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cultural</a:t>
            </a:r>
            <a:r>
              <a:rPr sz="10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differences.</a:t>
            </a:r>
            <a:endParaRPr sz="1000">
              <a:latin typeface="Franklin Gothic Medium"/>
              <a:cs typeface="Franklin Gothic Medium"/>
            </a:endParaRPr>
          </a:p>
          <a:p>
            <a:pPr marL="114300" marR="371475">
              <a:lnSpc>
                <a:spcPts val="1140"/>
              </a:lnSpc>
              <a:spcBef>
                <a:spcPts val="31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example,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someone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English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their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second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language.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Take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extra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they understand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telling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them.</a:t>
            </a:r>
            <a:endParaRPr sz="1000">
              <a:latin typeface="Franklin Gothic Book"/>
              <a:cs typeface="Franklin Gothic Book"/>
            </a:endParaRPr>
          </a:p>
          <a:p>
            <a:pPr marL="114300">
              <a:lnSpc>
                <a:spcPct val="100000"/>
              </a:lnSpc>
              <a:spcBef>
                <a:spcPts val="48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Always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follow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handover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procedures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worksite.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4498" y="2577604"/>
            <a:ext cx="3235502" cy="237349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39C8B9-EB01-4A9A-0EBD-1802671B5E51}"/>
              </a:ext>
            </a:extLst>
          </p:cNvPr>
          <p:cNvSpPr/>
          <p:nvPr/>
        </p:nvSpPr>
        <p:spPr>
          <a:xfrm>
            <a:off x="522800" y="357141"/>
            <a:ext cx="6379650" cy="2119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BBEECE-807C-8DBB-2311-45CAE2A313C0}"/>
              </a:ext>
            </a:extLst>
          </p:cNvPr>
          <p:cNvSpPr/>
          <p:nvPr/>
        </p:nvSpPr>
        <p:spPr>
          <a:xfrm>
            <a:off x="429234" y="2556339"/>
            <a:ext cx="6778015" cy="2469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7557134" cy="3194685"/>
          </a:xfrm>
          <a:custGeom>
            <a:avLst/>
            <a:gdLst/>
            <a:ahLst/>
            <a:cxnLst/>
            <a:rect l="l" t="t" r="r" b="b"/>
            <a:pathLst>
              <a:path w="7557134" h="3194685">
                <a:moveTo>
                  <a:pt x="7556512" y="0"/>
                </a:moveTo>
                <a:lnTo>
                  <a:pt x="0" y="0"/>
                </a:lnTo>
                <a:lnTo>
                  <a:pt x="0" y="3194354"/>
                </a:lnTo>
                <a:lnTo>
                  <a:pt x="755651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540004"/>
            <a:ext cx="7200265" cy="132524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850">
              <a:latin typeface="Times New Roman"/>
              <a:cs typeface="Times New Roman"/>
            </a:endParaRPr>
          </a:p>
          <a:p>
            <a:pPr marL="1292860">
              <a:lnSpc>
                <a:spcPct val="100000"/>
              </a:lnSpc>
            </a:pPr>
            <a:r>
              <a:rPr sz="3000" b="1" spc="-20" dirty="0">
                <a:solidFill>
                  <a:srgbClr val="FFFFFF"/>
                </a:solidFill>
                <a:latin typeface="Arial"/>
                <a:cs typeface="Arial"/>
              </a:rPr>
              <a:t>Operate</a:t>
            </a:r>
            <a:r>
              <a:rPr sz="30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25" dirty="0">
                <a:solidFill>
                  <a:srgbClr val="FFFFFF"/>
                </a:solidFill>
                <a:latin typeface="Arial"/>
                <a:cs typeface="Arial"/>
              </a:rPr>
              <a:t>earthmoving</a:t>
            </a:r>
            <a:r>
              <a:rPr sz="30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Arial"/>
                <a:cs typeface="Arial"/>
              </a:rPr>
              <a:t>machinery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90001" y="2421001"/>
            <a:ext cx="3780154" cy="2394585"/>
            <a:chOff x="1890001" y="2421001"/>
            <a:chExt cx="3780154" cy="23945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0001" y="2421001"/>
              <a:ext cx="3780002" cy="2394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409999" y="2554249"/>
              <a:ext cx="1231900" cy="1584325"/>
            </a:xfrm>
            <a:custGeom>
              <a:avLst/>
              <a:gdLst/>
              <a:ahLst/>
              <a:cxnLst/>
              <a:rect l="l" t="t" r="r" b="b"/>
              <a:pathLst>
                <a:path w="1231900" h="1584325">
                  <a:moveTo>
                    <a:pt x="259448" y="0"/>
                  </a:moveTo>
                  <a:lnTo>
                    <a:pt x="0" y="0"/>
                  </a:lnTo>
                  <a:lnTo>
                    <a:pt x="0" y="684009"/>
                  </a:lnTo>
                  <a:lnTo>
                    <a:pt x="259448" y="684009"/>
                  </a:lnTo>
                  <a:lnTo>
                    <a:pt x="259448" y="0"/>
                  </a:lnTo>
                  <a:close/>
                </a:path>
                <a:path w="1231900" h="1584325">
                  <a:moveTo>
                    <a:pt x="1231442" y="899909"/>
                  </a:moveTo>
                  <a:lnTo>
                    <a:pt x="972007" y="899909"/>
                  </a:lnTo>
                  <a:lnTo>
                    <a:pt x="972007" y="1583918"/>
                  </a:lnTo>
                  <a:lnTo>
                    <a:pt x="1231442" y="1583918"/>
                  </a:lnTo>
                  <a:lnTo>
                    <a:pt x="1231442" y="8999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4635500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OPERATE</a:t>
            </a:r>
            <a:r>
              <a:rPr sz="1100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EARTHMOVING</a:t>
            </a:r>
            <a:r>
              <a:rPr sz="1100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EQUIPMENT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1782" y="3055558"/>
            <a:ext cx="2063057" cy="184861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69007" y="754848"/>
            <a:ext cx="2350792" cy="18749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54872" y="777379"/>
            <a:ext cx="2309325" cy="18615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42464" y="4334037"/>
            <a:ext cx="2038724" cy="605170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37730" y="432005"/>
          <a:ext cx="6477633" cy="4532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9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0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6315">
                <a:tc row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22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marR="227329">
                        <a:lnSpc>
                          <a:spcPct val="113599"/>
                        </a:lnSpc>
                        <a:spcBef>
                          <a:spcPts val="49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checks do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earthmoving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machine’s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moving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parts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safety features?</a:t>
                      </a:r>
                      <a:endParaRPr sz="11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the condition of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attachments</a:t>
                      </a:r>
                      <a:endParaRPr sz="11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064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Look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broken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damaged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parts</a:t>
                      </a:r>
                      <a:endParaRPr sz="11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461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3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582930">
                        <a:lnSpc>
                          <a:spcPct val="113599"/>
                        </a:lnSpc>
                        <a:spcBef>
                          <a:spcPts val="62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mounting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bolts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attached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falling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object protective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structure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(FOPS)</a:t>
                      </a:r>
                      <a:endParaRPr sz="11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937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491490">
                        <a:lnSpc>
                          <a:spcPct val="113599"/>
                        </a:lnSpc>
                        <a:spcBef>
                          <a:spcPts val="62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Look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damage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roll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over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protective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structure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(ROPS).</a:t>
                      </a:r>
                      <a:endParaRPr sz="11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93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199E03-0236-698F-BE5E-E7D2A1EE614A}"/>
              </a:ext>
            </a:extLst>
          </p:cNvPr>
          <p:cNvSpPr/>
          <p:nvPr/>
        </p:nvSpPr>
        <p:spPr>
          <a:xfrm>
            <a:off x="2169007" y="473045"/>
            <a:ext cx="2337453" cy="2165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221A3E-D25A-577E-2842-187EF659AB8C}"/>
              </a:ext>
            </a:extLst>
          </p:cNvPr>
          <p:cNvSpPr/>
          <p:nvPr/>
        </p:nvSpPr>
        <p:spPr>
          <a:xfrm>
            <a:off x="4605524" y="477332"/>
            <a:ext cx="2358673" cy="2152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B09653-FA63-9654-1F3E-6162F162A697}"/>
              </a:ext>
            </a:extLst>
          </p:cNvPr>
          <p:cNvSpPr/>
          <p:nvPr/>
        </p:nvSpPr>
        <p:spPr>
          <a:xfrm>
            <a:off x="2182336" y="2741559"/>
            <a:ext cx="2337453" cy="2197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BBFD74-F81C-080D-7474-7B61D954D4AE}"/>
              </a:ext>
            </a:extLst>
          </p:cNvPr>
          <p:cNvSpPr/>
          <p:nvPr/>
        </p:nvSpPr>
        <p:spPr>
          <a:xfrm>
            <a:off x="4605524" y="2741559"/>
            <a:ext cx="2337453" cy="2197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4635500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OPERATE</a:t>
            </a:r>
            <a:r>
              <a:rPr sz="1100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EARTHMOVING</a:t>
            </a:r>
            <a:r>
              <a:rPr sz="1100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EQUIPMENT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6825" y="432005"/>
            <a:ext cx="6486525" cy="4536440"/>
            <a:chOff x="536825" y="432005"/>
            <a:chExt cx="6486525" cy="4536440"/>
          </a:xfrm>
        </p:grpSpPr>
        <p:sp>
          <p:nvSpPr>
            <p:cNvPr id="4" name="object 4"/>
            <p:cNvSpPr/>
            <p:nvPr/>
          </p:nvSpPr>
          <p:spPr>
            <a:xfrm>
              <a:off x="2136599" y="435180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16824" y="438359"/>
              <a:ext cx="0" cy="4523740"/>
            </a:xfrm>
            <a:custGeom>
              <a:avLst/>
              <a:gdLst/>
              <a:ahLst/>
              <a:cxnLst/>
              <a:rect l="l" t="t" r="r" b="b"/>
              <a:pathLst>
                <a:path h="4523740">
                  <a:moveTo>
                    <a:pt x="0" y="452329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6599" y="4964830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5570" y="1822425"/>
              <a:ext cx="2303907" cy="12723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3212" y="541957"/>
              <a:ext cx="1002274" cy="9774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7577" y="2098204"/>
              <a:ext cx="2314562" cy="9965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23396" y="727053"/>
              <a:ext cx="1289420" cy="99120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11303" y="3282230"/>
              <a:ext cx="1243616" cy="15786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35312" y="3339362"/>
              <a:ext cx="1884744" cy="154822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40000" y="3136620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232799" y="3235670"/>
            <a:ext cx="1440180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Record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these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logbook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daily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inspection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checklist.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0004" y="432003"/>
            <a:ext cx="1597660" cy="266319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28</a:t>
            </a:r>
            <a:endParaRPr sz="1100">
              <a:latin typeface="Franklin Gothic Demi"/>
              <a:cs typeface="Franklin Gothic Demi"/>
            </a:endParaRPr>
          </a:p>
          <a:p>
            <a:pPr marL="107950" marR="307340">
              <a:lnSpc>
                <a:spcPts val="1140"/>
              </a:lnSpc>
              <a:spcBef>
                <a:spcPts val="79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do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find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loose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tracks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excavator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tracked loader?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0004" y="3178454"/>
            <a:ext cx="1597660" cy="1790064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29</a:t>
            </a:r>
            <a:endParaRPr sz="1100">
              <a:latin typeface="Franklin Gothic Demi"/>
              <a:cs typeface="Franklin Gothic Demi"/>
            </a:endParaRPr>
          </a:p>
          <a:p>
            <a:pPr marL="107950" marR="133350">
              <a:lnSpc>
                <a:spcPts val="1140"/>
              </a:lnSpc>
              <a:spcBef>
                <a:spcPts val="79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record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faults 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repairs?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32799" y="489230"/>
            <a:ext cx="392620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46655" algn="l"/>
              </a:tabLst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1.</a:t>
            </a:r>
            <a:r>
              <a:rPr sz="1000" spc="30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Stop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working.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	2.</a:t>
            </a:r>
            <a:r>
              <a:rPr sz="1000" spc="3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Report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to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supervisor.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77224" y="1838624"/>
            <a:ext cx="14820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3.</a:t>
            </a:r>
            <a:r>
              <a:rPr sz="1000" spc="3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tracks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adjusted.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571998" y="432005"/>
            <a:ext cx="2448560" cy="2708275"/>
            <a:chOff x="4571998" y="432005"/>
            <a:chExt cx="2448560" cy="2708275"/>
          </a:xfrm>
        </p:grpSpPr>
        <p:sp>
          <p:nvSpPr>
            <p:cNvPr id="20" name="object 20"/>
            <p:cNvSpPr/>
            <p:nvPr/>
          </p:nvSpPr>
          <p:spPr>
            <a:xfrm>
              <a:off x="4578750" y="432005"/>
              <a:ext cx="0" cy="2708275"/>
            </a:xfrm>
            <a:custGeom>
              <a:avLst/>
              <a:gdLst/>
              <a:ahLst/>
              <a:cxnLst/>
              <a:rect l="l" t="t" r="r" b="b"/>
              <a:pathLst>
                <a:path h="2708275">
                  <a:moveTo>
                    <a:pt x="0" y="0"/>
                  </a:moveTo>
                  <a:lnTo>
                    <a:pt x="0" y="2707792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71998" y="1784578"/>
              <a:ext cx="2448560" cy="0"/>
            </a:xfrm>
            <a:custGeom>
              <a:avLst/>
              <a:gdLst/>
              <a:ahLst/>
              <a:cxnLst/>
              <a:rect l="l" t="t" r="r" b="b"/>
              <a:pathLst>
                <a:path w="2448559">
                  <a:moveTo>
                    <a:pt x="2448001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643971-AEA6-1C9A-5E6B-045FC18824A6}"/>
              </a:ext>
            </a:extLst>
          </p:cNvPr>
          <p:cNvSpPr/>
          <p:nvPr/>
        </p:nvSpPr>
        <p:spPr>
          <a:xfrm>
            <a:off x="2192349" y="508670"/>
            <a:ext cx="2324961" cy="2586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314461D-510B-122E-5FDD-09DB99883C0E}"/>
              </a:ext>
            </a:extLst>
          </p:cNvPr>
          <p:cNvSpPr/>
          <p:nvPr/>
        </p:nvSpPr>
        <p:spPr>
          <a:xfrm>
            <a:off x="4647577" y="486913"/>
            <a:ext cx="2314562" cy="125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195AE5-B36D-ECE7-118C-6DABF4B075BA}"/>
              </a:ext>
            </a:extLst>
          </p:cNvPr>
          <p:cNvSpPr/>
          <p:nvPr/>
        </p:nvSpPr>
        <p:spPr>
          <a:xfrm>
            <a:off x="4638997" y="1836735"/>
            <a:ext cx="2314562" cy="125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4CB36F-65BB-AE17-8EBB-E6B46FD93E88}"/>
              </a:ext>
            </a:extLst>
          </p:cNvPr>
          <p:cNvSpPr/>
          <p:nvPr/>
        </p:nvSpPr>
        <p:spPr>
          <a:xfrm>
            <a:off x="2170924" y="3235670"/>
            <a:ext cx="4749132" cy="1662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4635500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OPERATE</a:t>
            </a:r>
            <a:r>
              <a:rPr sz="1100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EARTHMOVING</a:t>
            </a:r>
            <a:r>
              <a:rPr sz="1100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EQUIPMENT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0813" y="791350"/>
            <a:ext cx="2319553" cy="18519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6566" y="990726"/>
            <a:ext cx="2329434" cy="165751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00280" y="2862544"/>
            <a:ext cx="2274204" cy="208711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12009" y="3231005"/>
            <a:ext cx="1947907" cy="1657241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36829" y="432005"/>
          <a:ext cx="6477000" cy="4528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8695">
                <a:tc>
                  <a:txBody>
                    <a:bodyPr/>
                    <a:lstStyle/>
                    <a:p>
                      <a:pPr marL="107950" algn="just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40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marR="381635" algn="just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Which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way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should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travel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when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driving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sloping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ground?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straight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up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down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hill,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not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angle.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1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41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marR="143510">
                        <a:lnSpc>
                          <a:spcPts val="1140"/>
                        </a:lnSpc>
                        <a:spcBef>
                          <a:spcPts val="79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When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travelling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down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steep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slope,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which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gear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T w="6350">
                      <a:solidFill>
                        <a:srgbClr val="687A9E"/>
                      </a:solidFill>
                      <a:prstDash val="solid"/>
                    </a:lnT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106680" marR="2251710">
                        <a:lnSpc>
                          <a:spcPts val="1140"/>
                        </a:lnSpc>
                        <a:spcBef>
                          <a:spcPts val="96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lowest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gear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can.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Change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into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low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gear before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drive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slope.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2255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44310" y="627728"/>
            <a:ext cx="482409" cy="48149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94991" y="966609"/>
            <a:ext cx="585000" cy="43740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E19639-031F-CECE-9E45-EE1F032AF124}"/>
              </a:ext>
            </a:extLst>
          </p:cNvPr>
          <p:cNvSpPr/>
          <p:nvPr/>
        </p:nvSpPr>
        <p:spPr>
          <a:xfrm>
            <a:off x="2137660" y="486935"/>
            <a:ext cx="2451077" cy="215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4ADA9C-96B5-9B3E-3EE9-05876E49E518}"/>
              </a:ext>
            </a:extLst>
          </p:cNvPr>
          <p:cNvSpPr/>
          <p:nvPr/>
        </p:nvSpPr>
        <p:spPr>
          <a:xfrm>
            <a:off x="4546618" y="486935"/>
            <a:ext cx="2451077" cy="215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B59283-FAA5-4AE7-2014-020C3779C717}"/>
              </a:ext>
            </a:extLst>
          </p:cNvPr>
          <p:cNvSpPr/>
          <p:nvPr/>
        </p:nvSpPr>
        <p:spPr>
          <a:xfrm>
            <a:off x="620238" y="2751593"/>
            <a:ext cx="1451408" cy="215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5064A0-8BD5-6787-34A6-4DC523B15D12}"/>
              </a:ext>
            </a:extLst>
          </p:cNvPr>
          <p:cNvSpPr/>
          <p:nvPr/>
        </p:nvSpPr>
        <p:spPr>
          <a:xfrm>
            <a:off x="2220102" y="2765503"/>
            <a:ext cx="4754382" cy="2195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7020001" y="0"/>
                </a:moveTo>
                <a:lnTo>
                  <a:pt x="0" y="0"/>
                </a:lnTo>
                <a:lnTo>
                  <a:pt x="0" y="152996"/>
                </a:lnTo>
                <a:lnTo>
                  <a:pt x="7020001" y="152996"/>
                </a:lnTo>
                <a:lnTo>
                  <a:pt x="70200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84989" y="117014"/>
            <a:ext cx="2203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LIFT,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CARRY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PLACE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MATERIALS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"/>
            <a:ext cx="7557134" cy="4877435"/>
            <a:chOff x="0" y="2"/>
            <a:chExt cx="7557134" cy="48774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2181" y="2704965"/>
              <a:ext cx="5181193" cy="21719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2"/>
              <a:ext cx="7557134" cy="3194685"/>
            </a:xfrm>
            <a:custGeom>
              <a:avLst/>
              <a:gdLst/>
              <a:ahLst/>
              <a:cxnLst/>
              <a:rect l="l" t="t" r="r" b="b"/>
              <a:pathLst>
                <a:path w="7557134" h="3194685">
                  <a:moveTo>
                    <a:pt x="7556512" y="0"/>
                  </a:moveTo>
                  <a:lnTo>
                    <a:pt x="0" y="0"/>
                  </a:lnTo>
                  <a:lnTo>
                    <a:pt x="0" y="3194354"/>
                  </a:lnTo>
                  <a:lnTo>
                    <a:pt x="7556512" y="0"/>
                  </a:lnTo>
                  <a:close/>
                </a:path>
              </a:pathLst>
            </a:custGeom>
            <a:solidFill>
              <a:srgbClr val="802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0" y="540004"/>
            <a:ext cx="7200265" cy="132524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850">
              <a:latin typeface="Times New Roman"/>
              <a:cs typeface="Times New Roman"/>
            </a:endParaRPr>
          </a:p>
          <a:p>
            <a:pPr marL="1748789">
              <a:lnSpc>
                <a:spcPct val="100000"/>
              </a:lnSpc>
            </a:pP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Lift,</a:t>
            </a:r>
            <a:r>
              <a:rPr sz="30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carry</a:t>
            </a:r>
            <a:r>
              <a:rPr sz="30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0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place</a:t>
            </a:r>
            <a:r>
              <a:rPr sz="30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Arial"/>
                <a:cs typeface="Arial"/>
              </a:rPr>
              <a:t>materials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R="136525" algn="r">
              <a:lnSpc>
                <a:spcPts val="1205"/>
              </a:lnSpc>
            </a:pP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LIFT,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CARRY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PLACE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MATERIALS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2116" y="936015"/>
            <a:ext cx="1314385" cy="17033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50299" y="936006"/>
            <a:ext cx="2297705" cy="160222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 rot="20100000">
            <a:off x="5776928" y="1428517"/>
            <a:ext cx="83100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95"/>
              </a:lnSpc>
            </a:pPr>
            <a:r>
              <a:rPr sz="17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1000</a:t>
            </a:r>
            <a:r>
              <a:rPr sz="1700" b="1" spc="-9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2550" b="1" spc="-37" baseline="3267" dirty="0">
                <a:solidFill>
                  <a:srgbClr val="231F20"/>
                </a:solidFill>
                <a:latin typeface="Franklin Gothic Demi"/>
                <a:cs typeface="Franklin Gothic Demi"/>
              </a:rPr>
              <a:t>kg</a:t>
            </a:r>
            <a:endParaRPr sz="2550" baseline="3267">
              <a:latin typeface="Franklin Gothic Demi"/>
              <a:cs typeface="Franklin Gothic Dem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36829" y="432005"/>
          <a:ext cx="6477633" cy="4528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9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0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4410">
                <a:tc row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47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find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out</a:t>
                      </a:r>
                      <a:endParaRPr sz="1100">
                        <a:latin typeface="Franklin Gothic Book"/>
                        <a:cs typeface="Franklin Gothic Book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weight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load?</a:t>
                      </a:r>
                      <a:endParaRPr sz="11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26670">
                        <a:lnSpc>
                          <a:spcPct val="113599"/>
                        </a:lnSpc>
                        <a:spcBef>
                          <a:spcPts val="6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weighbridge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note,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consignment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note,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information.</a:t>
                      </a:r>
                      <a:endParaRPr sz="11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620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Read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weight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marked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</a:t>
                      </a:r>
                      <a:endParaRPr sz="11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44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276860">
                        <a:lnSpc>
                          <a:spcPct val="113599"/>
                        </a:lnSpc>
                        <a:spcBef>
                          <a:spcPts val="62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Estimate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weight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load.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example,</a:t>
                      </a:r>
                      <a:endParaRPr sz="11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937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the machine load scales if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</a:t>
                      </a:r>
                      <a:endParaRPr sz="1100" dirty="0">
                        <a:latin typeface="Franklin Gothic Book"/>
                        <a:cs typeface="Franklin Gothic Book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has them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fitted.</a:t>
                      </a:r>
                      <a:endParaRPr sz="11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37434" y="3262141"/>
            <a:ext cx="1652176" cy="158071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50295" y="3260849"/>
            <a:ext cx="2286098" cy="158253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FC2DF1-A8DA-3789-0ECD-AA0A043AA508}"/>
              </a:ext>
            </a:extLst>
          </p:cNvPr>
          <p:cNvSpPr/>
          <p:nvPr/>
        </p:nvSpPr>
        <p:spPr>
          <a:xfrm>
            <a:off x="2178051" y="491148"/>
            <a:ext cx="2373904" cy="2148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6CE1C7-365A-6CD3-7863-31CE977F9547}"/>
              </a:ext>
            </a:extLst>
          </p:cNvPr>
          <p:cNvSpPr/>
          <p:nvPr/>
        </p:nvSpPr>
        <p:spPr>
          <a:xfrm>
            <a:off x="4576911" y="491148"/>
            <a:ext cx="2373904" cy="2148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7635A5-373F-7BF0-9866-49E4665C99E8}"/>
              </a:ext>
            </a:extLst>
          </p:cNvPr>
          <p:cNvSpPr/>
          <p:nvPr/>
        </p:nvSpPr>
        <p:spPr>
          <a:xfrm>
            <a:off x="2176570" y="2761606"/>
            <a:ext cx="2373904" cy="2148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4430E3-5DCC-E68E-5B41-DE0B5D1404D2}"/>
              </a:ext>
            </a:extLst>
          </p:cNvPr>
          <p:cNvSpPr/>
          <p:nvPr/>
        </p:nvSpPr>
        <p:spPr>
          <a:xfrm>
            <a:off x="4626529" y="2755376"/>
            <a:ext cx="2321475" cy="2148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7020001" y="0"/>
                </a:moveTo>
                <a:lnTo>
                  <a:pt x="0" y="0"/>
                </a:lnTo>
                <a:lnTo>
                  <a:pt x="0" y="152996"/>
                </a:lnTo>
                <a:lnTo>
                  <a:pt x="7020001" y="152996"/>
                </a:lnTo>
                <a:lnTo>
                  <a:pt x="70200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03269" y="117014"/>
            <a:ext cx="27851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SELECT,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REMOVE,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FIT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USE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ATTACHMENTS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"/>
            <a:ext cx="7557134" cy="3194685"/>
          </a:xfrm>
          <a:custGeom>
            <a:avLst/>
            <a:gdLst/>
            <a:ahLst/>
            <a:cxnLst/>
            <a:rect l="l" t="t" r="r" b="b"/>
            <a:pathLst>
              <a:path w="7557134" h="3194685">
                <a:moveTo>
                  <a:pt x="7556512" y="0"/>
                </a:moveTo>
                <a:lnTo>
                  <a:pt x="0" y="0"/>
                </a:lnTo>
                <a:lnTo>
                  <a:pt x="0" y="3194354"/>
                </a:lnTo>
                <a:lnTo>
                  <a:pt x="7556512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540004"/>
            <a:ext cx="720026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206375" rIns="0" bIns="0" rtlCol="0">
            <a:spAutoFit/>
          </a:bodyPr>
          <a:lstStyle/>
          <a:p>
            <a:pPr marL="4173220" marR="135890" indent="-741045">
              <a:lnSpc>
                <a:spcPts val="3800"/>
              </a:lnSpc>
              <a:spcBef>
                <a:spcPts val="1625"/>
              </a:spcBef>
            </a:pPr>
            <a:r>
              <a:rPr sz="3600" spc="-220" dirty="0">
                <a:solidFill>
                  <a:srgbClr val="FFFFFF"/>
                </a:solidFill>
                <a:latin typeface="Trebuchet MS"/>
                <a:cs typeface="Trebuchet MS"/>
              </a:rPr>
              <a:t>Select,</a:t>
            </a:r>
            <a:r>
              <a:rPr sz="3600" spc="-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120" dirty="0">
                <a:solidFill>
                  <a:srgbClr val="FFFFFF"/>
                </a:solidFill>
                <a:latin typeface="Trebuchet MS"/>
                <a:cs typeface="Trebuchet MS"/>
              </a:rPr>
              <a:t>remove</a:t>
            </a:r>
            <a:r>
              <a:rPr sz="3600" spc="-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3600" spc="-245" dirty="0">
                <a:solidFill>
                  <a:srgbClr val="FFFFFF"/>
                </a:solidFill>
                <a:latin typeface="Trebuchet MS"/>
                <a:cs typeface="Trebuchet MS"/>
              </a:rPr>
              <a:t>fit</a:t>
            </a:r>
            <a:r>
              <a:rPr sz="36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130" dirty="0">
                <a:solidFill>
                  <a:srgbClr val="FFFFFF"/>
                </a:solidFill>
                <a:latin typeface="Trebuchet MS"/>
                <a:cs typeface="Trebuchet MS"/>
              </a:rPr>
              <a:t>attachments</a:t>
            </a:r>
            <a:endParaRPr sz="36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9021" y="2112848"/>
            <a:ext cx="2905569" cy="193993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4115435">
              <a:lnSpc>
                <a:spcPts val="1205"/>
              </a:lnSpc>
            </a:pP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SELECT,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REMOVE,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FIT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USE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ATTACHMENTS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8552" y="505931"/>
            <a:ext cx="1388071" cy="211957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55991" y="1320357"/>
            <a:ext cx="1816822" cy="13150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31658" y="2918607"/>
            <a:ext cx="2232453" cy="1925022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807097"/>
              </p:ext>
            </p:extLst>
          </p:nvPr>
        </p:nvGraphicFramePr>
        <p:xfrm>
          <a:off x="537730" y="432005"/>
          <a:ext cx="6477633" cy="4532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9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0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6315">
                <a:tc rowSpan="2"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73</a:t>
                      </a:r>
                      <a:endParaRPr sz="1100" dirty="0">
                        <a:latin typeface="Franklin Gothic Demi"/>
                        <a:cs typeface="Franklin Gothic Demi"/>
                      </a:endParaRPr>
                    </a:p>
                    <a:p>
                      <a:pPr marL="106680" marR="327660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some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attachments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might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on an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integrated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tool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carrier?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106680" marR="647700">
                        <a:lnSpc>
                          <a:spcPts val="1140"/>
                        </a:lnSpc>
                        <a:spcBef>
                          <a:spcPts val="57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them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70"/>
                        </a:lnSpc>
                        <a:spcBef>
                          <a:spcPts val="810"/>
                        </a:spcBef>
                      </a:pP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Pallet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forks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  <a:p>
                      <a:pPr marL="71755" marR="252095">
                        <a:lnSpc>
                          <a:spcPts val="1140"/>
                        </a:lnSpc>
                        <a:spcBef>
                          <a:spcPts val="55"/>
                        </a:spcBef>
                      </a:pP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pallet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fork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has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tines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on 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it.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use it</a:t>
                      </a:r>
                      <a:r>
                        <a:rPr sz="1000" b="0" spc="5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lift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loaded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pallets.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SWL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000" b="0" spc="5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integrated</a:t>
                      </a:r>
                      <a:r>
                        <a:rPr sz="1000" b="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tool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carrier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attachment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before </a:t>
                      </a:r>
                      <a:r>
                        <a:rPr sz="1000" b="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use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this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attachment.</a:t>
                      </a:r>
                      <a:endParaRPr sz="1000" b="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b="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b="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b="0" dirty="0">
                        <a:latin typeface="Times New Roman"/>
                        <a:cs typeface="Times New Roman"/>
                      </a:endParaRPr>
                    </a:p>
                    <a:p>
                      <a:pPr marL="148590" marR="1281430">
                        <a:lnSpc>
                          <a:spcPts val="1140"/>
                        </a:lnSpc>
                      </a:pP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Hydraulic</a:t>
                      </a:r>
                      <a:r>
                        <a:rPr sz="1000" b="0" spc="-1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post</a:t>
                      </a:r>
                      <a:r>
                        <a:rPr sz="1000" b="0" spc="-1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hole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digger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(auger)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  <a:p>
                      <a:pPr marL="148590" marR="1177290">
                        <a:lnSpc>
                          <a:spcPts val="1140"/>
                        </a:lnSpc>
                      </a:pPr>
                      <a:r>
                        <a:rPr sz="1000" b="0" spc="-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use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this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to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dig holes.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uses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the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hydraulics</a:t>
                      </a:r>
                      <a:r>
                        <a:rPr sz="1000" b="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</a:t>
                      </a:r>
                      <a:r>
                        <a:rPr sz="1000" b="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integrated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tool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carrier.</a:t>
                      </a:r>
                      <a:endParaRPr sz="1000" b="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3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1492250">
                        <a:lnSpc>
                          <a:spcPts val="1140"/>
                        </a:lnSpc>
                        <a:spcBef>
                          <a:spcPts val="919"/>
                        </a:spcBef>
                      </a:pPr>
                      <a:r>
                        <a:rPr sz="1000" b="0" spc="-5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Round</a:t>
                      </a:r>
                      <a:r>
                        <a:rPr sz="1000" b="0" spc="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bale</a:t>
                      </a:r>
                      <a:r>
                        <a:rPr sz="1000" b="0" spc="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fork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bale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fork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has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spikes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 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it.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use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the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bale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fork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lift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things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like </a:t>
                      </a:r>
                      <a:r>
                        <a:rPr sz="1000" b="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hay</a:t>
                      </a:r>
                      <a:r>
                        <a:rPr sz="1000" b="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bales.</a:t>
                      </a:r>
                      <a:endParaRPr sz="1000" b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6839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Jib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attachment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lift loads</a:t>
                      </a:r>
                      <a:endParaRPr sz="1000" b="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57534" y="2991601"/>
            <a:ext cx="2142080" cy="190076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F99EC9-429D-1DB7-0B1A-C8C481516C7D}"/>
              </a:ext>
            </a:extLst>
          </p:cNvPr>
          <p:cNvSpPr/>
          <p:nvPr/>
        </p:nvSpPr>
        <p:spPr>
          <a:xfrm>
            <a:off x="2193137" y="465321"/>
            <a:ext cx="2342530" cy="2170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C0B364-D13F-0959-10CB-FCB114B469F9}"/>
              </a:ext>
            </a:extLst>
          </p:cNvPr>
          <p:cNvSpPr/>
          <p:nvPr/>
        </p:nvSpPr>
        <p:spPr>
          <a:xfrm>
            <a:off x="4691094" y="514666"/>
            <a:ext cx="2245529" cy="2119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24E625-9DC8-DB06-3FA7-16344C39ED99}"/>
              </a:ext>
            </a:extLst>
          </p:cNvPr>
          <p:cNvSpPr/>
          <p:nvPr/>
        </p:nvSpPr>
        <p:spPr>
          <a:xfrm>
            <a:off x="2193137" y="2724058"/>
            <a:ext cx="2342530" cy="2119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4186A3-EA8A-F79A-A746-8CF0CD015901}"/>
              </a:ext>
            </a:extLst>
          </p:cNvPr>
          <p:cNvSpPr/>
          <p:nvPr/>
        </p:nvSpPr>
        <p:spPr>
          <a:xfrm>
            <a:off x="4642593" y="2763043"/>
            <a:ext cx="2342530" cy="2119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4115435">
              <a:lnSpc>
                <a:spcPts val="1205"/>
              </a:lnSpc>
            </a:pP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SELECT,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REMOVE,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FIT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USE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ATTACHMENTS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37699" y="532436"/>
            <a:ext cx="3507007" cy="210101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38200" y="432005"/>
            <a:ext cx="6482080" cy="4539615"/>
            <a:chOff x="538200" y="432005"/>
            <a:chExt cx="6482080" cy="4539615"/>
          </a:xfrm>
        </p:grpSpPr>
        <p:sp>
          <p:nvSpPr>
            <p:cNvPr id="5" name="object 5"/>
            <p:cNvSpPr/>
            <p:nvPr/>
          </p:nvSpPr>
          <p:spPr>
            <a:xfrm>
              <a:off x="7016824" y="438352"/>
              <a:ext cx="0" cy="2258695"/>
            </a:xfrm>
            <a:custGeom>
              <a:avLst/>
              <a:gdLst/>
              <a:ahLst/>
              <a:cxnLst/>
              <a:rect l="l" t="t" r="r" b="b"/>
              <a:pathLst>
                <a:path h="2258695">
                  <a:moveTo>
                    <a:pt x="0" y="225847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4800" y="435180"/>
              <a:ext cx="2399665" cy="0"/>
            </a:xfrm>
            <a:custGeom>
              <a:avLst/>
              <a:gdLst/>
              <a:ahLst/>
              <a:cxnLst/>
              <a:rect l="l" t="t" r="r" b="b"/>
              <a:pathLst>
                <a:path w="2399665">
                  <a:moveTo>
                    <a:pt x="0" y="0"/>
                  </a:moveTo>
                  <a:lnTo>
                    <a:pt x="239961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34411" y="435180"/>
              <a:ext cx="2486025" cy="0"/>
            </a:xfrm>
            <a:custGeom>
              <a:avLst/>
              <a:gdLst/>
              <a:ahLst/>
              <a:cxnLst/>
              <a:rect l="l" t="t" r="r" b="b"/>
              <a:pathLst>
                <a:path w="2486025">
                  <a:moveTo>
                    <a:pt x="0" y="0"/>
                  </a:moveTo>
                  <a:lnTo>
                    <a:pt x="2485593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34800" y="2700006"/>
              <a:ext cx="2399665" cy="0"/>
            </a:xfrm>
            <a:custGeom>
              <a:avLst/>
              <a:gdLst/>
              <a:ahLst/>
              <a:cxnLst/>
              <a:rect l="l" t="t" r="r" b="b"/>
              <a:pathLst>
                <a:path w="2399665">
                  <a:moveTo>
                    <a:pt x="0" y="0"/>
                  </a:moveTo>
                  <a:lnTo>
                    <a:pt x="239961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34411" y="2700006"/>
              <a:ext cx="2486025" cy="0"/>
            </a:xfrm>
            <a:custGeom>
              <a:avLst/>
              <a:gdLst/>
              <a:ahLst/>
              <a:cxnLst/>
              <a:rect l="l" t="t" r="r" b="b"/>
              <a:pathLst>
                <a:path w="2486025">
                  <a:moveTo>
                    <a:pt x="0" y="0"/>
                  </a:moveTo>
                  <a:lnTo>
                    <a:pt x="2485593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34411" y="2703179"/>
              <a:ext cx="0" cy="2261870"/>
            </a:xfrm>
            <a:custGeom>
              <a:avLst/>
              <a:gdLst/>
              <a:ahLst/>
              <a:cxnLst/>
              <a:rect l="l" t="t" r="r" b="b"/>
              <a:pathLst>
                <a:path h="2261870">
                  <a:moveTo>
                    <a:pt x="0" y="226147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16824" y="2703179"/>
              <a:ext cx="0" cy="2261870"/>
            </a:xfrm>
            <a:custGeom>
              <a:avLst/>
              <a:gdLst/>
              <a:ahLst/>
              <a:cxnLst/>
              <a:rect l="l" t="t" r="r" b="b"/>
              <a:pathLst>
                <a:path h="2261870">
                  <a:moveTo>
                    <a:pt x="0" y="226147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34800" y="4967831"/>
              <a:ext cx="2399665" cy="0"/>
            </a:xfrm>
            <a:custGeom>
              <a:avLst/>
              <a:gdLst/>
              <a:ahLst/>
              <a:cxnLst/>
              <a:rect l="l" t="t" r="r" b="b"/>
              <a:pathLst>
                <a:path w="2399665">
                  <a:moveTo>
                    <a:pt x="0" y="0"/>
                  </a:moveTo>
                  <a:lnTo>
                    <a:pt x="239961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34411" y="4967831"/>
              <a:ext cx="2486025" cy="0"/>
            </a:xfrm>
            <a:custGeom>
              <a:avLst/>
              <a:gdLst/>
              <a:ahLst/>
              <a:cxnLst/>
              <a:rect l="l" t="t" r="r" b="b"/>
              <a:pathLst>
                <a:path w="2486025">
                  <a:moveTo>
                    <a:pt x="0" y="0"/>
                  </a:moveTo>
                  <a:lnTo>
                    <a:pt x="2485593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1832" y="3181985"/>
              <a:ext cx="2028423" cy="16995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2068" y="3206334"/>
              <a:ext cx="2217097" cy="17040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38200" y="2700004"/>
              <a:ext cx="1597025" cy="0"/>
            </a:xfrm>
            <a:custGeom>
              <a:avLst/>
              <a:gdLst/>
              <a:ahLst/>
              <a:cxnLst/>
              <a:rect l="l" t="t" r="r" b="b"/>
              <a:pathLst>
                <a:path w="1597025">
                  <a:moveTo>
                    <a:pt x="0" y="0"/>
                  </a:moveTo>
                  <a:lnTo>
                    <a:pt x="1596605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38200" y="432003"/>
            <a:ext cx="1597660" cy="222059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82</a:t>
            </a:r>
            <a:endParaRPr sz="1100">
              <a:latin typeface="Franklin Gothic Demi"/>
              <a:cs typeface="Franklin Gothic Demi"/>
            </a:endParaRPr>
          </a:p>
          <a:p>
            <a:pPr marL="107950" marR="156845">
              <a:lnSpc>
                <a:spcPts val="1140"/>
              </a:lnSpc>
              <a:spcBef>
                <a:spcPts val="790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test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attachment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before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moving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with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it?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38200" y="2736012"/>
            <a:ext cx="1597660" cy="223520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83</a:t>
            </a:r>
            <a:endParaRPr sz="1100">
              <a:latin typeface="Franklin Gothic Demi"/>
              <a:cs typeface="Franklin Gothic Demi"/>
            </a:endParaRPr>
          </a:p>
          <a:p>
            <a:pPr marL="107950" marR="288290">
              <a:lnSpc>
                <a:spcPts val="1140"/>
              </a:lnSpc>
              <a:spcBef>
                <a:spcPts val="79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do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find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fault while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testing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attachment?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94999" y="525230"/>
            <a:ext cx="1309370" cy="6121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Test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all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functions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attachment.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example,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up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down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something.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94999" y="2796405"/>
            <a:ext cx="1612265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1.</a:t>
            </a:r>
            <a:r>
              <a:rPr sz="1000" spc="38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Franklin Gothic Demi"/>
                <a:cs typeface="Franklin Gothic Demi"/>
              </a:rPr>
              <a:t>Tag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out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attachment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endParaRPr sz="1000" dirty="0">
              <a:latin typeface="Franklin Gothic Book"/>
              <a:cs typeface="Franklin Gothic Book"/>
            </a:endParaRPr>
          </a:p>
          <a:p>
            <a:pPr marL="190500">
              <a:lnSpc>
                <a:spcPts val="1170"/>
              </a:lnSpc>
            </a:pP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DO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NOT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USE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95300" y="2796405"/>
            <a:ext cx="2237105" cy="30585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90500" marR="5080" indent="-177800">
              <a:lnSpc>
                <a:spcPts val="1140"/>
              </a:lnSpc>
              <a:spcBef>
                <a:spcPts val="185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2.</a:t>
            </a:r>
            <a:r>
              <a:rPr sz="1000" spc="3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Report</a:t>
            </a:r>
            <a:r>
              <a:rPr sz="10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fault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arrange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attachment</a:t>
            </a:r>
            <a:r>
              <a:rPr sz="1000" spc="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repaired.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A940F7-3BB7-243A-B014-FA0AF823A631}"/>
              </a:ext>
            </a:extLst>
          </p:cNvPr>
          <p:cNvSpPr/>
          <p:nvPr/>
        </p:nvSpPr>
        <p:spPr>
          <a:xfrm>
            <a:off x="2184827" y="472448"/>
            <a:ext cx="4759876" cy="2194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46A41EB-337D-0A80-E7EC-3E369C88C08F}"/>
              </a:ext>
            </a:extLst>
          </p:cNvPr>
          <p:cNvSpPr/>
          <p:nvPr/>
        </p:nvSpPr>
        <p:spPr>
          <a:xfrm>
            <a:off x="2199449" y="2733381"/>
            <a:ext cx="2274074" cy="2194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9BC8EE-8C2F-B2E9-8CA7-4AF2186F4C2E}"/>
              </a:ext>
            </a:extLst>
          </p:cNvPr>
          <p:cNvSpPr/>
          <p:nvPr/>
        </p:nvSpPr>
        <p:spPr>
          <a:xfrm>
            <a:off x="4609941" y="2719729"/>
            <a:ext cx="2334963" cy="2194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6501"/>
            <a:ext cx="7560309" cy="702310"/>
          </a:xfrm>
          <a:custGeom>
            <a:avLst/>
            <a:gdLst/>
            <a:ahLst/>
            <a:cxnLst/>
            <a:rect l="l" t="t" r="r" b="b"/>
            <a:pathLst>
              <a:path w="7560309" h="702310">
                <a:moveTo>
                  <a:pt x="7559992" y="0"/>
                </a:moveTo>
                <a:lnTo>
                  <a:pt x="0" y="0"/>
                </a:lnTo>
                <a:lnTo>
                  <a:pt x="0" y="702005"/>
                </a:lnTo>
                <a:lnTo>
                  <a:pt x="7559992" y="702005"/>
                </a:lnTo>
                <a:lnTo>
                  <a:pt x="75599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9441" y="806994"/>
            <a:ext cx="16433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35" dirty="0">
                <a:solidFill>
                  <a:srgbClr val="FFFFFF"/>
                </a:solidFill>
                <a:latin typeface="Arial"/>
                <a:cs typeface="Arial"/>
              </a:rPr>
              <a:t>Contents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2900" y="1598450"/>
            <a:ext cx="1976120" cy="21932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use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ct val="14220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Introduction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earthmoving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machinery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General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information</a:t>
            </a:r>
            <a:endParaRPr sz="1000">
              <a:latin typeface="Franklin Gothic Book"/>
              <a:cs typeface="Franklin Gothic Book"/>
            </a:endParaRPr>
          </a:p>
          <a:p>
            <a:pPr marL="12700" marR="335915">
              <a:lnSpc>
                <a:spcPct val="142200"/>
              </a:lnSpc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Plan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prepare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work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Operate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earthmoving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machinery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Lift,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carry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place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Select,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remove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attachments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Relocate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machine</a:t>
            </a:r>
            <a:endParaRPr sz="1000">
              <a:latin typeface="Franklin Gothic Book"/>
              <a:cs typeface="Franklin Gothic Book"/>
            </a:endParaRPr>
          </a:p>
          <a:p>
            <a:pPr marL="12700" marR="266700">
              <a:lnSpc>
                <a:spcPct val="142200"/>
              </a:lnSpc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Carry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post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operational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checks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Housekeeping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97771" y="1598450"/>
            <a:ext cx="234950" cy="21932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6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4</a:t>
            </a:r>
            <a:endParaRPr sz="1000">
              <a:latin typeface="Franklin Gothic Book"/>
              <a:cs typeface="Franklin Gothic Book"/>
            </a:endParaRPr>
          </a:p>
          <a:p>
            <a:pPr marL="151130">
              <a:lnSpc>
                <a:spcPct val="100000"/>
              </a:lnSpc>
              <a:spcBef>
                <a:spcPts val="5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5</a:t>
            </a:r>
            <a:endParaRPr sz="1000">
              <a:latin typeface="Franklin Gothic Book"/>
              <a:cs typeface="Franklin Gothic Book"/>
            </a:endParaRPr>
          </a:p>
          <a:p>
            <a:pPr marL="82550">
              <a:lnSpc>
                <a:spcPct val="100000"/>
              </a:lnSpc>
              <a:spcBef>
                <a:spcPts val="509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19</a:t>
            </a:r>
            <a:endParaRPr sz="1000">
              <a:latin typeface="Franklin Gothic Book"/>
              <a:cs typeface="Franklin Gothic Book"/>
            </a:endParaRPr>
          </a:p>
          <a:p>
            <a:pPr marL="81280">
              <a:lnSpc>
                <a:spcPct val="100000"/>
              </a:lnSpc>
              <a:spcBef>
                <a:spcPts val="50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33</a:t>
            </a:r>
            <a:endParaRPr sz="1000">
              <a:latin typeface="Franklin Gothic Book"/>
              <a:cs typeface="Franklin Gothic Book"/>
            </a:endParaRPr>
          </a:p>
          <a:p>
            <a:pPr marL="81280">
              <a:lnSpc>
                <a:spcPct val="100000"/>
              </a:lnSpc>
              <a:spcBef>
                <a:spcPts val="509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79</a:t>
            </a:r>
            <a:endParaRPr sz="1000">
              <a:latin typeface="Franklin Gothic Book"/>
              <a:cs typeface="Franklin Gothic Book"/>
            </a:endParaRPr>
          </a:p>
          <a:p>
            <a:pPr marL="14604">
              <a:lnSpc>
                <a:spcPct val="100000"/>
              </a:lnSpc>
              <a:spcBef>
                <a:spcPts val="5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115</a:t>
            </a:r>
            <a:endParaRPr sz="1000">
              <a:latin typeface="Franklin Gothic Book"/>
              <a:cs typeface="Franklin Gothic Book"/>
            </a:endParaRPr>
          </a:p>
          <a:p>
            <a:pPr marL="19685">
              <a:lnSpc>
                <a:spcPct val="100000"/>
              </a:lnSpc>
              <a:spcBef>
                <a:spcPts val="50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151</a:t>
            </a:r>
            <a:endParaRPr sz="1000">
              <a:latin typeface="Franklin Gothic Book"/>
              <a:cs typeface="Franklin Gothic Book"/>
            </a:endParaRPr>
          </a:p>
          <a:p>
            <a:pPr marL="19050">
              <a:lnSpc>
                <a:spcPct val="100000"/>
              </a:lnSpc>
              <a:spcBef>
                <a:spcPts val="509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173</a:t>
            </a:r>
            <a:endParaRPr sz="1000">
              <a:latin typeface="Franklin Gothic Book"/>
              <a:cs typeface="Franklin Gothic Book"/>
            </a:endParaRPr>
          </a:p>
          <a:p>
            <a:pPr marL="16510">
              <a:lnSpc>
                <a:spcPct val="100000"/>
              </a:lnSpc>
              <a:spcBef>
                <a:spcPts val="5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187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196</a:t>
            </a:r>
            <a:endParaRPr sz="1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40446" y="117014"/>
            <a:ext cx="20485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RELOCATE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MACHINE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560309" cy="3194685"/>
            <a:chOff x="0" y="0"/>
            <a:chExt cx="7560309" cy="31946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560309" cy="477520"/>
            </a:xfrm>
            <a:custGeom>
              <a:avLst/>
              <a:gdLst/>
              <a:ahLst/>
              <a:cxnLst/>
              <a:rect l="l" t="t" r="r" b="b"/>
              <a:pathLst>
                <a:path w="7560309" h="477520">
                  <a:moveTo>
                    <a:pt x="7559992" y="0"/>
                  </a:moveTo>
                  <a:lnTo>
                    <a:pt x="0" y="0"/>
                  </a:lnTo>
                  <a:lnTo>
                    <a:pt x="0" y="476948"/>
                  </a:lnTo>
                  <a:lnTo>
                    <a:pt x="7559992" y="476948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"/>
              <a:ext cx="7557134" cy="3194685"/>
            </a:xfrm>
            <a:custGeom>
              <a:avLst/>
              <a:gdLst/>
              <a:ahLst/>
              <a:cxnLst/>
              <a:rect l="l" t="t" r="r" b="b"/>
              <a:pathLst>
                <a:path w="7557134" h="3194685">
                  <a:moveTo>
                    <a:pt x="7556512" y="0"/>
                  </a:moveTo>
                  <a:lnTo>
                    <a:pt x="0" y="0"/>
                  </a:lnTo>
                  <a:lnTo>
                    <a:pt x="0" y="3194354"/>
                  </a:lnTo>
                  <a:lnTo>
                    <a:pt x="7556512" y="0"/>
                  </a:lnTo>
                  <a:close/>
                </a:path>
              </a:pathLst>
            </a:custGeom>
            <a:solidFill>
              <a:srgbClr val="802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0004" y="540004"/>
            <a:ext cx="6480175" cy="132524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379730" rIns="0" bIns="0" rtlCol="0">
            <a:spAutoFit/>
          </a:bodyPr>
          <a:lstStyle/>
          <a:p>
            <a:pPr marL="1605915">
              <a:lnSpc>
                <a:spcPct val="100000"/>
              </a:lnSpc>
              <a:spcBef>
                <a:spcPts val="2990"/>
              </a:spcBef>
              <a:tabLst>
                <a:tab pos="4495800" algn="l"/>
              </a:tabLst>
            </a:pPr>
            <a:r>
              <a:rPr sz="3500" b="1" dirty="0">
                <a:solidFill>
                  <a:srgbClr val="FFFFFF"/>
                </a:solidFill>
                <a:latin typeface="Arial"/>
                <a:cs typeface="Arial"/>
              </a:rPr>
              <a:t>Relocate</a:t>
            </a:r>
            <a:r>
              <a:rPr sz="35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5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500" b="1" spc="-10" dirty="0">
                <a:solidFill>
                  <a:srgbClr val="FFFFFF"/>
                </a:solidFill>
                <a:latin typeface="Arial"/>
                <a:cs typeface="Arial"/>
              </a:rPr>
              <a:t>machine</a:t>
            </a:r>
            <a:endParaRPr sz="35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8153" y="1949221"/>
            <a:ext cx="3479938" cy="296457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R="135890" algn="r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RELOCATE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MACHINE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5025" y="432005"/>
            <a:ext cx="6488430" cy="4539615"/>
            <a:chOff x="535025" y="432005"/>
            <a:chExt cx="6488430" cy="4539615"/>
          </a:xfrm>
        </p:grpSpPr>
        <p:sp>
          <p:nvSpPr>
            <p:cNvPr id="4" name="object 4"/>
            <p:cNvSpPr/>
            <p:nvPr/>
          </p:nvSpPr>
          <p:spPr>
            <a:xfrm>
              <a:off x="4727999" y="438352"/>
              <a:ext cx="0" cy="1672589"/>
            </a:xfrm>
            <a:custGeom>
              <a:avLst/>
              <a:gdLst/>
              <a:ahLst/>
              <a:cxnLst/>
              <a:rect l="l" t="t" r="r" b="b"/>
              <a:pathLst>
                <a:path h="1672589">
                  <a:moveTo>
                    <a:pt x="0" y="0"/>
                  </a:moveTo>
                  <a:lnTo>
                    <a:pt x="0" y="1672464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34800" y="435180"/>
              <a:ext cx="2593340" cy="0"/>
            </a:xfrm>
            <a:custGeom>
              <a:avLst/>
              <a:gdLst/>
              <a:ahLst/>
              <a:cxnLst/>
              <a:rect l="l" t="t" r="r" b="b"/>
              <a:pathLst>
                <a:path w="2593340">
                  <a:moveTo>
                    <a:pt x="0" y="0"/>
                  </a:moveTo>
                  <a:lnTo>
                    <a:pt x="259320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16824" y="438352"/>
              <a:ext cx="0" cy="2258695"/>
            </a:xfrm>
            <a:custGeom>
              <a:avLst/>
              <a:gdLst/>
              <a:ahLst/>
              <a:cxnLst/>
              <a:rect l="l" t="t" r="r" b="b"/>
              <a:pathLst>
                <a:path h="2258695">
                  <a:moveTo>
                    <a:pt x="0" y="225847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27999" y="435180"/>
              <a:ext cx="2292350" cy="0"/>
            </a:xfrm>
            <a:custGeom>
              <a:avLst/>
              <a:gdLst/>
              <a:ahLst/>
              <a:cxnLst/>
              <a:rect l="l" t="t" r="r" b="b"/>
              <a:pathLst>
                <a:path w="2292350">
                  <a:moveTo>
                    <a:pt x="0" y="0"/>
                  </a:moveTo>
                  <a:lnTo>
                    <a:pt x="229199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34800" y="2700006"/>
              <a:ext cx="2593340" cy="0"/>
            </a:xfrm>
            <a:custGeom>
              <a:avLst/>
              <a:gdLst/>
              <a:ahLst/>
              <a:cxnLst/>
              <a:rect l="l" t="t" r="r" b="b"/>
              <a:pathLst>
                <a:path w="2593340">
                  <a:moveTo>
                    <a:pt x="0" y="0"/>
                  </a:moveTo>
                  <a:lnTo>
                    <a:pt x="259320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27999" y="2700006"/>
              <a:ext cx="2292350" cy="0"/>
            </a:xfrm>
            <a:custGeom>
              <a:avLst/>
              <a:gdLst/>
              <a:ahLst/>
              <a:cxnLst/>
              <a:rect l="l" t="t" r="r" b="b"/>
              <a:pathLst>
                <a:path w="2292350">
                  <a:moveTo>
                    <a:pt x="0" y="0"/>
                  </a:moveTo>
                  <a:lnTo>
                    <a:pt x="229199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16824" y="2703179"/>
              <a:ext cx="0" cy="2091055"/>
            </a:xfrm>
            <a:custGeom>
              <a:avLst/>
              <a:gdLst/>
              <a:ahLst/>
              <a:cxnLst/>
              <a:rect l="l" t="t" r="r" b="b"/>
              <a:pathLst>
                <a:path h="2091054">
                  <a:moveTo>
                    <a:pt x="0" y="0"/>
                  </a:moveTo>
                  <a:lnTo>
                    <a:pt x="0" y="2090816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0821" y="3417049"/>
              <a:ext cx="2235178" cy="12905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8599" y="3368878"/>
              <a:ext cx="2185079" cy="133874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4780" y="1189266"/>
              <a:ext cx="1017130" cy="87579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38200" y="2700004"/>
              <a:ext cx="1597025" cy="0"/>
            </a:xfrm>
            <a:custGeom>
              <a:avLst/>
              <a:gdLst/>
              <a:ahLst/>
              <a:cxnLst/>
              <a:rect l="l" t="t" r="r" b="b"/>
              <a:pathLst>
                <a:path w="1597025">
                  <a:moveTo>
                    <a:pt x="0" y="0"/>
                  </a:moveTo>
                  <a:lnTo>
                    <a:pt x="1596605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34800" y="4967831"/>
              <a:ext cx="2593340" cy="0"/>
            </a:xfrm>
            <a:custGeom>
              <a:avLst/>
              <a:gdLst/>
              <a:ahLst/>
              <a:cxnLst/>
              <a:rect l="l" t="t" r="r" b="b"/>
              <a:pathLst>
                <a:path w="2593340">
                  <a:moveTo>
                    <a:pt x="0" y="0"/>
                  </a:moveTo>
                  <a:lnTo>
                    <a:pt x="259320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27999" y="4966333"/>
              <a:ext cx="2292350" cy="3175"/>
            </a:xfrm>
            <a:custGeom>
              <a:avLst/>
              <a:gdLst/>
              <a:ahLst/>
              <a:cxnLst/>
              <a:rect l="l" t="t" r="r" b="b"/>
              <a:pathLst>
                <a:path w="2292350" h="3175">
                  <a:moveTo>
                    <a:pt x="0" y="0"/>
                  </a:moveTo>
                  <a:lnTo>
                    <a:pt x="2291994" y="0"/>
                  </a:lnTo>
                </a:path>
                <a:path w="2292350" h="3175">
                  <a:moveTo>
                    <a:pt x="0" y="3174"/>
                  </a:moveTo>
                  <a:lnTo>
                    <a:pt x="2291994" y="3174"/>
                  </a:lnTo>
                </a:path>
              </a:pathLst>
            </a:custGeom>
            <a:ln w="3355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38200" y="432003"/>
            <a:ext cx="1597660" cy="222059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92</a:t>
            </a:r>
            <a:endParaRPr sz="1100">
              <a:latin typeface="Franklin Gothic Demi"/>
              <a:cs typeface="Franklin Gothic Demi"/>
            </a:endParaRPr>
          </a:p>
          <a:p>
            <a:pPr marL="107950" marR="236854">
              <a:lnSpc>
                <a:spcPts val="114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Before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drive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public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road,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machine?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8200" y="2736012"/>
            <a:ext cx="1597660" cy="223520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93</a:t>
            </a:r>
            <a:endParaRPr sz="1100">
              <a:latin typeface="Franklin Gothic Demi"/>
              <a:cs typeface="Franklin Gothic Demi"/>
            </a:endParaRPr>
          </a:p>
          <a:p>
            <a:pPr marL="107950" marR="165100">
              <a:lnSpc>
                <a:spcPts val="1140"/>
              </a:lnSpc>
              <a:spcBef>
                <a:spcPts val="79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follow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same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traffic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rules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as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public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roads?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94999" y="525230"/>
            <a:ext cx="2452370" cy="46735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machine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roadworthy,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registered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road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use.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All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brake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lights,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indicator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lights, horn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etc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must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order.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87300" y="525230"/>
            <a:ext cx="2009775" cy="46735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height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will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clear 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road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but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allow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good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view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road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ahead.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94999" y="2796405"/>
            <a:ext cx="31819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Yes.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Sometimes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larger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stricter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rules,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94999" y="3054705"/>
            <a:ext cx="2007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Can’t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drive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right lane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freeways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95300" y="3054705"/>
            <a:ext cx="1955800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Can’t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travel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roads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because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limits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307602" y="3102231"/>
            <a:ext cx="2783205" cy="1871980"/>
            <a:chOff x="2307602" y="3102231"/>
            <a:chExt cx="2783205" cy="1871980"/>
          </a:xfrm>
        </p:grpSpPr>
        <p:sp>
          <p:nvSpPr>
            <p:cNvPr id="25" name="object 25"/>
            <p:cNvSpPr/>
            <p:nvPr/>
          </p:nvSpPr>
          <p:spPr>
            <a:xfrm>
              <a:off x="4464000" y="3105406"/>
              <a:ext cx="0" cy="1865630"/>
            </a:xfrm>
            <a:custGeom>
              <a:avLst/>
              <a:gdLst/>
              <a:ahLst/>
              <a:cxnLst/>
              <a:rect l="l" t="t" r="r" b="b"/>
              <a:pathLst>
                <a:path h="1865629">
                  <a:moveTo>
                    <a:pt x="0" y="0"/>
                  </a:moveTo>
                  <a:lnTo>
                    <a:pt x="0" y="1865604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07602" y="3509302"/>
              <a:ext cx="482396" cy="48149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08004" y="3509302"/>
              <a:ext cx="482396" cy="481495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2280599" y="2138395"/>
            <a:ext cx="451358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Note:</a:t>
            </a:r>
            <a:endParaRPr sz="1000" dirty="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55"/>
              </a:spcBef>
            </a:pP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If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backhoe/loader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not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registered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you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may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be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able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get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an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unregistered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vehicle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permit</a:t>
            </a:r>
            <a:r>
              <a:rPr sz="1000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(check</a:t>
            </a:r>
            <a:r>
              <a:rPr sz="1000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with</a:t>
            </a:r>
            <a:r>
              <a:rPr sz="1000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your</a:t>
            </a:r>
            <a:r>
              <a:rPr sz="1000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relevant</a:t>
            </a:r>
            <a:r>
              <a:rPr sz="1000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state/territory</a:t>
            </a:r>
            <a:r>
              <a:rPr sz="1000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authority).</a:t>
            </a:r>
            <a:endParaRPr sz="1000" dirty="0">
              <a:latin typeface="Franklin Gothic Demi"/>
              <a:cs typeface="Franklin Gothic Dem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214956" y="1038038"/>
            <a:ext cx="4739334" cy="1608083"/>
            <a:chOff x="2214956" y="1038038"/>
            <a:chExt cx="4739334" cy="1608083"/>
          </a:xfrm>
        </p:grpSpPr>
        <p:sp>
          <p:nvSpPr>
            <p:cNvPr id="30" name="object 30"/>
            <p:cNvSpPr/>
            <p:nvPr/>
          </p:nvSpPr>
          <p:spPr>
            <a:xfrm>
              <a:off x="2214956" y="2110816"/>
              <a:ext cx="4733290" cy="535305"/>
            </a:xfrm>
            <a:custGeom>
              <a:avLst/>
              <a:gdLst/>
              <a:ahLst/>
              <a:cxnLst/>
              <a:rect l="l" t="t" r="r" b="b"/>
              <a:pathLst>
                <a:path w="4733290" h="535305">
                  <a:moveTo>
                    <a:pt x="0" y="535178"/>
                  </a:moveTo>
                  <a:lnTo>
                    <a:pt x="4732997" y="535178"/>
                  </a:lnTo>
                  <a:lnTo>
                    <a:pt x="4732997" y="0"/>
                  </a:lnTo>
                  <a:lnTo>
                    <a:pt x="0" y="0"/>
                  </a:lnTo>
                  <a:lnTo>
                    <a:pt x="0" y="535178"/>
                  </a:lnTo>
                  <a:close/>
                </a:path>
              </a:pathLst>
            </a:custGeom>
            <a:ln w="12700">
              <a:solidFill>
                <a:srgbClr val="0030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17019" y="1488706"/>
              <a:ext cx="1338745" cy="55367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83683" y="1038038"/>
              <a:ext cx="2170607" cy="975537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064010" y="4793996"/>
            <a:ext cx="2496185" cy="14683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23495" rIns="0" bIns="0" rtlCol="0">
            <a:spAutoFit/>
          </a:bodyPr>
          <a:lstStyle/>
          <a:p>
            <a:pPr marL="670560">
              <a:lnSpc>
                <a:spcPct val="100000"/>
              </a:lnSpc>
              <a:spcBef>
                <a:spcPts val="185"/>
              </a:spcBef>
            </a:pPr>
            <a:r>
              <a:rPr sz="800" i="1" spc="-10" dirty="0">
                <a:solidFill>
                  <a:srgbClr val="FFFFFF"/>
                </a:solidFill>
                <a:latin typeface="Franklin Gothic Demi"/>
                <a:cs typeface="Franklin Gothic Demi"/>
              </a:rPr>
              <a:t>...CONTINUES</a:t>
            </a:r>
            <a:r>
              <a:rPr sz="800" i="1" dirty="0">
                <a:solidFill>
                  <a:srgbClr val="FFFFFF"/>
                </a:solidFill>
                <a:latin typeface="Franklin Gothic Demi"/>
                <a:cs typeface="Franklin Gothic Demi"/>
              </a:rPr>
              <a:t> ON</a:t>
            </a:r>
            <a:r>
              <a:rPr sz="800" i="1" spc="5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800" i="1" dirty="0">
                <a:solidFill>
                  <a:srgbClr val="FFFFFF"/>
                </a:solidFill>
                <a:latin typeface="Franklin Gothic Demi"/>
                <a:cs typeface="Franklin Gothic Demi"/>
              </a:rPr>
              <a:t>NEXT</a:t>
            </a:r>
            <a:r>
              <a:rPr sz="800" i="1" spc="5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800" i="1" spc="-20" dirty="0">
                <a:solidFill>
                  <a:srgbClr val="FFFFFF"/>
                </a:solidFill>
                <a:latin typeface="Franklin Gothic Demi"/>
                <a:cs typeface="Franklin Gothic Demi"/>
              </a:rPr>
              <a:t>PAGE</a:t>
            </a:r>
            <a:endParaRPr sz="800" dirty="0">
              <a:latin typeface="Franklin Gothic Demi"/>
              <a:cs typeface="Franklin Gothic Demi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96EF39D-F18C-70B9-A4D1-2175528F342F}"/>
              </a:ext>
            </a:extLst>
          </p:cNvPr>
          <p:cNvSpPr/>
          <p:nvPr/>
        </p:nvSpPr>
        <p:spPr>
          <a:xfrm>
            <a:off x="2166644" y="474246"/>
            <a:ext cx="2548460" cy="1608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E436DFE-8615-45AF-6153-6393612CBE87}"/>
              </a:ext>
            </a:extLst>
          </p:cNvPr>
          <p:cNvSpPr/>
          <p:nvPr/>
        </p:nvSpPr>
        <p:spPr>
          <a:xfrm>
            <a:off x="4777638" y="470549"/>
            <a:ext cx="2182956" cy="1543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42FBA77-E138-2740-D91E-92E655F2DCB6}"/>
              </a:ext>
            </a:extLst>
          </p:cNvPr>
          <p:cNvSpPr/>
          <p:nvPr/>
        </p:nvSpPr>
        <p:spPr>
          <a:xfrm>
            <a:off x="2179538" y="2112438"/>
            <a:ext cx="4781055" cy="560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471A3CA-1BA3-035D-6A91-E8B735639E11}"/>
              </a:ext>
            </a:extLst>
          </p:cNvPr>
          <p:cNvSpPr/>
          <p:nvPr/>
        </p:nvSpPr>
        <p:spPr>
          <a:xfrm>
            <a:off x="2147276" y="2767840"/>
            <a:ext cx="4800969" cy="1989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R="135890" algn="r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RELOCATE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MACHINE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2947" y="1115614"/>
            <a:ext cx="4029642" cy="339338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923644" y="2391727"/>
            <a:ext cx="1452880" cy="5505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93980">
              <a:lnSpc>
                <a:spcPct val="100000"/>
              </a:lnSpc>
              <a:spcBef>
                <a:spcPts val="31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transport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enough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carry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loader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19294" y="1852041"/>
            <a:ext cx="1671320" cy="40132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77800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park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brake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transport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95991" y="3483013"/>
            <a:ext cx="1640205" cy="40132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up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transport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</a:t>
            </a:r>
            <a:endParaRPr sz="1000">
              <a:latin typeface="Franklin Gothic Book"/>
              <a:cs typeface="Franklin Gothic Book"/>
            </a:endParaRPr>
          </a:p>
          <a:p>
            <a:pPr marL="78105">
              <a:lnSpc>
                <a:spcPct val="10000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firm,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78351" y="1131951"/>
            <a:ext cx="1067435" cy="5505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3525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sure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transport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clean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13775" y="4020286"/>
            <a:ext cx="112395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Keep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clear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96236" y="564273"/>
            <a:ext cx="2549525" cy="3981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transport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wide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enough</a:t>
            </a:r>
            <a:endParaRPr sz="1000">
              <a:latin typeface="Franklin Gothic Book"/>
              <a:cs typeface="Franklin Gothic Book"/>
            </a:endParaRPr>
          </a:p>
          <a:p>
            <a:pPr marL="78105">
              <a:lnSpc>
                <a:spcPct val="10000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enough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loader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13775" y="2244750"/>
            <a:ext cx="1123950" cy="398145"/>
          </a:xfrm>
          <a:custGeom>
            <a:avLst/>
            <a:gdLst/>
            <a:ahLst/>
            <a:cxnLst/>
            <a:rect l="l" t="t" r="r" b="b"/>
            <a:pathLst>
              <a:path w="1123950" h="398144">
                <a:moveTo>
                  <a:pt x="1123340" y="0"/>
                </a:moveTo>
                <a:lnTo>
                  <a:pt x="0" y="0"/>
                </a:lnTo>
                <a:lnTo>
                  <a:pt x="0" y="398030"/>
                </a:lnTo>
                <a:lnTo>
                  <a:pt x="1123340" y="398030"/>
                </a:lnTo>
                <a:lnTo>
                  <a:pt x="11233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13775" y="2244750"/>
            <a:ext cx="1123950" cy="3981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traffic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</a:t>
            </a:r>
            <a:endParaRPr sz="1000">
              <a:latin typeface="Franklin Gothic Book"/>
              <a:cs typeface="Franklin Gothic Book"/>
            </a:endParaRPr>
          </a:p>
          <a:p>
            <a:pPr marL="78105">
              <a:lnSpc>
                <a:spcPct val="100000"/>
              </a:lnSpc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measures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0004" y="432016"/>
            <a:ext cx="1597660" cy="453644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96</a:t>
            </a:r>
            <a:endParaRPr sz="1100">
              <a:latin typeface="Franklin Gothic Demi"/>
              <a:cs typeface="Franklin Gothic Demi"/>
            </a:endParaRPr>
          </a:p>
          <a:p>
            <a:pPr marL="107950" marR="278765">
              <a:lnSpc>
                <a:spcPts val="1140"/>
              </a:lnSpc>
              <a:spcBef>
                <a:spcPts val="795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loader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to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be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transported.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preparation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done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person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responsible?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17C53D-B6DE-FB93-BE2C-FA762EFA4385}"/>
              </a:ext>
            </a:extLst>
          </p:cNvPr>
          <p:cNvSpPr/>
          <p:nvPr/>
        </p:nvSpPr>
        <p:spPr>
          <a:xfrm>
            <a:off x="2137664" y="507288"/>
            <a:ext cx="2666670" cy="496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977435-E3A7-9BAC-8049-F334C8B4E3DC}"/>
              </a:ext>
            </a:extLst>
          </p:cNvPr>
          <p:cNvSpPr/>
          <p:nvPr/>
        </p:nvSpPr>
        <p:spPr>
          <a:xfrm>
            <a:off x="3658447" y="1092294"/>
            <a:ext cx="1145887" cy="647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3C1EA0-2E1E-2F17-ACA5-446E6873BFDE}"/>
              </a:ext>
            </a:extLst>
          </p:cNvPr>
          <p:cNvSpPr/>
          <p:nvPr/>
        </p:nvSpPr>
        <p:spPr>
          <a:xfrm>
            <a:off x="4616093" y="1827043"/>
            <a:ext cx="1829157" cy="439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A68D5D-C60E-904E-DA0E-B7B94B4D4251}"/>
              </a:ext>
            </a:extLst>
          </p:cNvPr>
          <p:cNvSpPr/>
          <p:nvPr/>
        </p:nvSpPr>
        <p:spPr>
          <a:xfrm>
            <a:off x="5835650" y="2359107"/>
            <a:ext cx="1611435" cy="619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57353E-1A84-6301-C7CA-2E3A90C21A0B}"/>
              </a:ext>
            </a:extLst>
          </p:cNvPr>
          <p:cNvSpPr/>
          <p:nvPr/>
        </p:nvSpPr>
        <p:spPr>
          <a:xfrm>
            <a:off x="3778250" y="3475385"/>
            <a:ext cx="1676400" cy="439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6E85B6-8D2A-A5AC-7DFF-A4FD6552EE59}"/>
              </a:ext>
            </a:extLst>
          </p:cNvPr>
          <p:cNvSpPr/>
          <p:nvPr/>
        </p:nvSpPr>
        <p:spPr>
          <a:xfrm>
            <a:off x="2137665" y="3962141"/>
            <a:ext cx="1259586" cy="398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536CC4C-52D8-7BD7-8AAB-B3024BD832C6}"/>
              </a:ext>
            </a:extLst>
          </p:cNvPr>
          <p:cNvSpPr/>
          <p:nvPr/>
        </p:nvSpPr>
        <p:spPr>
          <a:xfrm>
            <a:off x="2166950" y="2212003"/>
            <a:ext cx="1230300" cy="454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7020001" y="0"/>
                </a:moveTo>
                <a:lnTo>
                  <a:pt x="0" y="0"/>
                </a:lnTo>
                <a:lnTo>
                  <a:pt x="0" y="152996"/>
                </a:lnTo>
                <a:lnTo>
                  <a:pt x="7020001" y="152996"/>
                </a:lnTo>
                <a:lnTo>
                  <a:pt x="70200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26258" y="117014"/>
            <a:ext cx="17627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POST</a:t>
            </a:r>
            <a:r>
              <a:rPr sz="11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OPERATIONAL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CHECKS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"/>
            <a:ext cx="7557134" cy="3194685"/>
          </a:xfrm>
          <a:custGeom>
            <a:avLst/>
            <a:gdLst/>
            <a:ahLst/>
            <a:cxnLst/>
            <a:rect l="l" t="t" r="r" b="b"/>
            <a:pathLst>
              <a:path w="7557134" h="3194685">
                <a:moveTo>
                  <a:pt x="7556512" y="0"/>
                </a:moveTo>
                <a:lnTo>
                  <a:pt x="0" y="0"/>
                </a:lnTo>
                <a:lnTo>
                  <a:pt x="0" y="3194354"/>
                </a:lnTo>
                <a:lnTo>
                  <a:pt x="7556512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540004"/>
            <a:ext cx="720026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206375" rIns="0" bIns="0" rtlCol="0">
            <a:spAutoFit/>
          </a:bodyPr>
          <a:lstStyle/>
          <a:p>
            <a:pPr marL="2573655" marR="172085" indent="1606550">
              <a:lnSpc>
                <a:spcPts val="3800"/>
              </a:lnSpc>
              <a:spcBef>
                <a:spcPts val="1625"/>
              </a:spcBef>
            </a:pPr>
            <a:r>
              <a:rPr sz="3600" spc="-150" dirty="0">
                <a:solidFill>
                  <a:srgbClr val="FFFFFF"/>
                </a:solidFill>
                <a:latin typeface="Trebuchet MS"/>
                <a:cs typeface="Trebuchet MS"/>
              </a:rPr>
              <a:t>Carry</a:t>
            </a:r>
            <a:r>
              <a:rPr sz="36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80" dirty="0">
                <a:solidFill>
                  <a:srgbClr val="FFFFFF"/>
                </a:solidFill>
                <a:latin typeface="Trebuchet MS"/>
                <a:cs typeface="Trebuchet MS"/>
              </a:rPr>
              <a:t>out</a:t>
            </a:r>
            <a:r>
              <a:rPr sz="36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75" dirty="0">
                <a:solidFill>
                  <a:srgbClr val="FFFFFF"/>
                </a:solidFill>
                <a:latin typeface="Trebuchet MS"/>
                <a:cs typeface="Trebuchet MS"/>
              </a:rPr>
              <a:t>post- </a:t>
            </a:r>
            <a:r>
              <a:rPr sz="3600" spc="-125" dirty="0">
                <a:solidFill>
                  <a:srgbClr val="FFFFFF"/>
                </a:solidFill>
                <a:latin typeface="Trebuchet MS"/>
                <a:cs typeface="Trebuchet MS"/>
              </a:rPr>
              <a:t>operational</a:t>
            </a:r>
            <a:r>
              <a:rPr sz="36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90" dirty="0">
                <a:solidFill>
                  <a:srgbClr val="FFFFFF"/>
                </a:solidFill>
                <a:latin typeface="Trebuchet MS"/>
                <a:cs typeface="Trebuchet MS"/>
              </a:rPr>
              <a:t>procedures</a:t>
            </a:r>
            <a:endParaRPr sz="36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5472" y="2458516"/>
            <a:ext cx="3664515" cy="250948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R="136525" algn="r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POST</a:t>
            </a:r>
            <a:r>
              <a:rPr sz="11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OPERATIONAL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CHECKS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84662" y="1297488"/>
            <a:ext cx="4646930" cy="2612390"/>
            <a:chOff x="2284662" y="1297488"/>
            <a:chExt cx="4646930" cy="26123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4662" y="1297488"/>
              <a:ext cx="4646891" cy="261201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490355" y="1860359"/>
              <a:ext cx="3767454" cy="1094105"/>
            </a:xfrm>
            <a:custGeom>
              <a:avLst/>
              <a:gdLst/>
              <a:ahLst/>
              <a:cxnLst/>
              <a:rect l="l" t="t" r="r" b="b"/>
              <a:pathLst>
                <a:path w="3767454" h="1094105">
                  <a:moveTo>
                    <a:pt x="2408351" y="257302"/>
                  </a:moveTo>
                  <a:lnTo>
                    <a:pt x="3767302" y="257302"/>
                  </a:lnTo>
                  <a:lnTo>
                    <a:pt x="3767302" y="0"/>
                  </a:lnTo>
                  <a:lnTo>
                    <a:pt x="2408351" y="0"/>
                  </a:lnTo>
                  <a:lnTo>
                    <a:pt x="2408351" y="257302"/>
                  </a:lnTo>
                  <a:close/>
                </a:path>
                <a:path w="3767454" h="1094105">
                  <a:moveTo>
                    <a:pt x="0" y="1093939"/>
                  </a:moveTo>
                  <a:lnTo>
                    <a:pt x="1528584" y="1093939"/>
                  </a:lnTo>
                  <a:lnTo>
                    <a:pt x="1528584" y="543267"/>
                  </a:lnTo>
                  <a:lnTo>
                    <a:pt x="0" y="543267"/>
                  </a:lnTo>
                  <a:lnTo>
                    <a:pt x="0" y="1093939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938583" y="3984866"/>
            <a:ext cx="923925" cy="257810"/>
          </a:xfrm>
          <a:custGeom>
            <a:avLst/>
            <a:gdLst/>
            <a:ahLst/>
            <a:cxnLst/>
            <a:rect l="l" t="t" r="r" b="b"/>
            <a:pathLst>
              <a:path w="923925" h="257810">
                <a:moveTo>
                  <a:pt x="0" y="257302"/>
                </a:moveTo>
                <a:lnTo>
                  <a:pt x="923302" y="257302"/>
                </a:lnTo>
                <a:lnTo>
                  <a:pt x="923302" y="0"/>
                </a:lnTo>
                <a:lnTo>
                  <a:pt x="0" y="0"/>
                </a:lnTo>
                <a:lnTo>
                  <a:pt x="0" y="257302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235188"/>
              </p:ext>
            </p:extLst>
          </p:nvPr>
        </p:nvGraphicFramePr>
        <p:xfrm>
          <a:off x="556625" y="338131"/>
          <a:ext cx="6476999" cy="45307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2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7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99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for: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429895" marR="559435">
                        <a:lnSpc>
                          <a:spcPct val="10000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Correct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fluid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levels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(once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integrated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tool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carrier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cooled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down)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66420">
                        <a:lnSpc>
                          <a:spcPct val="100000"/>
                        </a:lnSpc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Any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structural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damage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605915">
                        <a:lnSpc>
                          <a:spcPct val="100000"/>
                        </a:lnSpc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Any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fluid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leaks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 marL="107950">
                        <a:lnSpc>
                          <a:spcPts val="1120"/>
                        </a:lnSpc>
                        <a:spcBef>
                          <a:spcPts val="30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You’ve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finished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using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8100" marB="0">
                    <a:solidFill>
                      <a:srgbClr val="D5D8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870" marB="0"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107950">
                        <a:lnSpc>
                          <a:spcPts val="112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earthmoving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machinery.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870" marB="0"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107950">
                        <a:lnSpc>
                          <a:spcPts val="1120"/>
                        </a:lnSpc>
                        <a:spcBef>
                          <a:spcPts val="20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post-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operational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25400" marB="0">
                    <a:solidFill>
                      <a:srgbClr val="D5D8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870" marB="0"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9504">
                <a:tc>
                  <a:txBody>
                    <a:bodyPr/>
                    <a:lstStyle/>
                    <a:p>
                      <a:pPr marL="107950">
                        <a:lnSpc>
                          <a:spcPts val="112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checks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870" marB="0"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B8A24A-825B-1EB9-A31D-22EFB97514F1}"/>
              </a:ext>
            </a:extLst>
          </p:cNvPr>
          <p:cNvSpPr/>
          <p:nvPr/>
        </p:nvSpPr>
        <p:spPr>
          <a:xfrm>
            <a:off x="2388285" y="2362200"/>
            <a:ext cx="1694766" cy="633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06E485-1934-F0C6-C03E-5F0655A0C4F5}"/>
              </a:ext>
            </a:extLst>
          </p:cNvPr>
          <p:cNvSpPr/>
          <p:nvPr/>
        </p:nvSpPr>
        <p:spPr>
          <a:xfrm>
            <a:off x="4858620" y="1784991"/>
            <a:ext cx="1694766" cy="3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E94FE0-B88C-B037-E17F-956730DF93B5}"/>
              </a:ext>
            </a:extLst>
          </p:cNvPr>
          <p:cNvSpPr/>
          <p:nvPr/>
        </p:nvSpPr>
        <p:spPr>
          <a:xfrm>
            <a:off x="5236787" y="3909498"/>
            <a:ext cx="1694766" cy="3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7020001" y="0"/>
                </a:moveTo>
                <a:lnTo>
                  <a:pt x="0" y="0"/>
                </a:lnTo>
                <a:lnTo>
                  <a:pt x="0" y="152996"/>
                </a:lnTo>
                <a:lnTo>
                  <a:pt x="7020001" y="152996"/>
                </a:lnTo>
                <a:lnTo>
                  <a:pt x="70200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08865" y="117014"/>
            <a:ext cx="9798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HOUSEKEEPING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"/>
            <a:ext cx="7557134" cy="4912995"/>
            <a:chOff x="0" y="2"/>
            <a:chExt cx="7557134" cy="49129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36179" y="2228464"/>
              <a:ext cx="1570924" cy="26839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2"/>
              <a:ext cx="7557134" cy="3194685"/>
            </a:xfrm>
            <a:custGeom>
              <a:avLst/>
              <a:gdLst/>
              <a:ahLst/>
              <a:cxnLst/>
              <a:rect l="l" t="t" r="r" b="b"/>
              <a:pathLst>
                <a:path w="7557134" h="3194685">
                  <a:moveTo>
                    <a:pt x="7556512" y="0"/>
                  </a:moveTo>
                  <a:lnTo>
                    <a:pt x="0" y="0"/>
                  </a:lnTo>
                  <a:lnTo>
                    <a:pt x="0" y="3194354"/>
                  </a:lnTo>
                  <a:lnTo>
                    <a:pt x="7556512" y="0"/>
                  </a:lnTo>
                  <a:close/>
                </a:path>
              </a:pathLst>
            </a:custGeom>
            <a:solidFill>
              <a:srgbClr val="802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0" y="540004"/>
            <a:ext cx="7200265" cy="132524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850">
              <a:latin typeface="Times New Roman"/>
              <a:cs typeface="Times New Roman"/>
            </a:endParaRPr>
          </a:p>
          <a:p>
            <a:pPr marL="4467860">
              <a:lnSpc>
                <a:spcPct val="100000"/>
              </a:lnSpc>
            </a:pPr>
            <a:r>
              <a:rPr sz="3000" b="1" spc="-10" dirty="0">
                <a:solidFill>
                  <a:srgbClr val="FFFFFF"/>
                </a:solidFill>
                <a:latin typeface="Arial"/>
                <a:cs typeface="Arial"/>
              </a:rPr>
              <a:t>Housekeeping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R="136525" algn="r">
              <a:lnSpc>
                <a:spcPts val="1205"/>
              </a:lnSpc>
            </a:pP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HOUSEKEEPING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Disposing</a:t>
            </a:r>
            <a:r>
              <a:rPr spc="-40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environmentally</a:t>
            </a:r>
            <a:r>
              <a:rPr spc="-30" dirty="0"/>
              <a:t> </a:t>
            </a:r>
            <a:r>
              <a:rPr dirty="0"/>
              <a:t>sensitive</a:t>
            </a:r>
            <a:r>
              <a:rPr spc="-35" dirty="0"/>
              <a:t> </a:t>
            </a:r>
            <a:r>
              <a:rPr spc="-10" dirty="0"/>
              <a:t>fluid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7300" y="669580"/>
            <a:ext cx="5873750" cy="901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times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will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dispose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environmentally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sensitive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fluids.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deal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with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oil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spills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chemical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spills.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  <a:spcBef>
                <a:spcPts val="5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disposal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companies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remove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oil,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oily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water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emulsions,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waste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grease,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filters,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rags,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brake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fluids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coolants.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Oil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good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environmentally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sensitive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substance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that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needs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disposed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properly.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206" y="1765725"/>
            <a:ext cx="5542809" cy="319605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19E630-708F-0C82-7C19-45ED36045CEA}"/>
              </a:ext>
            </a:extLst>
          </p:cNvPr>
          <p:cNvSpPr/>
          <p:nvPr/>
        </p:nvSpPr>
        <p:spPr>
          <a:xfrm>
            <a:off x="492006" y="366001"/>
            <a:ext cx="6410444" cy="4663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R="136525" algn="r">
              <a:lnSpc>
                <a:spcPts val="1205"/>
              </a:lnSpc>
            </a:pP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HOUSEKEEPING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062670"/>
            <a:ext cx="3976370" cy="139128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4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Clean </a:t>
            </a:r>
            <a:r>
              <a:rPr sz="1400" spc="-2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up</a:t>
            </a:r>
            <a:endParaRPr sz="1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Recycling</a:t>
            </a:r>
            <a:r>
              <a:rPr sz="12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items</a:t>
            </a:r>
            <a:endParaRPr sz="1200">
              <a:latin typeface="Franklin Gothic Medium"/>
              <a:cs typeface="Franklin Gothic Medium"/>
            </a:endParaRPr>
          </a:p>
          <a:p>
            <a:pPr marL="12700" marR="5080">
              <a:lnSpc>
                <a:spcPts val="1140"/>
              </a:lnSpc>
              <a:spcBef>
                <a:spcPts val="55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Many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environmentally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sensitive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items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recycled.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Items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such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batteries,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oil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gas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cylinders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sometimes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recycled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reused.</a:t>
            </a:r>
            <a:endParaRPr sz="1000">
              <a:latin typeface="Franklin Gothic Book"/>
              <a:cs typeface="Franklin Gothic Book"/>
            </a:endParaRPr>
          </a:p>
          <a:p>
            <a:pPr marL="12700" marR="257810">
              <a:lnSpc>
                <a:spcPts val="1140"/>
              </a:lnSpc>
              <a:spcBef>
                <a:spcPts val="57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oils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can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taken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recycling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centre. With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oil,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bring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recycling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centre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clean, plastic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container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with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lid.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The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original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container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good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container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return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oil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0000" y="3009164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3165" y="3059773"/>
            <a:ext cx="1378285" cy="178296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damage</a:t>
            </a:r>
            <a:r>
              <a:rPr spc="-15" dirty="0"/>
              <a:t> </a:t>
            </a:r>
            <a:r>
              <a:rPr dirty="0"/>
              <a:t>oil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chemicals</a:t>
            </a:r>
            <a:r>
              <a:rPr spc="-15" dirty="0"/>
              <a:t> </a:t>
            </a:r>
            <a:r>
              <a:rPr dirty="0"/>
              <a:t>can</a:t>
            </a:r>
            <a:r>
              <a:rPr spc="-10" dirty="0"/>
              <a:t> </a:t>
            </a:r>
            <a:r>
              <a:rPr spc="-25" dirty="0"/>
              <a:t>do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7300" y="637180"/>
            <a:ext cx="2948940" cy="829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oil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ends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up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landfill,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will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slowly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leach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into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surrounding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land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underground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water.</a:t>
            </a:r>
            <a:endParaRPr sz="1000">
              <a:latin typeface="Franklin Gothic Book"/>
              <a:cs typeface="Franklin Gothic Book"/>
            </a:endParaRPr>
          </a:p>
          <a:p>
            <a:pPr marL="12700" marR="182245">
              <a:lnSpc>
                <a:spcPts val="1140"/>
              </a:lnSpc>
              <a:spcBef>
                <a:spcPts val="59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Storm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water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sewage,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polluted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oil,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cause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term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coastal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marine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habitats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ecosystems,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seabirds,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mammals,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fisheries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people.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43198" y="652819"/>
            <a:ext cx="3376803" cy="218856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3D8657-B353-0698-174C-2A52BDE93168}"/>
              </a:ext>
            </a:extLst>
          </p:cNvPr>
          <p:cNvSpPr/>
          <p:nvPr/>
        </p:nvSpPr>
        <p:spPr>
          <a:xfrm>
            <a:off x="517218" y="350545"/>
            <a:ext cx="6511982" cy="2709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1999AC-524D-459A-578B-C64F11EFD98A}"/>
              </a:ext>
            </a:extLst>
          </p:cNvPr>
          <p:cNvSpPr/>
          <p:nvPr/>
        </p:nvSpPr>
        <p:spPr>
          <a:xfrm>
            <a:off x="547236" y="3107832"/>
            <a:ext cx="6126614" cy="1852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9443" y="1023594"/>
            <a:ext cx="5586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Introduction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earthmoving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machinery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001" y="3953519"/>
            <a:ext cx="1344536" cy="83676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16601" y="1667129"/>
            <a:ext cx="6087110" cy="3284220"/>
            <a:chOff x="716601" y="1667129"/>
            <a:chExt cx="6087110" cy="32842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601" y="1667129"/>
              <a:ext cx="1803383" cy="1964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4708" y="3689474"/>
              <a:ext cx="1875688" cy="11903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23999" y="2029117"/>
              <a:ext cx="1637522" cy="168017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27917" y="3631247"/>
              <a:ext cx="1721381" cy="132003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04000" y="2200603"/>
              <a:ext cx="1799663" cy="119333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">
              <a:lnSpc>
                <a:spcPct val="100000"/>
              </a:lnSpc>
              <a:spcBef>
                <a:spcPts val="100"/>
              </a:spcBef>
            </a:pPr>
            <a:r>
              <a:rPr dirty="0"/>
              <a:t>An</a:t>
            </a:r>
            <a:r>
              <a:rPr spc="-25" dirty="0"/>
              <a:t> </a:t>
            </a:r>
            <a:r>
              <a:rPr dirty="0"/>
              <a:t>example</a:t>
            </a:r>
            <a:r>
              <a:rPr spc="-15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dirty="0"/>
              <a:t>wheeled</a:t>
            </a:r>
            <a:r>
              <a:rPr spc="-10" dirty="0"/>
              <a:t> </a:t>
            </a:r>
            <a:r>
              <a:rPr dirty="0"/>
              <a:t>front</a:t>
            </a:r>
            <a:r>
              <a:rPr spc="-15" dirty="0"/>
              <a:t> </a:t>
            </a:r>
            <a:r>
              <a:rPr dirty="0"/>
              <a:t>end</a:t>
            </a:r>
            <a:r>
              <a:rPr spc="-10" dirty="0"/>
              <a:t> loader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980" y="643740"/>
            <a:ext cx="6341110" cy="1240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599"/>
              </a:lnSpc>
              <a:spcBef>
                <a:spcPts val="100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wheeled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front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end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loader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type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machine,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has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front-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mounted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square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wide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connected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end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two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booms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(arms)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scoop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up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loose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such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dirt,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sand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gravel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move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from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one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place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another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without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pushing</a:t>
            </a:r>
            <a:endParaRPr sz="11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across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ground.</a:t>
            </a:r>
            <a:endParaRPr sz="1100">
              <a:latin typeface="Franklin Gothic Book"/>
              <a:cs typeface="Franklin Gothic Book"/>
            </a:endParaRPr>
          </a:p>
          <a:p>
            <a:pPr marL="12700" marR="287655">
              <a:lnSpc>
                <a:spcPct val="113599"/>
              </a:lnSpc>
              <a:spcBef>
                <a:spcPts val="565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wheeled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front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end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loader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commonly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used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move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from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deposit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into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an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awaiting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dump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truck,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stockpile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or into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an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open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trench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excavation.</a:t>
            </a:r>
            <a:endParaRPr sz="1100">
              <a:latin typeface="Franklin Gothic Book"/>
              <a:cs typeface="Franklin Gothic Boo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37271" y="1730016"/>
            <a:ext cx="5423535" cy="3273425"/>
            <a:chOff x="1137602" y="1753205"/>
            <a:chExt cx="5423535" cy="32734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7602" y="1753205"/>
              <a:ext cx="5423115" cy="327323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899802" y="362719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96" y="0"/>
                  </a:moveTo>
                  <a:lnTo>
                    <a:pt x="15387" y="1979"/>
                  </a:lnTo>
                  <a:lnTo>
                    <a:pt x="7378" y="7380"/>
                  </a:lnTo>
                  <a:lnTo>
                    <a:pt x="1979" y="15392"/>
                  </a:lnTo>
                  <a:lnTo>
                    <a:pt x="0" y="25209"/>
                  </a:lnTo>
                  <a:lnTo>
                    <a:pt x="1979" y="35013"/>
                  </a:lnTo>
                  <a:lnTo>
                    <a:pt x="7378" y="43022"/>
                  </a:lnTo>
                  <a:lnTo>
                    <a:pt x="15387" y="48424"/>
                  </a:lnTo>
                  <a:lnTo>
                    <a:pt x="25196" y="50406"/>
                  </a:lnTo>
                  <a:lnTo>
                    <a:pt x="35005" y="48424"/>
                  </a:lnTo>
                  <a:lnTo>
                    <a:pt x="43014" y="43022"/>
                  </a:lnTo>
                  <a:lnTo>
                    <a:pt x="48413" y="35013"/>
                  </a:lnTo>
                  <a:lnTo>
                    <a:pt x="50393" y="25209"/>
                  </a:lnTo>
                  <a:lnTo>
                    <a:pt x="48413" y="15392"/>
                  </a:lnTo>
                  <a:lnTo>
                    <a:pt x="43014" y="7380"/>
                  </a:lnTo>
                  <a:lnTo>
                    <a:pt x="35005" y="1979"/>
                  </a:lnTo>
                  <a:lnTo>
                    <a:pt x="251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64597" y="3224970"/>
              <a:ext cx="640715" cy="414655"/>
            </a:xfrm>
            <a:custGeom>
              <a:avLst/>
              <a:gdLst/>
              <a:ahLst/>
              <a:cxnLst/>
              <a:rect l="l" t="t" r="r" b="b"/>
              <a:pathLst>
                <a:path w="640714" h="414654">
                  <a:moveTo>
                    <a:pt x="640105" y="41462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00891" y="362826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18768" y="522"/>
                  </a:moveTo>
                  <a:lnTo>
                    <a:pt x="50281" y="28817"/>
                  </a:lnTo>
                  <a:lnTo>
                    <a:pt x="47029" y="38015"/>
                  </a:lnTo>
                  <a:lnTo>
                    <a:pt x="40571" y="45332"/>
                  </a:lnTo>
                  <a:lnTo>
                    <a:pt x="31493" y="49734"/>
                  </a:lnTo>
                  <a:lnTo>
                    <a:pt x="21430" y="50300"/>
                  </a:lnTo>
                  <a:lnTo>
                    <a:pt x="12253" y="47054"/>
                  </a:lnTo>
                  <a:lnTo>
                    <a:pt x="4961" y="40608"/>
                  </a:lnTo>
                  <a:lnTo>
                    <a:pt x="556" y="31573"/>
                  </a:lnTo>
                  <a:lnTo>
                    <a:pt x="0" y="21490"/>
                  </a:lnTo>
                  <a:lnTo>
                    <a:pt x="3247" y="12290"/>
                  </a:lnTo>
                  <a:lnTo>
                    <a:pt x="9702" y="4968"/>
                  </a:lnTo>
                  <a:lnTo>
                    <a:pt x="18768" y="522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78596" y="2976346"/>
            <a:ext cx="524510" cy="2457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Tilt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link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742328" y="3649627"/>
            <a:ext cx="599440" cy="379095"/>
            <a:chOff x="1742328" y="3649627"/>
            <a:chExt cx="599440" cy="379095"/>
          </a:xfrm>
        </p:grpSpPr>
        <p:sp>
          <p:nvSpPr>
            <p:cNvPr id="11" name="object 11"/>
            <p:cNvSpPr/>
            <p:nvPr/>
          </p:nvSpPr>
          <p:spPr>
            <a:xfrm>
              <a:off x="2286003" y="365113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96" y="0"/>
                  </a:moveTo>
                  <a:lnTo>
                    <a:pt x="15387" y="1979"/>
                  </a:lnTo>
                  <a:lnTo>
                    <a:pt x="7378" y="7380"/>
                  </a:lnTo>
                  <a:lnTo>
                    <a:pt x="1979" y="15392"/>
                  </a:lnTo>
                  <a:lnTo>
                    <a:pt x="0" y="25209"/>
                  </a:lnTo>
                  <a:lnTo>
                    <a:pt x="1979" y="35013"/>
                  </a:lnTo>
                  <a:lnTo>
                    <a:pt x="7378" y="43022"/>
                  </a:lnTo>
                  <a:lnTo>
                    <a:pt x="15387" y="48424"/>
                  </a:lnTo>
                  <a:lnTo>
                    <a:pt x="25196" y="50406"/>
                  </a:lnTo>
                  <a:lnTo>
                    <a:pt x="35005" y="48424"/>
                  </a:lnTo>
                  <a:lnTo>
                    <a:pt x="43014" y="43022"/>
                  </a:lnTo>
                  <a:lnTo>
                    <a:pt x="48413" y="35013"/>
                  </a:lnTo>
                  <a:lnTo>
                    <a:pt x="50393" y="25209"/>
                  </a:lnTo>
                  <a:lnTo>
                    <a:pt x="48413" y="15392"/>
                  </a:lnTo>
                  <a:lnTo>
                    <a:pt x="43014" y="7380"/>
                  </a:lnTo>
                  <a:lnTo>
                    <a:pt x="35005" y="1979"/>
                  </a:lnTo>
                  <a:lnTo>
                    <a:pt x="251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48678" y="3694468"/>
              <a:ext cx="539750" cy="328295"/>
            </a:xfrm>
            <a:custGeom>
              <a:avLst/>
              <a:gdLst/>
              <a:ahLst/>
              <a:cxnLst/>
              <a:rect l="l" t="t" r="r" b="b"/>
              <a:pathLst>
                <a:path w="539750" h="328295">
                  <a:moveTo>
                    <a:pt x="539356" y="0"/>
                  </a:moveTo>
                  <a:lnTo>
                    <a:pt x="0" y="327812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84378" y="365597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16677" y="49205"/>
                  </a:moveTo>
                  <a:lnTo>
                    <a:pt x="50744" y="24083"/>
                  </a:lnTo>
                  <a:lnTo>
                    <a:pt x="48395" y="14625"/>
                  </a:lnTo>
                  <a:lnTo>
                    <a:pt x="42674" y="6731"/>
                  </a:lnTo>
                  <a:lnTo>
                    <a:pt x="34063" y="1479"/>
                  </a:lnTo>
                  <a:lnTo>
                    <a:pt x="24096" y="0"/>
                  </a:lnTo>
                  <a:lnTo>
                    <a:pt x="14651" y="2371"/>
                  </a:lnTo>
                  <a:lnTo>
                    <a:pt x="6777" y="8090"/>
                  </a:lnTo>
                  <a:lnTo>
                    <a:pt x="1525" y="16655"/>
                  </a:lnTo>
                  <a:lnTo>
                    <a:pt x="0" y="26681"/>
                  </a:lnTo>
                  <a:lnTo>
                    <a:pt x="2348" y="36131"/>
                  </a:lnTo>
                  <a:lnTo>
                    <a:pt x="8073" y="43980"/>
                  </a:lnTo>
                  <a:lnTo>
                    <a:pt x="16677" y="49205"/>
                  </a:lnTo>
                  <a:close/>
                </a:path>
              </a:pathLst>
            </a:custGeom>
            <a:ln w="12699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352511" y="3810901"/>
            <a:ext cx="527685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345944" y="3760496"/>
            <a:ext cx="386715" cy="1028700"/>
            <a:chOff x="3345944" y="3760496"/>
            <a:chExt cx="386715" cy="1028700"/>
          </a:xfrm>
        </p:grpSpPr>
        <p:sp>
          <p:nvSpPr>
            <p:cNvPr id="16" name="object 16"/>
            <p:cNvSpPr/>
            <p:nvPr/>
          </p:nvSpPr>
          <p:spPr>
            <a:xfrm>
              <a:off x="3353403" y="376920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96" y="0"/>
                  </a:moveTo>
                  <a:lnTo>
                    <a:pt x="15387" y="1979"/>
                  </a:lnTo>
                  <a:lnTo>
                    <a:pt x="7378" y="7380"/>
                  </a:lnTo>
                  <a:lnTo>
                    <a:pt x="1979" y="15392"/>
                  </a:lnTo>
                  <a:lnTo>
                    <a:pt x="0" y="25209"/>
                  </a:lnTo>
                  <a:lnTo>
                    <a:pt x="1979" y="35013"/>
                  </a:lnTo>
                  <a:lnTo>
                    <a:pt x="7378" y="43022"/>
                  </a:lnTo>
                  <a:lnTo>
                    <a:pt x="15387" y="48424"/>
                  </a:lnTo>
                  <a:lnTo>
                    <a:pt x="25196" y="50406"/>
                  </a:lnTo>
                  <a:lnTo>
                    <a:pt x="35005" y="48424"/>
                  </a:lnTo>
                  <a:lnTo>
                    <a:pt x="43014" y="43022"/>
                  </a:lnTo>
                  <a:lnTo>
                    <a:pt x="48413" y="35013"/>
                  </a:lnTo>
                  <a:lnTo>
                    <a:pt x="50393" y="25209"/>
                  </a:lnTo>
                  <a:lnTo>
                    <a:pt x="48413" y="15392"/>
                  </a:lnTo>
                  <a:lnTo>
                    <a:pt x="43014" y="7380"/>
                  </a:lnTo>
                  <a:lnTo>
                    <a:pt x="35005" y="1979"/>
                  </a:lnTo>
                  <a:lnTo>
                    <a:pt x="251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86087" y="3816209"/>
              <a:ext cx="340360" cy="966469"/>
            </a:xfrm>
            <a:custGeom>
              <a:avLst/>
              <a:gdLst/>
              <a:ahLst/>
              <a:cxnLst/>
              <a:rect l="l" t="t" r="r" b="b"/>
              <a:pathLst>
                <a:path w="340360" h="966470">
                  <a:moveTo>
                    <a:pt x="0" y="0"/>
                  </a:moveTo>
                  <a:lnTo>
                    <a:pt x="339775" y="966393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52294" y="376684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16677" y="49264"/>
                  </a:moveTo>
                  <a:lnTo>
                    <a:pt x="8076" y="43967"/>
                  </a:lnTo>
                  <a:lnTo>
                    <a:pt x="2354" y="36068"/>
                  </a:lnTo>
                  <a:lnTo>
                    <a:pt x="0" y="26607"/>
                  </a:lnTo>
                  <a:lnTo>
                    <a:pt x="1500" y="16625"/>
                  </a:lnTo>
                  <a:lnTo>
                    <a:pt x="6752" y="8054"/>
                  </a:lnTo>
                  <a:lnTo>
                    <a:pt x="14626" y="2342"/>
                  </a:lnTo>
                  <a:lnTo>
                    <a:pt x="24071" y="0"/>
                  </a:lnTo>
                  <a:lnTo>
                    <a:pt x="34037" y="1537"/>
                  </a:lnTo>
                  <a:lnTo>
                    <a:pt x="42649" y="6775"/>
                  </a:lnTo>
                  <a:lnTo>
                    <a:pt x="48371" y="14637"/>
                  </a:lnTo>
                  <a:lnTo>
                    <a:pt x="50723" y="24061"/>
                  </a:lnTo>
                  <a:lnTo>
                    <a:pt x="49227" y="33986"/>
                  </a:lnTo>
                  <a:lnTo>
                    <a:pt x="43976" y="42609"/>
                  </a:lnTo>
                  <a:lnTo>
                    <a:pt x="36104" y="48359"/>
                  </a:lnTo>
                  <a:lnTo>
                    <a:pt x="26656" y="50741"/>
                  </a:lnTo>
                  <a:lnTo>
                    <a:pt x="16677" y="49264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370351" y="4591672"/>
            <a:ext cx="573405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arm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109420" y="3587603"/>
            <a:ext cx="1261110" cy="808355"/>
            <a:chOff x="4109420" y="3587603"/>
            <a:chExt cx="1261110" cy="808355"/>
          </a:xfrm>
        </p:grpSpPr>
        <p:sp>
          <p:nvSpPr>
            <p:cNvPr id="21" name="object 21"/>
            <p:cNvSpPr/>
            <p:nvPr/>
          </p:nvSpPr>
          <p:spPr>
            <a:xfrm>
              <a:off x="4110901" y="359640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96" y="0"/>
                  </a:moveTo>
                  <a:lnTo>
                    <a:pt x="15387" y="1979"/>
                  </a:lnTo>
                  <a:lnTo>
                    <a:pt x="7378" y="7380"/>
                  </a:lnTo>
                  <a:lnTo>
                    <a:pt x="1979" y="15392"/>
                  </a:lnTo>
                  <a:lnTo>
                    <a:pt x="0" y="25209"/>
                  </a:lnTo>
                  <a:lnTo>
                    <a:pt x="1979" y="35013"/>
                  </a:lnTo>
                  <a:lnTo>
                    <a:pt x="7378" y="43022"/>
                  </a:lnTo>
                  <a:lnTo>
                    <a:pt x="15387" y="48424"/>
                  </a:lnTo>
                  <a:lnTo>
                    <a:pt x="25196" y="50406"/>
                  </a:lnTo>
                  <a:lnTo>
                    <a:pt x="35005" y="48424"/>
                  </a:lnTo>
                  <a:lnTo>
                    <a:pt x="43014" y="43022"/>
                  </a:lnTo>
                  <a:lnTo>
                    <a:pt x="48413" y="35013"/>
                  </a:lnTo>
                  <a:lnTo>
                    <a:pt x="50393" y="25209"/>
                  </a:lnTo>
                  <a:lnTo>
                    <a:pt x="48413" y="15392"/>
                  </a:lnTo>
                  <a:lnTo>
                    <a:pt x="43014" y="7380"/>
                  </a:lnTo>
                  <a:lnTo>
                    <a:pt x="35005" y="1979"/>
                  </a:lnTo>
                  <a:lnTo>
                    <a:pt x="251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62623" y="3632953"/>
              <a:ext cx="1201420" cy="756920"/>
            </a:xfrm>
            <a:custGeom>
              <a:avLst/>
              <a:gdLst/>
              <a:ahLst/>
              <a:cxnLst/>
              <a:rect l="l" t="t" r="r" b="b"/>
              <a:pathLst>
                <a:path w="1201420" h="756920">
                  <a:moveTo>
                    <a:pt x="0" y="0"/>
                  </a:moveTo>
                  <a:lnTo>
                    <a:pt x="1201064" y="75645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15770" y="359395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34054" y="49218"/>
                  </a:moveTo>
                  <a:lnTo>
                    <a:pt x="0" y="24116"/>
                  </a:lnTo>
                  <a:lnTo>
                    <a:pt x="2359" y="14655"/>
                  </a:lnTo>
                  <a:lnTo>
                    <a:pt x="8088" y="6775"/>
                  </a:lnTo>
                  <a:lnTo>
                    <a:pt x="16693" y="1491"/>
                  </a:lnTo>
                  <a:lnTo>
                    <a:pt x="26667" y="0"/>
                  </a:lnTo>
                  <a:lnTo>
                    <a:pt x="36105" y="2358"/>
                  </a:lnTo>
                  <a:lnTo>
                    <a:pt x="43971" y="8103"/>
                  </a:lnTo>
                  <a:lnTo>
                    <a:pt x="49230" y="16769"/>
                  </a:lnTo>
                  <a:lnTo>
                    <a:pt x="50734" y="26699"/>
                  </a:lnTo>
                  <a:lnTo>
                    <a:pt x="48386" y="36123"/>
                  </a:lnTo>
                  <a:lnTo>
                    <a:pt x="42665" y="43982"/>
                  </a:lnTo>
                  <a:lnTo>
                    <a:pt x="34054" y="49218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265204" y="4196346"/>
            <a:ext cx="775970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cylinder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039235" y="3693369"/>
            <a:ext cx="898525" cy="554355"/>
            <a:chOff x="6039235" y="3693369"/>
            <a:chExt cx="898525" cy="554355"/>
          </a:xfrm>
        </p:grpSpPr>
        <p:sp>
          <p:nvSpPr>
            <p:cNvPr id="26" name="object 26"/>
            <p:cNvSpPr/>
            <p:nvPr/>
          </p:nvSpPr>
          <p:spPr>
            <a:xfrm>
              <a:off x="6047448" y="370260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96" y="0"/>
                  </a:moveTo>
                  <a:lnTo>
                    <a:pt x="15387" y="1979"/>
                  </a:lnTo>
                  <a:lnTo>
                    <a:pt x="7378" y="7380"/>
                  </a:lnTo>
                  <a:lnTo>
                    <a:pt x="1979" y="15392"/>
                  </a:lnTo>
                  <a:lnTo>
                    <a:pt x="0" y="25209"/>
                  </a:lnTo>
                  <a:lnTo>
                    <a:pt x="1979" y="35013"/>
                  </a:lnTo>
                  <a:lnTo>
                    <a:pt x="7378" y="43022"/>
                  </a:lnTo>
                  <a:lnTo>
                    <a:pt x="15387" y="48424"/>
                  </a:lnTo>
                  <a:lnTo>
                    <a:pt x="25196" y="50406"/>
                  </a:lnTo>
                  <a:lnTo>
                    <a:pt x="35005" y="48424"/>
                  </a:lnTo>
                  <a:lnTo>
                    <a:pt x="43014" y="43022"/>
                  </a:lnTo>
                  <a:lnTo>
                    <a:pt x="48413" y="35013"/>
                  </a:lnTo>
                  <a:lnTo>
                    <a:pt x="50393" y="25209"/>
                  </a:lnTo>
                  <a:lnTo>
                    <a:pt x="48413" y="15392"/>
                  </a:lnTo>
                  <a:lnTo>
                    <a:pt x="43014" y="7380"/>
                  </a:lnTo>
                  <a:lnTo>
                    <a:pt x="35005" y="1979"/>
                  </a:lnTo>
                  <a:lnTo>
                    <a:pt x="251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093321" y="3737132"/>
              <a:ext cx="470534" cy="253365"/>
            </a:xfrm>
            <a:custGeom>
              <a:avLst/>
              <a:gdLst/>
              <a:ahLst/>
              <a:cxnLst/>
              <a:rect l="l" t="t" r="r" b="b"/>
              <a:pathLst>
                <a:path w="470534" h="253364">
                  <a:moveTo>
                    <a:pt x="0" y="0"/>
                  </a:moveTo>
                  <a:lnTo>
                    <a:pt x="470420" y="253009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045585" y="369971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34043" y="49220"/>
                  </a:moveTo>
                  <a:lnTo>
                    <a:pt x="0" y="24140"/>
                  </a:lnTo>
                  <a:lnTo>
                    <a:pt x="2358" y="14652"/>
                  </a:lnTo>
                  <a:lnTo>
                    <a:pt x="8081" y="6747"/>
                  </a:lnTo>
                  <a:lnTo>
                    <a:pt x="16682" y="1493"/>
                  </a:lnTo>
                  <a:lnTo>
                    <a:pt x="26659" y="0"/>
                  </a:lnTo>
                  <a:lnTo>
                    <a:pt x="36103" y="2347"/>
                  </a:lnTo>
                  <a:lnTo>
                    <a:pt x="43971" y="8062"/>
                  </a:lnTo>
                  <a:lnTo>
                    <a:pt x="49219" y="16669"/>
                  </a:lnTo>
                  <a:lnTo>
                    <a:pt x="50723" y="26615"/>
                  </a:lnTo>
                  <a:lnTo>
                    <a:pt x="48375" y="36073"/>
                  </a:lnTo>
                  <a:lnTo>
                    <a:pt x="42654" y="43967"/>
                  </a:lnTo>
                  <a:lnTo>
                    <a:pt x="34043" y="4922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183934" y="3989895"/>
              <a:ext cx="753745" cy="257810"/>
            </a:xfrm>
            <a:custGeom>
              <a:avLst/>
              <a:gdLst/>
              <a:ahLst/>
              <a:cxnLst/>
              <a:rect l="l" t="t" r="r" b="b"/>
              <a:pathLst>
                <a:path w="753745" h="257810">
                  <a:moveTo>
                    <a:pt x="753567" y="0"/>
                  </a:moveTo>
                  <a:lnTo>
                    <a:pt x="0" y="0"/>
                  </a:lnTo>
                  <a:lnTo>
                    <a:pt x="0" y="257302"/>
                  </a:lnTo>
                  <a:lnTo>
                    <a:pt x="753567" y="257302"/>
                  </a:lnTo>
                  <a:lnTo>
                    <a:pt x="7535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183934" y="3989895"/>
            <a:ext cx="75374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Rear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wheel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264648" y="2329521"/>
            <a:ext cx="387350" cy="831850"/>
            <a:chOff x="3264648" y="2329521"/>
            <a:chExt cx="387350" cy="831850"/>
          </a:xfrm>
        </p:grpSpPr>
        <p:sp>
          <p:nvSpPr>
            <p:cNvPr id="32" name="object 32"/>
            <p:cNvSpPr/>
            <p:nvPr/>
          </p:nvSpPr>
          <p:spPr>
            <a:xfrm>
              <a:off x="3591002" y="310914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96" y="0"/>
                  </a:moveTo>
                  <a:lnTo>
                    <a:pt x="15387" y="1979"/>
                  </a:lnTo>
                  <a:lnTo>
                    <a:pt x="7378" y="7380"/>
                  </a:lnTo>
                  <a:lnTo>
                    <a:pt x="1979" y="15392"/>
                  </a:lnTo>
                  <a:lnTo>
                    <a:pt x="0" y="25209"/>
                  </a:lnTo>
                  <a:lnTo>
                    <a:pt x="1979" y="35013"/>
                  </a:lnTo>
                  <a:lnTo>
                    <a:pt x="7378" y="43022"/>
                  </a:lnTo>
                  <a:lnTo>
                    <a:pt x="15387" y="48424"/>
                  </a:lnTo>
                  <a:lnTo>
                    <a:pt x="25196" y="50406"/>
                  </a:lnTo>
                  <a:lnTo>
                    <a:pt x="35005" y="48424"/>
                  </a:lnTo>
                  <a:lnTo>
                    <a:pt x="43014" y="43022"/>
                  </a:lnTo>
                  <a:lnTo>
                    <a:pt x="48413" y="35013"/>
                  </a:lnTo>
                  <a:lnTo>
                    <a:pt x="50393" y="25209"/>
                  </a:lnTo>
                  <a:lnTo>
                    <a:pt x="48413" y="15392"/>
                  </a:lnTo>
                  <a:lnTo>
                    <a:pt x="43014" y="7380"/>
                  </a:lnTo>
                  <a:lnTo>
                    <a:pt x="35005" y="1979"/>
                  </a:lnTo>
                  <a:lnTo>
                    <a:pt x="251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270998" y="2335871"/>
              <a:ext cx="339090" cy="770255"/>
            </a:xfrm>
            <a:custGeom>
              <a:avLst/>
              <a:gdLst/>
              <a:ahLst/>
              <a:cxnLst/>
              <a:rect l="l" t="t" r="r" b="b"/>
              <a:pathLst>
                <a:path w="339089" h="770255">
                  <a:moveTo>
                    <a:pt x="338505" y="77022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594354" y="310392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34050" y="1477"/>
                  </a:moveTo>
                  <a:lnTo>
                    <a:pt x="42651" y="6773"/>
                  </a:lnTo>
                  <a:lnTo>
                    <a:pt x="48373" y="14672"/>
                  </a:lnTo>
                  <a:lnTo>
                    <a:pt x="50727" y="24133"/>
                  </a:lnTo>
                  <a:lnTo>
                    <a:pt x="49227" y="34116"/>
                  </a:lnTo>
                  <a:lnTo>
                    <a:pt x="43971" y="42687"/>
                  </a:lnTo>
                  <a:lnTo>
                    <a:pt x="36089" y="48399"/>
                  </a:lnTo>
                  <a:lnTo>
                    <a:pt x="26635" y="50741"/>
                  </a:lnTo>
                  <a:lnTo>
                    <a:pt x="16664" y="49204"/>
                  </a:lnTo>
                  <a:lnTo>
                    <a:pt x="8056" y="43966"/>
                  </a:lnTo>
                  <a:lnTo>
                    <a:pt x="2343" y="36104"/>
                  </a:lnTo>
                  <a:lnTo>
                    <a:pt x="0" y="26679"/>
                  </a:lnTo>
                  <a:lnTo>
                    <a:pt x="1500" y="16755"/>
                  </a:lnTo>
                  <a:lnTo>
                    <a:pt x="6751" y="8131"/>
                  </a:lnTo>
                  <a:lnTo>
                    <a:pt x="14623" y="2382"/>
                  </a:lnTo>
                  <a:lnTo>
                    <a:pt x="24071" y="0"/>
                  </a:lnTo>
                  <a:lnTo>
                    <a:pt x="34050" y="1477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810967" y="2081212"/>
            <a:ext cx="925194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Dump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cylinder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367896" y="4554928"/>
            <a:ext cx="502920" cy="152400"/>
            <a:chOff x="4367896" y="4554928"/>
            <a:chExt cx="502920" cy="152400"/>
          </a:xfrm>
        </p:grpSpPr>
        <p:sp>
          <p:nvSpPr>
            <p:cNvPr id="37" name="object 37"/>
            <p:cNvSpPr/>
            <p:nvPr/>
          </p:nvSpPr>
          <p:spPr>
            <a:xfrm>
              <a:off x="4375802" y="456300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96" y="0"/>
                  </a:moveTo>
                  <a:lnTo>
                    <a:pt x="15387" y="1979"/>
                  </a:lnTo>
                  <a:lnTo>
                    <a:pt x="7378" y="7380"/>
                  </a:lnTo>
                  <a:lnTo>
                    <a:pt x="1979" y="15392"/>
                  </a:lnTo>
                  <a:lnTo>
                    <a:pt x="0" y="25209"/>
                  </a:lnTo>
                  <a:lnTo>
                    <a:pt x="1979" y="35013"/>
                  </a:lnTo>
                  <a:lnTo>
                    <a:pt x="7378" y="43022"/>
                  </a:lnTo>
                  <a:lnTo>
                    <a:pt x="15387" y="48424"/>
                  </a:lnTo>
                  <a:lnTo>
                    <a:pt x="25196" y="50406"/>
                  </a:lnTo>
                  <a:lnTo>
                    <a:pt x="35005" y="48424"/>
                  </a:lnTo>
                  <a:lnTo>
                    <a:pt x="43014" y="43022"/>
                  </a:lnTo>
                  <a:lnTo>
                    <a:pt x="48413" y="35013"/>
                  </a:lnTo>
                  <a:lnTo>
                    <a:pt x="50393" y="25209"/>
                  </a:lnTo>
                  <a:lnTo>
                    <a:pt x="48413" y="15392"/>
                  </a:lnTo>
                  <a:lnTo>
                    <a:pt x="43014" y="7380"/>
                  </a:lnTo>
                  <a:lnTo>
                    <a:pt x="35005" y="1979"/>
                  </a:lnTo>
                  <a:lnTo>
                    <a:pt x="251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424287" y="4592696"/>
              <a:ext cx="440055" cy="107950"/>
            </a:xfrm>
            <a:custGeom>
              <a:avLst/>
              <a:gdLst/>
              <a:ahLst/>
              <a:cxnLst/>
              <a:rect l="l" t="t" r="r" b="b"/>
              <a:pathLst>
                <a:path w="440054" h="107950">
                  <a:moveTo>
                    <a:pt x="0" y="0"/>
                  </a:moveTo>
                  <a:lnTo>
                    <a:pt x="439610" y="107746"/>
                  </a:lnTo>
                </a:path>
              </a:pathLst>
            </a:custGeom>
            <a:ln w="12699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374246" y="456127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34043" y="1552"/>
                  </a:moveTo>
                  <a:lnTo>
                    <a:pt x="42662" y="6775"/>
                  </a:lnTo>
                  <a:lnTo>
                    <a:pt x="48397" y="14614"/>
                  </a:lnTo>
                  <a:lnTo>
                    <a:pt x="50756" y="24033"/>
                  </a:lnTo>
                  <a:lnTo>
                    <a:pt x="49245" y="34000"/>
                  </a:lnTo>
                  <a:lnTo>
                    <a:pt x="43992" y="42624"/>
                  </a:lnTo>
                  <a:lnTo>
                    <a:pt x="36116" y="48373"/>
                  </a:lnTo>
                  <a:lnTo>
                    <a:pt x="26663" y="50756"/>
                  </a:lnTo>
                  <a:lnTo>
                    <a:pt x="16682" y="49278"/>
                  </a:lnTo>
                  <a:lnTo>
                    <a:pt x="8081" y="43982"/>
                  </a:lnTo>
                  <a:lnTo>
                    <a:pt x="2358" y="36081"/>
                  </a:lnTo>
                  <a:lnTo>
                    <a:pt x="0" y="26617"/>
                  </a:lnTo>
                  <a:lnTo>
                    <a:pt x="1493" y="16627"/>
                  </a:lnTo>
                  <a:lnTo>
                    <a:pt x="6757" y="8020"/>
                  </a:lnTo>
                  <a:lnTo>
                    <a:pt x="14634" y="2317"/>
                  </a:lnTo>
                  <a:lnTo>
                    <a:pt x="24078" y="0"/>
                  </a:lnTo>
                  <a:lnTo>
                    <a:pt x="34043" y="1552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4868710" y="4591672"/>
            <a:ext cx="776605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Front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wheel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787081B-20CC-14F3-297C-562FFEF3C7B3}"/>
              </a:ext>
            </a:extLst>
          </p:cNvPr>
          <p:cNvSpPr/>
          <p:nvPr/>
        </p:nvSpPr>
        <p:spPr>
          <a:xfrm>
            <a:off x="487640" y="685750"/>
            <a:ext cx="6450039" cy="120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E173462-BE6E-FBB3-587A-5BE665D4119A}"/>
              </a:ext>
            </a:extLst>
          </p:cNvPr>
          <p:cNvSpPr/>
          <p:nvPr/>
        </p:nvSpPr>
        <p:spPr>
          <a:xfrm>
            <a:off x="2717872" y="2059991"/>
            <a:ext cx="1060378" cy="332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CE91B4D-6CFA-ACF5-0F64-264E8568C194}"/>
              </a:ext>
            </a:extLst>
          </p:cNvPr>
          <p:cNvSpPr/>
          <p:nvPr/>
        </p:nvSpPr>
        <p:spPr>
          <a:xfrm>
            <a:off x="6144661" y="3921171"/>
            <a:ext cx="1060378" cy="332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3A86D90-1B26-69BD-EB22-64AD20FE3676}"/>
              </a:ext>
            </a:extLst>
          </p:cNvPr>
          <p:cNvSpPr/>
          <p:nvPr/>
        </p:nvSpPr>
        <p:spPr>
          <a:xfrm>
            <a:off x="5240402" y="4161263"/>
            <a:ext cx="1060378" cy="332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05779C4-0776-4E8D-9575-4CE8D6522F25}"/>
              </a:ext>
            </a:extLst>
          </p:cNvPr>
          <p:cNvSpPr/>
          <p:nvPr/>
        </p:nvSpPr>
        <p:spPr>
          <a:xfrm>
            <a:off x="4864342" y="4558268"/>
            <a:ext cx="1060378" cy="332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F522AA1-53D2-E063-1DEC-8907D7503B64}"/>
              </a:ext>
            </a:extLst>
          </p:cNvPr>
          <p:cNvSpPr/>
          <p:nvPr/>
        </p:nvSpPr>
        <p:spPr>
          <a:xfrm>
            <a:off x="3359541" y="4577947"/>
            <a:ext cx="637412" cy="332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6ED1176-ED69-69C8-19A5-AAF748DD2507}"/>
              </a:ext>
            </a:extLst>
          </p:cNvPr>
          <p:cNvSpPr/>
          <p:nvPr/>
        </p:nvSpPr>
        <p:spPr>
          <a:xfrm>
            <a:off x="1341943" y="3779962"/>
            <a:ext cx="636653" cy="332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B3E0F43-C93D-EE05-9C72-D8FE3C0FADB3}"/>
              </a:ext>
            </a:extLst>
          </p:cNvPr>
          <p:cNvSpPr/>
          <p:nvPr/>
        </p:nvSpPr>
        <p:spPr>
          <a:xfrm>
            <a:off x="1941542" y="2953596"/>
            <a:ext cx="636653" cy="332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"/>
            <a:ext cx="7557134" cy="4947920"/>
            <a:chOff x="0" y="2"/>
            <a:chExt cx="7557134" cy="49479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33509" y="2459621"/>
              <a:ext cx="3230245" cy="248828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"/>
              <a:ext cx="7557134" cy="3194685"/>
            </a:xfrm>
            <a:custGeom>
              <a:avLst/>
              <a:gdLst/>
              <a:ahLst/>
              <a:cxnLst/>
              <a:rect l="l" t="t" r="r" b="b"/>
              <a:pathLst>
                <a:path w="7557134" h="3194685">
                  <a:moveTo>
                    <a:pt x="7556512" y="0"/>
                  </a:moveTo>
                  <a:lnTo>
                    <a:pt x="0" y="0"/>
                  </a:lnTo>
                  <a:lnTo>
                    <a:pt x="0" y="3194354"/>
                  </a:lnTo>
                  <a:lnTo>
                    <a:pt x="7556512" y="0"/>
                  </a:lnTo>
                  <a:close/>
                </a:path>
              </a:pathLst>
            </a:custGeom>
            <a:solidFill>
              <a:srgbClr val="802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540004"/>
            <a:ext cx="7200265" cy="1332230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 marL="2413635">
              <a:lnSpc>
                <a:spcPct val="100000"/>
              </a:lnSpc>
            </a:pP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sz="30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0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20" dirty="0">
                <a:solidFill>
                  <a:srgbClr val="FFFFFF"/>
                </a:solidFill>
                <a:latin typeface="Arial"/>
                <a:cs typeface="Arial"/>
              </a:rPr>
              <a:t>prepare</a:t>
            </a:r>
            <a:r>
              <a:rPr sz="30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30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20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R="135890" algn="r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5599" y="834764"/>
            <a:ext cx="4380230" cy="38671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267970">
              <a:lnSpc>
                <a:spcPts val="1140"/>
              </a:lnSpc>
              <a:spcBef>
                <a:spcPts val="185"/>
              </a:spcBef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Emergency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procedures: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Having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documentation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emergency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procedures,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including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evacuation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plans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contact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information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emergency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services,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crucial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case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accidents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unexpected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events.</a:t>
            </a:r>
            <a:endParaRPr sz="1000" dirty="0">
              <a:latin typeface="Arial"/>
              <a:cs typeface="Arial"/>
            </a:endParaRPr>
          </a:p>
          <a:p>
            <a:pPr marL="12700" marR="161290">
              <a:lnSpc>
                <a:spcPts val="1140"/>
              </a:lnSpc>
              <a:spcBef>
                <a:spcPts val="570"/>
              </a:spcBef>
            </a:pP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Daily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inspection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checklists: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Operators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should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conduct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daily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inspections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machinery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before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use.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Documentation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these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inspections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help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identify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potential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issues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early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ensure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safe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operation.</a:t>
            </a:r>
            <a:endParaRPr sz="1000" dirty="0">
              <a:latin typeface="Arial"/>
              <a:cs typeface="Arial"/>
            </a:endParaRPr>
          </a:p>
          <a:p>
            <a:pPr marL="12700" marR="88265">
              <a:lnSpc>
                <a:spcPts val="1140"/>
              </a:lnSpc>
              <a:spcBef>
                <a:spcPts val="565"/>
              </a:spcBef>
            </a:pPr>
            <a:r>
              <a:rPr sz="1000" b="1" spc="-45" dirty="0">
                <a:solidFill>
                  <a:srgbClr val="231F20"/>
                </a:solidFill>
                <a:latin typeface="Arial"/>
                <a:cs typeface="Arial"/>
              </a:rPr>
              <a:t>Work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plans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project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documentation: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you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using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earthmoving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machinery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part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larger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project, 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may need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documentation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related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project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plan,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scope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work,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any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relevant permits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approvals.</a:t>
            </a:r>
            <a:endParaRPr sz="1000" dirty="0">
              <a:latin typeface="Arial"/>
              <a:cs typeface="Arial"/>
            </a:endParaRPr>
          </a:p>
          <a:p>
            <a:pPr marL="12700" marR="267970">
              <a:lnSpc>
                <a:spcPts val="1140"/>
              </a:lnSpc>
              <a:spcBef>
                <a:spcPts val="565"/>
              </a:spcBef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Emergency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procedures: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Having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documentation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emergency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procedures,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including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evacuation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plans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contact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information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emergency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services,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crucial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case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accidents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unexpected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events.</a:t>
            </a:r>
            <a:endParaRPr sz="1000" dirty="0">
              <a:latin typeface="Arial"/>
              <a:cs typeface="Arial"/>
            </a:endParaRPr>
          </a:p>
          <a:p>
            <a:pPr marL="12700" marR="161290">
              <a:lnSpc>
                <a:spcPts val="1140"/>
              </a:lnSpc>
              <a:spcBef>
                <a:spcPts val="570"/>
              </a:spcBef>
            </a:pP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Daily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inspection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checklists: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Operators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should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conduct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daily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inspections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machinery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before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use.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Documentation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these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inspections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help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identify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potential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issues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early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ensure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safe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operation.</a:t>
            </a:r>
            <a:endParaRPr sz="1000" dirty="0">
              <a:latin typeface="Arial"/>
              <a:cs typeface="Arial"/>
            </a:endParaRPr>
          </a:p>
          <a:p>
            <a:pPr marL="12700" marR="158750">
              <a:lnSpc>
                <a:spcPts val="1140"/>
              </a:lnSpc>
              <a:spcBef>
                <a:spcPts val="565"/>
              </a:spcBef>
            </a:pP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Fuel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usage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logs: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Keeping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track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fuel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consumption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equipment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usage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can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essential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cost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management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maintenance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planning.</a:t>
            </a:r>
            <a:endParaRPr sz="1000" dirty="0">
              <a:latin typeface="Arial"/>
              <a:cs typeface="Arial"/>
            </a:endParaRPr>
          </a:p>
          <a:p>
            <a:pPr marL="12700" marR="100330">
              <a:lnSpc>
                <a:spcPts val="1140"/>
              </a:lnSpc>
              <a:spcBef>
                <a:spcPts val="570"/>
              </a:spcBef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Manufacturer's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specifications: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It's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important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access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to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machinery's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specifications,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including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load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capacity,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operating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limitations,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safety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features.</a:t>
            </a:r>
            <a:endParaRPr sz="1000" dirty="0">
              <a:latin typeface="Arial"/>
              <a:cs typeface="Arial"/>
            </a:endParaRPr>
          </a:p>
          <a:p>
            <a:pPr marL="12700" marR="5080">
              <a:lnSpc>
                <a:spcPts val="1140"/>
              </a:lnSpc>
              <a:spcBef>
                <a:spcPts val="565"/>
              </a:spcBef>
            </a:pP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Incident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accident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reports: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case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accidents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incidents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involving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machinery,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should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document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details,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including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date,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time,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location,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any injuries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damages.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information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required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insurance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claims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or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regulatory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reporting.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8644" y="681359"/>
            <a:ext cx="2071357" cy="18719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73575" y="2657851"/>
            <a:ext cx="16383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Arial Narrow"/>
                <a:cs typeface="Arial Narrow"/>
              </a:rPr>
              <a:t>Have</a:t>
            </a:r>
            <a:r>
              <a:rPr sz="10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an</a:t>
            </a:r>
            <a:r>
              <a:rPr sz="10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 Narrow"/>
                <a:cs typeface="Arial Narrow"/>
              </a:rPr>
              <a:t>emergency</a:t>
            </a:r>
            <a:r>
              <a:rPr sz="10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 Narrow"/>
                <a:cs typeface="Arial Narrow"/>
              </a:rPr>
              <a:t>evacuation</a:t>
            </a:r>
            <a:r>
              <a:rPr sz="10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</a:rPr>
              <a:t>plan.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07429" y="4641765"/>
            <a:ext cx="13874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Arial Narrow"/>
                <a:cs typeface="Arial Narrow"/>
              </a:rPr>
              <a:t>Check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your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 Narrow"/>
                <a:cs typeface="Arial Narrow"/>
              </a:rPr>
              <a:t>machine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every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day.</a:t>
            </a:r>
            <a:endParaRPr sz="1000">
              <a:latin typeface="Arial Narrow"/>
              <a:cs typeface="Arial Narrow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4274" y="3311733"/>
            <a:ext cx="1793456" cy="123327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40004" y="445516"/>
            <a:ext cx="2117090" cy="180340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23495" rIns="0" bIns="0" rtlCol="0">
            <a:spAutoFit/>
          </a:bodyPr>
          <a:lstStyle/>
          <a:p>
            <a:pPr marL="443865">
              <a:lnSpc>
                <a:spcPct val="100000"/>
              </a:lnSpc>
              <a:spcBef>
                <a:spcPts val="185"/>
              </a:spcBef>
            </a:pPr>
            <a:r>
              <a:rPr sz="8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...CONTINUED</a:t>
            </a:r>
            <a:r>
              <a:rPr sz="800" i="1" spc="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8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FROM</a:t>
            </a:r>
            <a:r>
              <a:rPr sz="800" i="1" spc="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8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PREVIOUS</a:t>
            </a:r>
            <a:r>
              <a:rPr sz="800" i="1" spc="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800" i="1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PAGE</a:t>
            </a:r>
            <a:endParaRPr sz="8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A46FE9-0D89-6398-E6CC-C4C34736A6F6}"/>
              </a:ext>
            </a:extLst>
          </p:cNvPr>
          <p:cNvSpPr/>
          <p:nvPr/>
        </p:nvSpPr>
        <p:spPr>
          <a:xfrm>
            <a:off x="337852" y="834764"/>
            <a:ext cx="4354797" cy="46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59BCD4-D985-F19A-59CA-2CCD9DC4EFD8}"/>
              </a:ext>
            </a:extLst>
          </p:cNvPr>
          <p:cNvSpPr/>
          <p:nvPr/>
        </p:nvSpPr>
        <p:spPr>
          <a:xfrm>
            <a:off x="462784" y="1275340"/>
            <a:ext cx="4354797" cy="560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BD8F7-5629-A3C1-8288-4B7FFA696FCB}"/>
              </a:ext>
            </a:extLst>
          </p:cNvPr>
          <p:cNvSpPr/>
          <p:nvPr/>
        </p:nvSpPr>
        <p:spPr>
          <a:xfrm>
            <a:off x="490234" y="1833754"/>
            <a:ext cx="4354797" cy="46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A537F9-F1DB-4D19-4A3A-227C18A86BC1}"/>
              </a:ext>
            </a:extLst>
          </p:cNvPr>
          <p:cNvSpPr/>
          <p:nvPr/>
        </p:nvSpPr>
        <p:spPr>
          <a:xfrm>
            <a:off x="515599" y="2321615"/>
            <a:ext cx="4354797" cy="46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E76111-A4B1-0157-2389-C103F96FF393}"/>
              </a:ext>
            </a:extLst>
          </p:cNvPr>
          <p:cNvSpPr/>
          <p:nvPr/>
        </p:nvSpPr>
        <p:spPr>
          <a:xfrm>
            <a:off x="513975" y="2843403"/>
            <a:ext cx="4354797" cy="46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144604-0EF4-18A6-ED99-BEEA2F7E5591}"/>
              </a:ext>
            </a:extLst>
          </p:cNvPr>
          <p:cNvSpPr/>
          <p:nvPr/>
        </p:nvSpPr>
        <p:spPr>
          <a:xfrm>
            <a:off x="458952" y="3296080"/>
            <a:ext cx="4354797" cy="351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58EA97-2698-FFFE-DB63-DA57EF1258E4}"/>
              </a:ext>
            </a:extLst>
          </p:cNvPr>
          <p:cNvSpPr/>
          <p:nvPr/>
        </p:nvSpPr>
        <p:spPr>
          <a:xfrm>
            <a:off x="490234" y="3662231"/>
            <a:ext cx="4354797" cy="351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2D17E9-96BE-1949-E8FA-839D485562E1}"/>
              </a:ext>
            </a:extLst>
          </p:cNvPr>
          <p:cNvSpPr/>
          <p:nvPr/>
        </p:nvSpPr>
        <p:spPr>
          <a:xfrm>
            <a:off x="513975" y="4036595"/>
            <a:ext cx="4354797" cy="605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R="135890" algn="r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WORK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878" y="1982161"/>
            <a:ext cx="1218371" cy="29858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7300" y="366001"/>
            <a:ext cx="33147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2F5E"/>
                </a:solidFill>
                <a:latin typeface="Franklin Gothic Demi"/>
                <a:cs typeface="Franklin Gothic Demi"/>
              </a:rPr>
              <a:t>Identifying</a:t>
            </a:r>
            <a:r>
              <a:rPr spc="-15" dirty="0">
                <a:solidFill>
                  <a:srgbClr val="002F5E"/>
                </a:solidFill>
                <a:latin typeface="Franklin Gothic Demi"/>
                <a:cs typeface="Franklin Gothic Demi"/>
              </a:rPr>
              <a:t> </a:t>
            </a:r>
            <a:r>
              <a:rPr spc="-10" dirty="0">
                <a:solidFill>
                  <a:srgbClr val="002F5E"/>
                </a:solidFill>
                <a:latin typeface="Franklin Gothic Demi"/>
                <a:cs typeface="Franklin Gothic Demi"/>
              </a:rPr>
              <a:t>workplace hazards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7300" y="693972"/>
            <a:ext cx="2635885" cy="1182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0815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hazard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anything that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can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harm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others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while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working.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first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thing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need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do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identify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these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hazards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before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start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work.</a:t>
            </a:r>
            <a:endParaRPr sz="1000">
              <a:latin typeface="Open Sans"/>
              <a:cs typeface="Open Sans"/>
            </a:endParaRPr>
          </a:p>
          <a:p>
            <a:pPr marL="12700" marR="5080">
              <a:lnSpc>
                <a:spcPct val="100000"/>
              </a:lnSpc>
              <a:spcBef>
                <a:spcPts val="705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Take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good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look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workplace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decide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anything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could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possibly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cause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injury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5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anyone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else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area.</a:t>
            </a:r>
            <a:endParaRPr sz="1000">
              <a:latin typeface="Open Sans"/>
              <a:cs typeface="Open San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223000" y="432003"/>
            <a:ext cx="4797425" cy="3600450"/>
            <a:chOff x="2223000" y="432003"/>
            <a:chExt cx="4797425" cy="3600450"/>
          </a:xfrm>
        </p:grpSpPr>
        <p:sp>
          <p:nvSpPr>
            <p:cNvPr id="7" name="object 7"/>
            <p:cNvSpPr/>
            <p:nvPr/>
          </p:nvSpPr>
          <p:spPr>
            <a:xfrm>
              <a:off x="2285999" y="774008"/>
              <a:ext cx="1950085" cy="1638300"/>
            </a:xfrm>
            <a:custGeom>
              <a:avLst/>
              <a:gdLst/>
              <a:ahLst/>
              <a:cxnLst/>
              <a:rect l="l" t="t" r="r" b="b"/>
              <a:pathLst>
                <a:path w="1950085" h="1638300">
                  <a:moveTo>
                    <a:pt x="1949996" y="0"/>
                  </a:moveTo>
                  <a:lnTo>
                    <a:pt x="0" y="1638007"/>
                  </a:lnTo>
                  <a:lnTo>
                    <a:pt x="1949996" y="378002"/>
                  </a:lnTo>
                  <a:lnTo>
                    <a:pt x="1949996" y="0"/>
                  </a:lnTo>
                  <a:close/>
                </a:path>
              </a:pathLst>
            </a:custGeom>
            <a:solidFill>
              <a:srgbClr val="D5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23000" y="2385008"/>
              <a:ext cx="1593215" cy="279400"/>
            </a:xfrm>
            <a:custGeom>
              <a:avLst/>
              <a:gdLst/>
              <a:ahLst/>
              <a:cxnLst/>
              <a:rect l="l" t="t" r="r" b="b"/>
              <a:pathLst>
                <a:path w="1593214" h="279400">
                  <a:moveTo>
                    <a:pt x="1592999" y="0"/>
                  </a:moveTo>
                  <a:lnTo>
                    <a:pt x="0" y="121513"/>
                  </a:lnTo>
                  <a:lnTo>
                    <a:pt x="1592999" y="278993"/>
                  </a:lnTo>
                  <a:lnTo>
                    <a:pt x="1592999" y="0"/>
                  </a:lnTo>
                  <a:close/>
                </a:path>
              </a:pathLst>
            </a:custGeom>
            <a:solidFill>
              <a:srgbClr val="EAF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76999" y="2596513"/>
              <a:ext cx="1179195" cy="1435735"/>
            </a:xfrm>
            <a:custGeom>
              <a:avLst/>
              <a:gdLst/>
              <a:ahLst/>
              <a:cxnLst/>
              <a:rect l="l" t="t" r="r" b="b"/>
              <a:pathLst>
                <a:path w="1179195" h="1435735">
                  <a:moveTo>
                    <a:pt x="0" y="0"/>
                  </a:moveTo>
                  <a:lnTo>
                    <a:pt x="1179004" y="1435493"/>
                  </a:lnTo>
                  <a:lnTo>
                    <a:pt x="1143000" y="985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E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73448" y="432003"/>
              <a:ext cx="2846705" cy="1164590"/>
            </a:xfrm>
            <a:custGeom>
              <a:avLst/>
              <a:gdLst/>
              <a:ahLst/>
              <a:cxnLst/>
              <a:rect l="l" t="t" r="r" b="b"/>
              <a:pathLst>
                <a:path w="2846704" h="1164590">
                  <a:moveTo>
                    <a:pt x="2846552" y="0"/>
                  </a:moveTo>
                  <a:lnTo>
                    <a:pt x="0" y="0"/>
                  </a:lnTo>
                  <a:lnTo>
                    <a:pt x="0" y="1164209"/>
                  </a:lnTo>
                  <a:lnTo>
                    <a:pt x="2846552" y="1164209"/>
                  </a:lnTo>
                  <a:lnTo>
                    <a:pt x="2846552" y="0"/>
                  </a:lnTo>
                  <a:close/>
                </a:path>
              </a:pathLst>
            </a:custGeom>
            <a:solidFill>
              <a:srgbClr val="D5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304744" y="426255"/>
            <a:ext cx="1892300" cy="1080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200" spc="-60" dirty="0">
                <a:solidFill>
                  <a:srgbClr val="231F20"/>
                </a:solidFill>
                <a:latin typeface="Franklin Gothic Demi"/>
                <a:cs typeface="Franklin Gothic Demi"/>
              </a:rPr>
              <a:t>Above</a:t>
            </a:r>
            <a:r>
              <a:rPr sz="1200" spc="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head</a:t>
            </a:r>
            <a:r>
              <a:rPr sz="1200" spc="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height</a:t>
            </a:r>
            <a:endParaRPr sz="12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should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check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above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eye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level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for:</a:t>
            </a:r>
            <a:endParaRPr sz="900" dirty="0">
              <a:latin typeface="Open Sans"/>
              <a:cs typeface="Open Sans"/>
            </a:endParaRPr>
          </a:p>
          <a:p>
            <a:pPr marL="164465" indent="-151765">
              <a:lnSpc>
                <a:spcPct val="100000"/>
              </a:lnSpc>
              <a:spcBef>
                <a:spcPts val="390"/>
              </a:spcBef>
              <a:buChar char="•"/>
              <a:tabLst>
                <a:tab pos="164465" algn="l"/>
              </a:tabLst>
            </a:pP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Powerlines</a:t>
            </a:r>
            <a:endParaRPr sz="900" dirty="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100"/>
              </a:spcBef>
              <a:buChar char="•"/>
              <a:tabLst>
                <a:tab pos="164465" algn="l"/>
              </a:tabLst>
            </a:pP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Buildings</a:t>
            </a:r>
            <a:endParaRPr sz="900" dirty="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105"/>
              </a:spcBef>
              <a:buChar char="•"/>
              <a:tabLst>
                <a:tab pos="164465" algn="l"/>
              </a:tabLst>
            </a:pP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Trees</a:t>
            </a:r>
            <a:endParaRPr sz="900" dirty="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105"/>
              </a:spcBef>
              <a:buChar char="•"/>
              <a:tabLst>
                <a:tab pos="164465" algn="l"/>
              </a:tabLst>
            </a:pP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</a:t>
            </a:r>
            <a:r>
              <a:rPr sz="9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obstructions.</a:t>
            </a:r>
            <a:endParaRPr sz="900" dirty="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80002" y="1719148"/>
            <a:ext cx="3240405" cy="1539240"/>
          </a:xfrm>
          <a:custGeom>
            <a:avLst/>
            <a:gdLst/>
            <a:ahLst/>
            <a:cxnLst/>
            <a:rect l="l" t="t" r="r" b="b"/>
            <a:pathLst>
              <a:path w="3240404" h="1539239">
                <a:moveTo>
                  <a:pt x="3239998" y="0"/>
                </a:moveTo>
                <a:lnTo>
                  <a:pt x="0" y="0"/>
                </a:lnTo>
                <a:lnTo>
                  <a:pt x="0" y="1538858"/>
                </a:lnTo>
                <a:lnTo>
                  <a:pt x="3239998" y="1538858"/>
                </a:lnTo>
                <a:lnTo>
                  <a:pt x="3239998" y="0"/>
                </a:lnTo>
                <a:close/>
              </a:path>
            </a:pathLst>
          </a:custGeom>
          <a:solidFill>
            <a:srgbClr val="EAF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80002" y="1719148"/>
            <a:ext cx="3240405" cy="1370888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490"/>
              </a:spcBef>
            </a:pPr>
            <a:r>
              <a:rPr sz="12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Ground</a:t>
            </a:r>
            <a:r>
              <a:rPr sz="12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to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eye</a:t>
            </a:r>
            <a:r>
              <a:rPr sz="12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height</a:t>
            </a:r>
            <a:endParaRPr sz="1200" dirty="0">
              <a:latin typeface="Franklin Gothic Demi"/>
              <a:cs typeface="Franklin Gothic Demi"/>
            </a:endParaRPr>
          </a:p>
          <a:p>
            <a:pPr marL="143510">
              <a:lnSpc>
                <a:spcPct val="100000"/>
              </a:lnSpc>
              <a:spcBef>
                <a:spcPts val="325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should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check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around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eye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height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for:</a:t>
            </a:r>
            <a:endParaRPr sz="900" dirty="0">
              <a:latin typeface="Open Sans"/>
              <a:cs typeface="Open Sans"/>
            </a:endParaRPr>
          </a:p>
          <a:p>
            <a:pPr marL="295275" indent="-151765">
              <a:lnSpc>
                <a:spcPct val="100000"/>
              </a:lnSpc>
              <a:spcBef>
                <a:spcPts val="390"/>
              </a:spcBef>
              <a:buChar char="•"/>
              <a:tabLst>
                <a:tab pos="295275" algn="l"/>
              </a:tabLst>
            </a:pP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</a:t>
            </a:r>
            <a:r>
              <a:rPr sz="9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</a:t>
            </a:r>
            <a:endParaRPr sz="900" dirty="0">
              <a:latin typeface="Franklin Gothic Book"/>
              <a:cs typeface="Franklin Gothic Book"/>
            </a:endParaRPr>
          </a:p>
          <a:p>
            <a:pPr marL="295275" indent="-151765">
              <a:lnSpc>
                <a:spcPct val="100000"/>
              </a:lnSpc>
              <a:spcBef>
                <a:spcPts val="100"/>
              </a:spcBef>
              <a:buChar char="•"/>
              <a:tabLst>
                <a:tab pos="295275" algn="l"/>
              </a:tabLst>
            </a:pP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Machinery</a:t>
            </a:r>
            <a:endParaRPr sz="900" dirty="0">
              <a:latin typeface="Franklin Gothic Book"/>
              <a:cs typeface="Franklin Gothic Book"/>
            </a:endParaRPr>
          </a:p>
          <a:p>
            <a:pPr marL="295275" indent="-151765">
              <a:lnSpc>
                <a:spcPct val="100000"/>
              </a:lnSpc>
              <a:spcBef>
                <a:spcPts val="105"/>
              </a:spcBef>
              <a:buChar char="•"/>
              <a:tabLst>
                <a:tab pos="295275" algn="l"/>
              </a:tabLst>
            </a:pP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</a:t>
            </a:r>
            <a:endParaRPr sz="900" dirty="0">
              <a:latin typeface="Franklin Gothic Book"/>
              <a:cs typeface="Franklin Gothic Book"/>
            </a:endParaRPr>
          </a:p>
          <a:p>
            <a:pPr marL="295275" indent="-151765">
              <a:lnSpc>
                <a:spcPct val="100000"/>
              </a:lnSpc>
              <a:spcBef>
                <a:spcPts val="105"/>
              </a:spcBef>
              <a:buChar char="•"/>
              <a:tabLst>
                <a:tab pos="295275" algn="l"/>
              </a:tabLst>
            </a:pP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Pedestrians</a:t>
            </a:r>
            <a:endParaRPr sz="900" dirty="0">
              <a:latin typeface="Franklin Gothic Book"/>
              <a:cs typeface="Franklin Gothic Book"/>
            </a:endParaRPr>
          </a:p>
          <a:p>
            <a:pPr marL="295275" indent="-151765">
              <a:lnSpc>
                <a:spcPct val="100000"/>
              </a:lnSpc>
              <a:spcBef>
                <a:spcPts val="100"/>
              </a:spcBef>
              <a:buChar char="•"/>
              <a:tabLst>
                <a:tab pos="295275" algn="l"/>
              </a:tabLst>
            </a:pP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Things</a:t>
            </a:r>
            <a:r>
              <a:rPr sz="9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path</a:t>
            </a: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travel</a:t>
            </a:r>
            <a:endParaRPr sz="900" dirty="0">
              <a:latin typeface="Franklin Gothic Book"/>
              <a:cs typeface="Franklin Gothic Book"/>
            </a:endParaRPr>
          </a:p>
          <a:p>
            <a:pPr marL="295275" indent="-151765">
              <a:lnSpc>
                <a:spcPct val="100000"/>
              </a:lnSpc>
              <a:spcBef>
                <a:spcPts val="105"/>
              </a:spcBef>
              <a:buChar char="•"/>
              <a:tabLst>
                <a:tab pos="295275" algn="l"/>
              </a:tabLst>
            </a:pP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</a:t>
            </a:r>
            <a:r>
              <a:rPr sz="9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obstructions.</a:t>
            </a:r>
            <a:endParaRPr sz="900" dirty="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91052" y="3388906"/>
            <a:ext cx="3629025" cy="1579245"/>
          </a:xfrm>
          <a:custGeom>
            <a:avLst/>
            <a:gdLst/>
            <a:ahLst/>
            <a:cxnLst/>
            <a:rect l="l" t="t" r="r" b="b"/>
            <a:pathLst>
              <a:path w="3629025" h="1579245">
                <a:moveTo>
                  <a:pt x="3628948" y="0"/>
                </a:moveTo>
                <a:lnTo>
                  <a:pt x="0" y="0"/>
                </a:lnTo>
                <a:lnTo>
                  <a:pt x="0" y="1579105"/>
                </a:lnTo>
                <a:lnTo>
                  <a:pt x="3628948" y="1579105"/>
                </a:lnTo>
                <a:lnTo>
                  <a:pt x="3628948" y="0"/>
                </a:lnTo>
                <a:close/>
              </a:path>
            </a:pathLst>
          </a:custGeom>
          <a:solidFill>
            <a:srgbClr val="F8E5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391052" y="3388906"/>
            <a:ext cx="3629025" cy="1488869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490"/>
              </a:spcBef>
            </a:pPr>
            <a:r>
              <a:rPr sz="12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Ground</a:t>
            </a:r>
            <a:r>
              <a:rPr sz="1200" spc="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level</a:t>
            </a:r>
            <a:r>
              <a:rPr sz="1200" spc="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(and</a:t>
            </a:r>
            <a:r>
              <a:rPr sz="1200" spc="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below)</a:t>
            </a:r>
            <a:endParaRPr sz="1200" dirty="0">
              <a:latin typeface="Franklin Gothic Demi"/>
              <a:cs typeface="Franklin Gothic Demi"/>
            </a:endParaRPr>
          </a:p>
          <a:p>
            <a:pPr marL="143510">
              <a:lnSpc>
                <a:spcPct val="100000"/>
              </a:lnSpc>
              <a:spcBef>
                <a:spcPts val="325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should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check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ground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see:</a:t>
            </a:r>
            <a:endParaRPr sz="900" dirty="0">
              <a:latin typeface="Open Sans"/>
              <a:cs typeface="Open Sans"/>
            </a:endParaRPr>
          </a:p>
          <a:p>
            <a:pPr marL="295275" indent="-151765">
              <a:lnSpc>
                <a:spcPct val="100000"/>
              </a:lnSpc>
              <a:spcBef>
                <a:spcPts val="390"/>
              </a:spcBef>
              <a:buChar char="•"/>
              <a:tabLst>
                <a:tab pos="295275" algn="l"/>
              </a:tabLst>
            </a:pPr>
            <a:r>
              <a:rPr sz="90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surface</a:t>
            </a: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stable</a:t>
            </a: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</a:t>
            </a:r>
            <a:endParaRPr sz="900" dirty="0">
              <a:latin typeface="Franklin Gothic Book"/>
              <a:cs typeface="Franklin Gothic Book"/>
            </a:endParaRPr>
          </a:p>
          <a:p>
            <a:pPr marL="295275" indent="-151765">
              <a:lnSpc>
                <a:spcPct val="100000"/>
              </a:lnSpc>
              <a:spcBef>
                <a:spcPts val="100"/>
              </a:spcBef>
              <a:buChar char="•"/>
              <a:tabLst>
                <a:tab pos="295275" algn="l"/>
              </a:tabLst>
            </a:pPr>
            <a:r>
              <a:rPr sz="90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9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</a:t>
            </a:r>
            <a:r>
              <a:rPr sz="9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spills</a:t>
            </a: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wet</a:t>
            </a:r>
            <a:r>
              <a:rPr sz="9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surfaces</a:t>
            </a:r>
            <a:endParaRPr sz="900" dirty="0">
              <a:latin typeface="Franklin Gothic Book"/>
              <a:cs typeface="Franklin Gothic Book"/>
            </a:endParaRPr>
          </a:p>
          <a:p>
            <a:pPr marL="295275" indent="-151765">
              <a:lnSpc>
                <a:spcPct val="100000"/>
              </a:lnSpc>
              <a:spcBef>
                <a:spcPts val="105"/>
              </a:spcBef>
              <a:buChar char="•"/>
              <a:tabLst>
                <a:tab pos="295275" algn="l"/>
              </a:tabLst>
            </a:pP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</a:t>
            </a: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debris/rubbish</a:t>
            </a:r>
            <a:endParaRPr sz="900" dirty="0">
              <a:latin typeface="Franklin Gothic Book"/>
              <a:cs typeface="Franklin Gothic Book"/>
            </a:endParaRPr>
          </a:p>
          <a:p>
            <a:pPr marL="295910" marR="1045844" indent="-152400">
              <a:lnSpc>
                <a:spcPts val="900"/>
              </a:lnSpc>
              <a:spcBef>
                <a:spcPts val="284"/>
              </a:spcBef>
              <a:buChar char="•"/>
              <a:tabLst>
                <a:tab pos="295910" algn="l"/>
              </a:tabLst>
            </a:pP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9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the</a:t>
            </a:r>
            <a:r>
              <a:rPr sz="9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surface</a:t>
            </a:r>
            <a:r>
              <a:rPr sz="9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strong</a:t>
            </a:r>
            <a:r>
              <a:rPr sz="9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enough</a:t>
            </a:r>
            <a:r>
              <a:rPr sz="9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9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support</a:t>
            </a:r>
            <a:r>
              <a:rPr sz="9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9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</a:t>
            </a: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of</a:t>
            </a: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any</a:t>
            </a:r>
            <a:r>
              <a:rPr sz="9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</a:t>
            </a:r>
            <a:r>
              <a:rPr sz="9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</a:t>
            </a:r>
            <a:endParaRPr sz="900" dirty="0">
              <a:latin typeface="Franklin Gothic Book"/>
              <a:cs typeface="Franklin Gothic Book"/>
            </a:endParaRPr>
          </a:p>
          <a:p>
            <a:pPr marL="295275" indent="-151765">
              <a:lnSpc>
                <a:spcPct val="100000"/>
              </a:lnSpc>
              <a:spcBef>
                <a:spcPts val="100"/>
              </a:spcBef>
              <a:buChar char="•"/>
              <a:tabLst>
                <a:tab pos="295275" algn="l"/>
              </a:tabLst>
            </a:pPr>
            <a:r>
              <a:rPr sz="9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</a:t>
            </a:r>
            <a:r>
              <a:rPr sz="9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trenches</a:t>
            </a:r>
            <a:r>
              <a:rPr sz="9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recently</a:t>
            </a:r>
            <a:r>
              <a:rPr sz="9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backfilled</a:t>
            </a:r>
            <a:r>
              <a:rPr sz="9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trenches</a:t>
            </a:r>
            <a:endParaRPr sz="900" dirty="0">
              <a:latin typeface="Franklin Gothic Book"/>
              <a:cs typeface="Franklin Gothic Book"/>
            </a:endParaRPr>
          </a:p>
          <a:p>
            <a:pPr marL="295275" indent="-151765">
              <a:lnSpc>
                <a:spcPct val="100000"/>
              </a:lnSpc>
              <a:spcBef>
                <a:spcPts val="105"/>
              </a:spcBef>
              <a:buChar char="•"/>
              <a:tabLst>
                <a:tab pos="295275" algn="l"/>
              </a:tabLst>
            </a:pP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ground</a:t>
            </a:r>
            <a:r>
              <a:rPr sz="9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unstable.</a:t>
            </a:r>
            <a:endParaRPr sz="900" dirty="0">
              <a:latin typeface="Franklin Gothic Book"/>
              <a:cs typeface="Franklin Gothic Book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933190" y="926463"/>
            <a:ext cx="1096010" cy="3340100"/>
            <a:chOff x="5924602" y="928700"/>
            <a:chExt cx="1096010" cy="334010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24602" y="3443160"/>
              <a:ext cx="1082697" cy="82544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4602" y="928700"/>
              <a:ext cx="1082697" cy="81513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24602" y="2257844"/>
              <a:ext cx="1095386" cy="812327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5FA8ED-ED16-CA27-FBD7-DB93E5D27C34}"/>
              </a:ext>
            </a:extLst>
          </p:cNvPr>
          <p:cNvSpPr/>
          <p:nvPr/>
        </p:nvSpPr>
        <p:spPr>
          <a:xfrm>
            <a:off x="4175615" y="443355"/>
            <a:ext cx="2846705" cy="1242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30844DD-7095-E736-1868-127A85D4D276}"/>
              </a:ext>
            </a:extLst>
          </p:cNvPr>
          <p:cNvSpPr/>
          <p:nvPr/>
        </p:nvSpPr>
        <p:spPr>
          <a:xfrm>
            <a:off x="3773080" y="1697480"/>
            <a:ext cx="3357969" cy="1539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FC550F-0930-5A6D-DAAF-7206BD3EA45F}"/>
              </a:ext>
            </a:extLst>
          </p:cNvPr>
          <p:cNvSpPr/>
          <p:nvPr/>
        </p:nvSpPr>
        <p:spPr>
          <a:xfrm>
            <a:off x="3271340" y="3324529"/>
            <a:ext cx="3859710" cy="1643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R="135890" algn="r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WORK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0004" y="432005"/>
            <a:ext cx="6483350" cy="4539615"/>
            <a:chOff x="540004" y="432005"/>
            <a:chExt cx="6483350" cy="4539615"/>
          </a:xfrm>
        </p:grpSpPr>
        <p:sp>
          <p:nvSpPr>
            <p:cNvPr id="4" name="object 4"/>
            <p:cNvSpPr/>
            <p:nvPr/>
          </p:nvSpPr>
          <p:spPr>
            <a:xfrm>
              <a:off x="2136599" y="435180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16824" y="438350"/>
              <a:ext cx="0" cy="4526915"/>
            </a:xfrm>
            <a:custGeom>
              <a:avLst/>
              <a:gdLst/>
              <a:ahLst/>
              <a:cxnLst/>
              <a:rect l="l" t="t" r="r" b="b"/>
              <a:pathLst>
                <a:path h="4526915">
                  <a:moveTo>
                    <a:pt x="0" y="452630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6599" y="4967831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0004" y="432016"/>
              <a:ext cx="1597660" cy="4536440"/>
            </a:xfrm>
            <a:custGeom>
              <a:avLst/>
              <a:gdLst/>
              <a:ahLst/>
              <a:cxnLst/>
              <a:rect l="l" t="t" r="r" b="b"/>
              <a:pathLst>
                <a:path w="1597660" h="4536440">
                  <a:moveTo>
                    <a:pt x="1597494" y="0"/>
                  </a:moveTo>
                  <a:lnTo>
                    <a:pt x="0" y="0"/>
                  </a:lnTo>
                  <a:lnTo>
                    <a:pt x="0" y="4535995"/>
                  </a:lnTo>
                  <a:lnTo>
                    <a:pt x="1597494" y="4535995"/>
                  </a:lnTo>
                  <a:lnTo>
                    <a:pt x="1597494" y="0"/>
                  </a:lnTo>
                  <a:close/>
                </a:path>
              </a:pathLst>
            </a:custGeom>
            <a:solidFill>
              <a:srgbClr val="D5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35299" y="422854"/>
            <a:ext cx="1028065" cy="96837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9</a:t>
            </a:r>
            <a:endParaRPr sz="110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79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kinds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PPE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when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using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earthmoving equipment?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624351" y="2034833"/>
            <a:ext cx="3197225" cy="2804160"/>
            <a:chOff x="3624351" y="2034833"/>
            <a:chExt cx="3197225" cy="280416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67702" y="3572813"/>
              <a:ext cx="1653487" cy="12658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1998" y="2034833"/>
              <a:ext cx="1360131" cy="133747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624351" y="2282456"/>
              <a:ext cx="527685" cy="248920"/>
            </a:xfrm>
            <a:custGeom>
              <a:avLst/>
              <a:gdLst/>
              <a:ahLst/>
              <a:cxnLst/>
              <a:rect l="l" t="t" r="r" b="b"/>
              <a:pathLst>
                <a:path w="527685" h="248919">
                  <a:moveTo>
                    <a:pt x="527303" y="0"/>
                  </a:moveTo>
                  <a:lnTo>
                    <a:pt x="0" y="0"/>
                  </a:lnTo>
                  <a:lnTo>
                    <a:pt x="0" y="248297"/>
                  </a:lnTo>
                  <a:lnTo>
                    <a:pt x="527303" y="248297"/>
                  </a:lnTo>
                  <a:lnTo>
                    <a:pt x="527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406351" y="3087624"/>
            <a:ext cx="995680" cy="3981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9207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Boots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that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cover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whole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foot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24351" y="2282456"/>
            <a:ext cx="527685" cy="24892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Gloves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5000" y="882365"/>
            <a:ext cx="1690662" cy="1939142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781395" y="618706"/>
            <a:ext cx="72580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vest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88200" y="3948839"/>
            <a:ext cx="1320284" cy="79365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273296" y="3763848"/>
            <a:ext cx="608330" cy="3981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7175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Glasses/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googles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14190" y="901657"/>
            <a:ext cx="1292932" cy="1061042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2274354" y="924712"/>
            <a:ext cx="635635" cy="24892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Hard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hat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339236" y="2320196"/>
            <a:ext cx="1086485" cy="2504440"/>
            <a:chOff x="2339236" y="2320196"/>
            <a:chExt cx="1086485" cy="2504440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09430" y="2320196"/>
              <a:ext cx="915758" cy="109141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39236" y="3639811"/>
              <a:ext cx="548169" cy="1184548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283345" y="2012721"/>
            <a:ext cx="64452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Ear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muffs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96800" y="531530"/>
            <a:ext cx="7626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use: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37649" y="3628860"/>
            <a:ext cx="70421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Sunscreen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33075" y="879731"/>
            <a:ext cx="1149578" cy="1048112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4273296" y="618718"/>
            <a:ext cx="72644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Dust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mask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80154C2-68F8-9346-E3E2-D93BF018BC71}"/>
              </a:ext>
            </a:extLst>
          </p:cNvPr>
          <p:cNvSpPr/>
          <p:nvPr/>
        </p:nvSpPr>
        <p:spPr>
          <a:xfrm>
            <a:off x="2230872" y="897503"/>
            <a:ext cx="728564" cy="299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1FF71C-34AE-15D2-6C50-1BDC417C01E2}"/>
              </a:ext>
            </a:extLst>
          </p:cNvPr>
          <p:cNvSpPr/>
          <p:nvPr/>
        </p:nvSpPr>
        <p:spPr>
          <a:xfrm>
            <a:off x="4233907" y="590656"/>
            <a:ext cx="818695" cy="299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5BF7C07-C843-A821-14CD-98C09B0F8557}"/>
              </a:ext>
            </a:extLst>
          </p:cNvPr>
          <p:cNvSpPr/>
          <p:nvPr/>
        </p:nvSpPr>
        <p:spPr>
          <a:xfrm>
            <a:off x="5668500" y="595024"/>
            <a:ext cx="888624" cy="299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8FB2434-B40A-86BD-A692-4609A73DD640}"/>
              </a:ext>
            </a:extLst>
          </p:cNvPr>
          <p:cNvSpPr/>
          <p:nvPr/>
        </p:nvSpPr>
        <p:spPr>
          <a:xfrm>
            <a:off x="5372047" y="3034347"/>
            <a:ext cx="1091146" cy="537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DF739F9-20CB-E21E-0F00-3054C68556CB}"/>
              </a:ext>
            </a:extLst>
          </p:cNvPr>
          <p:cNvSpPr/>
          <p:nvPr/>
        </p:nvSpPr>
        <p:spPr>
          <a:xfrm>
            <a:off x="4241849" y="3723505"/>
            <a:ext cx="757887" cy="482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915BCF3-2E79-C323-BA0D-73A0C97775AD}"/>
              </a:ext>
            </a:extLst>
          </p:cNvPr>
          <p:cNvSpPr/>
          <p:nvPr/>
        </p:nvSpPr>
        <p:spPr>
          <a:xfrm>
            <a:off x="2783957" y="3606868"/>
            <a:ext cx="818695" cy="299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2212FAD-5718-6285-BB55-33F4B3FA0C2A}"/>
              </a:ext>
            </a:extLst>
          </p:cNvPr>
          <p:cNvSpPr/>
          <p:nvPr/>
        </p:nvSpPr>
        <p:spPr>
          <a:xfrm>
            <a:off x="3541223" y="2246467"/>
            <a:ext cx="644526" cy="299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BBE7241-5AAB-5BEC-ACBC-61AD4E3495AC}"/>
              </a:ext>
            </a:extLst>
          </p:cNvPr>
          <p:cNvSpPr/>
          <p:nvPr/>
        </p:nvSpPr>
        <p:spPr>
          <a:xfrm>
            <a:off x="2260464" y="1971984"/>
            <a:ext cx="818695" cy="299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R="135890" algn="r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WORK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0004" y="432005"/>
            <a:ext cx="6483350" cy="4536440"/>
            <a:chOff x="540004" y="432005"/>
            <a:chExt cx="6483350" cy="4536440"/>
          </a:xfrm>
        </p:grpSpPr>
        <p:sp>
          <p:nvSpPr>
            <p:cNvPr id="4" name="object 4"/>
            <p:cNvSpPr/>
            <p:nvPr/>
          </p:nvSpPr>
          <p:spPr>
            <a:xfrm>
              <a:off x="2136599" y="435180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16824" y="438359"/>
              <a:ext cx="0" cy="4523740"/>
            </a:xfrm>
            <a:custGeom>
              <a:avLst/>
              <a:gdLst/>
              <a:ahLst/>
              <a:cxnLst/>
              <a:rect l="l" t="t" r="r" b="b"/>
              <a:pathLst>
                <a:path h="4523740">
                  <a:moveTo>
                    <a:pt x="0" y="452329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6599" y="4964830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73490" y="1332014"/>
              <a:ext cx="4774501" cy="336678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40004" y="432016"/>
              <a:ext cx="1597660" cy="4536440"/>
            </a:xfrm>
            <a:custGeom>
              <a:avLst/>
              <a:gdLst/>
              <a:ahLst/>
              <a:cxnLst/>
              <a:rect l="l" t="t" r="r" b="b"/>
              <a:pathLst>
                <a:path w="1597660" h="4536440">
                  <a:moveTo>
                    <a:pt x="1597494" y="0"/>
                  </a:moveTo>
                  <a:lnTo>
                    <a:pt x="0" y="0"/>
                  </a:lnTo>
                  <a:lnTo>
                    <a:pt x="0" y="4535995"/>
                  </a:lnTo>
                  <a:lnTo>
                    <a:pt x="1597494" y="4535995"/>
                  </a:lnTo>
                  <a:lnTo>
                    <a:pt x="1597494" y="0"/>
                  </a:lnTo>
                  <a:close/>
                </a:path>
              </a:pathLst>
            </a:custGeom>
            <a:solidFill>
              <a:srgbClr val="D5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35299" y="422854"/>
            <a:ext cx="1266190" cy="823594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11</a:t>
            </a:r>
            <a:endParaRPr sz="110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79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does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traffic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management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plan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(TMP)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tell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you?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31899" y="489230"/>
            <a:ext cx="4584700" cy="5397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tells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around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worksite.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helps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keep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site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others.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require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traffic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qualification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state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territory.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1131" y="1587614"/>
            <a:ext cx="1317739" cy="2085136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0AA535-135A-3B3F-3EC8-AA646169E7AC}"/>
              </a:ext>
            </a:extLst>
          </p:cNvPr>
          <p:cNvSpPr/>
          <p:nvPr/>
        </p:nvSpPr>
        <p:spPr>
          <a:xfrm>
            <a:off x="2177182" y="514203"/>
            <a:ext cx="4770807" cy="4286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</TotalTime>
  <Words>2213</Words>
  <Application>Microsoft Office PowerPoint</Application>
  <PresentationFormat>Custom</PresentationFormat>
  <Paragraphs>341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Arial Narrow</vt:lpstr>
      <vt:lpstr>Calibri</vt:lpstr>
      <vt:lpstr>Franklin Gothic Book</vt:lpstr>
      <vt:lpstr>Franklin Gothic Demi</vt:lpstr>
      <vt:lpstr>Franklin Gothic Medium</vt:lpstr>
      <vt:lpstr>Open Sans</vt:lpstr>
      <vt:lpstr>Open Sans Condensed</vt:lpstr>
      <vt:lpstr>Times New Roman</vt:lpstr>
      <vt:lpstr>Trebuchet MS</vt:lpstr>
      <vt:lpstr>Verdana</vt:lpstr>
      <vt:lpstr>Office Theme</vt:lpstr>
      <vt:lpstr>LEARNER GUIDE</vt:lpstr>
      <vt:lpstr>Contents</vt:lpstr>
      <vt:lpstr>Introduction to earthmoving machinery</vt:lpstr>
      <vt:lpstr>An example of a wheeled front end loader</vt:lpstr>
      <vt:lpstr> Plan and prepare for work</vt:lpstr>
      <vt:lpstr>PowerPoint Presentation</vt:lpstr>
      <vt:lpstr>Identifying workplace hazards</vt:lpstr>
      <vt:lpstr>PowerPoint Presentation</vt:lpstr>
      <vt:lpstr>PowerPoint Presentation</vt:lpstr>
      <vt:lpstr>Communication – shift handovers</vt:lpstr>
      <vt:lpstr> Operate earthmoving machinery</vt:lpstr>
      <vt:lpstr>PowerPoint Presentation</vt:lpstr>
      <vt:lpstr>PowerPoint Presentation</vt:lpstr>
      <vt:lpstr>PowerPoint Presentation</vt:lpstr>
      <vt:lpstr> Lift, carry and place materials</vt:lpstr>
      <vt:lpstr>PowerPoint Presentation</vt:lpstr>
      <vt:lpstr>Select, remove and fit attachments</vt:lpstr>
      <vt:lpstr>PowerPoint Presentation</vt:lpstr>
      <vt:lpstr>PowerPoint Presentation</vt:lpstr>
      <vt:lpstr>Relocate the machine</vt:lpstr>
      <vt:lpstr>PowerPoint Presentation</vt:lpstr>
      <vt:lpstr>PowerPoint Presentation</vt:lpstr>
      <vt:lpstr>Carry out post- operational procedures</vt:lpstr>
      <vt:lpstr>PowerPoint Presentation</vt:lpstr>
      <vt:lpstr> Housekeeping</vt:lpstr>
      <vt:lpstr>Disposing of environmentally sensitive fluid</vt:lpstr>
      <vt:lpstr>The damage oil and chemicals can 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LEARNER GUIDE</dc:title>
  <dc:creator>James</dc:creator>
  <cp:lastModifiedBy>James Tennant</cp:lastModifiedBy>
  <cp:revision>50</cp:revision>
  <dcterms:created xsi:type="dcterms:W3CDTF">2023-10-03T01:34:04Z</dcterms:created>
  <dcterms:modified xsi:type="dcterms:W3CDTF">2023-11-13T01:08:08Z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2023-10-03T00:00:00Z</vt:filetime>
  </property>
  <property fmtid="{D5CDD505-2E9C-101B-9397-08002B2CF9AE}" pid="3" name="Creator">
    <vt:lpwstr>Adobe InDesign 18.5 (Windows)</vt:lpwstr>
  </property>
  <property fmtid="{D5CDD505-2E9C-101B-9397-08002B2CF9AE}" pid="4" name="LastSaved">
    <vt:filetime>2023-10-03T00:00:00Z</vt:filetime>
  </property>
  <property fmtid="{D5CDD505-2E9C-101B-9397-08002B2CF9AE}" pid="5" name="Producer">
    <vt:lpwstr>Adobe PDF Library 17.0</vt:lpwstr>
  </property>
</Properties>
</file>